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77" r:id="rId2"/>
    <p:sldId id="296" r:id="rId3"/>
    <p:sldId id="258" r:id="rId4"/>
    <p:sldId id="278" r:id="rId5"/>
    <p:sldId id="301" r:id="rId6"/>
    <p:sldId id="265" r:id="rId7"/>
    <p:sldId id="302" r:id="rId8"/>
    <p:sldId id="30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CB6BBEF7-9717-4733-A929-535518E6EBF6}">
          <p14:sldIdLst>
            <p14:sldId id="277"/>
            <p14:sldId id="296"/>
            <p14:sldId id="258"/>
          </p14:sldIdLst>
        </p14:section>
        <p14:section name="Cree su presentación" id="{16378913-E5ED-4281-BAF5-F1F938CB0BED}">
          <p14:sldIdLst>
            <p14:sldId id="278"/>
            <p14:sldId id="301"/>
            <p14:sldId id="265"/>
            <p14:sldId id="302"/>
            <p14:sldId id="303"/>
          </p14:sldIdLst>
        </p14:section>
        <p14:section name="Enriquezca su presentación" id="{E2D565D1-BA5E-44E6-A40E-50A644912248}">
          <p14:sldIdLst/>
        </p14:section>
        <p14:section name="Entregue su presentación" id="{71D59651-8EFA-4415-9623-98B4C4A8699C}">
          <p14:sldIdLst/>
        </p14:section>
        <p14:section name="¡Hay más!" id="{2E16B512-814A-4DC1-A986-25475E10E0E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1" autoAdjust="0"/>
    <p:restoredTop sz="86355" autoAdjust="0"/>
  </p:normalViewPr>
  <p:slideViewPr>
    <p:cSldViewPr>
      <p:cViewPr>
        <p:scale>
          <a:sx n="66" d="100"/>
          <a:sy n="66" d="100"/>
        </p:scale>
        <p:origin x="3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00F830A1-3891-4B82-A120-081866556DA0}" type="datetimeFigureOut">
              <a:rPr lang="es-ES"/>
              <a:pPr/>
              <a:t>13/08/2019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58CC9574-A819-4FE4-99A7-1E27AD09ADC2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34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104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s-ES" smtClean="0">
                <a:solidFill>
                  <a:prstClr val="black"/>
                </a:solidFill>
              </a:rPr>
              <a:pPr/>
              <a:t>2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66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958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842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s-ES" smtClean="0">
                <a:solidFill>
                  <a:prstClr val="black"/>
                </a:solidFill>
              </a:rPr>
              <a:pPr/>
              <a:t>5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19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s-ES" smtClean="0">
                <a:solidFill>
                  <a:prstClr val="black"/>
                </a:solidFill>
              </a:rPr>
              <a:pPr/>
              <a:t>6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9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s-E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s-ES"/>
              <a:pPr/>
              <a:t>13/08/2019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/>
              <a:pPr/>
              <a:t>‹Nº›</a:t>
            </a:fld>
            <a:endParaRPr kumimoji="0" lang="es-ES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es-ES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es-ES"/>
              <a:t>Haga clic para modificar el estilo de subtítulo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es-E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es-ES_tradnl" smtClean="0"/>
              <a:t>Clic para editar título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multimedia con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s-ES"/>
              <a:pPr/>
              <a:t>13/08/2019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/>
              <a:pPr/>
              <a:t>‹Nº›</a:t>
            </a:fld>
            <a:endParaRPr kumimoji="0" lang="es-ES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s-E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es-ES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es-ES_tradnl" smtClean="0"/>
              <a:t>Clic para editar título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es-ES"/>
            </a:lvl1pPr>
          </a:lstStyle>
          <a:p>
            <a:pPr eaLnBrk="1" latinLnBrk="0" hangingPunct="1"/>
            <a:r>
              <a:rPr lang="es-ES_tradnl" smtClean="0"/>
              <a:t>Haga clic en el icono para agregar medios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es-ES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s-E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es-ES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s-ES"/>
              <a:pPr/>
              <a:t>13/08/2019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/>
              <a:pPr/>
              <a:t>‹Nº›</a:t>
            </a:fld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texto vertic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kumimoji="0" lang="es-ES"/>
              <a:pPr/>
              <a:t>13/08/2019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kumimoji="0"/>
              <a:pPr/>
              <a:t>‹Nº›</a:t>
            </a:fld>
            <a:endParaRPr kumimoji="0" lang="es-E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es-ES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    Haga clic para modificar el estilo de título del patrón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s-ES"/>
              <a:pPr/>
              <a:t>13/08/2019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/>
              <a:pPr/>
              <a:t>‹Nº›</a:t>
            </a:fld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 bl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kumimoji="0" lang="es-ES"/>
              <a:pPr/>
              <a:t>13/08/2019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kumimoji="0"/>
              <a:pPr/>
              <a:t>‹Nº›</a:t>
            </a:fld>
            <a:endParaRPr kumimoji="0"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es-ES" sz="3000" b="1" cap="all"/>
            </a:lvl1pPr>
          </a:lstStyle>
          <a:p>
            <a:pPr eaLnBrk="1" latinLnBrk="0" hangingPunct="1"/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es-ES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/>
              <a:pPr/>
              <a:t>‹Nº›</a:t>
            </a:fld>
            <a:endParaRPr kumimoji="0" lang="es-ES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s-ES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s-ES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s-ES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conteni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es-ES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s-ES"/>
              <a:pPr/>
              <a:t>13/08/2019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/>
              <a:pPr/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Énf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s-ES"/>
              <a:pPr/>
              <a:t>13/08/2019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/>
              <a:pPr/>
              <a:t>‹Nº›</a:t>
            </a:fld>
            <a:endParaRPr kumimoji="0" lang="es-E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es-ES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es-ES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es-ES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kumimoji="0" lang="es-ES"/>
              <a:pPr/>
              <a:t>13/08/2019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kumimoji="0"/>
              <a:pPr/>
              <a:t>‹Nº›</a:t>
            </a:fld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s-ES"/>
              <a:pPr/>
              <a:t>13/08/2019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/>
              <a:pPr/>
              <a:t>‹Nº›</a:t>
            </a:fld>
            <a:endParaRPr kumimoji="0" lang="es-E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es-ES"/>
            </a:lvl1pPr>
          </a:lstStyle>
          <a:p>
            <a:pPr eaLnBrk="1" latinLnBrk="0" hangingPunct="1"/>
            <a:r>
              <a:rPr lang="es-ES_tradnl" smtClean="0"/>
              <a:t>Clic para editar título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ólo el título: Énf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kumimoji="0" lang="es-ES"/>
              <a:pPr/>
              <a:t>13/08/2019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kumimoji="0"/>
              <a:pPr/>
              <a:t>‹Nº›</a:t>
            </a:fld>
            <a:endParaRPr kumimoji="0" lang="es-E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es-ES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es-ES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con texto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s-ES"/>
              <a:pPr/>
              <a:t>13/08/2019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/>
              <a:pPr/>
              <a:t>‹Nº›</a:t>
            </a:fld>
            <a:endParaRPr kumimoji="0" lang="es-ES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s-E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es-ES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es-ES_tradnl" smtClean="0"/>
              <a:t>Clic para editar título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es-ES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es-ES"/>
              <a:t>Haga clic para modificar el estilo de subtítulo del patrón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es-ES" sz="2800">
                <a:solidFill>
                  <a:schemeClr val="bg1"/>
                </a:solidFill>
              </a:defRPr>
            </a:lvl1pPr>
            <a:lvl2pPr eaLnBrk="1" latinLnBrk="0" hangingPunct="1">
              <a:defRPr kumimoji="0" lang="es-ES" sz="2800">
                <a:solidFill>
                  <a:schemeClr val="bg1"/>
                </a:solidFill>
              </a:defRPr>
            </a:lvl2pPr>
            <a:lvl3pPr eaLnBrk="1" latinLnBrk="0" hangingPunct="1">
              <a:defRPr kumimoji="0" lang="es-ES" sz="2400">
                <a:solidFill>
                  <a:schemeClr val="bg1"/>
                </a:solidFill>
              </a:defRPr>
            </a:lvl3pPr>
            <a:lvl4pPr eaLnBrk="1" latinLnBrk="0" hangingPunct="1">
              <a:defRPr kumimoji="0" lang="es-ES" sz="2000">
                <a:solidFill>
                  <a:schemeClr val="bg1"/>
                </a:solidFill>
              </a:defRPr>
            </a:lvl4pPr>
            <a:lvl5pPr eaLnBrk="1" latinLnBrk="0" hangingPunct="1">
              <a:defRPr kumimoji="0" lang="es-ES" sz="2000">
                <a:solidFill>
                  <a:schemeClr val="bg1"/>
                </a:solidFill>
              </a:defRPr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lang="es-ES_tradnl" smtClean="0"/>
              <a:t>Segundo nivel</a:t>
            </a:r>
          </a:p>
          <a:p>
            <a:pPr lvl="2" eaLnBrk="1" latinLnBrk="0" hangingPunct="1"/>
            <a:r>
              <a:rPr lang="es-ES_tradnl" smtClean="0"/>
              <a:t>Tercer nivel</a:t>
            </a:r>
          </a:p>
          <a:p>
            <a:pPr lvl="3" eaLnBrk="1" latinLnBrk="0" hangingPunct="1"/>
            <a:r>
              <a:rPr lang="es-ES_tradnl" smtClean="0"/>
              <a:t>Cuarto nivel</a:t>
            </a:r>
          </a:p>
          <a:p>
            <a:pPr lvl="4" eaLnBrk="1" latinLnBrk="0" hangingPunct="1"/>
            <a:r>
              <a:rPr lang="es-ES_tradnl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es-E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s-ES"/>
              <a:pPr/>
              <a:t>13/08/2019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/>
              <a:pPr/>
              <a:t>‹Nº›</a:t>
            </a:fld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_tradnl" smtClean="0"/>
              <a:t>Clic para editar título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s-ES"/>
              <a:pPr/>
              <a:t>13/08/2019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kumimoji="0"/>
              <a:pPr/>
              <a:t>‹Nº›</a:t>
            </a:fld>
            <a:endParaRPr kumimoji="0"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 smtClean="0"/>
              <a:t>Segundo nivel</a:t>
            </a:r>
          </a:p>
          <a:p>
            <a:pPr lvl="2" eaLnBrk="1" latinLnBrk="0" hangingPunct="1"/>
            <a:r>
              <a:rPr kumimoji="0" lang="es-ES_tradnl" smtClean="0"/>
              <a:t>Tercer nivel</a:t>
            </a:r>
          </a:p>
          <a:p>
            <a:pPr lvl="3" eaLnBrk="1" latinLnBrk="0" hangingPunct="1"/>
            <a:r>
              <a:rPr kumimoji="0" lang="es-ES_tradnl" smtClean="0"/>
              <a:t>Cuarto nivel</a:t>
            </a:r>
          </a:p>
          <a:p>
            <a:pPr lvl="4" eaLnBrk="1" latinLnBrk="0" hangingPunct="1"/>
            <a:r>
              <a:rPr kumimoji="0" lang="es-ES_tradnl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es-ES" dirty="0" smtClean="0"/>
              <a:t>Presentando</a:t>
            </a:r>
            <a:r>
              <a:rPr lang="es-ES" baseline="0" dirty="0" smtClean="0"/>
              <a:t> </a:t>
            </a:r>
            <a:r>
              <a:rPr lang="es-ES" baseline="0" dirty="0" smtClean="0"/>
              <a:t>el 3º Desafío / Ago’19</a:t>
            </a:r>
            <a:endParaRPr lang="es-E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rmAutofit/>
          </a:bodyPr>
          <a:lstStyle/>
          <a:p>
            <a:pPr algn="l"/>
            <a:r>
              <a:rPr lang="es-ES" sz="2400" b="0" dirty="0" smtClean="0">
                <a:solidFill>
                  <a:srgbClr val="7BCF27"/>
                </a:solidFill>
                <a:latin typeface="Calibri" pitchFamily="34" charset="0"/>
              </a:rPr>
              <a:t>Presentación </a:t>
            </a:r>
            <a:r>
              <a:rPr lang="es-ES" sz="2400" b="0" dirty="0">
                <a:solidFill>
                  <a:srgbClr val="7BCF27"/>
                </a:solidFill>
                <a:latin typeface="Calibri" pitchFamily="34" charset="0"/>
              </a:rPr>
              <a:t>de</a:t>
            </a:r>
            <a:r>
              <a:rPr lang="es-ES" sz="2400" b="0" dirty="0">
                <a:solidFill>
                  <a:srgbClr val="262626"/>
                </a:solidFill>
              </a:rPr>
              <a:t/>
            </a:r>
            <a:br>
              <a:rPr lang="es-ES" sz="2400" b="0" dirty="0">
                <a:solidFill>
                  <a:srgbClr val="262626"/>
                </a:solidFill>
              </a:rPr>
            </a:br>
            <a:r>
              <a:rPr lang="es-ES" sz="5600" b="0" dirty="0" smtClean="0">
                <a:solidFill>
                  <a:prstClr val="white"/>
                </a:solidFill>
              </a:rPr>
              <a:t>DATA</a:t>
            </a:r>
            <a:r>
              <a:rPr lang="es-ES" sz="5600" b="0" baseline="0" dirty="0" smtClean="0">
                <a:solidFill>
                  <a:prstClr val="white"/>
                </a:solidFill>
              </a:rPr>
              <a:t> SCIENCE (DH)</a:t>
            </a:r>
            <a:endParaRPr lang="es-ES" sz="56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72000" y="1295400"/>
            <a:ext cx="4114800" cy="218541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14000"/>
              </a:lnSpc>
            </a:pPr>
            <a:r>
              <a:rPr lang="es-ES" sz="2000" u="sng" dirty="0">
                <a:solidFill>
                  <a:prstClr val="black">
                    <a:lumMod val="85000"/>
                    <a:lumOff val="15000"/>
                  </a:prstClr>
                </a:solidFill>
              </a:rPr>
              <a:t>Fuente</a:t>
            </a:r>
            <a:r>
              <a:rPr lang="es-E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: </a:t>
            </a:r>
            <a:r>
              <a:rPr lang="es-ES" sz="2000" b="1" dirty="0">
                <a:solidFill>
                  <a:srgbClr val="F48914"/>
                </a:solidFill>
              </a:rPr>
              <a:t>Negocio de </a:t>
            </a:r>
            <a:r>
              <a:rPr lang="es-ES" sz="2000" b="1" dirty="0" err="1">
                <a:solidFill>
                  <a:srgbClr val="F48914"/>
                </a:solidFill>
              </a:rPr>
              <a:t>Blanquería</a:t>
            </a:r>
            <a:r>
              <a:rPr lang="es-ES" sz="2000" b="1" dirty="0">
                <a:solidFill>
                  <a:srgbClr val="F48914"/>
                </a:solidFill>
              </a:rPr>
              <a:t> </a:t>
            </a:r>
          </a:p>
          <a:p>
            <a:pPr>
              <a:lnSpc>
                <a:spcPct val="114000"/>
              </a:lnSpc>
            </a:pPr>
            <a:endParaRPr lang="es-ES" sz="2000" b="1" dirty="0">
              <a:solidFill>
                <a:srgbClr val="F48914"/>
              </a:solidFill>
            </a:endParaRPr>
          </a:p>
          <a:p>
            <a:pPr algn="just">
              <a:lnSpc>
                <a:spcPct val="114000"/>
              </a:lnSpc>
            </a:pPr>
            <a:r>
              <a:rPr lang="es-E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Obtuvimos datos de ventas correspondientes a un negocio de </a:t>
            </a:r>
            <a:r>
              <a:rPr lang="es-ES" sz="20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Blanquería</a:t>
            </a:r>
            <a:r>
              <a:rPr lang="es-E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, al que llamamos con el nombre ficticio de </a:t>
            </a:r>
            <a:r>
              <a:rPr lang="es-ES" sz="20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Pippo</a:t>
            </a:r>
            <a:r>
              <a:rPr lang="es-E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0" y="3857614"/>
            <a:ext cx="4114800" cy="2331720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>
              <a:lnSpc>
                <a:spcPct val="114000"/>
              </a:lnSpc>
            </a:pPr>
            <a:r>
              <a:rPr lang="es-E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Que buscaremos?:</a:t>
            </a:r>
          </a:p>
          <a:p>
            <a:pPr marL="342900" indent="-342900">
              <a:lnSpc>
                <a:spcPct val="114000"/>
              </a:lnSpc>
              <a:buFont typeface="Arial"/>
              <a:buChar char="•"/>
            </a:pPr>
            <a:r>
              <a:rPr lang="es-E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Conocer los patrones de consumo,</a:t>
            </a:r>
          </a:p>
          <a:p>
            <a:pPr marL="342900" indent="-342900">
              <a:lnSpc>
                <a:spcPct val="114000"/>
              </a:lnSpc>
              <a:buFont typeface="Arial"/>
              <a:buChar char="•"/>
            </a:pPr>
            <a:r>
              <a:rPr lang="es-E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Identificar clientes típicos,</a:t>
            </a:r>
          </a:p>
          <a:p>
            <a:pPr marL="342900" indent="-342900">
              <a:lnSpc>
                <a:spcPct val="114000"/>
              </a:lnSpc>
              <a:buFont typeface="Arial"/>
              <a:buChar char="•"/>
            </a:pPr>
            <a:r>
              <a:rPr lang="es-E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Identificar productos típicos, y</a:t>
            </a:r>
          </a:p>
          <a:p>
            <a:pPr marL="342900" indent="-342900">
              <a:lnSpc>
                <a:spcPct val="114000"/>
              </a:lnSpc>
              <a:buFont typeface="Arial"/>
              <a:buChar char="•"/>
            </a:pPr>
            <a:r>
              <a:rPr lang="es-E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Desarrollar </a:t>
            </a:r>
            <a:r>
              <a:rPr lang="es-ES" sz="2000" b="1" dirty="0">
                <a:solidFill>
                  <a:srgbClr val="F48914"/>
                </a:solidFill>
              </a:rPr>
              <a:t>modelos predictivos</a:t>
            </a:r>
            <a:r>
              <a:rPr lang="es-ES" sz="20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s-E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que contribuyan a captar nuevos clientes y aumentar las ventas futuras</a:t>
            </a:r>
            <a:r>
              <a:rPr lang="es-E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es-E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52800" y="2105540"/>
            <a:ext cx="1053515" cy="490290"/>
          </a:xfrm>
          <a:prstGeom prst="leftArrow">
            <a:avLst/>
          </a:prstGeom>
          <a:gradFill flip="none" rotWithShape="1">
            <a:gsLst>
              <a:gs pos="15000">
                <a:schemeClr val="tx1">
                  <a:lumMod val="75000"/>
                  <a:lumOff val="25000"/>
                  <a:alpha val="18000"/>
                </a:schemeClr>
              </a:gs>
              <a:gs pos="48000">
                <a:schemeClr val="tx1">
                  <a:lumMod val="65000"/>
                  <a:lumOff val="35000"/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352800" y="4730216"/>
            <a:ext cx="1053515" cy="490290"/>
          </a:xfrm>
          <a:prstGeom prst="leftArrow">
            <a:avLst/>
          </a:prstGeom>
          <a:gradFill flip="none" rotWithShape="1">
            <a:gsLst>
              <a:gs pos="15000">
                <a:schemeClr val="tx1">
                  <a:lumMod val="75000"/>
                  <a:lumOff val="25000"/>
                  <a:alpha val="18000"/>
                </a:schemeClr>
              </a:gs>
              <a:gs pos="48000">
                <a:schemeClr val="tx1">
                  <a:lumMod val="65000"/>
                  <a:lumOff val="35000"/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4622" y="76200"/>
            <a:ext cx="6651978" cy="734291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s-ES" b="1" dirty="0"/>
              <a:t>Definición del </a:t>
            </a:r>
            <a:r>
              <a:rPr lang="es-ES" b="1" u="sng" dirty="0">
                <a:solidFill>
                  <a:srgbClr val="FFFF00"/>
                </a:solidFill>
              </a:rPr>
              <a:t>Problema</a:t>
            </a:r>
            <a:endParaRPr lang="es-ES" dirty="0">
              <a:solidFill>
                <a:srgbClr val="FFFF00"/>
              </a:solidFill>
            </a:endParaRPr>
          </a:p>
        </p:txBody>
      </p:sp>
      <p:pic>
        <p:nvPicPr>
          <p:cNvPr id="11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3108960" cy="2278321"/>
          </a:xfrm>
          <a:prstGeom prst="rect">
            <a:avLst/>
          </a:prstGeom>
          <a:ln w="15875">
            <a:solidFill>
              <a:schemeClr val="bg1"/>
            </a:solidFill>
            <a:miter lim="800000"/>
            <a:headEnd/>
            <a:tailEnd/>
          </a:ln>
          <a:effectLst>
            <a:glow rad="38100">
              <a:schemeClr val="tx1">
                <a:lumMod val="95000"/>
                <a:lumOff val="5000"/>
                <a:alpha val="27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12" name="Picture 1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05064"/>
            <a:ext cx="2340864" cy="2340864"/>
          </a:xfrm>
          <a:prstGeom prst="rect">
            <a:avLst/>
          </a:prstGeom>
          <a:effectLst>
            <a:outerShdw blurRad="38100" sx="101000" sy="101000" algn="ctr" rotWithShape="0">
              <a:prstClr val="black">
                <a:alpha val="20000"/>
              </a:prstClr>
            </a:outerShdw>
          </a:effec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l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Trabajo </a:t>
            </a:r>
            <a:r>
              <a:rPr lang="es-E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realizar</a:t>
            </a:r>
            <a:endParaRPr lang="es-ES" sz="4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0" y="2936809"/>
            <a:ext cx="5257800" cy="1588"/>
          </a:xfrm>
          <a:prstGeom prst="line">
            <a:avLst/>
          </a:prstGeom>
          <a:ln w="47625">
            <a:solidFill>
              <a:srgbClr val="E4E4E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0711" y="5127978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Etapas 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 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Trabajo Práctico</a:t>
            </a:r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86800" y="528448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FF6600"/>
                </a:solidFill>
              </a:rPr>
              <a:t>          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62000" y="1557456"/>
            <a:ext cx="2057400" cy="2708434"/>
            <a:chOff x="762000" y="1557456"/>
            <a:chExt cx="2057400" cy="2708434"/>
          </a:xfrm>
        </p:grpSpPr>
        <p:sp>
          <p:nvSpPr>
            <p:cNvPr id="6" name="Oval 5"/>
            <p:cNvSpPr/>
            <p:nvPr/>
          </p:nvSpPr>
          <p:spPr>
            <a:xfrm>
              <a:off x="762000" y="1946209"/>
              <a:ext cx="2057400" cy="2057400"/>
            </a:xfrm>
            <a:prstGeom prst="ellipse">
              <a:avLst/>
            </a:prstGeom>
            <a:gradFill flip="none" rotWithShape="1">
              <a:gsLst>
                <a:gs pos="0">
                  <a:srgbClr val="F39C29"/>
                </a:gs>
                <a:gs pos="50000">
                  <a:srgbClr val="F7931D"/>
                </a:gs>
                <a:gs pos="100000">
                  <a:srgbClr val="FF6600"/>
                </a:gs>
              </a:gsLst>
              <a:path path="circle">
                <a:fillToRect l="50000" t="50000" r="50000" b="50000"/>
              </a:path>
              <a:tileRect/>
            </a:gra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          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1392" y="1557456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7000" b="1">
                  <a:solidFill>
                    <a:srgbClr val="F26200">
                      <a:alpha val="40000"/>
                    </a:srgbClr>
                  </a:solidFill>
                  <a:latin typeface="+mj-lt"/>
                  <a:cs typeface="Arial" pitchFamily="34" charset="0"/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3416" y="2666898"/>
              <a:ext cx="1931160" cy="68326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s-ES" sz="2400" b="1" spc="60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Limpieza de Datos</a:t>
              </a:r>
              <a:endParaRPr lang="es-ES" sz="2400" b="1" dirty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07328" y="1992354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       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24600" y="1587511"/>
            <a:ext cx="2057400" cy="2708434"/>
            <a:chOff x="6324600" y="1587511"/>
            <a:chExt cx="2057400" cy="2708434"/>
          </a:xfrm>
        </p:grpSpPr>
        <p:sp>
          <p:nvSpPr>
            <p:cNvPr id="5" name="Oval 4"/>
            <p:cNvSpPr/>
            <p:nvPr/>
          </p:nvSpPr>
          <p:spPr>
            <a:xfrm>
              <a:off x="6324600" y="1953643"/>
              <a:ext cx="2057400" cy="2057400"/>
            </a:xfrm>
            <a:prstGeom prst="ellipse">
              <a:avLst/>
            </a:prstGeom>
            <a:gradFill flip="none" rotWithShape="1">
              <a:gsLst>
                <a:gs pos="5000">
                  <a:srgbClr val="84D830"/>
                </a:gs>
                <a:gs pos="48000">
                  <a:srgbClr val="7BCF27"/>
                </a:gs>
                <a:gs pos="100000">
                  <a:srgbClr val="56901C"/>
                </a:gs>
              </a:gsLst>
              <a:path path="circle">
                <a:fillToRect l="50000" t="50000" r="50000" b="50000"/>
              </a:path>
              <a:tileRect/>
            </a:gradFill>
            <a:ln w="5080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          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21604" y="1587511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7000" b="1" dirty="0">
                  <a:solidFill>
                    <a:srgbClr val="65B131">
                      <a:alpha val="64000"/>
                    </a:srgbClr>
                  </a:solidFill>
                  <a:latin typeface="+mj-lt"/>
                  <a:cs typeface="Arial" pitchFamily="34" charset="0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11810" y="2674651"/>
              <a:ext cx="1931160" cy="6656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300" b="1" dirty="0" err="1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Modelos</a:t>
              </a:r>
              <a:r>
                <a:rPr lang="en-US" sz="2300" b="1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 de </a:t>
              </a:r>
              <a:r>
                <a:rPr lang="en-US" sz="2300" b="1" dirty="0" err="1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Predicción</a:t>
              </a:r>
              <a:endParaRPr lang="en-US" sz="2300" b="1" dirty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569928" y="2005362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       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3543300" y="1591943"/>
            <a:ext cx="2057400" cy="2708434"/>
            <a:chOff x="3543300" y="1591943"/>
            <a:chExt cx="2057400" cy="2708434"/>
          </a:xfrm>
        </p:grpSpPr>
        <p:sp>
          <p:nvSpPr>
            <p:cNvPr id="25" name="Oval 3"/>
            <p:cNvSpPr/>
            <p:nvPr/>
          </p:nvSpPr>
          <p:spPr>
            <a:xfrm>
              <a:off x="3543300" y="1946209"/>
              <a:ext cx="2057400" cy="20574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rgbClr val="399ECB"/>
                </a:gs>
                <a:gs pos="100000">
                  <a:srgbClr val="0077D0"/>
                </a:gs>
              </a:gsLst>
              <a:path path="circle">
                <a:fillToRect l="50000" t="50000" r="50000" b="50000"/>
              </a:path>
            </a:gradFill>
            <a:ln w="82550">
              <a:noFill/>
            </a:ln>
            <a:effectLst>
              <a:outerShdw blurRad="1270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             </a:t>
              </a:r>
            </a:p>
          </p:txBody>
        </p:sp>
        <p:sp>
          <p:nvSpPr>
            <p:cNvPr id="27" name="TextBox 14"/>
            <p:cNvSpPr txBox="1"/>
            <p:nvPr/>
          </p:nvSpPr>
          <p:spPr>
            <a:xfrm>
              <a:off x="3933968" y="1591943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7000" b="1" dirty="0">
                  <a:solidFill>
                    <a:srgbClr val="2A7A9E">
                      <a:alpha val="40000"/>
                    </a:srgbClr>
                  </a:solidFill>
                  <a:latin typeface="+mj-lt"/>
                  <a:cs typeface="Arial" pitchFamily="34" charset="0"/>
                </a:rPr>
                <a:t>2</a:t>
              </a:r>
            </a:p>
          </p:txBody>
        </p:sp>
        <p:sp>
          <p:nvSpPr>
            <p:cNvPr id="28" name="TextBox 15"/>
            <p:cNvSpPr txBox="1"/>
            <p:nvPr/>
          </p:nvSpPr>
          <p:spPr>
            <a:xfrm>
              <a:off x="3601872" y="2701385"/>
              <a:ext cx="1931160" cy="6656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s-ES" sz="2300" b="1" spc="60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Análisis </a:t>
              </a:r>
              <a:r>
                <a:rPr lang="es-ES" sz="2300" b="1" spc="60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Exploratorio</a:t>
              </a:r>
              <a:endParaRPr lang="es-ES" sz="2300" b="1" dirty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  <p:sp>
          <p:nvSpPr>
            <p:cNvPr id="29" name="Oval 19"/>
            <p:cNvSpPr/>
            <p:nvPr/>
          </p:nvSpPr>
          <p:spPr>
            <a:xfrm>
              <a:off x="3782124" y="1988634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       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5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45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980728"/>
            <a:ext cx="5867400" cy="96193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s-ES" sz="4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Limpieza </a:t>
            </a:r>
            <a:r>
              <a:rPr lang="es-ES" sz="4000" b="0" cap="none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+mn-cs"/>
              </a:rPr>
              <a:t>de Datos</a:t>
            </a:r>
            <a:endParaRPr lang="es-E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17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Estructura</a:t>
            </a:r>
            <a:r>
              <a:rPr lang="en-US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de la </a:t>
            </a:r>
            <a:r>
              <a:rPr lang="en-US" sz="17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Limpieza</a:t>
            </a:r>
            <a:endParaRPr lang="en-US" sz="17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1392" y="155745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0" b="1" dirty="0">
                <a:solidFill>
                  <a:srgbClr val="F26200">
                    <a:alpha val="40000"/>
                  </a:srgbClr>
                </a:solidFill>
                <a:cs typeface="Arial" pitchFamily="34" charset="0"/>
              </a:rPr>
              <a:t>1</a:t>
            </a:r>
          </a:p>
        </p:txBody>
      </p:sp>
      <p:pic>
        <p:nvPicPr>
          <p:cNvPr id="15" name="Picture 2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844731"/>
            <a:ext cx="1019503" cy="1019503"/>
          </a:xfrm>
          <a:prstGeom prst="rect">
            <a:avLst/>
          </a:prstGeom>
          <a:effectLst/>
        </p:spPr>
      </p:pic>
      <p:pic>
        <p:nvPicPr>
          <p:cNvPr id="16" name="Picture 2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86" y="1816570"/>
            <a:ext cx="1019503" cy="1019503"/>
          </a:xfrm>
          <a:prstGeom prst="rect">
            <a:avLst/>
          </a:prstGeom>
          <a:effectLst/>
        </p:spPr>
      </p:pic>
      <p:sp>
        <p:nvSpPr>
          <p:cNvPr id="3" name="CuadroTexto 2"/>
          <p:cNvSpPr txBox="1"/>
          <p:nvPr/>
        </p:nvSpPr>
        <p:spPr>
          <a:xfrm>
            <a:off x="3138456" y="1816570"/>
            <a:ext cx="4320480" cy="28623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0070C0"/>
                </a:solidFill>
              </a:rPr>
              <a:t>DATOS DE ORIGEN</a:t>
            </a:r>
          </a:p>
          <a:p>
            <a:endParaRPr lang="es-ES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s-E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Obtenidos </a:t>
            </a:r>
            <a:r>
              <a:rPr lang="es-ES" dirty="0">
                <a:solidFill>
                  <a:prstClr val="black">
                    <a:lumMod val="65000"/>
                    <a:lumOff val="35000"/>
                  </a:prstClr>
                </a:solidFill>
              </a:rPr>
              <a:t>a partir de 2 libros </a:t>
            </a:r>
            <a:r>
              <a:rPr lang="es-E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en un file de MS Excel</a:t>
            </a:r>
            <a:endParaRPr lang="es-ES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s-ES" dirty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es-AR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df_fac</a:t>
            </a:r>
            <a:r>
              <a:rPr lang="es-AR" dirty="0">
                <a:solidFill>
                  <a:prstClr val="black">
                    <a:lumMod val="65000"/>
                    <a:lumOff val="35000"/>
                  </a:prstClr>
                </a:solidFill>
              </a:rPr>
              <a:t> (558074, 62), </a:t>
            </a:r>
            <a:endParaRPr lang="es-A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s-A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2.df_dim </a:t>
            </a:r>
            <a:r>
              <a:rPr lang="es-AR" dirty="0">
                <a:solidFill>
                  <a:prstClr val="black">
                    <a:lumMod val="65000"/>
                    <a:lumOff val="35000"/>
                  </a:prstClr>
                </a:solidFill>
              </a:rPr>
              <a:t>(262620, 50</a:t>
            </a:r>
            <a:r>
              <a:rPr lang="es-A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).</a:t>
            </a:r>
          </a:p>
          <a:p>
            <a:endParaRPr lang="es-A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es-AR" dirty="0" smtClean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032270" y="3886275"/>
            <a:ext cx="4461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rgbClr val="0070C0"/>
                </a:solidFill>
              </a:rPr>
              <a:t>Consolidados en un file </a:t>
            </a:r>
            <a:r>
              <a:rPr lang="es-AR" b="1" dirty="0" err="1">
                <a:solidFill>
                  <a:srgbClr val="0070C0"/>
                </a:solidFill>
              </a:rPr>
              <a:t>csv</a:t>
            </a:r>
            <a:r>
              <a:rPr lang="es-AR" b="1" dirty="0">
                <a:solidFill>
                  <a:srgbClr val="0070C0"/>
                </a:solidFill>
              </a:rPr>
              <a:t> para obtener el </a:t>
            </a:r>
            <a:r>
              <a:rPr lang="es-AR" b="1" dirty="0" err="1">
                <a:solidFill>
                  <a:srgbClr val="0070C0"/>
                </a:solidFill>
              </a:rPr>
              <a:t>Dataframe</a:t>
            </a:r>
            <a:r>
              <a:rPr lang="es-AR" b="1" dirty="0">
                <a:solidFill>
                  <a:srgbClr val="0070C0"/>
                </a:solidFill>
              </a:rPr>
              <a:t> base.</a:t>
            </a:r>
            <a:endParaRPr lang="es-ES" b="1" dirty="0">
              <a:solidFill>
                <a:srgbClr val="0070C0"/>
              </a:solidFill>
            </a:endParaRPr>
          </a:p>
          <a:p>
            <a:pPr algn="ctr"/>
            <a:endParaRPr lang="es-AR" b="1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3085445"/>
            <a:ext cx="2857500" cy="160020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359" y="3846562"/>
            <a:ext cx="1447800" cy="590550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4256358" y="3370903"/>
            <a:ext cx="17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Tamaño Final DF</a:t>
            </a:r>
            <a:endParaRPr lang="es-A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0" presetClass="exit" presetSubtype="0" fill="hold" grpId="2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500"/>
                            </p:stCondLst>
                            <p:childTnLst>
                              <p:par>
                                <p:cTn id="4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53" presetID="5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2.96296E-6 L 0.05486 2.96296E-6 C 0.07934 2.96296E-6 0.10972 0.06898 0.10972 0.125 L 0.10972 0.25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125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-3.7037E-7 L -0.04914 -3.7037E-7 C -0.07118 -3.7037E-7 -0.09827 0.06898 -0.09827 0.125 L -0.09827 0.25 " pathEditMode="relative" rAng="0" ptsTypes="AAAA"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500"/>
                            </p:stCondLst>
                            <p:childTnLst>
                              <p:par>
                                <p:cTn id="58" presetID="6" presetClass="exit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3500"/>
                            </p:stCondLst>
                            <p:childTnLst>
                              <p:par>
                                <p:cTn id="6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6500"/>
                            </p:stCondLst>
                            <p:childTnLst>
                              <p:par>
                                <p:cTn id="71" presetID="3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500"/>
                            </p:stCondLst>
                            <p:childTnLst>
                              <p:par>
                                <p:cTn id="7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3" grpId="0" animBg="1"/>
      <p:bldP spid="3" grpId="1" animBg="1"/>
      <p:bldP spid="3" grpId="2" animBg="1"/>
      <p:bldP spid="17" grpId="0"/>
      <p:bldP spid="17" grpId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7812" y="521871"/>
            <a:ext cx="7391401" cy="60287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2800" b="1" u="sng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Estructura del An</a:t>
            </a:r>
            <a:r>
              <a:rPr lang="es-ES" sz="2800" b="1" u="sng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álisis</a:t>
            </a:r>
            <a:endParaRPr lang="es-ES" sz="2800" b="1" u="sng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30000"/>
              </a:lnSpc>
            </a:pPr>
            <a:endParaRPr lang="es-ES" dirty="0">
              <a:solidFill>
                <a:prstClr val="black"/>
              </a:solidFill>
            </a:endParaRPr>
          </a:p>
          <a:p>
            <a:endParaRPr lang="es-ES" sz="1900" dirty="0">
              <a:solidFill>
                <a:srgbClr val="2C99FC"/>
              </a:solidFill>
            </a:endParaRPr>
          </a:p>
          <a:p>
            <a:endParaRPr lang="es-ES" dirty="0">
              <a:solidFill>
                <a:prstClr val="black"/>
              </a:solidFill>
            </a:endParaRPr>
          </a:p>
        </p:txBody>
      </p:sp>
      <p:grpSp>
        <p:nvGrpSpPr>
          <p:cNvPr id="10" name="Group 22"/>
          <p:cNvGrpSpPr/>
          <p:nvPr/>
        </p:nvGrpSpPr>
        <p:grpSpPr>
          <a:xfrm>
            <a:off x="467544" y="3645024"/>
            <a:ext cx="2057400" cy="2708434"/>
            <a:chOff x="3543300" y="1591943"/>
            <a:chExt cx="2057400" cy="2708434"/>
          </a:xfrm>
        </p:grpSpPr>
        <p:sp>
          <p:nvSpPr>
            <p:cNvPr id="11" name="Oval 3"/>
            <p:cNvSpPr/>
            <p:nvPr/>
          </p:nvSpPr>
          <p:spPr>
            <a:xfrm>
              <a:off x="3543300" y="1946209"/>
              <a:ext cx="2057400" cy="20574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rgbClr val="399ECB"/>
                </a:gs>
                <a:gs pos="100000">
                  <a:srgbClr val="0077D0"/>
                </a:gs>
              </a:gsLst>
              <a:path path="circle">
                <a:fillToRect l="50000" t="50000" r="50000" b="50000"/>
              </a:path>
            </a:gradFill>
            <a:ln w="82550">
              <a:noFill/>
            </a:ln>
            <a:effectLst>
              <a:outerShdw blurRad="1270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             </a:t>
              </a:r>
            </a:p>
          </p:txBody>
        </p:sp>
        <p:sp>
          <p:nvSpPr>
            <p:cNvPr id="12" name="TextBox 14"/>
            <p:cNvSpPr txBox="1"/>
            <p:nvPr/>
          </p:nvSpPr>
          <p:spPr>
            <a:xfrm>
              <a:off x="3933968" y="1591943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7000" b="1" dirty="0">
                  <a:solidFill>
                    <a:srgbClr val="2A7A9E">
                      <a:alpha val="40000"/>
                    </a:srgbClr>
                  </a:solidFill>
                  <a:latin typeface="+mj-lt"/>
                  <a:cs typeface="Arial" pitchFamily="34" charset="0"/>
                </a:rPr>
                <a:t>2</a:t>
              </a:r>
            </a:p>
          </p:txBody>
        </p:sp>
        <p:sp>
          <p:nvSpPr>
            <p:cNvPr id="14" name="Oval 19"/>
            <p:cNvSpPr/>
            <p:nvPr/>
          </p:nvSpPr>
          <p:spPr>
            <a:xfrm>
              <a:off x="3782124" y="1988634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       </a:t>
              </a:r>
            </a:p>
          </p:txBody>
        </p:sp>
      </p:grpSp>
      <p:sp>
        <p:nvSpPr>
          <p:cNvPr id="16" name="TextBox 1"/>
          <p:cNvSpPr txBox="1"/>
          <p:nvPr/>
        </p:nvSpPr>
        <p:spPr>
          <a:xfrm rot="16200000">
            <a:off x="-1204827" y="1428966"/>
            <a:ext cx="3666636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s-ES" sz="3200" b="1" dirty="0" smtClean="0">
                <a:solidFill>
                  <a:prstClr val="white"/>
                </a:solidFill>
              </a:rPr>
              <a:t>Análisis </a:t>
            </a:r>
            <a:r>
              <a:rPr lang="es-ES" sz="3200" b="1" dirty="0" smtClean="0">
                <a:solidFill>
                  <a:prstClr val="white"/>
                </a:solidFill>
              </a:rPr>
              <a:t>Exploratorio</a:t>
            </a:r>
            <a:endParaRPr lang="es-ES" sz="3200" dirty="0">
              <a:solidFill>
                <a:prstClr val="white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19672" y="1188234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1. Creación de </a:t>
            </a:r>
            <a:r>
              <a:rPr lang="es-ES" b="1" u="sng" dirty="0" smtClean="0">
                <a:solidFill>
                  <a:srgbClr val="2C99FC"/>
                </a:solidFill>
              </a:rPr>
              <a:t>Clases</a:t>
            </a:r>
            <a:r>
              <a:rPr lang="es-ES" b="1" dirty="0" smtClean="0">
                <a:solidFill>
                  <a:srgbClr val="2C99FC"/>
                </a:solidFill>
              </a:rPr>
              <a:t> </a:t>
            </a:r>
            <a:r>
              <a:rPr lang="es-E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de productos y </a:t>
            </a:r>
            <a:r>
              <a:rPr lang="es-ES" b="1" u="sng" dirty="0" smtClean="0">
                <a:solidFill>
                  <a:srgbClr val="00B050"/>
                </a:solidFill>
              </a:rPr>
              <a:t>Tipos</a:t>
            </a:r>
            <a:r>
              <a:rPr lang="es-ES" b="1" dirty="0" smtClean="0">
                <a:solidFill>
                  <a:srgbClr val="2C99FC"/>
                </a:solidFill>
              </a:rPr>
              <a:t> </a:t>
            </a:r>
            <a:r>
              <a:rPr lang="es-E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de productos.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835696" y="1544694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2. Creación de </a:t>
            </a:r>
            <a:r>
              <a:rPr lang="es-ES" b="1" u="sng" dirty="0" smtClean="0">
                <a:solidFill>
                  <a:schemeClr val="bg1">
                    <a:lumMod val="65000"/>
                  </a:schemeClr>
                </a:solidFill>
              </a:rPr>
              <a:t>Series de Tiempo</a:t>
            </a:r>
            <a:r>
              <a:rPr lang="es-E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077412" y="1904481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3. Agrupación por </a:t>
            </a:r>
            <a:r>
              <a:rPr lang="es-ES" b="1" u="sng" dirty="0" smtClean="0">
                <a:solidFill>
                  <a:schemeClr val="accent4">
                    <a:lumMod val="75000"/>
                  </a:schemeClr>
                </a:solidFill>
              </a:rPr>
              <a:t>Zonas Geográficas</a:t>
            </a:r>
            <a:r>
              <a:rPr lang="es-E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289840" y="2268292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4. Generación de </a:t>
            </a:r>
            <a:r>
              <a:rPr lang="es-ES" b="1" u="sng" dirty="0" smtClean="0">
                <a:solidFill>
                  <a:schemeClr val="accent6">
                    <a:lumMod val="75000"/>
                  </a:schemeClr>
                </a:solidFill>
              </a:rPr>
              <a:t>Grafos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140" y="2210746"/>
            <a:ext cx="1790700" cy="2524125"/>
          </a:xfrm>
          <a:prstGeom prst="rect">
            <a:avLst/>
          </a:prstGeom>
        </p:spPr>
      </p:pic>
      <p:sp>
        <p:nvSpPr>
          <p:cNvPr id="27" name="Rectángulo 26"/>
          <p:cNvSpPr/>
          <p:nvPr/>
        </p:nvSpPr>
        <p:spPr>
          <a:xfrm>
            <a:off x="1277888" y="1903514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1. Creación de </a:t>
            </a:r>
            <a:r>
              <a:rPr lang="es-ES" b="1" u="sng" dirty="0" smtClean="0">
                <a:solidFill>
                  <a:srgbClr val="2C99FC"/>
                </a:solidFill>
              </a:rPr>
              <a:t>Clases</a:t>
            </a:r>
            <a:r>
              <a:rPr lang="es-ES" b="1" dirty="0" smtClean="0">
                <a:solidFill>
                  <a:srgbClr val="2C99FC"/>
                </a:solidFill>
              </a:rPr>
              <a:t> </a:t>
            </a:r>
            <a:r>
              <a:rPr lang="es-E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de productos y </a:t>
            </a:r>
            <a:r>
              <a:rPr lang="es-ES" b="1" u="sng" dirty="0" smtClean="0">
                <a:solidFill>
                  <a:srgbClr val="00B050"/>
                </a:solidFill>
              </a:rPr>
              <a:t>Tipos</a:t>
            </a:r>
            <a:r>
              <a:rPr lang="es-ES" b="1" dirty="0" smtClean="0">
                <a:solidFill>
                  <a:srgbClr val="2C99FC"/>
                </a:solidFill>
              </a:rPr>
              <a:t> </a:t>
            </a:r>
            <a:r>
              <a:rPr lang="es-E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de productos.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200802" y="1899934"/>
            <a:ext cx="3434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2. Creación de </a:t>
            </a:r>
            <a:r>
              <a:rPr lang="es-ES" b="1" u="sng" dirty="0" smtClean="0">
                <a:solidFill>
                  <a:schemeClr val="bg1">
                    <a:lumMod val="65000"/>
                  </a:schemeClr>
                </a:solidFill>
              </a:rPr>
              <a:t>Series de Tiempo</a:t>
            </a:r>
            <a:r>
              <a:rPr lang="es-E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1134" y="2548076"/>
            <a:ext cx="5757487" cy="2660200"/>
          </a:xfrm>
          <a:prstGeom prst="rect">
            <a:avLst/>
          </a:prstGeom>
        </p:spPr>
      </p:pic>
      <p:sp>
        <p:nvSpPr>
          <p:cNvPr id="30" name="Rectángulo 29"/>
          <p:cNvSpPr/>
          <p:nvPr/>
        </p:nvSpPr>
        <p:spPr>
          <a:xfrm>
            <a:off x="1205880" y="1916832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3. Agrupación por </a:t>
            </a:r>
            <a:r>
              <a:rPr lang="es-ES" b="1" u="sng" dirty="0" smtClean="0">
                <a:solidFill>
                  <a:schemeClr val="accent4">
                    <a:lumMod val="75000"/>
                  </a:schemeClr>
                </a:solidFill>
              </a:rPr>
              <a:t>Zonas Geográficas</a:t>
            </a:r>
            <a:r>
              <a:rPr lang="es-E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347" y="1701006"/>
            <a:ext cx="2228850" cy="4324350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261" y="3106240"/>
            <a:ext cx="3754760" cy="2537543"/>
          </a:xfrm>
          <a:prstGeom prst="rect">
            <a:avLst/>
          </a:prstGeom>
        </p:spPr>
      </p:pic>
      <p:sp>
        <p:nvSpPr>
          <p:cNvPr id="44" name="Rectángulo 43"/>
          <p:cNvSpPr/>
          <p:nvPr/>
        </p:nvSpPr>
        <p:spPr>
          <a:xfrm>
            <a:off x="1643936" y="1866583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4. Generación de </a:t>
            </a:r>
            <a:r>
              <a:rPr lang="es-ES" b="1" u="sng" dirty="0" smtClean="0">
                <a:solidFill>
                  <a:schemeClr val="accent6">
                    <a:lumMod val="75000"/>
                  </a:schemeClr>
                </a:solidFill>
              </a:rPr>
              <a:t>Grafos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8366" y="2958316"/>
            <a:ext cx="3744416" cy="2173139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3888" y="2526023"/>
            <a:ext cx="5153372" cy="320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2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3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3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3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0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1500"/>
                            </p:stCondLst>
                            <p:childTnLst>
                              <p:par>
                                <p:cTn id="125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2500"/>
                            </p:stCondLst>
                            <p:childTnLst>
                              <p:par>
                                <p:cTn id="13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4500"/>
                            </p:stCondLst>
                            <p:childTnLst>
                              <p:par>
                                <p:cTn id="136" presetID="1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5500"/>
                            </p:stCondLst>
                            <p:childTnLst>
                              <p:par>
                                <p:cTn id="143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50" presetID="45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2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6" presetClass="exit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56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57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7" grpId="0"/>
      <p:bldP spid="17" grpId="1"/>
      <p:bldP spid="18" grpId="0"/>
      <p:bldP spid="18" grpId="1"/>
      <p:bldP spid="20" grpId="0"/>
      <p:bldP spid="20" grpId="1"/>
      <p:bldP spid="27" grpId="0"/>
      <p:bldP spid="27" grpId="1"/>
      <p:bldP spid="28" grpId="0"/>
      <p:bldP spid="28" grpId="1"/>
      <p:bldP spid="30" grpId="0"/>
      <p:bldP spid="30" grpId="1"/>
      <p:bldP spid="44" grpId="0"/>
      <p:bldP spid="4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14867"/>
            <a:ext cx="9144001" cy="457200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prstClr val="white"/>
                </a:solidFill>
              </a:rPr>
              <a:t>     </a:t>
            </a:r>
            <a:r>
              <a:rPr lang="es-ES" b="0" dirty="0">
                <a:solidFill>
                  <a:prstClr val="white"/>
                </a:solidFill>
              </a:rPr>
              <a:t>Modelos de </a:t>
            </a:r>
            <a:r>
              <a:rPr lang="es-ES" dirty="0" smtClean="0">
                <a:solidFill>
                  <a:prstClr val="white"/>
                </a:solidFill>
              </a:rPr>
              <a:t>Predicción</a:t>
            </a:r>
            <a:endParaRPr lang="es-ES" dirty="0"/>
          </a:p>
        </p:txBody>
      </p:sp>
      <p:grpSp>
        <p:nvGrpSpPr>
          <p:cNvPr id="11" name="Group 23"/>
          <p:cNvGrpSpPr/>
          <p:nvPr/>
        </p:nvGrpSpPr>
        <p:grpSpPr>
          <a:xfrm>
            <a:off x="6948264" y="116632"/>
            <a:ext cx="2057400" cy="2708434"/>
            <a:chOff x="6324600" y="1587511"/>
            <a:chExt cx="2057400" cy="2708434"/>
          </a:xfrm>
        </p:grpSpPr>
        <p:sp>
          <p:nvSpPr>
            <p:cNvPr id="12" name="Oval 4"/>
            <p:cNvSpPr/>
            <p:nvPr/>
          </p:nvSpPr>
          <p:spPr>
            <a:xfrm>
              <a:off x="6324600" y="1953643"/>
              <a:ext cx="2057400" cy="2057400"/>
            </a:xfrm>
            <a:prstGeom prst="ellipse">
              <a:avLst/>
            </a:prstGeom>
            <a:gradFill flip="none" rotWithShape="1">
              <a:gsLst>
                <a:gs pos="5000">
                  <a:srgbClr val="84D830"/>
                </a:gs>
                <a:gs pos="48000">
                  <a:srgbClr val="7BCF27"/>
                </a:gs>
                <a:gs pos="100000">
                  <a:srgbClr val="56901C"/>
                </a:gs>
              </a:gsLst>
              <a:path path="circle">
                <a:fillToRect l="50000" t="50000" r="50000" b="50000"/>
              </a:path>
              <a:tileRect/>
            </a:gradFill>
            <a:ln w="5080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             </a:t>
              </a:r>
            </a:p>
          </p:txBody>
        </p:sp>
        <p:sp>
          <p:nvSpPr>
            <p:cNvPr id="13" name="TextBox 16"/>
            <p:cNvSpPr txBox="1"/>
            <p:nvPr/>
          </p:nvSpPr>
          <p:spPr>
            <a:xfrm>
              <a:off x="6721604" y="1587511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7000" b="1" dirty="0">
                  <a:solidFill>
                    <a:srgbClr val="65B131">
                      <a:alpha val="64000"/>
                    </a:srgbClr>
                  </a:solidFill>
                  <a:latin typeface="+mj-lt"/>
                  <a:cs typeface="Arial" pitchFamily="34" charset="0"/>
                </a:rPr>
                <a:t>3</a:t>
              </a:r>
            </a:p>
          </p:txBody>
        </p:sp>
        <p:sp>
          <p:nvSpPr>
            <p:cNvPr id="16" name="Oval 20"/>
            <p:cNvSpPr/>
            <p:nvPr/>
          </p:nvSpPr>
          <p:spPr>
            <a:xfrm>
              <a:off x="6569928" y="2005362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       </a:t>
              </a:r>
            </a:p>
          </p:txBody>
        </p:sp>
      </p:grpSp>
      <p:sp>
        <p:nvSpPr>
          <p:cNvPr id="8" name="Rectángulo 7"/>
          <p:cNvSpPr/>
          <p:nvPr/>
        </p:nvSpPr>
        <p:spPr>
          <a:xfrm>
            <a:off x="643069" y="1444886"/>
            <a:ext cx="7311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1. Crearemos </a:t>
            </a:r>
            <a:r>
              <a:rPr lang="es-ES" b="1" u="sng" dirty="0" smtClean="0">
                <a:solidFill>
                  <a:srgbClr val="2C99FC"/>
                </a:solidFill>
              </a:rPr>
              <a:t>Predicciones Temporales</a:t>
            </a:r>
            <a:r>
              <a:rPr lang="es-ES" b="1" dirty="0" smtClean="0">
                <a:solidFill>
                  <a:srgbClr val="2C99FC"/>
                </a:solidFill>
              </a:rPr>
              <a:t> </a:t>
            </a:r>
            <a:r>
              <a:rPr lang="es-E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 Redes Neuronales:</a:t>
            </a:r>
          </a:p>
        </p:txBody>
      </p:sp>
      <p:sp>
        <p:nvSpPr>
          <p:cNvPr id="9" name="Rectángulo 8"/>
          <p:cNvSpPr/>
          <p:nvPr/>
        </p:nvSpPr>
        <p:spPr>
          <a:xfrm>
            <a:off x="947506" y="1765121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1.1 </a:t>
            </a:r>
            <a:r>
              <a:rPr lang="es-ES" b="1" u="sng" dirty="0" smtClean="0">
                <a:solidFill>
                  <a:srgbClr val="FF0000"/>
                </a:solidFill>
              </a:rPr>
              <a:t>Simples</a:t>
            </a:r>
            <a:endParaRPr lang="es-ES" dirty="0" smtClean="0">
              <a:solidFill>
                <a:srgbClr val="FF000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251943" y="2127294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1.2 </a:t>
            </a:r>
            <a:r>
              <a:rPr lang="es-ES" b="1" u="sng" dirty="0" err="1" smtClean="0">
                <a:solidFill>
                  <a:schemeClr val="accent2">
                    <a:lumMod val="75000"/>
                  </a:schemeClr>
                </a:solidFill>
              </a:rPr>
              <a:t>Multivariables</a:t>
            </a:r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564412" y="2516688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1.3 </a:t>
            </a:r>
            <a:r>
              <a:rPr lang="es-ES" b="1" u="sng" dirty="0" err="1" smtClean="0">
                <a:solidFill>
                  <a:srgbClr val="7030A0"/>
                </a:solidFill>
              </a:rPr>
              <a:t>Embeddings</a:t>
            </a:r>
            <a:endParaRPr lang="es-ES" dirty="0" smtClean="0">
              <a:solidFill>
                <a:srgbClr val="7030A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43069" y="2998765"/>
            <a:ext cx="6694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2. Para predecir el comportamiento de :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954812" y="3277227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Ventas diarias en $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259632" y="3642181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Ventas diarias en Q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547664" y="4045817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Productos de mayor venta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650375" y="4767674"/>
            <a:ext cx="6694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Finalmente compararemos los diferentes métodos de predicción.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7" grpId="0"/>
      <p:bldP spid="18" grpId="0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6021288"/>
            <a:ext cx="7010400" cy="829342"/>
          </a:xfrm>
        </p:spPr>
        <p:txBody>
          <a:bodyPr/>
          <a:lstStyle/>
          <a:p>
            <a:pPr algn="ctr"/>
            <a:r>
              <a:rPr lang="es-AR" dirty="0" smtClean="0"/>
              <a:t>- Conclusiones desde Grafos -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4211960" cy="30963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557932"/>
            <a:ext cx="4571999" cy="30163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2" name="CuadroTexto 11"/>
          <p:cNvSpPr txBox="1"/>
          <p:nvPr/>
        </p:nvSpPr>
        <p:spPr>
          <a:xfrm>
            <a:off x="3149227" y="584175"/>
            <a:ext cx="2943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Grafos de Conexiones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571485" y="591071"/>
            <a:ext cx="2008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Distribuciones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8760"/>
            <a:ext cx="9144000" cy="426720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52128"/>
            <a:ext cx="4040872" cy="4077072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24" y="1152128"/>
            <a:ext cx="4095172" cy="4077072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44" y="3068960"/>
            <a:ext cx="8277145" cy="168721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56138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20" dur="25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21" dur="25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50"/>
                            </p:stCondLst>
                            <p:childTnLst>
                              <p:par>
                                <p:cTn id="3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decel="100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6" presetClass="exit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93" dur="25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94" dur="25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9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1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631679" y="2967335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glow rad="228600">
                    <a:srgbClr val="FFFF0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r="5400000" sy="-100000" algn="bl" rotWithShape="0"/>
                </a:effectLst>
              </a:rPr>
              <a:t>- FIN -</a:t>
            </a:r>
            <a:endParaRPr lang="es-ES" sz="5400" dirty="0">
              <a:ln w="0"/>
              <a:effectLst>
                <a:glow rad="228600">
                  <a:srgbClr val="FFFF00">
                    <a:alpha val="4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3758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tb5iYcBF5pNknMcsH5Nw4"/>
</p:tagLst>
</file>

<file path=ppt/theme/theme1.xml><?xml version="1.0" encoding="utf-8"?>
<a:theme xmlns:a="http://schemas.openxmlformats.org/drawingml/2006/main" name="Introducción a PowerPoint 2011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Introducción a PowerPoint 2011.potx</Template>
  <TotalTime>0</TotalTime>
  <Words>292</Words>
  <Application>Microsoft Office PowerPoint</Application>
  <PresentationFormat>Presentación en pantalla (4:3)</PresentationFormat>
  <Paragraphs>75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Georgia</vt:lpstr>
      <vt:lpstr>Introducción a PowerPoint 2011</vt:lpstr>
      <vt:lpstr>Presentación de DATA SCIENCE (DH)</vt:lpstr>
      <vt:lpstr>Definición del Problema</vt:lpstr>
      <vt:lpstr>Presentación de PowerPoint</vt:lpstr>
      <vt:lpstr>Limpieza de Datos</vt:lpstr>
      <vt:lpstr>Presentación de PowerPoint</vt:lpstr>
      <vt:lpstr>     Modelos de Predicción</vt:lpstr>
      <vt:lpstr>- Conclusiones desde Grafos -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2019-08-13T17:30:31Z</dcterms:modified>
</cp:coreProperties>
</file>