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embeddedFontLst>
    <p:embeddedFont>
      <p:font typeface="Arial Black" panose="020B0A04020102020204" pitchFamily="34" charset="0"/>
      <p:regular r:id="rId35"/>
      <p:bold r:id="rId36"/>
    </p:embeddedFont>
    <p:embeddedFont>
      <p:font typeface="Calibri" panose="020F050202020403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z67gqTvi+DHWRnOJRdu5pzdQ2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C191A7-38B0-4F20-A922-843D445DBD97}">
  <a:tblStyle styleId="{8BC191A7-38B0-4F20-A922-843D445DBD97}" styleName="Table_0">
    <a:wholeTbl>
      <a:tcTxStyle b="off" i="off">
        <a:font>
          <a:latin typeface="Calibri"/>
          <a:ea typeface="Calibri"/>
          <a:cs typeface="Calibri"/>
        </a:font>
        <a:schemeClr val="dk1"/>
      </a:tcTxStyle>
      <a:tcStyle>
        <a:tcBdr>
          <a:left>
            <a:ln w="12700" cap="flat" cmpd="sng">
              <a:solidFill>
                <a:schemeClr val="accent2"/>
              </a:solidFill>
              <a:prstDash val="solid"/>
              <a:round/>
              <a:headEnd type="none" w="sm" len="sm"/>
              <a:tailEnd type="none" w="sm" len="sm"/>
            </a:ln>
          </a:left>
          <a:right>
            <a:ln w="12700" cap="flat" cmpd="sng">
              <a:solidFill>
                <a:schemeClr val="accent2"/>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12700" cap="flat" cmpd="sng">
              <a:solidFill>
                <a:schemeClr val="accent2"/>
              </a:solidFill>
              <a:prstDash val="solid"/>
              <a:round/>
              <a:headEnd type="none" w="sm" len="sm"/>
              <a:tailEnd type="none" w="sm" len="sm"/>
            </a:ln>
          </a:insideH>
          <a:insideV>
            <a:ln w="12700" cap="flat" cmpd="sng">
              <a:solidFill>
                <a:schemeClr val="accent2"/>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2"/>
              </a:solidFill>
              <a:prstDash val="solid"/>
              <a:round/>
              <a:headEnd type="none" w="sm" len="sm"/>
              <a:tailEnd type="none" w="sm" len="sm"/>
            </a:ln>
          </a:top>
        </a:tcBdr>
        <a:fill>
          <a:solidFill>
            <a:srgbClr val="FCECE7"/>
          </a:solidFill>
        </a:fill>
      </a:tcStyle>
    </a:lastRow>
    <a:seCell>
      <a:tcTxStyle/>
      <a:tcStyle>
        <a:tcBdr/>
      </a:tcStyle>
    </a:seCell>
    <a:swCell>
      <a:tcTxStyle/>
      <a:tcStyle>
        <a:tcBdr/>
      </a:tcStyle>
    </a:swCell>
    <a:firstRow>
      <a:tcTxStyle b="on" i="off"/>
      <a:tcStyle>
        <a:tcBdr/>
        <a:fill>
          <a:solidFill>
            <a:srgbClr val="FCECE7"/>
          </a:solidFill>
        </a:fill>
      </a:tcStyle>
    </a:firstRow>
    <a:neCell>
      <a:tcTxStyle/>
      <a:tcStyle>
        <a:tcBdr/>
      </a:tcStyle>
    </a:neCell>
    <a:nwCell>
      <a:tcTxStyle/>
      <a:tcStyle>
        <a:tcBdr/>
      </a:tcStyle>
    </a:nwCell>
  </a:tblStyle>
  <a:tblStyle styleId="{8F792282-1ED3-4CA7-BA62-9DA504AFB720}"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771AAF7-E464-493F-9519-B1AC999F7264}" styleName="Table_2">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D231A984-A416-4D7F-8F5E-5CE12DA646FA}" styleName="Table_3">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9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0" Type="http://schemas.openxmlformats.org/officeDocument/2006/relationships/slide" Target="slides/slide19.xml"/><Relationship Id="rId4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dirty="0"/>
              <a:t> </a:t>
            </a:r>
            <a:endParaRPr dirty="0"/>
          </a:p>
        </p:txBody>
      </p:sp>
      <p:sp>
        <p:nvSpPr>
          <p:cNvPr id="299" name="Google Shape;299;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Revisar cálculos!!!!!!</a:t>
            </a:r>
            <a:endParaRPr/>
          </a:p>
        </p:txBody>
      </p:sp>
      <p:sp>
        <p:nvSpPr>
          <p:cNvPr id="311" name="Google Shape;311;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s-AR"/>
              <a:t>Si la maquina funciona correctamente la varianza es 0,25 y la media es de 50…</a:t>
            </a:r>
            <a:endParaRPr/>
          </a:p>
        </p:txBody>
      </p:sp>
      <p:sp>
        <p:nvSpPr>
          <p:cNvPr id="140" name="Google Shape;14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3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4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7"/>
        <p:cNvGrpSpPr/>
        <p:nvPr/>
      </p:nvGrpSpPr>
      <p:grpSpPr>
        <a:xfrm>
          <a:off x="0" y="0"/>
          <a:ext cx="0" cy="0"/>
          <a:chOff x="0" y="0"/>
          <a:chExt cx="0" cy="0"/>
        </a:xfrm>
      </p:grpSpPr>
      <p:sp>
        <p:nvSpPr>
          <p:cNvPr id="28" name="Google Shape;28;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3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3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2"/>
          <p:cNvSpPr>
            <a:spLocks noGrp="1"/>
          </p:cNvSpPr>
          <p:nvPr>
            <p:ph type="pic" idx="2"/>
          </p:nvPr>
        </p:nvSpPr>
        <p:spPr>
          <a:xfrm>
            <a:off x="5183188" y="987425"/>
            <a:ext cx="6172200" cy="4873625"/>
          </a:xfrm>
          <a:prstGeom prst="rect">
            <a:avLst/>
          </a:prstGeom>
          <a:noFill/>
          <a:ln>
            <a:noFill/>
          </a:ln>
        </p:spPr>
      </p:sp>
      <p:sp>
        <p:nvSpPr>
          <p:cNvPr id="68" name="Google Shape;68;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775854" y="1039094"/>
            <a:ext cx="11083636" cy="1487199"/>
          </a:xfrm>
          <a:prstGeom prst="rect">
            <a:avLst/>
          </a:prstGeom>
          <a:noFill/>
          <a:ln>
            <a:noFill/>
          </a:ln>
        </p:spPr>
        <p:txBody>
          <a:bodyPr spcFirstLastPara="1" wrap="square" lIns="91425" tIns="45700" rIns="91425" bIns="45700" anchor="b" anchorCtr="0">
            <a:normAutofit fontScale="90000"/>
          </a:bodyPr>
          <a:lstStyle/>
          <a:p>
            <a:pPr marL="0" lvl="0" indent="0" rtl="0">
              <a:lnSpc>
                <a:spcPct val="90000"/>
              </a:lnSpc>
              <a:spcBef>
                <a:spcPts val="0"/>
              </a:spcBef>
              <a:spcAft>
                <a:spcPts val="0"/>
              </a:spcAft>
              <a:buClr>
                <a:schemeClr val="dk1"/>
              </a:buClr>
              <a:buSzPts val="4800"/>
              <a:buFont typeface="Calibri"/>
              <a:buNone/>
            </a:pPr>
            <a:r>
              <a:rPr lang="es-AR" sz="4800" b="1" dirty="0"/>
              <a:t>UNA HIPÓTESIS ES UNA AFIRMACIÓN QUE SE HACE RESPECTO DE PROPIEDADES DE LAS VARIABLES ALEATORIAS QUE SE ESTUDIAN</a:t>
            </a:r>
            <a:endParaRPr sz="4800" b="1" dirty="0"/>
          </a:p>
        </p:txBody>
      </p:sp>
      <p:sp>
        <p:nvSpPr>
          <p:cNvPr id="89" name="Google Shape;89;p1"/>
          <p:cNvSpPr txBox="1">
            <a:spLocks noGrp="1"/>
          </p:cNvSpPr>
          <p:nvPr>
            <p:ph type="subTitle" idx="1"/>
          </p:nvPr>
        </p:nvSpPr>
        <p:spPr>
          <a:xfrm>
            <a:off x="775854" y="2604510"/>
            <a:ext cx="11222182" cy="1655762"/>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0"/>
              </a:spcBef>
              <a:spcAft>
                <a:spcPts val="0"/>
              </a:spcAft>
              <a:buClr>
                <a:schemeClr val="dk1"/>
              </a:buClr>
              <a:buSzPts val="4800"/>
              <a:buNone/>
            </a:pPr>
            <a:r>
              <a:rPr lang="es-AR" sz="4800" dirty="0"/>
              <a:t>UNA </a:t>
            </a:r>
            <a:r>
              <a:rPr lang="es-AR" sz="4800" dirty="0">
                <a:solidFill>
                  <a:srgbClr val="FF0000"/>
                </a:solidFill>
              </a:rPr>
              <a:t>HIPÓTESIS ESTADÍSTICA </a:t>
            </a:r>
            <a:r>
              <a:rPr lang="es-AR" sz="4800" dirty="0"/>
              <a:t>ES UNA AFIRMACIÓN QUE SE HACE RESPECTO DE UN PARÁMETRO POBLACIONAL, O RESPECTO A UNA DISTRIBUCION.</a:t>
            </a:r>
            <a:endParaRPr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p:nvPr/>
        </p:nvSpPr>
        <p:spPr>
          <a:xfrm>
            <a:off x="277090" y="360218"/>
            <a:ext cx="11416146" cy="738664"/>
          </a:xfrm>
          <a:prstGeom prst="rect">
            <a:avLst/>
          </a:prstGeom>
          <a:blipFill rotWithShape="1">
            <a:blip r:embed="rId3">
              <a:alphaModFix/>
            </a:blip>
            <a:stretch>
              <a:fillRect l="-799" t="-6610" b="-1239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pic>
        <p:nvPicPr>
          <p:cNvPr id="170" name="Google Shape;170;p10"/>
          <p:cNvPicPr preferRelativeResize="0"/>
          <p:nvPr/>
        </p:nvPicPr>
        <p:blipFill rotWithShape="1">
          <a:blip r:embed="rId4">
            <a:alphaModFix/>
          </a:blip>
          <a:srcRect/>
          <a:stretch/>
        </p:blipFill>
        <p:spPr>
          <a:xfrm>
            <a:off x="277091" y="1307706"/>
            <a:ext cx="5946751" cy="4788293"/>
          </a:xfrm>
          <a:prstGeom prst="rect">
            <a:avLst/>
          </a:prstGeom>
          <a:noFill/>
          <a:ln>
            <a:noFill/>
          </a:ln>
        </p:spPr>
      </p:pic>
      <p:sp>
        <p:nvSpPr>
          <p:cNvPr id="171" name="Google Shape;171;p10"/>
          <p:cNvSpPr txBox="1"/>
          <p:nvPr/>
        </p:nvSpPr>
        <p:spPr>
          <a:xfrm>
            <a:off x="3851563" y="1801091"/>
            <a:ext cx="4031673" cy="929550"/>
          </a:xfrm>
          <a:prstGeom prst="rect">
            <a:avLst/>
          </a:prstGeom>
          <a:blipFill rotWithShape="1">
            <a:blip r:embed="rId5">
              <a:alphaModFix/>
            </a:blip>
            <a:stretch>
              <a:fillRect l="-1361" t="-3267" b="-980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p:nvPr/>
        </p:nvSpPr>
        <p:spPr>
          <a:xfrm>
            <a:off x="10404764" y="3020291"/>
            <a:ext cx="1485587" cy="126076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7" name="Google Shape;177;p11"/>
          <p:cNvPicPr preferRelativeResize="0"/>
          <p:nvPr/>
        </p:nvPicPr>
        <p:blipFill rotWithShape="1">
          <a:blip r:embed="rId3">
            <a:alphaModFix/>
          </a:blip>
          <a:srcRect/>
          <a:stretch/>
        </p:blipFill>
        <p:spPr>
          <a:xfrm>
            <a:off x="7265261" y="507423"/>
            <a:ext cx="4202839" cy="3538104"/>
          </a:xfrm>
          <a:prstGeom prst="rect">
            <a:avLst/>
          </a:prstGeom>
          <a:noFill/>
          <a:ln>
            <a:noFill/>
          </a:ln>
        </p:spPr>
      </p:pic>
      <p:sp>
        <p:nvSpPr>
          <p:cNvPr id="178" name="Google Shape;178;p11"/>
          <p:cNvSpPr/>
          <p:nvPr/>
        </p:nvSpPr>
        <p:spPr>
          <a:xfrm>
            <a:off x="596627" y="1153754"/>
            <a:ext cx="3406830" cy="804579"/>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
        <p:nvSpPr>
          <p:cNvPr id="179" name="Google Shape;179;p11"/>
          <p:cNvSpPr txBox="1"/>
          <p:nvPr/>
        </p:nvSpPr>
        <p:spPr>
          <a:xfrm>
            <a:off x="429491" y="507423"/>
            <a:ext cx="565265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800">
                <a:solidFill>
                  <a:schemeClr val="dk1"/>
                </a:solidFill>
                <a:latin typeface="Calibri"/>
                <a:ea typeface="Calibri"/>
                <a:cs typeface="Calibri"/>
                <a:sym typeface="Calibri"/>
              </a:rPr>
              <a:t>Luego de delimitar la región de rechazo/no rechazo de H</a:t>
            </a:r>
            <a:r>
              <a:rPr lang="es-AR" sz="1600">
                <a:solidFill>
                  <a:schemeClr val="dk1"/>
                </a:solidFill>
                <a:latin typeface="Calibri"/>
                <a:ea typeface="Calibri"/>
                <a:cs typeface="Calibri"/>
                <a:sym typeface="Calibri"/>
              </a:rPr>
              <a:t>0</a:t>
            </a:r>
            <a:r>
              <a:rPr lang="es-AR" sz="1800">
                <a:solidFill>
                  <a:schemeClr val="dk1"/>
                </a:solidFill>
                <a:latin typeface="Calibri"/>
                <a:ea typeface="Calibri"/>
                <a:cs typeface="Calibri"/>
                <a:sym typeface="Calibri"/>
              </a:rPr>
              <a:t>, calculamos el valor observado del estadístico de prueba</a:t>
            </a:r>
            <a:endParaRPr sz="1800">
              <a:solidFill>
                <a:schemeClr val="dk1"/>
              </a:solidFill>
              <a:latin typeface="Calibri"/>
              <a:ea typeface="Calibri"/>
              <a:cs typeface="Calibri"/>
              <a:sym typeface="Calibri"/>
            </a:endParaRPr>
          </a:p>
        </p:txBody>
      </p:sp>
      <p:sp>
        <p:nvSpPr>
          <p:cNvPr id="180" name="Google Shape;180;p11"/>
          <p:cNvSpPr/>
          <p:nvPr/>
        </p:nvSpPr>
        <p:spPr>
          <a:xfrm>
            <a:off x="596627" y="2276475"/>
            <a:ext cx="3891515" cy="671018"/>
          </a:xfrm>
          <a:prstGeom prst="rect">
            <a:avLst/>
          </a:prstGeom>
          <a:blipFill rotWithShape="1">
            <a:blip r:embed="rId5">
              <a:alphaModFix/>
            </a:blip>
            <a:stretch>
              <a:fillRect b="-360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
        <p:nvSpPr>
          <p:cNvPr id="181" name="Google Shape;181;p11"/>
          <p:cNvSpPr txBox="1"/>
          <p:nvPr/>
        </p:nvSpPr>
        <p:spPr>
          <a:xfrm>
            <a:off x="429491" y="3532909"/>
            <a:ext cx="6835770" cy="1993174"/>
          </a:xfrm>
          <a:prstGeom prst="rect">
            <a:avLst/>
          </a:prstGeom>
          <a:blipFill rotWithShape="1">
            <a:blip r:embed="rId6">
              <a:alphaModFix/>
            </a:blip>
            <a:stretch>
              <a:fillRect l="-711" t="-611" r="-979" b="-397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2"/>
          <p:cNvSpPr txBox="1">
            <a:spLocks noGrp="1"/>
          </p:cNvSpPr>
          <p:nvPr>
            <p:ph type="title"/>
          </p:nvPr>
        </p:nvSpPr>
        <p:spPr>
          <a:xfrm>
            <a:off x="838200" y="365126"/>
            <a:ext cx="10515600" cy="68782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41935"/>
              <a:buFont typeface="Calibri"/>
              <a:buNone/>
            </a:pPr>
            <a:br>
              <a:rPr lang="es-AR"/>
            </a:br>
            <a:r>
              <a:rPr lang="es-AR" b="1">
                <a:solidFill>
                  <a:srgbClr val="FF0000"/>
                </a:solidFill>
                <a:latin typeface="Calibri"/>
                <a:ea typeface="Calibri"/>
                <a:cs typeface="Calibri"/>
                <a:sym typeface="Calibri"/>
              </a:rPr>
              <a:t>PRUEBA PARA LA MEDIA POBLACIONAL</a:t>
            </a:r>
            <a:br>
              <a:rPr lang="es-AR" b="1">
                <a:solidFill>
                  <a:srgbClr val="FF0000"/>
                </a:solidFill>
                <a:latin typeface="Calibri"/>
                <a:ea typeface="Calibri"/>
                <a:cs typeface="Calibri"/>
                <a:sym typeface="Calibri"/>
              </a:rPr>
            </a:br>
            <a:endParaRPr sz="3100" b="1">
              <a:latin typeface="Calibri"/>
              <a:ea typeface="Calibri"/>
              <a:cs typeface="Calibri"/>
              <a:sym typeface="Calibri"/>
            </a:endParaRPr>
          </a:p>
        </p:txBody>
      </p:sp>
      <p:sp>
        <p:nvSpPr>
          <p:cNvPr id="187" name="Google Shape;187;p12"/>
          <p:cNvSpPr txBox="1"/>
          <p:nvPr/>
        </p:nvSpPr>
        <p:spPr>
          <a:xfrm>
            <a:off x="464127" y="1288473"/>
            <a:ext cx="11263745" cy="50167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3200">
                <a:solidFill>
                  <a:schemeClr val="dk1"/>
                </a:solidFill>
                <a:latin typeface="Calibri"/>
                <a:ea typeface="Calibri"/>
                <a:cs typeface="Calibri"/>
                <a:sym typeface="Calibri"/>
              </a:rPr>
              <a:t>Al igual que en estimación por intervalo, para hacer pruebas de hipótesis para la media poblacional lo primero que vamos a verificar es si conocemos o no la varianza poblacional de la variable en estudio. Ya que de ello depende la elección del estadístico de prueba (Z o T).</a:t>
            </a:r>
            <a:endParaRPr/>
          </a:p>
          <a:p>
            <a:pPr marL="0" marR="0" lvl="0" indent="0" algn="l" rtl="0">
              <a:spcBef>
                <a:spcPts val="0"/>
              </a:spcBef>
              <a:spcAft>
                <a:spcPts val="0"/>
              </a:spcAft>
              <a:buNone/>
            </a:pPr>
            <a:endParaRPr sz="3200">
              <a:solidFill>
                <a:schemeClr val="dk1"/>
              </a:solidFill>
              <a:latin typeface="Calibri"/>
              <a:ea typeface="Calibri"/>
              <a:cs typeface="Calibri"/>
              <a:sym typeface="Calibri"/>
            </a:endParaRPr>
          </a:p>
          <a:p>
            <a:pPr marL="0" marR="0" lvl="0" indent="0" algn="l" rtl="0">
              <a:spcBef>
                <a:spcPts val="0"/>
              </a:spcBef>
              <a:spcAft>
                <a:spcPts val="0"/>
              </a:spcAft>
              <a:buNone/>
            </a:pPr>
            <a:r>
              <a:rPr lang="es-AR" sz="3200">
                <a:solidFill>
                  <a:schemeClr val="dk1"/>
                </a:solidFill>
                <a:latin typeface="Calibri"/>
                <a:ea typeface="Calibri"/>
                <a:cs typeface="Calibri"/>
                <a:sym typeface="Calibri"/>
              </a:rPr>
              <a:t>En el punto anterior acabamos de probar que la varianza poblacional es 0,25 (no hay evidencia en la muestra que indique lo contrario), por lo tanto, podemos decir que tenemos conocimiento de la varianza poblacional y vamos a trabajar con el estadístico Z</a:t>
            </a:r>
            <a:endParaRPr sz="3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grpSp>
        <p:nvGrpSpPr>
          <p:cNvPr id="192" name="Google Shape;192;p13"/>
          <p:cNvGrpSpPr/>
          <p:nvPr/>
        </p:nvGrpSpPr>
        <p:grpSpPr>
          <a:xfrm>
            <a:off x="400383" y="707149"/>
            <a:ext cx="11528380" cy="4927878"/>
            <a:chOff x="497365" y="1524567"/>
            <a:chExt cx="11528380" cy="4927878"/>
          </a:xfrm>
        </p:grpSpPr>
        <p:grpSp>
          <p:nvGrpSpPr>
            <p:cNvPr id="193" name="Google Shape;193;p13"/>
            <p:cNvGrpSpPr/>
            <p:nvPr/>
          </p:nvGrpSpPr>
          <p:grpSpPr>
            <a:xfrm>
              <a:off x="604511" y="3067979"/>
              <a:ext cx="8000600" cy="923330"/>
              <a:chOff x="784620" y="3600017"/>
              <a:chExt cx="6785448" cy="923330"/>
            </a:xfrm>
          </p:grpSpPr>
          <p:sp>
            <p:nvSpPr>
              <p:cNvPr id="194" name="Google Shape;194;p13"/>
              <p:cNvSpPr txBox="1"/>
              <p:nvPr/>
            </p:nvSpPr>
            <p:spPr>
              <a:xfrm>
                <a:off x="784620" y="3681257"/>
                <a:ext cx="3399943" cy="84209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grpSp>
            <p:nvGrpSpPr>
              <p:cNvPr id="195" name="Google Shape;195;p13"/>
              <p:cNvGrpSpPr/>
              <p:nvPr/>
            </p:nvGrpSpPr>
            <p:grpSpPr>
              <a:xfrm>
                <a:off x="2977097" y="3600017"/>
                <a:ext cx="4592971" cy="923330"/>
                <a:chOff x="791106" y="2038505"/>
                <a:chExt cx="4122073" cy="923330"/>
              </a:xfrm>
            </p:grpSpPr>
            <p:sp>
              <p:nvSpPr>
                <p:cNvPr id="196" name="Google Shape;196;p13"/>
                <p:cNvSpPr/>
                <p:nvPr/>
              </p:nvSpPr>
              <p:spPr>
                <a:xfrm>
                  <a:off x="791106" y="2131158"/>
                  <a:ext cx="360218" cy="830677"/>
                </a:xfrm>
                <a:prstGeom prst="rightBrace">
                  <a:avLst>
                    <a:gd name="adj1" fmla="val 8333"/>
                    <a:gd name="adj2" fmla="val 50000"/>
                  </a:avLst>
                </a:prstGeom>
                <a:noFill/>
                <a:ln w="28575" cap="flat" cmpd="sng">
                  <a:solidFill>
                    <a:srgbClr val="0C0C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dk1"/>
                    </a:solidFill>
                    <a:latin typeface="Calibri"/>
                    <a:ea typeface="Calibri"/>
                    <a:cs typeface="Calibri"/>
                    <a:sym typeface="Calibri"/>
                  </a:endParaRPr>
                </a:p>
              </p:txBody>
            </p:sp>
            <p:sp>
              <p:nvSpPr>
                <p:cNvPr id="197" name="Google Shape;197;p13"/>
                <p:cNvSpPr txBox="1"/>
                <p:nvPr/>
              </p:nvSpPr>
              <p:spPr>
                <a:xfrm>
                  <a:off x="1324852" y="2038505"/>
                  <a:ext cx="3588327" cy="923330"/>
                </a:xfrm>
                <a:prstGeom prst="rect">
                  <a:avLst/>
                </a:prstGeom>
                <a:blipFill rotWithShape="1">
                  <a:blip r:embed="rId4">
                    <a:alphaModFix/>
                  </a:blip>
                  <a:stretch>
                    <a:fillRect l="-1033" t="-3288" b="-921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grpSp>
        </p:grpSp>
        <p:sp>
          <p:nvSpPr>
            <p:cNvPr id="198" name="Google Shape;198;p13"/>
            <p:cNvSpPr txBox="1"/>
            <p:nvPr/>
          </p:nvSpPr>
          <p:spPr>
            <a:xfrm>
              <a:off x="497365" y="5143166"/>
              <a:ext cx="3536353" cy="369332"/>
            </a:xfrm>
            <a:prstGeom prst="rect">
              <a:avLst/>
            </a:prstGeom>
            <a:blipFill rotWithShape="1">
              <a:blip r:embed="rId5">
                <a:alphaModFix/>
              </a:blip>
              <a:stretch>
                <a:fillRect l="-2239" t="-26665" r="-4308" b="-4999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grpSp>
          <p:nvGrpSpPr>
            <p:cNvPr id="199" name="Google Shape;199;p13"/>
            <p:cNvGrpSpPr/>
            <p:nvPr/>
          </p:nvGrpSpPr>
          <p:grpSpPr>
            <a:xfrm>
              <a:off x="970219" y="1524567"/>
              <a:ext cx="9889417" cy="1585871"/>
              <a:chOff x="970219" y="1524567"/>
              <a:chExt cx="9889417" cy="1585871"/>
            </a:xfrm>
          </p:grpSpPr>
          <p:grpSp>
            <p:nvGrpSpPr>
              <p:cNvPr id="200" name="Google Shape;200;p13"/>
              <p:cNvGrpSpPr/>
              <p:nvPr/>
            </p:nvGrpSpPr>
            <p:grpSpPr>
              <a:xfrm>
                <a:off x="970219" y="1540778"/>
                <a:ext cx="6433518" cy="1569660"/>
                <a:chOff x="1014604" y="1995918"/>
                <a:chExt cx="6114819" cy="1569660"/>
              </a:xfrm>
            </p:grpSpPr>
            <p:sp>
              <p:nvSpPr>
                <p:cNvPr id="201" name="Google Shape;201;p13"/>
                <p:cNvSpPr txBox="1"/>
                <p:nvPr/>
              </p:nvSpPr>
              <p:spPr>
                <a:xfrm>
                  <a:off x="1014604" y="2042084"/>
                  <a:ext cx="1758163" cy="738664"/>
                </a:xfrm>
                <a:prstGeom prst="rect">
                  <a:avLst/>
                </a:prstGeom>
                <a:blipFill rotWithShape="1">
                  <a:blip r:embed="rId6">
                    <a:alphaModFix/>
                  </a:blip>
                  <a:stretch>
                    <a:fillRect b="-1322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grpSp>
              <p:nvGrpSpPr>
                <p:cNvPr id="202" name="Google Shape;202;p13"/>
                <p:cNvGrpSpPr/>
                <p:nvPr/>
              </p:nvGrpSpPr>
              <p:grpSpPr>
                <a:xfrm>
                  <a:off x="2943954" y="1995918"/>
                  <a:ext cx="4185469" cy="1569660"/>
                  <a:chOff x="2943954" y="1995918"/>
                  <a:chExt cx="4185469" cy="1569660"/>
                </a:xfrm>
              </p:grpSpPr>
              <p:sp>
                <p:nvSpPr>
                  <p:cNvPr id="203" name="Google Shape;203;p13"/>
                  <p:cNvSpPr/>
                  <p:nvPr/>
                </p:nvSpPr>
                <p:spPr>
                  <a:xfrm>
                    <a:off x="2943954" y="2167167"/>
                    <a:ext cx="360218" cy="565081"/>
                  </a:xfrm>
                  <a:prstGeom prst="rightBrace">
                    <a:avLst>
                      <a:gd name="adj1" fmla="val 8333"/>
                      <a:gd name="adj2" fmla="val 50000"/>
                    </a:avLst>
                  </a:prstGeom>
                  <a:noFill/>
                  <a:ln w="28575" cap="flat" cmpd="sng">
                    <a:solidFill>
                      <a:srgbClr val="0C0C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204" name="Google Shape;204;p13"/>
                  <p:cNvSpPr txBox="1"/>
                  <p:nvPr/>
                </p:nvSpPr>
                <p:spPr>
                  <a:xfrm>
                    <a:off x="3541096" y="1995918"/>
                    <a:ext cx="3588327"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2400" b="1">
                        <a:solidFill>
                          <a:schemeClr val="dk1"/>
                        </a:solidFill>
                        <a:latin typeface="Calibri"/>
                        <a:ea typeface="Calibri"/>
                        <a:cs typeface="Calibri"/>
                        <a:sym typeface="Calibri"/>
                      </a:rPr>
                      <a:t>juego de hipótesis hechas sobre el parámetro</a:t>
                    </a:r>
                    <a:endParaRPr/>
                  </a:p>
                  <a:p>
                    <a:pPr marL="0" marR="0" lvl="0" indent="0" algn="l" rtl="0">
                      <a:spcBef>
                        <a:spcPts val="0"/>
                      </a:spcBef>
                      <a:spcAft>
                        <a:spcPts val="0"/>
                      </a:spcAft>
                      <a:buNone/>
                    </a:pPr>
                    <a:r>
                      <a:rPr lang="es-AR" sz="2400" b="1">
                        <a:solidFill>
                          <a:schemeClr val="dk1"/>
                        </a:solidFill>
                        <a:latin typeface="Calibri"/>
                        <a:ea typeface="Calibri"/>
                        <a:cs typeface="Calibri"/>
                        <a:sym typeface="Calibri"/>
                      </a:rPr>
                      <a:t> </a:t>
                    </a:r>
                    <a:r>
                      <a:rPr lang="es-AR" sz="2000" b="1">
                        <a:solidFill>
                          <a:srgbClr val="FF0000"/>
                        </a:solidFill>
                        <a:latin typeface="Calibri"/>
                        <a:ea typeface="Calibri"/>
                        <a:cs typeface="Calibri"/>
                        <a:sym typeface="Calibri"/>
                      </a:rPr>
                      <a:t>¿Porque una bilateral?</a:t>
                    </a:r>
                    <a:endParaRPr sz="2000" b="1">
                      <a:solidFill>
                        <a:srgbClr val="FF0000"/>
                      </a:solidFill>
                      <a:latin typeface="Calibri"/>
                      <a:ea typeface="Calibri"/>
                      <a:cs typeface="Calibri"/>
                      <a:sym typeface="Calibri"/>
                    </a:endParaRPr>
                  </a:p>
                </p:txBody>
              </p:sp>
            </p:grpSp>
          </p:grpSp>
          <p:sp>
            <p:nvSpPr>
              <p:cNvPr id="205" name="Google Shape;205;p13"/>
              <p:cNvSpPr txBox="1"/>
              <p:nvPr/>
            </p:nvSpPr>
            <p:spPr>
              <a:xfrm>
                <a:off x="7491143" y="1524567"/>
                <a:ext cx="3368493" cy="461665"/>
              </a:xfrm>
              <a:prstGeom prst="rect">
                <a:avLst/>
              </a:prstGeom>
              <a:blipFill rotWithShape="1">
                <a:blip r:embed="rId7">
                  <a:alphaModFix/>
                </a:blip>
                <a:stretch>
                  <a:fillRect l="-2892" t="-10522" r="-7956" b="-2894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grpSp>
        <p:sp>
          <p:nvSpPr>
            <p:cNvPr id="206" name="Google Shape;206;p13"/>
            <p:cNvSpPr txBox="1"/>
            <p:nvPr/>
          </p:nvSpPr>
          <p:spPr>
            <a:xfrm>
              <a:off x="4848851" y="4421120"/>
              <a:ext cx="7176894"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800" b="1">
                  <a:solidFill>
                    <a:schemeClr val="dk1"/>
                  </a:solidFill>
                  <a:latin typeface="Calibri"/>
                  <a:ea typeface="Calibri"/>
                  <a:cs typeface="Calibri"/>
                  <a:sym typeface="Calibri"/>
                </a:rPr>
                <a:t>Si rechazamos la H</a:t>
              </a:r>
              <a:r>
                <a:rPr lang="es-AR" sz="1600" b="1">
                  <a:solidFill>
                    <a:schemeClr val="dk1"/>
                  </a:solidFill>
                  <a:latin typeface="Calibri"/>
                  <a:ea typeface="Calibri"/>
                  <a:cs typeface="Calibri"/>
                  <a:sym typeface="Calibri"/>
                </a:rPr>
                <a:t>0</a:t>
              </a:r>
              <a:r>
                <a:rPr lang="es-AR" sz="1800" b="1">
                  <a:solidFill>
                    <a:schemeClr val="dk1"/>
                  </a:solidFill>
                  <a:latin typeface="Calibri"/>
                  <a:ea typeface="Calibri"/>
                  <a:cs typeface="Calibri"/>
                  <a:sym typeface="Calibri"/>
                </a:rPr>
                <a:t> cuando es verdadera (error tipo 1) la producción para sin necesidad y hay un gasto en la revisión de la maquina.</a:t>
              </a:r>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s-AR" sz="1800" b="1">
                  <a:solidFill>
                    <a:schemeClr val="dk1"/>
                  </a:solidFill>
                  <a:latin typeface="Calibri"/>
                  <a:ea typeface="Calibri"/>
                  <a:cs typeface="Calibri"/>
                  <a:sym typeface="Calibri"/>
                </a:rPr>
                <a:t>Si no rechazamos H</a:t>
              </a:r>
              <a:r>
                <a:rPr lang="es-AR" sz="1600" b="1">
                  <a:solidFill>
                    <a:schemeClr val="dk1"/>
                  </a:solidFill>
                  <a:latin typeface="Calibri"/>
                  <a:ea typeface="Calibri"/>
                  <a:cs typeface="Calibri"/>
                  <a:sym typeface="Calibri"/>
                </a:rPr>
                <a:t>0</a:t>
              </a:r>
              <a:r>
                <a:rPr lang="es-AR" sz="1800" b="1">
                  <a:solidFill>
                    <a:schemeClr val="dk1"/>
                  </a:solidFill>
                  <a:latin typeface="Calibri"/>
                  <a:ea typeface="Calibri"/>
                  <a:cs typeface="Calibri"/>
                  <a:sym typeface="Calibri"/>
                </a:rPr>
                <a:t> cuando es falsa (error de tipo 2) la producción continua hasta que, de alguna manera, se note el problema.</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b="1">
                  <a:solidFill>
                    <a:srgbClr val="FF0000"/>
                  </a:solidFill>
                  <a:latin typeface="Calibri"/>
                  <a:ea typeface="Calibri"/>
                  <a:cs typeface="Calibri"/>
                  <a:sym typeface="Calibri"/>
                </a:rPr>
                <a:t>¿Cuál es el error que mas nos va a costar?</a:t>
              </a:r>
              <a:endParaRPr sz="1800" b="1">
                <a:solidFill>
                  <a:srgbClr val="FF0000"/>
                </a:solidFill>
                <a:latin typeface="Calibri"/>
                <a:ea typeface="Calibri"/>
                <a:cs typeface="Calibri"/>
                <a:sym typeface="Calibri"/>
              </a:endParaRPr>
            </a:p>
          </p:txBody>
        </p:sp>
        <p:sp>
          <p:nvSpPr>
            <p:cNvPr id="207" name="Google Shape;207;p13"/>
            <p:cNvSpPr/>
            <p:nvPr/>
          </p:nvSpPr>
          <p:spPr>
            <a:xfrm>
              <a:off x="4170218" y="4421120"/>
              <a:ext cx="567797" cy="2031325"/>
            </a:xfrm>
            <a:prstGeom prst="leftBrace">
              <a:avLst>
                <a:gd name="adj1" fmla="val 8333"/>
                <a:gd name="adj2" fmla="val 44544"/>
              </a:avLst>
            </a:prstGeom>
            <a:noFill/>
            <a:ln w="19050" cap="flat" cmpd="sng">
              <a:solidFill>
                <a:srgbClr val="0C0C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4"/>
          <p:cNvSpPr txBox="1"/>
          <p:nvPr/>
        </p:nvSpPr>
        <p:spPr>
          <a:xfrm>
            <a:off x="200891" y="360218"/>
            <a:ext cx="3990109"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800" b="1">
                <a:solidFill>
                  <a:schemeClr val="dk1"/>
                </a:solidFill>
                <a:latin typeface="Calibri"/>
                <a:ea typeface="Calibri"/>
                <a:cs typeface="Calibri"/>
                <a:sym typeface="Calibri"/>
              </a:rPr>
              <a:t>En la tabla de distribucion normal estándar buscamos los valores de Z que delimitan las regiones de rechazo/no rechazo de H</a:t>
            </a:r>
            <a:r>
              <a:rPr lang="es-AR" sz="1600" b="1">
                <a:solidFill>
                  <a:schemeClr val="dk1"/>
                </a:solidFill>
                <a:latin typeface="Calibri"/>
                <a:ea typeface="Calibri"/>
                <a:cs typeface="Calibri"/>
                <a:sym typeface="Calibri"/>
              </a:rPr>
              <a:t>0</a:t>
            </a:r>
            <a:endParaRPr sz="1600" b="1">
              <a:solidFill>
                <a:schemeClr val="dk1"/>
              </a:solidFill>
              <a:latin typeface="Calibri"/>
              <a:ea typeface="Calibri"/>
              <a:cs typeface="Calibri"/>
              <a:sym typeface="Calibri"/>
            </a:endParaRPr>
          </a:p>
        </p:txBody>
      </p:sp>
      <p:sp>
        <p:nvSpPr>
          <p:cNvPr id="213" name="Google Shape;213;p14"/>
          <p:cNvSpPr txBox="1"/>
          <p:nvPr/>
        </p:nvSpPr>
        <p:spPr>
          <a:xfrm>
            <a:off x="346363" y="1884218"/>
            <a:ext cx="338050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800" b="1">
                <a:solidFill>
                  <a:schemeClr val="dk1"/>
                </a:solidFill>
                <a:latin typeface="Calibri"/>
                <a:ea typeface="Calibri"/>
                <a:cs typeface="Calibri"/>
                <a:sym typeface="Calibri"/>
              </a:rPr>
              <a:t>Para este ejemplo Z= ±2,58</a:t>
            </a:r>
            <a:endParaRPr sz="1800" b="1">
              <a:solidFill>
                <a:schemeClr val="dk1"/>
              </a:solidFill>
              <a:latin typeface="Calibri"/>
              <a:ea typeface="Calibri"/>
              <a:cs typeface="Calibri"/>
              <a:sym typeface="Calibri"/>
            </a:endParaRPr>
          </a:p>
        </p:txBody>
      </p:sp>
      <p:grpSp>
        <p:nvGrpSpPr>
          <p:cNvPr id="214" name="Google Shape;214;p14"/>
          <p:cNvGrpSpPr/>
          <p:nvPr/>
        </p:nvGrpSpPr>
        <p:grpSpPr>
          <a:xfrm>
            <a:off x="5127874" y="749878"/>
            <a:ext cx="6052743" cy="4722667"/>
            <a:chOff x="4191000" y="749878"/>
            <a:chExt cx="6989618" cy="5016742"/>
          </a:xfrm>
        </p:grpSpPr>
        <p:pic>
          <p:nvPicPr>
            <p:cNvPr id="215" name="Google Shape;215;p14"/>
            <p:cNvPicPr preferRelativeResize="0"/>
            <p:nvPr/>
          </p:nvPicPr>
          <p:blipFill rotWithShape="1">
            <a:blip r:embed="rId3">
              <a:alphaModFix/>
            </a:blip>
            <a:srcRect/>
            <a:stretch/>
          </p:blipFill>
          <p:spPr>
            <a:xfrm>
              <a:off x="4191000" y="749878"/>
              <a:ext cx="6989618" cy="5016742"/>
            </a:xfrm>
            <a:prstGeom prst="rect">
              <a:avLst/>
            </a:prstGeom>
            <a:noFill/>
            <a:ln>
              <a:noFill/>
            </a:ln>
          </p:spPr>
        </p:pic>
        <p:sp>
          <p:nvSpPr>
            <p:cNvPr id="216" name="Google Shape;216;p14"/>
            <p:cNvSpPr txBox="1"/>
            <p:nvPr/>
          </p:nvSpPr>
          <p:spPr>
            <a:xfrm>
              <a:off x="6840681" y="5397288"/>
              <a:ext cx="84512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800">
                  <a:solidFill>
                    <a:srgbClr val="FF0000"/>
                  </a:solidFill>
                  <a:latin typeface="Calibri"/>
                  <a:ea typeface="Calibri"/>
                  <a:cs typeface="Calibri"/>
                  <a:sym typeface="Calibri"/>
                </a:rPr>
                <a:t>-2,58</a:t>
              </a:r>
              <a:endParaRPr sz="1800">
                <a:solidFill>
                  <a:srgbClr val="FF0000"/>
                </a:solidFill>
                <a:latin typeface="Calibri"/>
                <a:ea typeface="Calibri"/>
                <a:cs typeface="Calibri"/>
                <a:sym typeface="Calibri"/>
              </a:endParaRPr>
            </a:p>
          </p:txBody>
        </p:sp>
        <p:sp>
          <p:nvSpPr>
            <p:cNvPr id="217" name="Google Shape;217;p14"/>
            <p:cNvSpPr txBox="1"/>
            <p:nvPr/>
          </p:nvSpPr>
          <p:spPr>
            <a:xfrm>
              <a:off x="8906702" y="5397288"/>
              <a:ext cx="84512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800">
                  <a:solidFill>
                    <a:srgbClr val="FF0000"/>
                  </a:solidFill>
                  <a:latin typeface="Calibri"/>
                  <a:ea typeface="Calibri"/>
                  <a:cs typeface="Calibri"/>
                  <a:sym typeface="Calibri"/>
                </a:rPr>
                <a:t>2,58</a:t>
              </a:r>
              <a:endParaRPr sz="1800">
                <a:solidFill>
                  <a:srgbClr val="FF0000"/>
                </a:solidFill>
                <a:latin typeface="Calibri"/>
                <a:ea typeface="Calibri"/>
                <a:cs typeface="Calibri"/>
                <a:sym typeface="Calibri"/>
              </a:endParaRPr>
            </a:p>
          </p:txBody>
        </p:sp>
      </p:grpSp>
      <p:sp>
        <p:nvSpPr>
          <p:cNvPr id="218" name="Google Shape;218;p14"/>
          <p:cNvSpPr/>
          <p:nvPr/>
        </p:nvSpPr>
        <p:spPr>
          <a:xfrm>
            <a:off x="346363" y="2577221"/>
            <a:ext cx="2201180" cy="814005"/>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
        <p:nvSpPr>
          <p:cNvPr id="219" name="Google Shape;219;p14"/>
          <p:cNvSpPr/>
          <p:nvPr/>
        </p:nvSpPr>
        <p:spPr>
          <a:xfrm>
            <a:off x="598836" y="3714897"/>
            <a:ext cx="3498907" cy="702885"/>
          </a:xfrm>
          <a:prstGeom prst="rect">
            <a:avLst/>
          </a:prstGeom>
          <a:blipFill rotWithShape="1">
            <a:blip r:embed="rId5">
              <a:alphaModFix/>
            </a:blip>
            <a:stretch>
              <a:fillRect t="-258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
        <p:nvSpPr>
          <p:cNvPr id="220" name="Google Shape;220;p14"/>
          <p:cNvSpPr txBox="1"/>
          <p:nvPr/>
        </p:nvSpPr>
        <p:spPr>
          <a:xfrm>
            <a:off x="107634" y="4541398"/>
            <a:ext cx="3990109" cy="461665"/>
          </a:xfrm>
          <a:prstGeom prst="rect">
            <a:avLst/>
          </a:prstGeom>
          <a:blipFill rotWithShape="1">
            <a:blip r:embed="rId6">
              <a:alphaModFix/>
            </a:blip>
            <a:stretch>
              <a:fillRect b="-263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
        <p:nvSpPr>
          <p:cNvPr id="221" name="Google Shape;221;p14"/>
          <p:cNvSpPr txBox="1"/>
          <p:nvPr/>
        </p:nvSpPr>
        <p:spPr>
          <a:xfrm>
            <a:off x="200891" y="5585767"/>
            <a:ext cx="4926984"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800" b="1" dirty="0">
                <a:solidFill>
                  <a:srgbClr val="FF0000"/>
                </a:solidFill>
                <a:latin typeface="Calibri"/>
                <a:ea typeface="Calibri"/>
                <a:cs typeface="Calibri"/>
                <a:sym typeface="Calibri"/>
              </a:rPr>
              <a:t>Por lo tanto, esta en la región de rechazo de la H0. entonces se rechaza H0. La maquina no mantiene su valor nominal de media poblacional</a:t>
            </a:r>
            <a:endParaRPr sz="1800" b="1" dirty="0">
              <a:solidFill>
                <a:srgbClr val="FF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5"/>
          <p:cNvSpPr txBox="1">
            <a:spLocks noGrp="1"/>
          </p:cNvSpPr>
          <p:nvPr>
            <p:ph type="title"/>
          </p:nvPr>
        </p:nvSpPr>
        <p:spPr>
          <a:xfrm>
            <a:off x="949037" y="2374034"/>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6600"/>
              <a:buFont typeface="Calibri"/>
              <a:buNone/>
            </a:pPr>
            <a:r>
              <a:rPr lang="es-AR" sz="6600" b="1">
                <a:solidFill>
                  <a:srgbClr val="FF0000"/>
                </a:solidFill>
                <a:latin typeface="Calibri"/>
                <a:ea typeface="Calibri"/>
                <a:cs typeface="Calibri"/>
                <a:sym typeface="Calibri"/>
              </a:rPr>
              <a:t>PRUEBA DE BONDAD DE AJUSTE</a:t>
            </a:r>
            <a:br>
              <a:rPr lang="es-AR" sz="6600" b="1">
                <a:solidFill>
                  <a:srgbClr val="FF0000"/>
                </a:solidFill>
                <a:latin typeface="Calibri"/>
                <a:ea typeface="Calibri"/>
                <a:cs typeface="Calibri"/>
                <a:sym typeface="Calibri"/>
              </a:rPr>
            </a:br>
            <a:r>
              <a:rPr lang="es-AR" sz="6600" b="1">
                <a:solidFill>
                  <a:srgbClr val="FF0000"/>
                </a:solidFill>
                <a:latin typeface="Calibri"/>
                <a:ea typeface="Calibri"/>
                <a:cs typeface="Calibri"/>
                <a:sym typeface="Calibri"/>
              </a:rPr>
              <a:t> </a:t>
            </a:r>
            <a:r>
              <a:rPr lang="es-AR" sz="4800" b="1">
                <a:latin typeface="Calibri"/>
                <a:ea typeface="Calibri"/>
                <a:cs typeface="Calibri"/>
                <a:sym typeface="Calibri"/>
              </a:rPr>
              <a:t>Compara la distribucion observada de los datos con la distribucion esperada bajo hipótesis para decidir si, en la población, los datos se ajustan a una distribucion particular.</a:t>
            </a:r>
            <a:endParaRPr sz="6600" b="1">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6"/>
          <p:cNvSpPr txBox="1">
            <a:spLocks noGrp="1"/>
          </p:cNvSpPr>
          <p:nvPr>
            <p:ph type="title"/>
          </p:nvPr>
        </p:nvSpPr>
        <p:spPr>
          <a:xfrm>
            <a:off x="755072" y="33252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000"/>
              <a:buFont typeface="Calibri"/>
              <a:buNone/>
            </a:pPr>
            <a:r>
              <a:rPr lang="es-AR" sz="4000" b="1">
                <a:solidFill>
                  <a:srgbClr val="FF0000"/>
                </a:solidFill>
                <a:latin typeface="Calibri"/>
                <a:ea typeface="Calibri"/>
                <a:cs typeface="Calibri"/>
                <a:sym typeface="Calibri"/>
              </a:rPr>
              <a:t>PRUEBA DE BONDAD DE AJUSTE </a:t>
            </a:r>
            <a:br>
              <a:rPr lang="es-AR" sz="4000" b="1">
                <a:solidFill>
                  <a:srgbClr val="FF0000"/>
                </a:solidFill>
                <a:latin typeface="Calibri"/>
                <a:ea typeface="Calibri"/>
                <a:cs typeface="Calibri"/>
                <a:sym typeface="Calibri"/>
              </a:rPr>
            </a:br>
            <a:r>
              <a:rPr lang="es-AR" sz="4000" b="1">
                <a:solidFill>
                  <a:srgbClr val="FF0000"/>
                </a:solidFill>
                <a:latin typeface="Calibri"/>
                <a:ea typeface="Calibri"/>
                <a:cs typeface="Calibri"/>
                <a:sym typeface="Calibri"/>
              </a:rPr>
              <a:t>CHI-CUADRADO</a:t>
            </a:r>
            <a:endParaRPr sz="4000" b="1">
              <a:solidFill>
                <a:srgbClr val="FF0000"/>
              </a:solidFill>
              <a:latin typeface="Calibri"/>
              <a:ea typeface="Calibri"/>
              <a:cs typeface="Calibri"/>
              <a:sym typeface="Calibri"/>
            </a:endParaRPr>
          </a:p>
        </p:txBody>
      </p:sp>
      <p:sp>
        <p:nvSpPr>
          <p:cNvPr id="232" name="Google Shape;232;p16"/>
          <p:cNvSpPr txBox="1">
            <a:spLocks noGrp="1"/>
          </p:cNvSpPr>
          <p:nvPr>
            <p:ph type="body" idx="1"/>
          </p:nvPr>
        </p:nvSpPr>
        <p:spPr>
          <a:xfrm>
            <a:off x="1191491" y="1787247"/>
            <a:ext cx="10079181" cy="2563092"/>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s-AR" dirty="0"/>
              <a:t>Es una prueba unilateral derecha siempre</a:t>
            </a:r>
            <a:endParaRPr dirty="0"/>
          </a:p>
          <a:p>
            <a:pPr marL="228600" lvl="0" indent="-228600" algn="l" rtl="0">
              <a:lnSpc>
                <a:spcPct val="90000"/>
              </a:lnSpc>
              <a:spcBef>
                <a:spcPts val="1000"/>
              </a:spcBef>
              <a:spcAft>
                <a:spcPts val="0"/>
              </a:spcAft>
              <a:buClr>
                <a:schemeClr val="dk1"/>
              </a:buClr>
              <a:buSzPts val="2800"/>
              <a:buChar char="•"/>
            </a:pPr>
            <a:r>
              <a:rPr lang="es-AR" dirty="0"/>
              <a:t>Se usa para pruebas de bondad de ajuste en variables discretas y continuas (para estas ultimas debemos tener n grande, mayores a 50 por ejemplo). </a:t>
            </a:r>
            <a:endParaRPr dirty="0"/>
          </a:p>
          <a:p>
            <a:pPr marL="228600" lvl="0" indent="-228600" algn="l" rtl="0">
              <a:lnSpc>
                <a:spcPct val="90000"/>
              </a:lnSpc>
              <a:spcBef>
                <a:spcPts val="1000"/>
              </a:spcBef>
              <a:spcAft>
                <a:spcPts val="0"/>
              </a:spcAft>
              <a:buClr>
                <a:schemeClr val="dk1"/>
              </a:buClr>
              <a:buSzPts val="2800"/>
              <a:buChar char="•"/>
            </a:pPr>
            <a:r>
              <a:rPr lang="es-AR" dirty="0"/>
              <a:t>Si una clase tienen un valor esperado igual o menor a 5, debe agruparse con la clase anterior.</a:t>
            </a: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7"/>
          <p:cNvSpPr txBox="1">
            <a:spLocks noGrp="1"/>
          </p:cNvSpPr>
          <p:nvPr>
            <p:ph type="title"/>
          </p:nvPr>
        </p:nvSpPr>
        <p:spPr>
          <a:xfrm>
            <a:off x="810491" y="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s-AR" b="1">
                <a:solidFill>
                  <a:srgbClr val="FF0000"/>
                </a:solidFill>
                <a:latin typeface="Calibri"/>
                <a:ea typeface="Calibri"/>
                <a:cs typeface="Calibri"/>
                <a:sym typeface="Calibri"/>
              </a:rPr>
              <a:t>PROCEDIMIENTO</a:t>
            </a:r>
            <a:endParaRPr b="1">
              <a:solidFill>
                <a:srgbClr val="FF0000"/>
              </a:solidFill>
              <a:latin typeface="Calibri"/>
              <a:ea typeface="Calibri"/>
              <a:cs typeface="Calibri"/>
              <a:sym typeface="Calibri"/>
            </a:endParaRPr>
          </a:p>
        </p:txBody>
      </p:sp>
      <p:sp>
        <p:nvSpPr>
          <p:cNvPr id="238" name="Google Shape;238;p17"/>
          <p:cNvSpPr txBox="1"/>
          <p:nvPr/>
        </p:nvSpPr>
        <p:spPr>
          <a:xfrm>
            <a:off x="810491" y="1325563"/>
            <a:ext cx="11270673"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3600" b="1">
                <a:solidFill>
                  <a:schemeClr val="dk1"/>
                </a:solidFill>
                <a:latin typeface="Calibri"/>
                <a:ea typeface="Calibri"/>
                <a:cs typeface="Calibri"/>
                <a:sym typeface="Calibri"/>
              </a:rPr>
              <a:t>Se calcula el estadístico Chi- cuadrado de la siguiente forma:</a:t>
            </a:r>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p:txBody>
      </p:sp>
      <p:sp>
        <p:nvSpPr>
          <p:cNvPr id="239" name="Google Shape;239;p17"/>
          <p:cNvSpPr txBox="1"/>
          <p:nvPr/>
        </p:nvSpPr>
        <p:spPr>
          <a:xfrm>
            <a:off x="2479964" y="2538852"/>
            <a:ext cx="6026727" cy="1312603"/>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
        <p:nvSpPr>
          <p:cNvPr id="240" name="Google Shape;240;p17"/>
          <p:cNvSpPr txBox="1"/>
          <p:nvPr/>
        </p:nvSpPr>
        <p:spPr>
          <a:xfrm>
            <a:off x="810491" y="4502727"/>
            <a:ext cx="9310254" cy="1257139"/>
          </a:xfrm>
          <a:prstGeom prst="rect">
            <a:avLst/>
          </a:prstGeom>
          <a:blipFill rotWithShape="1">
            <a:blip r:embed="rId4">
              <a:alphaModFix/>
            </a:blip>
            <a:stretch>
              <a:fillRect l="-1374" t="-485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
        <p:nvSpPr>
          <p:cNvPr id="241" name="Google Shape;241;p17"/>
          <p:cNvSpPr txBox="1"/>
          <p:nvPr/>
        </p:nvSpPr>
        <p:spPr>
          <a:xfrm>
            <a:off x="7523018" y="4502727"/>
            <a:ext cx="3948546"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2800" b="1">
                <a:solidFill>
                  <a:schemeClr val="dk1"/>
                </a:solidFill>
                <a:latin typeface="Calibri"/>
                <a:ea typeface="Calibri"/>
                <a:cs typeface="Calibri"/>
                <a:sym typeface="Calibri"/>
              </a:rPr>
              <a:t>K= cantidad de clases</a:t>
            </a:r>
            <a:endParaRPr/>
          </a:p>
          <a:p>
            <a:pPr marL="0" marR="0" lvl="0" indent="0" algn="l" rtl="0">
              <a:spcBef>
                <a:spcPts val="0"/>
              </a:spcBef>
              <a:spcAft>
                <a:spcPts val="0"/>
              </a:spcAft>
              <a:buNone/>
            </a:pPr>
            <a:r>
              <a:rPr lang="es-AR" sz="2800" b="1">
                <a:solidFill>
                  <a:schemeClr val="dk1"/>
                </a:solidFill>
                <a:latin typeface="Calibri"/>
                <a:ea typeface="Calibri"/>
                <a:cs typeface="Calibri"/>
                <a:sym typeface="Calibri"/>
              </a:rPr>
              <a:t>P= cantidad de parámetros estimados</a:t>
            </a:r>
            <a:endParaRPr/>
          </a:p>
          <a:p>
            <a:pPr marL="0" marR="0" lvl="0" indent="0" algn="l" rtl="0">
              <a:spcBef>
                <a:spcPts val="0"/>
              </a:spcBef>
              <a:spcAft>
                <a:spcPts val="0"/>
              </a:spcAft>
              <a:buNone/>
            </a:pPr>
            <a:r>
              <a:rPr lang="es-AR" sz="2800" b="1">
                <a:solidFill>
                  <a:schemeClr val="dk1"/>
                </a:solidFill>
                <a:latin typeface="Calibri"/>
                <a:ea typeface="Calibri"/>
                <a:cs typeface="Calibri"/>
                <a:sym typeface="Calibri"/>
              </a:rPr>
              <a:t>α= nivel de confianza</a:t>
            </a:r>
            <a:endParaRPr sz="2800" b="1">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AR"/>
              <a:t>Sí….</a:t>
            </a:r>
            <a:br>
              <a:rPr lang="es-AR"/>
            </a:br>
            <a:r>
              <a:rPr lang="es-AR"/>
              <a:t> </a:t>
            </a:r>
            <a:endParaRPr/>
          </a:p>
        </p:txBody>
      </p:sp>
      <p:sp>
        <p:nvSpPr>
          <p:cNvPr id="247" name="Google Shape;247;p18"/>
          <p:cNvSpPr/>
          <p:nvPr/>
        </p:nvSpPr>
        <p:spPr>
          <a:xfrm>
            <a:off x="2977098" y="1690688"/>
            <a:ext cx="5196231" cy="76700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
        <p:nvSpPr>
          <p:cNvPr id="248" name="Google Shape;248;p18"/>
          <p:cNvSpPr txBox="1"/>
          <p:nvPr/>
        </p:nvSpPr>
        <p:spPr>
          <a:xfrm>
            <a:off x="4156363" y="3962400"/>
            <a:ext cx="3879273" cy="830997"/>
          </a:xfrm>
          <a:prstGeom prst="rect">
            <a:avLst/>
          </a:prstGeom>
          <a:blipFill rotWithShape="1">
            <a:blip r:embed="rId4">
              <a:alphaModFix/>
            </a:blip>
            <a:stretch>
              <a:fillRect l="-7232" t="-16175" b="-3896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9"/>
          <p:cNvSpPr txBox="1">
            <a:spLocks noGrp="1"/>
          </p:cNvSpPr>
          <p:nvPr>
            <p:ph type="title"/>
          </p:nvPr>
        </p:nvSpPr>
        <p:spPr>
          <a:xfrm>
            <a:off x="159328" y="602377"/>
            <a:ext cx="12032671"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0000"/>
              </a:buClr>
              <a:buSzPts val="4800"/>
              <a:buFont typeface="Calibri"/>
              <a:buNone/>
            </a:pPr>
            <a:r>
              <a:rPr lang="es-AR" sz="4800" b="1" dirty="0">
                <a:solidFill>
                  <a:srgbClr val="FF0000"/>
                </a:solidFill>
                <a:latin typeface="Calibri"/>
                <a:ea typeface="Calibri"/>
                <a:cs typeface="Calibri"/>
                <a:sym typeface="Calibri"/>
              </a:rPr>
              <a:t>Ejemplo</a:t>
            </a:r>
            <a:r>
              <a:rPr lang="es-AR" sz="4800" dirty="0"/>
              <a:t> </a:t>
            </a:r>
            <a:r>
              <a:rPr lang="es-AR" sz="4800" b="1" dirty="0">
                <a:latin typeface="Calibri"/>
                <a:ea typeface="Calibri"/>
                <a:cs typeface="Calibri"/>
                <a:sym typeface="Calibri"/>
              </a:rPr>
              <a:t>(ejercicio 16 de la guía de actividades, datos cuantitativos continuos). </a:t>
            </a:r>
            <a:br>
              <a:rPr lang="es-AR" sz="4800" b="1" dirty="0">
                <a:latin typeface="Calibri"/>
                <a:ea typeface="Calibri"/>
                <a:cs typeface="Calibri"/>
                <a:sym typeface="Calibri"/>
              </a:rPr>
            </a:br>
            <a:r>
              <a:rPr lang="es-AR" sz="4800" b="1" dirty="0">
                <a:solidFill>
                  <a:srgbClr val="2E75B5"/>
                </a:solidFill>
                <a:latin typeface="Calibri"/>
                <a:ea typeface="Calibri"/>
                <a:cs typeface="Calibri"/>
                <a:sym typeface="Calibri"/>
              </a:rPr>
              <a:t>En este caso, se reagrupan los datos en clases.</a:t>
            </a:r>
            <a:endParaRPr sz="4800" b="1" dirty="0">
              <a:solidFill>
                <a:srgbClr val="2E75B5"/>
              </a:solidFill>
              <a:latin typeface="Calibri"/>
              <a:ea typeface="Calibri"/>
              <a:cs typeface="Calibri"/>
              <a:sym typeface="Calibri"/>
            </a:endParaRPr>
          </a:p>
        </p:txBody>
      </p:sp>
      <p:sp>
        <p:nvSpPr>
          <p:cNvPr id="254" name="Google Shape;254;p19"/>
          <p:cNvSpPr txBox="1">
            <a:spLocks noGrp="1"/>
          </p:cNvSpPr>
          <p:nvPr>
            <p:ph type="body" idx="1"/>
          </p:nvPr>
        </p:nvSpPr>
        <p:spPr>
          <a:xfrm>
            <a:off x="159328" y="3008451"/>
            <a:ext cx="10515600" cy="1229054"/>
          </a:xfrm>
          <a:prstGeom prst="rect">
            <a:avLst/>
          </a:prstGeom>
          <a:blipFill rotWithShape="1">
            <a:blip r:embed="rId3">
              <a:alphaModFix/>
            </a:blip>
            <a:stretch>
              <a:fillRect b="-18903"/>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s-AR"/>
              <a:t> </a:t>
            </a:r>
            <a:endParaRPr/>
          </a:p>
        </p:txBody>
      </p:sp>
      <p:sp>
        <p:nvSpPr>
          <p:cNvPr id="255" name="Google Shape;255;p19"/>
          <p:cNvSpPr txBox="1"/>
          <p:nvPr/>
        </p:nvSpPr>
        <p:spPr>
          <a:xfrm>
            <a:off x="159328" y="4851292"/>
            <a:ext cx="10093036" cy="1229054"/>
          </a:xfrm>
          <a:prstGeom prst="rect">
            <a:avLst/>
          </a:prstGeom>
          <a:blipFill rotWithShape="1">
            <a:blip r:embed="rId4">
              <a:alphaModFix/>
            </a:blip>
            <a:stretch>
              <a:fillRect b="-1890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380999" y="434398"/>
            <a:ext cx="11173691"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400"/>
              <a:buFont typeface="Arial Black"/>
              <a:buNone/>
            </a:pPr>
            <a:r>
              <a:rPr lang="es-AR" b="1">
                <a:solidFill>
                  <a:srgbClr val="FF0000"/>
                </a:solidFill>
                <a:latin typeface="Arial Black"/>
                <a:ea typeface="Arial Black"/>
                <a:cs typeface="Arial Black"/>
                <a:sym typeface="Arial Black"/>
              </a:rPr>
              <a:t>¿Qué es hacer una prueba de hipótesis?</a:t>
            </a:r>
            <a:endParaRPr b="1">
              <a:solidFill>
                <a:srgbClr val="FF0000"/>
              </a:solidFill>
              <a:latin typeface="Arial Black"/>
              <a:ea typeface="Arial Black"/>
              <a:cs typeface="Arial Black"/>
              <a:sym typeface="Arial Black"/>
            </a:endParaRPr>
          </a:p>
        </p:txBody>
      </p:sp>
      <p:sp>
        <p:nvSpPr>
          <p:cNvPr id="95" name="Google Shape;95;p2"/>
          <p:cNvSpPr txBox="1"/>
          <p:nvPr/>
        </p:nvSpPr>
        <p:spPr>
          <a:xfrm>
            <a:off x="422561" y="1865886"/>
            <a:ext cx="11346900" cy="4524275"/>
          </a:xfrm>
          <a:prstGeom prst="rect">
            <a:avLst/>
          </a:prstGeom>
          <a:noFill/>
          <a:ln>
            <a:noFill/>
          </a:ln>
        </p:spPr>
        <p:txBody>
          <a:bodyPr spcFirstLastPara="1" wrap="square" lIns="91425" tIns="45700" rIns="91425" bIns="45700" anchor="t" anchorCtr="0">
            <a:spAutoFit/>
          </a:bodyPr>
          <a:lstStyle/>
          <a:p>
            <a:pPr marL="514350" marR="0" lvl="0" indent="-514350" algn="l" rtl="0">
              <a:spcBef>
                <a:spcPts val="0"/>
              </a:spcBef>
              <a:spcAft>
                <a:spcPts val="0"/>
              </a:spcAft>
              <a:buClr>
                <a:schemeClr val="dk1"/>
              </a:buClr>
              <a:buSzPts val="3200"/>
              <a:buFont typeface="Calibri"/>
              <a:buAutoNum type="arabicPeriod"/>
            </a:pPr>
            <a:r>
              <a:rPr lang="es-AR" sz="3200" b="0" i="0" u="none" strike="noStrike" cap="none" dirty="0">
                <a:solidFill>
                  <a:schemeClr val="dk1"/>
                </a:solidFill>
                <a:latin typeface="Calibri"/>
                <a:ea typeface="Calibri"/>
                <a:cs typeface="Calibri"/>
                <a:sym typeface="Calibri"/>
              </a:rPr>
              <a:t>Identificar el parámetro (su valor de referencia o propuesto) y su estimador puntual. </a:t>
            </a:r>
            <a:endParaRPr sz="3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AR" sz="3200" b="0" i="0" u="none" strike="noStrike" cap="none" dirty="0">
                <a:solidFill>
                  <a:schemeClr val="dk1"/>
                </a:solidFill>
                <a:latin typeface="Calibri"/>
                <a:ea typeface="Calibri"/>
                <a:cs typeface="Calibri"/>
                <a:sym typeface="Calibri"/>
              </a:rPr>
              <a:t>2. Encontrar un estadístico que los vincule y que tenga una distribución conocida, independiente del parámetro bajo hipótesis</a:t>
            </a:r>
            <a:endParaRPr dirty="0"/>
          </a:p>
          <a:p>
            <a:pPr marL="0" marR="0" lvl="0" indent="0" algn="l" rtl="0">
              <a:spcBef>
                <a:spcPts val="0"/>
              </a:spcBef>
              <a:spcAft>
                <a:spcPts val="0"/>
              </a:spcAft>
              <a:buNone/>
            </a:pPr>
            <a:r>
              <a:rPr lang="es-AR" sz="3200" dirty="0">
                <a:solidFill>
                  <a:schemeClr val="dk1"/>
                </a:solidFill>
                <a:latin typeface="Calibri"/>
                <a:ea typeface="Calibri"/>
                <a:cs typeface="Calibri"/>
                <a:sym typeface="Calibri"/>
              </a:rPr>
              <a:t>3. Con base en la </a:t>
            </a:r>
            <a:r>
              <a:rPr lang="es-AR" sz="3200" dirty="0" err="1">
                <a:solidFill>
                  <a:schemeClr val="dk1"/>
                </a:solidFill>
                <a:latin typeface="Calibri"/>
                <a:ea typeface="Calibri"/>
                <a:cs typeface="Calibri"/>
                <a:sym typeface="Calibri"/>
              </a:rPr>
              <a:t>distribucion</a:t>
            </a:r>
            <a:r>
              <a:rPr lang="es-AR" sz="3200" dirty="0">
                <a:solidFill>
                  <a:schemeClr val="dk1"/>
                </a:solidFill>
                <a:latin typeface="Calibri"/>
                <a:ea typeface="Calibri"/>
                <a:cs typeface="Calibri"/>
                <a:sym typeface="Calibri"/>
              </a:rPr>
              <a:t> de este estadístico definir una región de “rechazo - no rechazo” </a:t>
            </a:r>
          </a:p>
          <a:p>
            <a:r>
              <a:rPr lang="es-ES" sz="3200" dirty="0">
                <a:solidFill>
                  <a:schemeClr val="dk1"/>
                </a:solidFill>
                <a:latin typeface="Calibri"/>
                <a:ea typeface="Calibri"/>
                <a:cs typeface="Calibri"/>
                <a:sym typeface="Calibri"/>
              </a:rPr>
              <a:t>3. Estimar el estadístico en base a los datos de la muestra</a:t>
            </a:r>
          </a:p>
          <a:p>
            <a:r>
              <a:rPr lang="es-ES" sz="3200" dirty="0">
                <a:solidFill>
                  <a:schemeClr val="dk1"/>
                </a:solidFill>
                <a:latin typeface="Calibri"/>
                <a:ea typeface="Calibri"/>
                <a:cs typeface="Calibri"/>
                <a:sym typeface="Calibri"/>
              </a:rPr>
              <a:t>4. Comparar el estadístico estimado con la zona de No Rechazo, </a:t>
            </a:r>
            <a:r>
              <a:rPr lang="es-AR" sz="3200" dirty="0">
                <a:solidFill>
                  <a:schemeClr val="dk1"/>
                </a:solidFill>
                <a:latin typeface="Calibri"/>
                <a:ea typeface="Calibri"/>
                <a:cs typeface="Calibri"/>
                <a:sym typeface="Calibri"/>
              </a:rPr>
              <a:t>y tomar una decisión </a:t>
            </a:r>
            <a:endParaRPr sz="3200" dirty="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0"/>
          <p:cNvSpPr/>
          <p:nvPr/>
        </p:nvSpPr>
        <p:spPr>
          <a:xfrm>
            <a:off x="3383775" y="5121670"/>
            <a:ext cx="6606176" cy="646331"/>
          </a:xfrm>
          <a:prstGeom prst="rect">
            <a:avLst/>
          </a:prstGeom>
          <a:blipFill rotWithShape="1">
            <a:blip r:embed="rId3">
              <a:alphaModFix/>
            </a:blip>
            <a:stretch>
              <a:fillRect t="-56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a:latin typeface="Calibri"/>
                <a:ea typeface="Calibri"/>
                <a:cs typeface="Calibri"/>
                <a:sym typeface="Calibri"/>
              </a:rPr>
              <a:t> </a:t>
            </a:r>
            <a:endParaRPr sz="1600"/>
          </a:p>
        </p:txBody>
      </p:sp>
      <p:grpSp>
        <p:nvGrpSpPr>
          <p:cNvPr id="262" name="Google Shape;262;p20"/>
          <p:cNvGrpSpPr/>
          <p:nvPr/>
        </p:nvGrpSpPr>
        <p:grpSpPr>
          <a:xfrm>
            <a:off x="3187699" y="3809999"/>
            <a:ext cx="8665309" cy="415637"/>
            <a:chOff x="831273" y="4350327"/>
            <a:chExt cx="10672166" cy="415637"/>
          </a:xfrm>
        </p:grpSpPr>
        <p:sp>
          <p:nvSpPr>
            <p:cNvPr id="263" name="Google Shape;263;p20"/>
            <p:cNvSpPr/>
            <p:nvPr/>
          </p:nvSpPr>
          <p:spPr>
            <a:xfrm>
              <a:off x="831273" y="4350327"/>
              <a:ext cx="10030691" cy="415637"/>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 name="Google Shape;265;p20"/>
            <p:cNvSpPr txBox="1"/>
            <p:nvPr/>
          </p:nvSpPr>
          <p:spPr>
            <a:xfrm>
              <a:off x="7977920" y="4396632"/>
              <a:ext cx="35255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800" b="1" dirty="0">
                  <a:solidFill>
                    <a:schemeClr val="dk1"/>
                  </a:solidFill>
                  <a:latin typeface="Calibri"/>
                  <a:ea typeface="Calibri"/>
                  <a:cs typeface="Calibri"/>
                  <a:sym typeface="Calibri"/>
                </a:rPr>
                <a:t>F. esperada menor a 5</a:t>
              </a:r>
              <a:endParaRPr sz="1800" b="1" dirty="0">
                <a:solidFill>
                  <a:schemeClr val="dk1"/>
                </a:solidFill>
                <a:latin typeface="Calibri"/>
                <a:ea typeface="Calibri"/>
                <a:cs typeface="Calibri"/>
                <a:sym typeface="Calibri"/>
              </a:endParaRPr>
            </a:p>
          </p:txBody>
        </p:sp>
      </p:grpSp>
      <p:graphicFrame>
        <p:nvGraphicFramePr>
          <p:cNvPr id="2" name="Tabla 1"/>
          <p:cNvGraphicFramePr>
            <a:graphicFrameLocks noGrp="1"/>
          </p:cNvGraphicFramePr>
          <p:nvPr>
            <p:extLst>
              <p:ext uri="{D42A27DB-BD31-4B8C-83A1-F6EECF244321}">
                <p14:modId xmlns:p14="http://schemas.microsoft.com/office/powerpoint/2010/main" val="3844342157"/>
              </p:ext>
            </p:extLst>
          </p:nvPr>
        </p:nvGraphicFramePr>
        <p:xfrm>
          <a:off x="3187700" y="1485467"/>
          <a:ext cx="5816600" cy="3000375"/>
        </p:xfrm>
        <a:graphic>
          <a:graphicData uri="http://schemas.openxmlformats.org/drawingml/2006/table">
            <a:tbl>
              <a:tblPr>
                <a:tableStyleId>{8BC191A7-38B0-4F20-A922-843D445DBD97}</a:tableStyleId>
              </a:tblPr>
              <a:tblGrid>
                <a:gridCol w="1170297">
                  <a:extLst>
                    <a:ext uri="{9D8B030D-6E8A-4147-A177-3AD203B41FA5}">
                      <a16:colId xmlns:a16="http://schemas.microsoft.com/office/drawing/2014/main" val="336611178"/>
                    </a:ext>
                  </a:extLst>
                </a:gridCol>
                <a:gridCol w="1382790">
                  <a:extLst>
                    <a:ext uri="{9D8B030D-6E8A-4147-A177-3AD203B41FA5}">
                      <a16:colId xmlns:a16="http://schemas.microsoft.com/office/drawing/2014/main" val="4193869079"/>
                    </a:ext>
                  </a:extLst>
                </a:gridCol>
                <a:gridCol w="1703116">
                  <a:extLst>
                    <a:ext uri="{9D8B030D-6E8A-4147-A177-3AD203B41FA5}">
                      <a16:colId xmlns:a16="http://schemas.microsoft.com/office/drawing/2014/main" val="3719140649"/>
                    </a:ext>
                  </a:extLst>
                </a:gridCol>
                <a:gridCol w="1560397">
                  <a:extLst>
                    <a:ext uri="{9D8B030D-6E8A-4147-A177-3AD203B41FA5}">
                      <a16:colId xmlns:a16="http://schemas.microsoft.com/office/drawing/2014/main" val="638304094"/>
                    </a:ext>
                  </a:extLst>
                </a:gridCol>
              </a:tblGrid>
              <a:tr h="0">
                <a:tc>
                  <a:txBody>
                    <a:bodyPr/>
                    <a:lstStyle/>
                    <a:p>
                      <a:pPr algn="ctr" rtl="0" fontAlgn="ctr"/>
                      <a:r>
                        <a:rPr lang="en-US" sz="2000" u="none" strike="noStrike">
                          <a:effectLst/>
                        </a:rPr>
                        <a:t>Intervalo xi - xi+1</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Frecuencia Observada</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P (xi &lt;X &lt;xi+1 )</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Frecuencia Esperada</a:t>
                      </a:r>
                      <a:endParaRPr lang="en-US"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44355352"/>
                  </a:ext>
                </a:extLst>
              </a:tr>
              <a:tr h="333375">
                <a:tc>
                  <a:txBody>
                    <a:bodyPr/>
                    <a:lstStyle/>
                    <a:p>
                      <a:pPr algn="ctr" rtl="0" fontAlgn="ctr"/>
                      <a:r>
                        <a:rPr lang="en-US" sz="2000" u="none" strike="noStrike">
                          <a:effectLst/>
                        </a:rPr>
                        <a:t>&lt; 95</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0,13</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6,5</a:t>
                      </a:r>
                      <a:endParaRPr lang="en-US"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2763449"/>
                  </a:ext>
                </a:extLst>
              </a:tr>
              <a:tr h="504825">
                <a:tc>
                  <a:txBody>
                    <a:bodyPr/>
                    <a:lstStyle/>
                    <a:p>
                      <a:pPr algn="ctr" rtl="0" fontAlgn="ctr"/>
                      <a:r>
                        <a:rPr lang="en-US" sz="2000" u="none" strike="noStrike">
                          <a:effectLst/>
                        </a:rPr>
                        <a:t>95 - 100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13</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0,25</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12,5</a:t>
                      </a:r>
                      <a:endParaRPr lang="en-US"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39410772"/>
                  </a:ext>
                </a:extLst>
              </a:tr>
              <a:tr h="447675">
                <a:tc>
                  <a:txBody>
                    <a:bodyPr/>
                    <a:lstStyle/>
                    <a:p>
                      <a:pPr algn="ctr" rtl="0" fontAlgn="ctr"/>
                      <a:r>
                        <a:rPr lang="en-US" sz="2000" u="none" strike="noStrike">
                          <a:effectLst/>
                        </a:rPr>
                        <a:t>100 - 105</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15</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0,32</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16</a:t>
                      </a:r>
                      <a:endParaRPr lang="en-US"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86263675"/>
                  </a:ext>
                </a:extLst>
              </a:tr>
              <a:tr h="428625">
                <a:tc>
                  <a:txBody>
                    <a:bodyPr/>
                    <a:lstStyle/>
                    <a:p>
                      <a:pPr algn="ctr" rtl="0" fontAlgn="ctr"/>
                      <a:r>
                        <a:rPr lang="en-US" sz="2000" u="none" strike="noStrike">
                          <a:effectLst/>
                        </a:rPr>
                        <a:t>105 - 110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10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0,21</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14,5</a:t>
                      </a:r>
                      <a:endParaRPr lang="en-US"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85114871"/>
                  </a:ext>
                </a:extLst>
              </a:tr>
              <a:tr h="333375">
                <a:tc>
                  <a:txBody>
                    <a:bodyPr/>
                    <a:lstStyle/>
                    <a:p>
                      <a:pPr algn="ctr" rtl="0" fontAlgn="ctr"/>
                      <a:r>
                        <a:rPr lang="en-US" sz="2000" u="none" strike="noStrike">
                          <a:effectLst/>
                        </a:rPr>
                        <a:t>&gt;110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0,09</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4,5</a:t>
                      </a:r>
                      <a:endParaRPr lang="en-US"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70441464"/>
                  </a:ext>
                </a:extLst>
              </a:tr>
              <a:tr h="333375">
                <a:tc>
                  <a:txBody>
                    <a:bodyPr/>
                    <a:lstStyle/>
                    <a:p>
                      <a:pPr algn="ctr" rtl="0" fontAlgn="ctr"/>
                      <a:r>
                        <a:rPr lang="en-US" sz="2000" u="none" strike="noStrike">
                          <a:effectLst/>
                        </a:rPr>
                        <a:t>TOTAL</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50</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47588647"/>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AR" b="1">
                <a:latin typeface="Calibri"/>
                <a:ea typeface="Calibri"/>
                <a:cs typeface="Calibri"/>
                <a:sym typeface="Calibri"/>
              </a:rPr>
              <a:t>Corrigiendo el valor de f esperada menor a 5 de la clase &gt;115.</a:t>
            </a:r>
            <a:endParaRPr b="1">
              <a:latin typeface="Calibri"/>
              <a:ea typeface="Calibri"/>
              <a:cs typeface="Calibri"/>
              <a:sym typeface="Calibri"/>
            </a:endParaRPr>
          </a:p>
        </p:txBody>
      </p:sp>
      <p:graphicFrame>
        <p:nvGraphicFramePr>
          <p:cNvPr id="271" name="Google Shape;271;p21"/>
          <p:cNvGraphicFramePr/>
          <p:nvPr/>
        </p:nvGraphicFramePr>
        <p:xfrm>
          <a:off x="852055" y="1942234"/>
          <a:ext cx="10813475" cy="3053715"/>
        </p:xfrm>
        <a:graphic>
          <a:graphicData uri="http://schemas.openxmlformats.org/drawingml/2006/table">
            <a:tbl>
              <a:tblPr>
                <a:noFill/>
                <a:tableStyleId>{2771AAF7-E464-493F-9519-B1AC999F7264}</a:tableStyleId>
              </a:tblPr>
              <a:tblGrid>
                <a:gridCol w="2559400">
                  <a:extLst>
                    <a:ext uri="{9D8B030D-6E8A-4147-A177-3AD203B41FA5}">
                      <a16:colId xmlns:a16="http://schemas.microsoft.com/office/drawing/2014/main" val="20000"/>
                    </a:ext>
                  </a:extLst>
                </a:gridCol>
                <a:gridCol w="2655375">
                  <a:extLst>
                    <a:ext uri="{9D8B030D-6E8A-4147-A177-3AD203B41FA5}">
                      <a16:colId xmlns:a16="http://schemas.microsoft.com/office/drawing/2014/main" val="20001"/>
                    </a:ext>
                  </a:extLst>
                </a:gridCol>
                <a:gridCol w="3039300">
                  <a:extLst>
                    <a:ext uri="{9D8B030D-6E8A-4147-A177-3AD203B41FA5}">
                      <a16:colId xmlns:a16="http://schemas.microsoft.com/office/drawing/2014/main" val="20002"/>
                    </a:ext>
                  </a:extLst>
                </a:gridCol>
                <a:gridCol w="2559400">
                  <a:extLst>
                    <a:ext uri="{9D8B030D-6E8A-4147-A177-3AD203B41FA5}">
                      <a16:colId xmlns:a16="http://schemas.microsoft.com/office/drawing/2014/main" val="20003"/>
                    </a:ext>
                  </a:extLst>
                </a:gridCol>
              </a:tblGrid>
              <a:tr h="190500">
                <a:tc>
                  <a:txBody>
                    <a:bodyPr/>
                    <a:lstStyle/>
                    <a:p>
                      <a:pPr marL="0" marR="0" lvl="0" indent="0" algn="ctr" rtl="0">
                        <a:spcBef>
                          <a:spcPts val="0"/>
                        </a:spcBef>
                        <a:spcAft>
                          <a:spcPts val="0"/>
                        </a:spcAft>
                        <a:buNone/>
                      </a:pPr>
                      <a:r>
                        <a:rPr lang="es-AR" sz="2800" u="none" strike="noStrike"/>
                        <a:t>Intervalo </a:t>
                      </a:r>
                      <a:endParaRPr sz="28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2800" u="none" strike="noStrike"/>
                        <a:t>Frecuencia</a:t>
                      </a:r>
                      <a:endParaRPr sz="28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2800" u="none" strike="noStrike"/>
                        <a:t>P (xi &lt;X &lt;xi+1 )</a:t>
                      </a:r>
                      <a:endParaRPr sz="28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2800" u="none" strike="noStrike"/>
                        <a:t>FRECUENCIA</a:t>
                      </a:r>
                      <a:endParaRPr sz="28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0"/>
                  </a:ext>
                </a:extLst>
              </a:tr>
              <a:tr h="190500">
                <a:tc>
                  <a:txBody>
                    <a:bodyPr/>
                    <a:lstStyle/>
                    <a:p>
                      <a:pPr marL="0" marR="0" lvl="0" indent="0" algn="ctr" rtl="0">
                        <a:spcBef>
                          <a:spcPts val="0"/>
                        </a:spcBef>
                        <a:spcAft>
                          <a:spcPts val="0"/>
                        </a:spcAft>
                        <a:buNone/>
                      </a:pPr>
                      <a:r>
                        <a:rPr lang="es-AR" sz="2800" u="none" strike="noStrike"/>
                        <a:t>xi - xi+1</a:t>
                      </a:r>
                      <a:endParaRPr sz="28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2800" u="none" strike="noStrike"/>
                        <a:t>Observada</a:t>
                      </a:r>
                      <a:endParaRPr sz="28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2800" u="none" strike="noStrike"/>
                        <a:t> </a:t>
                      </a:r>
                      <a:endParaRPr sz="28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2800" u="none" strike="noStrike"/>
                        <a:t>ESPERADA</a:t>
                      </a:r>
                      <a:endParaRPr sz="28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1"/>
                  </a:ext>
                </a:extLst>
              </a:tr>
              <a:tr h="190500">
                <a:tc>
                  <a:txBody>
                    <a:bodyPr/>
                    <a:lstStyle/>
                    <a:p>
                      <a:pPr marL="0" marR="0" lvl="0" indent="0" algn="ctr" rtl="0">
                        <a:spcBef>
                          <a:spcPts val="0"/>
                        </a:spcBef>
                        <a:spcAft>
                          <a:spcPts val="0"/>
                        </a:spcAft>
                        <a:buNone/>
                      </a:pPr>
                      <a:r>
                        <a:rPr lang="es-AR" sz="2800" u="none" strike="noStrike"/>
                        <a:t>&lt; 95</a:t>
                      </a:r>
                      <a:endParaRPr sz="28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2800" u="none" strike="noStrike"/>
                        <a:t>7</a:t>
                      </a:r>
                      <a:endParaRPr sz="28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2800" u="none" strike="noStrike"/>
                        <a:t>0,13</a:t>
                      </a:r>
                      <a:endParaRPr sz="28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2800" u="none" strike="noStrike"/>
                        <a:t>6,50</a:t>
                      </a:r>
                      <a:endParaRPr sz="28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2"/>
                  </a:ext>
                </a:extLst>
              </a:tr>
              <a:tr h="190500">
                <a:tc>
                  <a:txBody>
                    <a:bodyPr/>
                    <a:lstStyle/>
                    <a:p>
                      <a:pPr marL="0" marR="0" lvl="0" indent="0" algn="ctr" rtl="0">
                        <a:spcBef>
                          <a:spcPts val="0"/>
                        </a:spcBef>
                        <a:spcAft>
                          <a:spcPts val="0"/>
                        </a:spcAft>
                        <a:buNone/>
                      </a:pPr>
                      <a:r>
                        <a:rPr lang="es-AR" sz="2800" u="none" strike="noStrike"/>
                        <a:t>95 - 100</a:t>
                      </a:r>
                      <a:endParaRPr sz="28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2800" u="none" strike="noStrike"/>
                        <a:t>13</a:t>
                      </a:r>
                      <a:endParaRPr sz="28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2800" u="none" strike="noStrike"/>
                        <a:t>0,25</a:t>
                      </a:r>
                      <a:endParaRPr sz="28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2800" u="none" strike="noStrike"/>
                        <a:t>12,50</a:t>
                      </a:r>
                      <a:endParaRPr sz="28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3"/>
                  </a:ext>
                </a:extLst>
              </a:tr>
              <a:tr h="190500">
                <a:tc>
                  <a:txBody>
                    <a:bodyPr/>
                    <a:lstStyle/>
                    <a:p>
                      <a:pPr marL="0" marR="0" lvl="0" indent="0" algn="ctr" rtl="0">
                        <a:spcBef>
                          <a:spcPts val="0"/>
                        </a:spcBef>
                        <a:spcAft>
                          <a:spcPts val="0"/>
                        </a:spcAft>
                        <a:buNone/>
                      </a:pPr>
                      <a:r>
                        <a:rPr lang="es-AR" sz="2800" u="none" strike="noStrike"/>
                        <a:t>100 - 105</a:t>
                      </a:r>
                      <a:endParaRPr sz="28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2800" u="none" strike="noStrike"/>
                        <a:t>15</a:t>
                      </a:r>
                      <a:endParaRPr sz="28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2800" u="none" strike="noStrike"/>
                        <a:t>0,32</a:t>
                      </a:r>
                      <a:endParaRPr sz="28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2800" u="none" strike="noStrike"/>
                        <a:t>16</a:t>
                      </a:r>
                      <a:endParaRPr sz="28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4"/>
                  </a:ext>
                </a:extLst>
              </a:tr>
              <a:tr h="190500">
                <a:tc>
                  <a:txBody>
                    <a:bodyPr/>
                    <a:lstStyle/>
                    <a:p>
                      <a:pPr marL="0" marR="0" lvl="0" indent="0" algn="ctr" rtl="0">
                        <a:spcBef>
                          <a:spcPts val="0"/>
                        </a:spcBef>
                        <a:spcAft>
                          <a:spcPts val="0"/>
                        </a:spcAft>
                        <a:buNone/>
                      </a:pPr>
                      <a:r>
                        <a:rPr lang="es-AR" sz="2800" u="none" strike="noStrike"/>
                        <a:t>&gt;105</a:t>
                      </a:r>
                      <a:endParaRPr sz="28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2800" u="none" strike="noStrike"/>
                        <a:t>15</a:t>
                      </a:r>
                      <a:endParaRPr sz="28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2800" u="none" strike="noStrike"/>
                        <a:t>0,29</a:t>
                      </a:r>
                      <a:endParaRPr sz="28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2800" u="none" strike="noStrike"/>
                        <a:t>14,50</a:t>
                      </a:r>
                      <a:endParaRPr sz="28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5"/>
                  </a:ext>
                </a:extLst>
              </a:tr>
              <a:tr h="190500">
                <a:tc>
                  <a:txBody>
                    <a:bodyPr/>
                    <a:lstStyle/>
                    <a:p>
                      <a:pPr marL="0" marR="0" lvl="0" indent="0" algn="ctr" rtl="0">
                        <a:spcBef>
                          <a:spcPts val="0"/>
                        </a:spcBef>
                        <a:spcAft>
                          <a:spcPts val="0"/>
                        </a:spcAft>
                        <a:buNone/>
                      </a:pPr>
                      <a:r>
                        <a:rPr lang="es-AR" sz="2800" u="none" strike="noStrike"/>
                        <a:t>TOTAL</a:t>
                      </a:r>
                      <a:endParaRPr sz="28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2800" u="none" strike="noStrike"/>
                        <a:t>50</a:t>
                      </a:r>
                      <a:endParaRPr sz="28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2800" u="none" strike="noStrike"/>
                        <a:t>1,00</a:t>
                      </a:r>
                      <a:endParaRPr sz="28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endParaRPr sz="28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6"/>
                  </a:ext>
                </a:extLst>
              </a:tr>
            </a:tbl>
          </a:graphicData>
        </a:graphic>
      </p:graphicFrame>
      <p:sp>
        <p:nvSpPr>
          <p:cNvPr id="272" name="Google Shape;272;p21"/>
          <p:cNvSpPr/>
          <p:nvPr/>
        </p:nvSpPr>
        <p:spPr>
          <a:xfrm>
            <a:off x="321096" y="5247495"/>
            <a:ext cx="6606176" cy="646331"/>
          </a:xfrm>
          <a:prstGeom prst="rect">
            <a:avLst/>
          </a:prstGeom>
          <a:blipFill rotWithShape="1">
            <a:blip r:embed="rId3">
              <a:alphaModFix/>
            </a:blip>
            <a:stretch>
              <a:fillRect t="-56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2"/>
          <p:cNvSpPr txBox="1">
            <a:spLocks noGrp="1"/>
          </p:cNvSpPr>
          <p:nvPr>
            <p:ph type="title"/>
          </p:nvPr>
        </p:nvSpPr>
        <p:spPr>
          <a:xfrm>
            <a:off x="152400" y="157306"/>
            <a:ext cx="1122910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AR" b="1" dirty="0"/>
              <a:t>Una vez determinados los valores esperados bajo H0, se calcula el estadístico </a:t>
            </a:r>
            <a:r>
              <a:rPr lang="es-AR" b="1" dirty="0" err="1"/>
              <a:t>CHi</a:t>
            </a:r>
            <a:r>
              <a:rPr lang="es-AR" b="1" dirty="0"/>
              <a:t>-cuadrado</a:t>
            </a:r>
            <a:endParaRPr b="1" dirty="0"/>
          </a:p>
        </p:txBody>
      </p:sp>
      <p:graphicFrame>
        <p:nvGraphicFramePr>
          <p:cNvPr id="278" name="Google Shape;278;p22"/>
          <p:cNvGraphicFramePr/>
          <p:nvPr/>
        </p:nvGraphicFramePr>
        <p:xfrm>
          <a:off x="2036619" y="1690688"/>
          <a:ext cx="8118775" cy="4438125"/>
        </p:xfrm>
        <a:graphic>
          <a:graphicData uri="http://schemas.openxmlformats.org/drawingml/2006/table">
            <a:tbl>
              <a:tblPr>
                <a:noFill/>
                <a:tableStyleId>{8F792282-1ED3-4CA7-BA62-9DA504AFB720}</a:tableStyleId>
              </a:tblPr>
              <a:tblGrid>
                <a:gridCol w="2320925">
                  <a:extLst>
                    <a:ext uri="{9D8B030D-6E8A-4147-A177-3AD203B41FA5}">
                      <a16:colId xmlns:a16="http://schemas.microsoft.com/office/drawing/2014/main" val="20000"/>
                    </a:ext>
                  </a:extLst>
                </a:gridCol>
                <a:gridCol w="2134175">
                  <a:extLst>
                    <a:ext uri="{9D8B030D-6E8A-4147-A177-3AD203B41FA5}">
                      <a16:colId xmlns:a16="http://schemas.microsoft.com/office/drawing/2014/main" val="20001"/>
                    </a:ext>
                  </a:extLst>
                </a:gridCol>
                <a:gridCol w="3663675">
                  <a:extLst>
                    <a:ext uri="{9D8B030D-6E8A-4147-A177-3AD203B41FA5}">
                      <a16:colId xmlns:a16="http://schemas.microsoft.com/office/drawing/2014/main" val="20002"/>
                    </a:ext>
                  </a:extLst>
                </a:gridCol>
              </a:tblGrid>
              <a:tr h="1073975">
                <a:tc>
                  <a:txBody>
                    <a:bodyPr/>
                    <a:lstStyle/>
                    <a:p>
                      <a:pPr marL="0" marR="0" lvl="0" indent="0" algn="l" rtl="0">
                        <a:spcBef>
                          <a:spcPts val="0"/>
                        </a:spcBef>
                        <a:spcAft>
                          <a:spcPts val="0"/>
                        </a:spcAft>
                        <a:buNone/>
                      </a:pPr>
                      <a:endParaRPr sz="1800"/>
                    </a:p>
                  </a:txBody>
                  <a:tcPr marL="9525" marR="9525" marT="9525" marB="0" anchor="ctr"/>
                </a:tc>
                <a:tc>
                  <a:txBody>
                    <a:bodyPr/>
                    <a:lstStyle/>
                    <a:p>
                      <a:pPr marL="0" marR="0" lvl="0" indent="0" algn="l" rtl="0">
                        <a:spcBef>
                          <a:spcPts val="0"/>
                        </a:spcBef>
                        <a:spcAft>
                          <a:spcPts val="0"/>
                        </a:spcAft>
                        <a:buNone/>
                      </a:pPr>
                      <a:endParaRPr sz="1800"/>
                    </a:p>
                  </a:txBody>
                  <a:tcPr marL="9525" marR="9525" marT="9525" marB="0" anchor="ctr"/>
                </a:tc>
                <a:tc>
                  <a:txBody>
                    <a:bodyPr/>
                    <a:lstStyle/>
                    <a:p>
                      <a:pPr marL="0" marR="0" lvl="0" indent="0" algn="l" rtl="0">
                        <a:spcBef>
                          <a:spcPts val="0"/>
                        </a:spcBef>
                        <a:spcAft>
                          <a:spcPts val="0"/>
                        </a:spcAft>
                        <a:buNone/>
                      </a:pPr>
                      <a:endParaRPr sz="1800"/>
                    </a:p>
                  </a:txBody>
                  <a:tcPr marL="9525" marR="9525" marT="9525" marB="0" anchor="ctr"/>
                </a:tc>
                <a:extLst>
                  <a:ext uri="{0D108BD9-81ED-4DB2-BD59-A6C34878D82A}">
                    <a16:rowId xmlns:a16="http://schemas.microsoft.com/office/drawing/2014/main" val="10000"/>
                  </a:ext>
                </a:extLst>
              </a:tr>
              <a:tr h="627875">
                <a:tc>
                  <a:txBody>
                    <a:bodyPr/>
                    <a:lstStyle/>
                    <a:p>
                      <a:pPr marL="0" marR="0" lvl="0" indent="0" algn="ctr" rtl="0">
                        <a:spcBef>
                          <a:spcPts val="0"/>
                        </a:spcBef>
                        <a:spcAft>
                          <a:spcPts val="0"/>
                        </a:spcAft>
                        <a:buNone/>
                      </a:pPr>
                      <a:r>
                        <a:rPr lang="es-AR" sz="2800" b="1" u="none" strike="noStrike"/>
                        <a:t>7</a:t>
                      </a:r>
                      <a:endParaRPr sz="2800" b="1"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2800" b="1" u="none" strike="noStrike"/>
                        <a:t>6,50</a:t>
                      </a:r>
                      <a:endParaRPr sz="2800" b="1"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2800" b="1" u="none" strike="noStrike"/>
                        <a:t>0,04</a:t>
                      </a:r>
                      <a:endParaRPr sz="2800" b="1" i="0" u="none" strike="noStrik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1"/>
                  </a:ext>
                </a:extLst>
              </a:tr>
              <a:tr h="627875">
                <a:tc>
                  <a:txBody>
                    <a:bodyPr/>
                    <a:lstStyle/>
                    <a:p>
                      <a:pPr marL="0" marR="0" lvl="0" indent="0" algn="ctr" rtl="0">
                        <a:spcBef>
                          <a:spcPts val="0"/>
                        </a:spcBef>
                        <a:spcAft>
                          <a:spcPts val="0"/>
                        </a:spcAft>
                        <a:buNone/>
                      </a:pPr>
                      <a:r>
                        <a:rPr lang="es-AR" sz="2800" b="1" u="none" strike="noStrike" dirty="0"/>
                        <a:t>13</a:t>
                      </a:r>
                      <a:endParaRPr sz="2800" b="1"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2800" b="1" u="none" strike="noStrike"/>
                        <a:t>12,50</a:t>
                      </a:r>
                      <a:endParaRPr sz="2800" b="1"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2800" b="1" u="none" strike="noStrike"/>
                        <a:t>0,02</a:t>
                      </a:r>
                      <a:endParaRPr sz="2800" b="1" i="0" u="none" strike="noStrik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2"/>
                  </a:ext>
                </a:extLst>
              </a:tr>
              <a:tr h="436250">
                <a:tc>
                  <a:txBody>
                    <a:bodyPr/>
                    <a:lstStyle/>
                    <a:p>
                      <a:pPr marL="0" marR="0" lvl="0" indent="0" algn="ctr" rtl="0">
                        <a:spcBef>
                          <a:spcPts val="0"/>
                        </a:spcBef>
                        <a:spcAft>
                          <a:spcPts val="0"/>
                        </a:spcAft>
                        <a:buNone/>
                      </a:pPr>
                      <a:r>
                        <a:rPr lang="es-AR" sz="2800" b="1" u="none" strike="noStrike"/>
                        <a:t>15</a:t>
                      </a:r>
                      <a:endParaRPr sz="2800" b="1"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2800" b="1" u="none" strike="noStrike"/>
                        <a:t>16</a:t>
                      </a:r>
                      <a:endParaRPr sz="2800" b="1"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2800" b="1" u="none" strike="noStrike"/>
                        <a:t>0,06</a:t>
                      </a:r>
                      <a:endParaRPr sz="2800" b="1" i="0" u="none" strike="noStrik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3"/>
                  </a:ext>
                </a:extLst>
              </a:tr>
              <a:tr h="627875">
                <a:tc>
                  <a:txBody>
                    <a:bodyPr/>
                    <a:lstStyle/>
                    <a:p>
                      <a:pPr marL="0" marR="0" lvl="0" indent="0" algn="ctr" rtl="0">
                        <a:spcBef>
                          <a:spcPts val="0"/>
                        </a:spcBef>
                        <a:spcAft>
                          <a:spcPts val="0"/>
                        </a:spcAft>
                        <a:buNone/>
                      </a:pPr>
                      <a:r>
                        <a:rPr lang="es-AR" sz="2800" b="1" u="none" strike="noStrike"/>
                        <a:t>15</a:t>
                      </a:r>
                      <a:endParaRPr sz="2800" b="1"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2800" b="1" u="none" strike="noStrike"/>
                        <a:t>14,50</a:t>
                      </a:r>
                      <a:endParaRPr sz="2800" b="1"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2800" b="1" u="none" strike="noStrike"/>
                        <a:t>0,02</a:t>
                      </a:r>
                      <a:endParaRPr sz="2800" b="1" i="0" u="none" strike="noStrik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4"/>
                  </a:ext>
                </a:extLst>
              </a:tr>
              <a:tr h="1044275">
                <a:tc>
                  <a:txBody>
                    <a:bodyPr/>
                    <a:lstStyle/>
                    <a:p>
                      <a:pPr marL="0" marR="0" lvl="0" indent="0" algn="ctr" rtl="0">
                        <a:spcBef>
                          <a:spcPts val="0"/>
                        </a:spcBef>
                        <a:spcAft>
                          <a:spcPts val="0"/>
                        </a:spcAft>
                        <a:buNone/>
                      </a:pPr>
                      <a:endParaRPr sz="2800" b="1"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800"/>
                    </a:p>
                  </a:txBody>
                  <a:tcPr marL="9525" marR="9525" marT="9525" marB="0" anchor="ctr"/>
                </a:tc>
                <a:tc>
                  <a:txBody>
                    <a:bodyPr/>
                    <a:lstStyle/>
                    <a:p>
                      <a:pPr marL="0" marR="0" lvl="0" indent="0" algn="ctr" rtl="0">
                        <a:spcBef>
                          <a:spcPts val="0"/>
                        </a:spcBef>
                        <a:spcAft>
                          <a:spcPts val="0"/>
                        </a:spcAft>
                        <a:buNone/>
                      </a:pPr>
                      <a:r>
                        <a:rPr lang="es-AR" sz="2800" b="1" u="none" strike="noStrike" dirty="0"/>
                        <a:t>0,14</a:t>
                      </a:r>
                      <a:endParaRPr sz="2800" b="1" i="0" u="none" strike="noStrike" dirty="0">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3"/>
          <p:cNvSpPr txBox="1">
            <a:spLocks noGrp="1"/>
          </p:cNvSpPr>
          <p:nvPr>
            <p:ph type="title"/>
          </p:nvPr>
        </p:nvSpPr>
        <p:spPr>
          <a:xfrm>
            <a:off x="180109" y="517530"/>
            <a:ext cx="11804073" cy="1325563"/>
          </a:xfrm>
          <a:prstGeom prst="rect">
            <a:avLst/>
          </a:prstGeom>
          <a:blipFill rotWithShape="1">
            <a:blip r:embed="rId3">
              <a:alphaModFix/>
            </a:blip>
            <a:stretch>
              <a:fillRect l="-2787" t="-27649" b="-37787"/>
            </a:stretch>
          </a:blip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Font typeface="Calibri"/>
              <a:buNone/>
            </a:pPr>
            <a:r>
              <a:rPr lang="es-AR"/>
              <a:t> </a:t>
            </a:r>
            <a:endParaRPr/>
          </a:p>
        </p:txBody>
      </p:sp>
      <p:sp>
        <p:nvSpPr>
          <p:cNvPr id="284" name="Google Shape;284;p23"/>
          <p:cNvSpPr txBox="1">
            <a:spLocks noGrp="1"/>
          </p:cNvSpPr>
          <p:nvPr>
            <p:ph type="body" idx="1"/>
          </p:nvPr>
        </p:nvSpPr>
        <p:spPr>
          <a:xfrm>
            <a:off x="3235147" y="1587292"/>
            <a:ext cx="4717473" cy="765175"/>
          </a:xfrm>
          <a:prstGeom prst="rect">
            <a:avLst/>
          </a:prstGeom>
          <a:blipFill rotWithShape="1">
            <a:blip r:embed="rId4">
              <a:alphaModFix/>
            </a:blip>
            <a:stretch>
              <a:fillRect t="-18253" b="-2142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s-AR"/>
              <a:t> </a:t>
            </a:r>
            <a:endParaRPr/>
          </a:p>
        </p:txBody>
      </p:sp>
      <p:sp>
        <p:nvSpPr>
          <p:cNvPr id="285" name="Google Shape;285;p23"/>
          <p:cNvSpPr/>
          <p:nvPr/>
        </p:nvSpPr>
        <p:spPr>
          <a:xfrm>
            <a:off x="3235147" y="3395918"/>
            <a:ext cx="5320494" cy="767005"/>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
        <p:nvSpPr>
          <p:cNvPr id="286" name="Google Shape;286;p23"/>
          <p:cNvSpPr txBox="1"/>
          <p:nvPr/>
        </p:nvSpPr>
        <p:spPr>
          <a:xfrm>
            <a:off x="180109" y="2881745"/>
            <a:ext cx="6400800"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4400">
                <a:solidFill>
                  <a:schemeClr val="dk1"/>
                </a:solidFill>
                <a:latin typeface="Calibri"/>
                <a:ea typeface="Calibri"/>
                <a:cs typeface="Calibri"/>
                <a:sym typeface="Calibri"/>
              </a:rPr>
              <a:t>COMO</a:t>
            </a:r>
            <a:r>
              <a:rPr lang="es-AR"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287" name="Google Shape;287;p23"/>
          <p:cNvSpPr txBox="1"/>
          <p:nvPr/>
        </p:nvSpPr>
        <p:spPr>
          <a:xfrm>
            <a:off x="193963" y="4456304"/>
            <a:ext cx="11804073" cy="2043893"/>
          </a:xfrm>
          <a:prstGeom prst="rect">
            <a:avLst/>
          </a:prstGeom>
          <a:blipFill rotWithShape="1">
            <a:blip r:embed="rId6">
              <a:alphaModFix/>
            </a:blip>
            <a:stretch>
              <a:fillRect l="-1600" t="-447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title"/>
          </p:nvPr>
        </p:nvSpPr>
        <p:spPr>
          <a:xfrm>
            <a:off x="228600" y="365125"/>
            <a:ext cx="111252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s-AR" b="1">
                <a:solidFill>
                  <a:srgbClr val="FF0000"/>
                </a:solidFill>
                <a:latin typeface="Calibri"/>
                <a:ea typeface="Calibri"/>
                <a:cs typeface="Calibri"/>
                <a:sym typeface="Calibri"/>
              </a:rPr>
              <a:t>EJEMPLO </a:t>
            </a:r>
            <a:r>
              <a:rPr lang="es-AR" b="1">
                <a:latin typeface="Calibri"/>
                <a:ea typeface="Calibri"/>
                <a:cs typeface="Calibri"/>
                <a:sym typeface="Calibri"/>
              </a:rPr>
              <a:t>(</a:t>
            </a:r>
            <a:r>
              <a:rPr lang="es-AR" sz="3600" b="1">
                <a:latin typeface="Calibri"/>
                <a:ea typeface="Calibri"/>
                <a:cs typeface="Calibri"/>
                <a:sym typeface="Calibri"/>
              </a:rPr>
              <a:t>ejercicio 17 de la guía de actividades. Datos cuantitativos discretos)</a:t>
            </a:r>
            <a:endParaRPr b="1">
              <a:latin typeface="Calibri"/>
              <a:ea typeface="Calibri"/>
              <a:cs typeface="Calibri"/>
              <a:sym typeface="Calibri"/>
            </a:endParaRPr>
          </a:p>
        </p:txBody>
      </p:sp>
      <p:pic>
        <p:nvPicPr>
          <p:cNvPr id="293" name="Google Shape;293;p24"/>
          <p:cNvPicPr preferRelativeResize="0">
            <a:picLocks noGrp="1"/>
          </p:cNvPicPr>
          <p:nvPr>
            <p:ph type="body" idx="1"/>
          </p:nvPr>
        </p:nvPicPr>
        <p:blipFill rotWithShape="1">
          <a:blip r:embed="rId3">
            <a:alphaModFix/>
          </a:blip>
          <a:srcRect/>
          <a:stretch/>
        </p:blipFill>
        <p:spPr>
          <a:xfrm>
            <a:off x="228600" y="1690688"/>
            <a:ext cx="4894855" cy="2701203"/>
          </a:xfrm>
          <a:prstGeom prst="rect">
            <a:avLst/>
          </a:prstGeom>
          <a:noFill/>
          <a:ln>
            <a:noFill/>
          </a:ln>
        </p:spPr>
      </p:pic>
      <p:sp>
        <p:nvSpPr>
          <p:cNvPr id="294" name="Google Shape;294;p24"/>
          <p:cNvSpPr txBox="1"/>
          <p:nvPr/>
        </p:nvSpPr>
        <p:spPr>
          <a:xfrm>
            <a:off x="5123455" y="1794794"/>
            <a:ext cx="3629891" cy="830997"/>
          </a:xfrm>
          <a:prstGeom prst="rect">
            <a:avLst/>
          </a:prstGeom>
          <a:blipFill rotWithShape="1">
            <a:blip r:embed="rId4">
              <a:alphaModFix/>
            </a:blip>
            <a:stretch>
              <a:fillRect l="-334" r="-63755" b="-729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
        <p:nvSpPr>
          <p:cNvPr id="295" name="Google Shape;295;p24"/>
          <p:cNvSpPr/>
          <p:nvPr/>
        </p:nvSpPr>
        <p:spPr>
          <a:xfrm>
            <a:off x="5123455" y="2729897"/>
            <a:ext cx="6096000" cy="830997"/>
          </a:xfrm>
          <a:prstGeom prst="rect">
            <a:avLst/>
          </a:prstGeom>
          <a:blipFill rotWithShape="1">
            <a:blip r:embed="rId5">
              <a:alphaModFix/>
            </a:blip>
            <a:stretch>
              <a:fillRect l="-197" r="-3999" b="-735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5"/>
          <p:cNvSpPr txBox="1">
            <a:spLocks noGrp="1"/>
          </p:cNvSpPr>
          <p:nvPr>
            <p:ph type="title"/>
          </p:nvPr>
        </p:nvSpPr>
        <p:spPr>
          <a:xfrm>
            <a:off x="817419" y="2332470"/>
            <a:ext cx="11049000" cy="1325563"/>
          </a:xfrm>
          <a:prstGeom prst="rect">
            <a:avLst/>
          </a:prstGeom>
          <a:blipFill rotWithShape="1">
            <a:blip r:embed="rId3">
              <a:alphaModFix/>
            </a:blip>
            <a:stretch>
              <a:fillRect l="-3308" t="-161266" r="-606" b="-171408"/>
            </a:stretch>
          </a:blip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Font typeface="Calibri"/>
              <a:buNone/>
            </a:pPr>
            <a:r>
              <a:rPr lang="es-A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graphicFrame>
        <p:nvGraphicFramePr>
          <p:cNvPr id="306" name="Google Shape;306;p26"/>
          <p:cNvGraphicFramePr/>
          <p:nvPr/>
        </p:nvGraphicFramePr>
        <p:xfrm>
          <a:off x="720436" y="609600"/>
          <a:ext cx="10903550" cy="5846035"/>
        </p:xfrm>
        <a:graphic>
          <a:graphicData uri="http://schemas.openxmlformats.org/drawingml/2006/table">
            <a:tbl>
              <a:tblPr>
                <a:noFill/>
                <a:tableStyleId>{8F792282-1ED3-4CA7-BA62-9DA504AFB720}</a:tableStyleId>
              </a:tblPr>
              <a:tblGrid>
                <a:gridCol w="2195450">
                  <a:extLst>
                    <a:ext uri="{9D8B030D-6E8A-4147-A177-3AD203B41FA5}">
                      <a16:colId xmlns:a16="http://schemas.microsoft.com/office/drawing/2014/main" val="20000"/>
                    </a:ext>
                  </a:extLst>
                </a:gridCol>
                <a:gridCol w="2548200">
                  <a:extLst>
                    <a:ext uri="{9D8B030D-6E8A-4147-A177-3AD203B41FA5}">
                      <a16:colId xmlns:a16="http://schemas.microsoft.com/office/drawing/2014/main" val="20001"/>
                    </a:ext>
                  </a:extLst>
                </a:gridCol>
                <a:gridCol w="3522200">
                  <a:extLst>
                    <a:ext uri="{9D8B030D-6E8A-4147-A177-3AD203B41FA5}">
                      <a16:colId xmlns:a16="http://schemas.microsoft.com/office/drawing/2014/main" val="20002"/>
                    </a:ext>
                  </a:extLst>
                </a:gridCol>
                <a:gridCol w="2637700">
                  <a:extLst>
                    <a:ext uri="{9D8B030D-6E8A-4147-A177-3AD203B41FA5}">
                      <a16:colId xmlns:a16="http://schemas.microsoft.com/office/drawing/2014/main" val="20003"/>
                    </a:ext>
                  </a:extLst>
                </a:gridCol>
              </a:tblGrid>
              <a:tr h="694450">
                <a:tc>
                  <a:txBody>
                    <a:bodyPr/>
                    <a:lstStyle/>
                    <a:p>
                      <a:pPr marL="0" marR="0" lvl="0" indent="0" algn="ctr" rtl="0">
                        <a:spcBef>
                          <a:spcPts val="0"/>
                        </a:spcBef>
                        <a:spcAft>
                          <a:spcPts val="0"/>
                        </a:spcAft>
                        <a:buNone/>
                      </a:pPr>
                      <a:r>
                        <a:rPr lang="es-AR" sz="3200" u="none" strike="noStrike"/>
                        <a:t>cantidad de reclamos</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3200" u="none" strike="noStrike"/>
                        <a:t>FRECUENCIAS ABSOLUTA</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3200" u="none" strike="noStrike"/>
                        <a:t>PROBABILIDAD</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3200" u="none" strike="noStrike"/>
                        <a:t>FRECUENCIAS ESPERADAS</a:t>
                      </a:r>
                      <a:endParaRPr sz="32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0"/>
                  </a:ext>
                </a:extLst>
              </a:tr>
              <a:tr h="694450">
                <a:tc>
                  <a:txBody>
                    <a:bodyPr/>
                    <a:lstStyle/>
                    <a:p>
                      <a:pPr marL="0" marR="0" lvl="0" indent="0" algn="ctr" rtl="0">
                        <a:spcBef>
                          <a:spcPts val="0"/>
                        </a:spcBef>
                        <a:spcAft>
                          <a:spcPts val="0"/>
                        </a:spcAft>
                        <a:buNone/>
                      </a:pPr>
                      <a:r>
                        <a:rPr lang="es-AR" sz="3200" u="none" strike="noStrike"/>
                        <a:t>0</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3200" u="none" strike="noStrike"/>
                        <a:t>5</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3200" u="none" strike="noStrike"/>
                        <a:t>0,122456428</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3200" u="none" strike="noStrike"/>
                        <a:t>7,347385698</a:t>
                      </a:r>
                      <a:endParaRPr sz="32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1"/>
                  </a:ext>
                </a:extLst>
              </a:tr>
              <a:tr h="694450">
                <a:tc>
                  <a:txBody>
                    <a:bodyPr/>
                    <a:lstStyle/>
                    <a:p>
                      <a:pPr marL="0" marR="0" lvl="0" indent="0" algn="ctr" rtl="0">
                        <a:spcBef>
                          <a:spcPts val="0"/>
                        </a:spcBef>
                        <a:spcAft>
                          <a:spcPts val="0"/>
                        </a:spcAft>
                        <a:buNone/>
                      </a:pPr>
                      <a:r>
                        <a:rPr lang="es-AR" sz="3200" u="none" strike="noStrike"/>
                        <a:t>1</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3200" u="none" strike="noStrike"/>
                        <a:t>16</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3200" u="none" strike="noStrike"/>
                        <a:t>2,57E-01</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3200" u="none" strike="noStrike"/>
                        <a:t>15,42950996</a:t>
                      </a:r>
                      <a:endParaRPr sz="32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2"/>
                  </a:ext>
                </a:extLst>
              </a:tr>
              <a:tr h="694450">
                <a:tc>
                  <a:txBody>
                    <a:bodyPr/>
                    <a:lstStyle/>
                    <a:p>
                      <a:pPr marL="0" marR="0" lvl="0" indent="0" algn="ctr" rtl="0">
                        <a:spcBef>
                          <a:spcPts val="0"/>
                        </a:spcBef>
                        <a:spcAft>
                          <a:spcPts val="0"/>
                        </a:spcAft>
                        <a:buNone/>
                      </a:pPr>
                      <a:r>
                        <a:rPr lang="es-AR" sz="3200" u="none" strike="noStrike"/>
                        <a:t>2</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3200" u="none" strike="noStrike"/>
                        <a:t>18</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3200" u="none" strike="noStrike"/>
                        <a:t>2,70E-01</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3200" u="none" strike="noStrike"/>
                        <a:t>16,20098546</a:t>
                      </a:r>
                      <a:endParaRPr sz="32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3"/>
                  </a:ext>
                </a:extLst>
              </a:tr>
              <a:tr h="694450">
                <a:tc>
                  <a:txBody>
                    <a:bodyPr/>
                    <a:lstStyle/>
                    <a:p>
                      <a:pPr marL="0" marR="0" lvl="0" indent="0" algn="ctr" rtl="0">
                        <a:spcBef>
                          <a:spcPts val="0"/>
                        </a:spcBef>
                        <a:spcAft>
                          <a:spcPts val="0"/>
                        </a:spcAft>
                        <a:buNone/>
                      </a:pPr>
                      <a:r>
                        <a:rPr lang="es-AR" sz="3200" u="none" strike="noStrike"/>
                        <a:t>3</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3200" u="none" strike="noStrike"/>
                        <a:t>12</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3200" u="none" strike="noStrike"/>
                        <a:t>1,89E-01</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3200" u="none" strike="noStrike"/>
                        <a:t>11,34068982</a:t>
                      </a:r>
                      <a:endParaRPr sz="32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4"/>
                  </a:ext>
                </a:extLst>
              </a:tr>
              <a:tr h="694450">
                <a:tc>
                  <a:txBody>
                    <a:bodyPr/>
                    <a:lstStyle/>
                    <a:p>
                      <a:pPr marL="0" marR="0" lvl="0" indent="0" algn="ctr" rtl="0">
                        <a:spcBef>
                          <a:spcPts val="0"/>
                        </a:spcBef>
                        <a:spcAft>
                          <a:spcPts val="0"/>
                        </a:spcAft>
                        <a:buNone/>
                      </a:pPr>
                      <a:r>
                        <a:rPr lang="es-AR" sz="3200" u="none" strike="noStrike"/>
                        <a:t>4</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3200" u="none" strike="noStrike"/>
                        <a:t>7</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3200" u="none" strike="noStrike"/>
                        <a:t>0,099231036</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3200" u="none" strike="noStrike"/>
                        <a:t>5,953862156</a:t>
                      </a:r>
                      <a:endParaRPr sz="32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5"/>
                  </a:ext>
                </a:extLst>
              </a:tr>
              <a:tr h="694450">
                <a:tc>
                  <a:txBody>
                    <a:bodyPr/>
                    <a:lstStyle/>
                    <a:p>
                      <a:pPr marL="0" marR="0" lvl="0" indent="0" algn="ctr" rtl="0">
                        <a:spcBef>
                          <a:spcPts val="0"/>
                        </a:spcBef>
                        <a:spcAft>
                          <a:spcPts val="0"/>
                        </a:spcAft>
                        <a:buNone/>
                      </a:pPr>
                      <a:r>
                        <a:rPr lang="es-AR" sz="3200" u="none" strike="noStrike"/>
                        <a:t>5</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3200" u="none" strike="noStrike"/>
                        <a:t>2</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3200" u="none" strike="noStrike"/>
                        <a:t>0,041677035</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3200" u="none" strike="noStrike"/>
                        <a:t>2,500622105</a:t>
                      </a:r>
                      <a:endParaRPr sz="32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6"/>
                  </a:ext>
                </a:extLst>
              </a:tr>
              <a:tr h="694450">
                <a:tc>
                  <a:txBody>
                    <a:bodyPr/>
                    <a:lstStyle/>
                    <a:p>
                      <a:pPr marL="0" marR="0" lvl="0" indent="0" algn="ctr" rtl="0">
                        <a:spcBef>
                          <a:spcPts val="0"/>
                        </a:spcBef>
                        <a:spcAft>
                          <a:spcPts val="0"/>
                        </a:spcAft>
                        <a:buNone/>
                      </a:pPr>
                      <a:r>
                        <a:rPr lang="es-AR" sz="3200" u="none" strike="noStrike"/>
                        <a:t>Total</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s-AR" sz="3200" u="none" strike="noStrike"/>
                        <a:t>60</a:t>
                      </a: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endParaRPr sz="3200" b="0" i="0" u="none" strike="noStrike">
                        <a:solidFill>
                          <a:srgbClr val="000000"/>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endParaRPr sz="3200" b="0" i="0" u="none" strike="noStrike">
                        <a:solidFill>
                          <a:srgbClr val="000000"/>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7"/>
                  </a:ext>
                </a:extLst>
              </a:tr>
            </a:tbl>
          </a:graphicData>
        </a:graphic>
      </p:graphicFrame>
      <p:sp>
        <p:nvSpPr>
          <p:cNvPr id="307" name="Google Shape;307;p26"/>
          <p:cNvSpPr/>
          <p:nvPr/>
        </p:nvSpPr>
        <p:spPr>
          <a:xfrm>
            <a:off x="685800" y="5195455"/>
            <a:ext cx="10972800" cy="692727"/>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aphicFrame>
        <p:nvGraphicFramePr>
          <p:cNvPr id="313" name="Google Shape;313;p27"/>
          <p:cNvGraphicFramePr/>
          <p:nvPr/>
        </p:nvGraphicFramePr>
        <p:xfrm>
          <a:off x="304799" y="387929"/>
          <a:ext cx="11720950" cy="5925625"/>
        </p:xfrm>
        <a:graphic>
          <a:graphicData uri="http://schemas.openxmlformats.org/drawingml/2006/table">
            <a:tbl>
              <a:tblPr>
                <a:noFill/>
                <a:tableStyleId>{8F792282-1ED3-4CA7-BA62-9DA504AFB720}</a:tableStyleId>
              </a:tblPr>
              <a:tblGrid>
                <a:gridCol w="2360025">
                  <a:extLst>
                    <a:ext uri="{9D8B030D-6E8A-4147-A177-3AD203B41FA5}">
                      <a16:colId xmlns:a16="http://schemas.microsoft.com/office/drawing/2014/main" val="20000"/>
                    </a:ext>
                  </a:extLst>
                </a:gridCol>
                <a:gridCol w="2739225">
                  <a:extLst>
                    <a:ext uri="{9D8B030D-6E8A-4147-A177-3AD203B41FA5}">
                      <a16:colId xmlns:a16="http://schemas.microsoft.com/office/drawing/2014/main" val="20001"/>
                    </a:ext>
                  </a:extLst>
                </a:gridCol>
                <a:gridCol w="3786250">
                  <a:extLst>
                    <a:ext uri="{9D8B030D-6E8A-4147-A177-3AD203B41FA5}">
                      <a16:colId xmlns:a16="http://schemas.microsoft.com/office/drawing/2014/main" val="20002"/>
                    </a:ext>
                  </a:extLst>
                </a:gridCol>
                <a:gridCol w="2835450">
                  <a:extLst>
                    <a:ext uri="{9D8B030D-6E8A-4147-A177-3AD203B41FA5}">
                      <a16:colId xmlns:a16="http://schemas.microsoft.com/office/drawing/2014/main" val="20003"/>
                    </a:ext>
                  </a:extLst>
                </a:gridCol>
              </a:tblGrid>
              <a:tr h="1282375">
                <a:tc>
                  <a:txBody>
                    <a:bodyPr/>
                    <a:lstStyle/>
                    <a:p>
                      <a:pPr marL="0" marR="0" lvl="0" indent="0" algn="ctr" rtl="0">
                        <a:spcBef>
                          <a:spcPts val="0"/>
                        </a:spcBef>
                        <a:spcAft>
                          <a:spcPts val="0"/>
                        </a:spcAft>
                        <a:buNone/>
                      </a:pPr>
                      <a:r>
                        <a:rPr lang="es-AR" sz="3200" u="none" strike="noStrike"/>
                        <a:t>CANTIDAD DE RECLAMOS</a:t>
                      </a:r>
                      <a:endParaRPr sz="3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800"/>
                    </a:p>
                  </a:txBody>
                  <a:tcPr marL="9525" marR="9525" marT="9525" marB="0" anchor="ctr"/>
                </a:tc>
                <a:tc>
                  <a:txBody>
                    <a:bodyPr/>
                    <a:lstStyle/>
                    <a:p>
                      <a:pPr marL="0" marR="0" lvl="0" indent="0" algn="l" rtl="0">
                        <a:spcBef>
                          <a:spcPts val="0"/>
                        </a:spcBef>
                        <a:spcAft>
                          <a:spcPts val="0"/>
                        </a:spcAft>
                        <a:buNone/>
                      </a:pPr>
                      <a:endParaRPr sz="1800"/>
                    </a:p>
                  </a:txBody>
                  <a:tcPr marL="9525" marR="9525" marT="9525" marB="0" anchor="ctr"/>
                </a:tc>
                <a:tc>
                  <a:txBody>
                    <a:bodyPr/>
                    <a:lstStyle/>
                    <a:p>
                      <a:pPr marL="0" marR="0" lvl="0" indent="0" algn="l" rtl="0">
                        <a:spcBef>
                          <a:spcPts val="0"/>
                        </a:spcBef>
                        <a:spcAft>
                          <a:spcPts val="0"/>
                        </a:spcAft>
                        <a:buNone/>
                      </a:pPr>
                      <a:endParaRPr sz="1800"/>
                    </a:p>
                  </a:txBody>
                  <a:tcPr marL="9525" marR="9525" marT="9525" marB="0" anchor="ctr"/>
                </a:tc>
                <a:extLst>
                  <a:ext uri="{0D108BD9-81ED-4DB2-BD59-A6C34878D82A}">
                    <a16:rowId xmlns:a16="http://schemas.microsoft.com/office/drawing/2014/main" val="10000"/>
                  </a:ext>
                </a:extLst>
              </a:tr>
              <a:tr h="773875">
                <a:tc>
                  <a:txBody>
                    <a:bodyPr/>
                    <a:lstStyle/>
                    <a:p>
                      <a:pPr marL="0" marR="0" lvl="0" indent="0" algn="ctr" rtl="0">
                        <a:spcBef>
                          <a:spcPts val="0"/>
                        </a:spcBef>
                        <a:spcAft>
                          <a:spcPts val="0"/>
                        </a:spcAft>
                        <a:buNone/>
                      </a:pPr>
                      <a:r>
                        <a:rPr lang="es-AR" sz="3200" u="none" strike="noStrike"/>
                        <a:t>0</a:t>
                      </a:r>
                      <a:endParaRPr sz="3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3200" u="none" strike="noStrike"/>
                        <a:t>5</a:t>
                      </a:r>
                      <a:endParaRPr sz="3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3200" u="none" strike="noStrike"/>
                        <a:t>0,12</a:t>
                      </a:r>
                      <a:endParaRPr sz="3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3200" u="none" strike="noStrike"/>
                        <a:t>4,76</a:t>
                      </a:r>
                      <a:endParaRPr sz="3200" b="0" i="0" u="none" strike="noStrik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1"/>
                  </a:ext>
                </a:extLst>
              </a:tr>
              <a:tr h="773875">
                <a:tc>
                  <a:txBody>
                    <a:bodyPr/>
                    <a:lstStyle/>
                    <a:p>
                      <a:pPr marL="0" marR="0" lvl="0" indent="0" algn="ctr" rtl="0">
                        <a:spcBef>
                          <a:spcPts val="0"/>
                        </a:spcBef>
                        <a:spcAft>
                          <a:spcPts val="0"/>
                        </a:spcAft>
                        <a:buNone/>
                      </a:pPr>
                      <a:r>
                        <a:rPr lang="es-AR" sz="3200" u="none" strike="noStrike"/>
                        <a:t>1</a:t>
                      </a:r>
                      <a:endParaRPr sz="3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3200" u="none" strike="noStrike"/>
                        <a:t>16</a:t>
                      </a:r>
                      <a:endParaRPr sz="3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3200" u="none" strike="noStrike"/>
                        <a:t>0,26</a:t>
                      </a:r>
                      <a:endParaRPr sz="3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3200" u="none" strike="noStrike"/>
                        <a:t>15,49</a:t>
                      </a:r>
                      <a:endParaRPr sz="3200" b="0" i="0" u="none" strike="noStrik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2"/>
                  </a:ext>
                </a:extLst>
              </a:tr>
              <a:tr h="773875">
                <a:tc>
                  <a:txBody>
                    <a:bodyPr/>
                    <a:lstStyle/>
                    <a:p>
                      <a:pPr marL="0" marR="0" lvl="0" indent="0" algn="ctr" rtl="0">
                        <a:spcBef>
                          <a:spcPts val="0"/>
                        </a:spcBef>
                        <a:spcAft>
                          <a:spcPts val="0"/>
                        </a:spcAft>
                        <a:buNone/>
                      </a:pPr>
                      <a:r>
                        <a:rPr lang="es-AR" sz="3200" u="none" strike="noStrike"/>
                        <a:t>2</a:t>
                      </a:r>
                      <a:endParaRPr sz="3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3200" u="none" strike="noStrike"/>
                        <a:t>18</a:t>
                      </a:r>
                      <a:endParaRPr sz="3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3200" u="none" strike="noStrike"/>
                        <a:t>0,27</a:t>
                      </a:r>
                      <a:endParaRPr sz="3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3200" u="none" strike="noStrike"/>
                        <a:t>17,46</a:t>
                      </a:r>
                      <a:endParaRPr sz="3200" b="0" i="0" u="none" strike="noStrik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3"/>
                  </a:ext>
                </a:extLst>
              </a:tr>
              <a:tr h="773875">
                <a:tc>
                  <a:txBody>
                    <a:bodyPr/>
                    <a:lstStyle/>
                    <a:p>
                      <a:pPr marL="0" marR="0" lvl="0" indent="0" algn="ctr" rtl="0">
                        <a:spcBef>
                          <a:spcPts val="0"/>
                        </a:spcBef>
                        <a:spcAft>
                          <a:spcPts val="0"/>
                        </a:spcAft>
                        <a:buNone/>
                      </a:pPr>
                      <a:r>
                        <a:rPr lang="es-AR" sz="3200" u="none" strike="noStrike"/>
                        <a:t>3</a:t>
                      </a:r>
                      <a:endParaRPr sz="3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3200" u="none" strike="noStrike"/>
                        <a:t>12</a:t>
                      </a:r>
                      <a:endParaRPr sz="3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3200" u="none" strike="noStrike"/>
                        <a:t>0,19</a:t>
                      </a:r>
                      <a:endParaRPr sz="3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3200" u="none" strike="noStrike"/>
                        <a:t>11,62</a:t>
                      </a:r>
                      <a:endParaRPr sz="3200" b="0" i="0" u="none" strike="noStrik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4"/>
                  </a:ext>
                </a:extLst>
              </a:tr>
              <a:tr h="773875">
                <a:tc>
                  <a:txBody>
                    <a:bodyPr/>
                    <a:lstStyle/>
                    <a:p>
                      <a:pPr marL="0" marR="0" lvl="0" indent="0" algn="ctr" rtl="0">
                        <a:spcBef>
                          <a:spcPts val="0"/>
                        </a:spcBef>
                        <a:spcAft>
                          <a:spcPts val="0"/>
                        </a:spcAft>
                        <a:buNone/>
                      </a:pPr>
                      <a:r>
                        <a:rPr lang="es-AR" sz="3200" u="none" strike="noStrike"/>
                        <a:t>≥ 4</a:t>
                      </a:r>
                      <a:endParaRPr sz="3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3200" u="none" strike="noStrike"/>
                        <a:t>9</a:t>
                      </a:r>
                      <a:endParaRPr sz="3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3200" u="none" strike="noStrike"/>
                        <a:t>0,16</a:t>
                      </a:r>
                      <a:endParaRPr sz="3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3200" u="none" strike="noStrike"/>
                        <a:t>8,68</a:t>
                      </a:r>
                      <a:endParaRPr sz="3200" b="0" i="0" u="none" strike="noStrik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5"/>
                  </a:ext>
                </a:extLst>
              </a:tr>
              <a:tr h="773875">
                <a:tc>
                  <a:txBody>
                    <a:bodyPr/>
                    <a:lstStyle/>
                    <a:p>
                      <a:pPr marL="0" marR="0" lvl="0" indent="0" algn="ctr" rtl="0">
                        <a:spcBef>
                          <a:spcPts val="0"/>
                        </a:spcBef>
                        <a:spcAft>
                          <a:spcPts val="0"/>
                        </a:spcAft>
                        <a:buNone/>
                      </a:pPr>
                      <a:r>
                        <a:rPr lang="es-AR" sz="3200" u="none" strike="noStrike"/>
                        <a:t>Total</a:t>
                      </a:r>
                      <a:endParaRPr sz="3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s-AR" sz="3200" u="none" strike="noStrike"/>
                        <a:t>60</a:t>
                      </a:r>
                      <a:endParaRPr sz="3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800"/>
                    </a:p>
                  </a:txBody>
                  <a:tcPr marL="9525" marR="9525" marT="9525" marB="0" anchor="ctr"/>
                </a:tc>
                <a:tc>
                  <a:txBody>
                    <a:bodyPr/>
                    <a:lstStyle/>
                    <a:p>
                      <a:pPr marL="0" marR="0" lvl="0" indent="0" algn="ctr" rtl="0">
                        <a:spcBef>
                          <a:spcPts val="0"/>
                        </a:spcBef>
                        <a:spcAft>
                          <a:spcPts val="0"/>
                        </a:spcAft>
                        <a:buNone/>
                      </a:pPr>
                      <a:r>
                        <a:rPr lang="es-AR" sz="3200" u="none" strike="noStrike"/>
                        <a:t>58,02</a:t>
                      </a:r>
                      <a:endParaRPr sz="3200" b="0" i="0" u="none" strike="noStrike">
                        <a:solidFill>
                          <a:srgbClr val="000000"/>
                        </a:solidFill>
                        <a:latin typeface="Calibri"/>
                        <a:ea typeface="Calibri"/>
                        <a:cs typeface="Calibri"/>
                        <a:sym typeface="Calibri"/>
                      </a:endParaRPr>
                    </a:p>
                  </a:txBody>
                  <a:tcPr marL="9525" marR="9525" marT="9525"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8"/>
          <p:cNvSpPr txBox="1">
            <a:spLocks noGrp="1"/>
          </p:cNvSpPr>
          <p:nvPr>
            <p:ph type="title"/>
          </p:nvPr>
        </p:nvSpPr>
        <p:spPr>
          <a:xfrm>
            <a:off x="180109" y="623458"/>
            <a:ext cx="11804073" cy="1469015"/>
          </a:xfrm>
          <a:prstGeom prst="rect">
            <a:avLst/>
          </a:prstGeom>
          <a:blipFill rotWithShape="1">
            <a:blip r:embed="rId3">
              <a:alphaModFix/>
            </a:blip>
            <a:stretch>
              <a:fillRect l="-2787" t="-27649" b="-37787"/>
            </a:stretch>
          </a:blip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Font typeface="Calibri"/>
              <a:buNone/>
            </a:pPr>
            <a:r>
              <a:rPr lang="es-AR"/>
              <a:t> </a:t>
            </a:r>
            <a:endParaRPr/>
          </a:p>
        </p:txBody>
      </p:sp>
      <p:sp>
        <p:nvSpPr>
          <p:cNvPr id="319" name="Google Shape;319;p28"/>
          <p:cNvSpPr txBox="1">
            <a:spLocks noGrp="1"/>
          </p:cNvSpPr>
          <p:nvPr>
            <p:ph type="body" idx="1"/>
          </p:nvPr>
        </p:nvSpPr>
        <p:spPr>
          <a:xfrm>
            <a:off x="3235147" y="1989077"/>
            <a:ext cx="4717473" cy="765175"/>
          </a:xfrm>
          <a:prstGeom prst="rect">
            <a:avLst/>
          </a:prstGeom>
          <a:blipFill rotWithShape="1">
            <a:blip r:embed="rId4">
              <a:alphaModFix/>
            </a:blip>
            <a:stretch>
              <a:fillRect t="-18253" b="-2142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s-AR"/>
              <a:t> </a:t>
            </a:r>
            <a:endParaRPr/>
          </a:p>
        </p:txBody>
      </p:sp>
      <p:sp>
        <p:nvSpPr>
          <p:cNvPr id="320" name="Google Shape;320;p28"/>
          <p:cNvSpPr/>
          <p:nvPr/>
        </p:nvSpPr>
        <p:spPr>
          <a:xfrm>
            <a:off x="3235147" y="3797703"/>
            <a:ext cx="5320494" cy="767005"/>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
        <p:nvSpPr>
          <p:cNvPr id="321" name="Google Shape;321;p28"/>
          <p:cNvSpPr txBox="1"/>
          <p:nvPr/>
        </p:nvSpPr>
        <p:spPr>
          <a:xfrm>
            <a:off x="180109" y="3283530"/>
            <a:ext cx="6400800"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Calibri"/>
              <a:buNone/>
            </a:pPr>
            <a:r>
              <a:rPr lang="es-AR" sz="4400" b="0" i="0" u="none" strike="noStrike" cap="none">
                <a:solidFill>
                  <a:srgbClr val="000000"/>
                </a:solidFill>
                <a:latin typeface="Calibri"/>
                <a:ea typeface="Calibri"/>
                <a:cs typeface="Calibri"/>
                <a:sym typeface="Calibri"/>
              </a:rPr>
              <a:t>COMO</a:t>
            </a:r>
            <a:r>
              <a:rPr lang="es-AR"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p:txBody>
      </p:sp>
      <p:sp>
        <p:nvSpPr>
          <p:cNvPr id="322" name="Google Shape;322;p28"/>
          <p:cNvSpPr txBox="1"/>
          <p:nvPr/>
        </p:nvSpPr>
        <p:spPr>
          <a:xfrm>
            <a:off x="193963" y="4858089"/>
            <a:ext cx="11804073" cy="1754326"/>
          </a:xfrm>
          <a:prstGeom prst="rect">
            <a:avLst/>
          </a:prstGeom>
          <a:blipFill rotWithShape="1">
            <a:blip r:embed="rId6">
              <a:alphaModFix/>
            </a:blip>
            <a:stretch>
              <a:fillRect l="-1600" t="-5206" b="-1215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
        <p:nvSpPr>
          <p:cNvPr id="2" name="CuadroTexto 1">
            <a:extLst>
              <a:ext uri="{FF2B5EF4-FFF2-40B4-BE49-F238E27FC236}">
                <a16:creationId xmlns:a16="http://schemas.microsoft.com/office/drawing/2014/main" id="{BCBA0B23-1A74-4FD4-9592-62F4B63CFD8A}"/>
              </a:ext>
            </a:extLst>
          </p:cNvPr>
          <p:cNvSpPr txBox="1"/>
          <p:nvPr/>
        </p:nvSpPr>
        <p:spPr>
          <a:xfrm>
            <a:off x="5999356" y="2278357"/>
            <a:ext cx="245327" cy="400110"/>
          </a:xfrm>
          <a:prstGeom prst="rect">
            <a:avLst/>
          </a:prstGeom>
          <a:solidFill>
            <a:schemeClr val="bg1"/>
          </a:solidFill>
        </p:spPr>
        <p:txBody>
          <a:bodyPr wrap="square" rtlCol="0">
            <a:spAutoFit/>
          </a:bodyPr>
          <a:lstStyle/>
          <a:p>
            <a:pPr algn="ctr"/>
            <a:r>
              <a:rPr lang="es-ES" sz="2000" dirty="0"/>
              <a:t>1</a:t>
            </a:r>
            <a:endParaRPr lang="es-AR"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9"/>
          <p:cNvSpPr txBox="1">
            <a:spLocks noGrp="1"/>
          </p:cNvSpPr>
          <p:nvPr>
            <p:ph type="title"/>
          </p:nvPr>
        </p:nvSpPr>
        <p:spPr>
          <a:xfrm>
            <a:off x="824346" y="115743"/>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s-AR" b="1">
                <a:solidFill>
                  <a:srgbClr val="FF0000"/>
                </a:solidFill>
                <a:latin typeface="Calibri"/>
                <a:ea typeface="Calibri"/>
                <a:cs typeface="Calibri"/>
                <a:sym typeface="Calibri"/>
              </a:rPr>
              <a:t>PRUEBA DE KOLMOGOROV-SMIRNOV</a:t>
            </a:r>
            <a:endParaRPr b="1">
              <a:solidFill>
                <a:srgbClr val="FF0000"/>
              </a:solidFill>
              <a:latin typeface="Calibri"/>
              <a:ea typeface="Calibri"/>
              <a:cs typeface="Calibri"/>
              <a:sym typeface="Calibri"/>
            </a:endParaRPr>
          </a:p>
        </p:txBody>
      </p:sp>
      <p:sp>
        <p:nvSpPr>
          <p:cNvPr id="328" name="Google Shape;328;p29"/>
          <p:cNvSpPr txBox="1">
            <a:spLocks noGrp="1"/>
          </p:cNvSpPr>
          <p:nvPr>
            <p:ph type="body" idx="1"/>
          </p:nvPr>
        </p:nvSpPr>
        <p:spPr>
          <a:xfrm>
            <a:off x="595745" y="1316182"/>
            <a:ext cx="11291455" cy="529243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3600"/>
              <a:buNone/>
            </a:pPr>
            <a:endParaRPr sz="3600"/>
          </a:p>
          <a:p>
            <a:pPr marL="228600" lvl="0" indent="-228600" algn="l" rtl="0">
              <a:lnSpc>
                <a:spcPct val="90000"/>
              </a:lnSpc>
              <a:spcBef>
                <a:spcPts val="1000"/>
              </a:spcBef>
              <a:spcAft>
                <a:spcPts val="0"/>
              </a:spcAft>
              <a:buClr>
                <a:schemeClr val="dk1"/>
              </a:buClr>
              <a:buSzPts val="3600"/>
              <a:buChar char="•"/>
            </a:pPr>
            <a:r>
              <a:rPr lang="es-AR" sz="3600"/>
              <a:t>No necesita que los datos estén agrupados en intervalos </a:t>
            </a:r>
            <a:endParaRPr/>
          </a:p>
          <a:p>
            <a:pPr marL="0" lvl="0" indent="0" algn="l" rtl="0">
              <a:lnSpc>
                <a:spcPct val="90000"/>
              </a:lnSpc>
              <a:spcBef>
                <a:spcPts val="1000"/>
              </a:spcBef>
              <a:spcAft>
                <a:spcPts val="0"/>
              </a:spcAft>
              <a:buClr>
                <a:schemeClr val="dk1"/>
              </a:buClr>
              <a:buSzPts val="3600"/>
              <a:buNone/>
            </a:pPr>
            <a:endParaRPr sz="3600"/>
          </a:p>
          <a:p>
            <a:pPr marL="228600" lvl="0" indent="-228600" algn="l" rtl="0">
              <a:lnSpc>
                <a:spcPct val="90000"/>
              </a:lnSpc>
              <a:spcBef>
                <a:spcPts val="1000"/>
              </a:spcBef>
              <a:spcAft>
                <a:spcPts val="0"/>
              </a:spcAft>
              <a:buClr>
                <a:schemeClr val="dk1"/>
              </a:buClr>
              <a:buSzPts val="3600"/>
              <a:buChar char="•"/>
            </a:pPr>
            <a:r>
              <a:rPr lang="es-AR" sz="3600"/>
              <a:t>Se basa en  una comparación entre las funciones de distribución acumulativas que se observan en la muestra ordenada y en la distribución propuesta bajo la hipótesis nula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685800" y="1953497"/>
            <a:ext cx="10515600" cy="30523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4800"/>
              <a:buFont typeface="Calibri"/>
              <a:buNone/>
            </a:pPr>
            <a:r>
              <a:rPr lang="es-AR" sz="4800" b="1">
                <a:solidFill>
                  <a:srgbClr val="FF0000"/>
                </a:solidFill>
                <a:latin typeface="Calibri"/>
                <a:ea typeface="Calibri"/>
                <a:cs typeface="Calibri"/>
                <a:sym typeface="Calibri"/>
              </a:rPr>
              <a:t>¿CUÁLES SON LOS ERRORES QUE SE PUEDEN COMETER?</a:t>
            </a:r>
            <a:br>
              <a:rPr lang="es-AR" sz="4800" b="1">
                <a:solidFill>
                  <a:srgbClr val="FF0000"/>
                </a:solidFill>
                <a:latin typeface="Calibri"/>
                <a:ea typeface="Calibri"/>
                <a:cs typeface="Calibri"/>
                <a:sym typeface="Calibri"/>
              </a:rPr>
            </a:br>
            <a:br>
              <a:rPr lang="es-AR" sz="6000" b="1">
                <a:solidFill>
                  <a:srgbClr val="FF0000"/>
                </a:solidFill>
                <a:latin typeface="Calibri"/>
                <a:ea typeface="Calibri"/>
                <a:cs typeface="Calibri"/>
                <a:sym typeface="Calibri"/>
              </a:rPr>
            </a:br>
            <a:endParaRPr sz="6000" b="1">
              <a:solidFill>
                <a:srgbClr val="FF0000"/>
              </a:solidFill>
              <a:latin typeface="Calibri"/>
              <a:ea typeface="Calibri"/>
              <a:cs typeface="Calibri"/>
              <a:sym typeface="Calibri"/>
            </a:endParaRPr>
          </a:p>
        </p:txBody>
      </p:sp>
      <p:graphicFrame>
        <p:nvGraphicFramePr>
          <p:cNvPr id="101" name="Google Shape;101;p3"/>
          <p:cNvGraphicFramePr/>
          <p:nvPr>
            <p:extLst>
              <p:ext uri="{D42A27DB-BD31-4B8C-83A1-F6EECF244321}">
                <p14:modId xmlns:p14="http://schemas.microsoft.com/office/powerpoint/2010/main" val="775648072"/>
              </p:ext>
            </p:extLst>
          </p:nvPr>
        </p:nvGraphicFramePr>
        <p:xfrm>
          <a:off x="367145" y="2258731"/>
          <a:ext cx="11152900" cy="4382025"/>
        </p:xfrm>
        <a:graphic>
          <a:graphicData uri="http://schemas.openxmlformats.org/drawingml/2006/table">
            <a:tbl>
              <a:tblPr>
                <a:noFill/>
                <a:tableStyleId>{8BC191A7-38B0-4F20-A922-843D445DBD97}</a:tableStyleId>
              </a:tblPr>
              <a:tblGrid>
                <a:gridCol w="3733800">
                  <a:extLst>
                    <a:ext uri="{9D8B030D-6E8A-4147-A177-3AD203B41FA5}">
                      <a16:colId xmlns:a16="http://schemas.microsoft.com/office/drawing/2014/main" val="20000"/>
                    </a:ext>
                  </a:extLst>
                </a:gridCol>
                <a:gridCol w="3976250">
                  <a:extLst>
                    <a:ext uri="{9D8B030D-6E8A-4147-A177-3AD203B41FA5}">
                      <a16:colId xmlns:a16="http://schemas.microsoft.com/office/drawing/2014/main" val="20001"/>
                    </a:ext>
                  </a:extLst>
                </a:gridCol>
                <a:gridCol w="3442850">
                  <a:extLst>
                    <a:ext uri="{9D8B030D-6E8A-4147-A177-3AD203B41FA5}">
                      <a16:colId xmlns:a16="http://schemas.microsoft.com/office/drawing/2014/main" val="20002"/>
                    </a:ext>
                  </a:extLst>
                </a:gridCol>
              </a:tblGrid>
              <a:tr h="1454725">
                <a:tc>
                  <a:txBody>
                    <a:bodyPr/>
                    <a:lstStyle/>
                    <a:p>
                      <a:pPr marL="0" marR="0" lvl="0" indent="0" algn="ctr" rtl="0">
                        <a:spcBef>
                          <a:spcPts val="0"/>
                        </a:spcBef>
                        <a:spcAft>
                          <a:spcPts val="0"/>
                        </a:spcAft>
                        <a:buNone/>
                      </a:pPr>
                      <a:endParaRPr sz="3200" b="0" i="0" u="none" strike="noStrike" cap="none">
                        <a:solidFill>
                          <a:srgbClr val="000000"/>
                        </a:solidFill>
                        <a:latin typeface="Calibri"/>
                        <a:ea typeface="Calibri"/>
                        <a:cs typeface="Calibri"/>
                        <a:sym typeface="Calibri"/>
                      </a:endParaRPr>
                    </a:p>
                  </a:txBody>
                  <a:tcPr marL="9525" marR="9525" marT="9525" marB="0"/>
                </a:tc>
                <a:tc>
                  <a:txBody>
                    <a:bodyPr/>
                    <a:lstStyle/>
                    <a:p>
                      <a:pPr marL="0" marR="0" lvl="0" indent="0" algn="ctr" rtl="0">
                        <a:spcBef>
                          <a:spcPts val="0"/>
                        </a:spcBef>
                        <a:spcAft>
                          <a:spcPts val="0"/>
                        </a:spcAft>
                        <a:buNone/>
                      </a:pPr>
                      <a:r>
                        <a:rPr lang="es-AR" sz="3200" u="none" strike="noStrike" cap="none"/>
                        <a:t>SI H0 ES VERDADERA</a:t>
                      </a:r>
                      <a:endParaRPr sz="3200" b="1" i="0" u="none" strike="noStrike" cap="none">
                        <a:solidFill>
                          <a:srgbClr val="000000"/>
                        </a:solidFill>
                        <a:latin typeface="Calibri"/>
                        <a:ea typeface="Calibri"/>
                        <a:cs typeface="Calibri"/>
                        <a:sym typeface="Calibri"/>
                      </a:endParaRPr>
                    </a:p>
                  </a:txBody>
                  <a:tcPr marL="9525" marR="9525" marT="9525" marB="0"/>
                </a:tc>
                <a:tc>
                  <a:txBody>
                    <a:bodyPr/>
                    <a:lstStyle/>
                    <a:p>
                      <a:pPr marL="0" marR="0" lvl="0" indent="0" algn="ctr" rtl="0">
                        <a:spcBef>
                          <a:spcPts val="0"/>
                        </a:spcBef>
                        <a:spcAft>
                          <a:spcPts val="0"/>
                        </a:spcAft>
                        <a:buNone/>
                      </a:pPr>
                      <a:r>
                        <a:rPr lang="es-AR" sz="3200" u="none" strike="noStrike" cap="none"/>
                        <a:t>SI H0 ES FALSA</a:t>
                      </a:r>
                      <a:endParaRPr sz="3200" b="1" i="0" u="none" strike="noStrike" cap="none">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0"/>
                  </a:ext>
                </a:extLst>
              </a:tr>
              <a:tr h="1472575">
                <a:tc>
                  <a:txBody>
                    <a:bodyPr/>
                    <a:lstStyle/>
                    <a:p>
                      <a:pPr marL="0" marR="0" lvl="0" indent="0" algn="ctr" rtl="0">
                        <a:spcBef>
                          <a:spcPts val="0"/>
                        </a:spcBef>
                        <a:spcAft>
                          <a:spcPts val="0"/>
                        </a:spcAft>
                        <a:buNone/>
                      </a:pPr>
                      <a:r>
                        <a:rPr lang="es-AR" sz="3200" u="none" strike="noStrike" cap="none"/>
                        <a:t>NO RECHAZAR H0</a:t>
                      </a:r>
                      <a:endParaRPr sz="3200" b="1" i="0" u="none" strike="noStrike" cap="none">
                        <a:solidFill>
                          <a:srgbClr val="000000"/>
                        </a:solidFill>
                        <a:latin typeface="Calibri"/>
                        <a:ea typeface="Calibri"/>
                        <a:cs typeface="Calibri"/>
                        <a:sym typeface="Calibri"/>
                      </a:endParaRPr>
                    </a:p>
                  </a:txBody>
                  <a:tcPr marL="9525" marR="9525" marT="9525" marB="0"/>
                </a:tc>
                <a:tc>
                  <a:txBody>
                    <a:bodyPr/>
                    <a:lstStyle/>
                    <a:p>
                      <a:pPr marL="0" marR="0" lvl="0" indent="0" algn="l" rtl="0">
                        <a:spcBef>
                          <a:spcPts val="0"/>
                        </a:spcBef>
                        <a:spcAft>
                          <a:spcPts val="0"/>
                        </a:spcAft>
                        <a:buNone/>
                      </a:pPr>
                      <a:endParaRPr sz="1800" dirty="0"/>
                    </a:p>
                  </a:txBody>
                  <a:tcPr marL="9525" marR="9525" marT="9525" marB="0"/>
                </a:tc>
                <a:tc>
                  <a:txBody>
                    <a:bodyPr/>
                    <a:lstStyle/>
                    <a:p>
                      <a:pPr marL="0" marR="0" lvl="0" indent="0" algn="l" rtl="0">
                        <a:spcBef>
                          <a:spcPts val="0"/>
                        </a:spcBef>
                        <a:spcAft>
                          <a:spcPts val="0"/>
                        </a:spcAft>
                        <a:buNone/>
                      </a:pPr>
                      <a:endParaRPr sz="1800" dirty="0"/>
                    </a:p>
                  </a:txBody>
                  <a:tcPr marL="9525" marR="9525" marT="9525" marB="0"/>
                </a:tc>
                <a:extLst>
                  <a:ext uri="{0D108BD9-81ED-4DB2-BD59-A6C34878D82A}">
                    <a16:rowId xmlns:a16="http://schemas.microsoft.com/office/drawing/2014/main" val="10001"/>
                  </a:ext>
                </a:extLst>
              </a:tr>
              <a:tr h="1454725">
                <a:tc>
                  <a:txBody>
                    <a:bodyPr/>
                    <a:lstStyle/>
                    <a:p>
                      <a:pPr marL="0" marR="0" lvl="0" indent="0" algn="ctr" rtl="0">
                        <a:spcBef>
                          <a:spcPts val="0"/>
                        </a:spcBef>
                        <a:spcAft>
                          <a:spcPts val="0"/>
                        </a:spcAft>
                        <a:buNone/>
                      </a:pPr>
                      <a:r>
                        <a:rPr lang="es-AR" sz="3200" u="none" strike="noStrike"/>
                        <a:t>RECHAZAR H0</a:t>
                      </a:r>
                      <a:endParaRPr sz="3200" b="1" i="0" u="none" strike="noStrike">
                        <a:solidFill>
                          <a:srgbClr val="000000"/>
                        </a:solidFill>
                        <a:latin typeface="Calibri"/>
                        <a:ea typeface="Calibri"/>
                        <a:cs typeface="Calibri"/>
                        <a:sym typeface="Calibri"/>
                      </a:endParaRPr>
                    </a:p>
                  </a:txBody>
                  <a:tcPr marL="9525" marR="9525" marT="9525" marB="0"/>
                </a:tc>
                <a:tc>
                  <a:txBody>
                    <a:bodyPr/>
                    <a:lstStyle/>
                    <a:p>
                      <a:pPr marL="0" marR="0" lvl="0" indent="0" algn="l" rtl="0">
                        <a:spcBef>
                          <a:spcPts val="0"/>
                        </a:spcBef>
                        <a:spcAft>
                          <a:spcPts val="0"/>
                        </a:spcAft>
                        <a:buNone/>
                      </a:pPr>
                      <a:endParaRPr sz="1800" dirty="0"/>
                    </a:p>
                  </a:txBody>
                  <a:tcPr marL="9525" marR="9525" marT="9525" marB="0"/>
                </a:tc>
                <a:tc>
                  <a:txBody>
                    <a:bodyPr/>
                    <a:lstStyle/>
                    <a:p>
                      <a:pPr marL="0" marR="0" lvl="0" indent="0" algn="l" rtl="0">
                        <a:spcBef>
                          <a:spcPts val="0"/>
                        </a:spcBef>
                        <a:spcAft>
                          <a:spcPts val="0"/>
                        </a:spcAft>
                        <a:buNone/>
                      </a:pPr>
                      <a:endParaRPr sz="1800" dirty="0"/>
                    </a:p>
                  </a:txBody>
                  <a:tcPr marL="9525" marR="9525" marT="9525" marB="0"/>
                </a:tc>
                <a:extLst>
                  <a:ext uri="{0D108BD9-81ED-4DB2-BD59-A6C34878D82A}">
                    <a16:rowId xmlns:a16="http://schemas.microsoft.com/office/drawing/2014/main" val="10002"/>
                  </a:ext>
                </a:extLst>
              </a:tr>
            </a:tbl>
          </a:graphicData>
        </a:graphic>
      </p:graphicFrame>
      <p:grpSp>
        <p:nvGrpSpPr>
          <p:cNvPr id="8" name="Grupo 7"/>
          <p:cNvGrpSpPr/>
          <p:nvPr/>
        </p:nvGrpSpPr>
        <p:grpSpPr>
          <a:xfrm>
            <a:off x="4936875" y="4082561"/>
            <a:ext cx="6032624" cy="2094140"/>
            <a:chOff x="4796198" y="4082561"/>
            <a:chExt cx="6032624" cy="2094140"/>
          </a:xfrm>
        </p:grpSpPr>
        <p:grpSp>
          <p:nvGrpSpPr>
            <p:cNvPr id="3" name="Grupo 2"/>
            <p:cNvGrpSpPr/>
            <p:nvPr/>
          </p:nvGrpSpPr>
          <p:grpSpPr>
            <a:xfrm>
              <a:off x="8534029" y="4082561"/>
              <a:ext cx="2294793" cy="1988568"/>
              <a:chOff x="8542822" y="4188133"/>
              <a:chExt cx="2294793" cy="1988568"/>
            </a:xfrm>
          </p:grpSpPr>
          <p:sp>
            <p:nvSpPr>
              <p:cNvPr id="2" name="CuadroTexto 1"/>
              <p:cNvSpPr txBox="1"/>
              <p:nvPr/>
            </p:nvSpPr>
            <p:spPr>
              <a:xfrm>
                <a:off x="8542822" y="5468815"/>
                <a:ext cx="2294793" cy="707886"/>
              </a:xfrm>
              <a:prstGeom prst="rect">
                <a:avLst/>
              </a:prstGeom>
              <a:noFill/>
            </p:spPr>
            <p:txBody>
              <a:bodyPr wrap="square" rtlCol="0">
                <a:spAutoFit/>
              </a:bodyPr>
              <a:lstStyle/>
              <a:p>
                <a:pPr algn="ctr"/>
                <a:r>
                  <a:rPr lang="es-AR" sz="2000" b="1" dirty="0">
                    <a:solidFill>
                      <a:srgbClr val="FF0000"/>
                    </a:solidFill>
                  </a:rPr>
                  <a:t>Potencia</a:t>
                </a:r>
              </a:p>
              <a:p>
                <a:pPr algn="ctr"/>
                <a:r>
                  <a:rPr lang="es-AR" sz="2000" b="1" dirty="0">
                    <a:solidFill>
                      <a:srgbClr val="FF0000"/>
                    </a:solidFill>
                  </a:rPr>
                  <a:t>1-</a:t>
                </a:r>
                <a:r>
                  <a:rPr lang="el-GR" sz="2000" b="1" dirty="0">
                    <a:solidFill>
                      <a:srgbClr val="FF0000"/>
                    </a:solidFill>
                  </a:rPr>
                  <a:t>β</a:t>
                </a:r>
                <a:endParaRPr lang="es-AR" sz="2000" b="1" dirty="0">
                  <a:solidFill>
                    <a:srgbClr val="FF0000"/>
                  </a:solidFill>
                </a:endParaRPr>
              </a:p>
            </p:txBody>
          </p:sp>
          <p:sp>
            <p:nvSpPr>
              <p:cNvPr id="6" name="CuadroTexto 5"/>
              <p:cNvSpPr txBox="1"/>
              <p:nvPr/>
            </p:nvSpPr>
            <p:spPr>
              <a:xfrm>
                <a:off x="8542822" y="4188133"/>
                <a:ext cx="2294793" cy="707886"/>
              </a:xfrm>
              <a:prstGeom prst="rect">
                <a:avLst/>
              </a:prstGeom>
              <a:noFill/>
            </p:spPr>
            <p:txBody>
              <a:bodyPr wrap="square" rtlCol="0">
                <a:spAutoFit/>
              </a:bodyPr>
              <a:lstStyle/>
              <a:p>
                <a:pPr algn="ctr"/>
                <a:r>
                  <a:rPr lang="es-AR" sz="2000" b="1" dirty="0">
                    <a:solidFill>
                      <a:srgbClr val="00B050"/>
                    </a:solidFill>
                  </a:rPr>
                  <a:t>Error de tipo II</a:t>
                </a:r>
              </a:p>
              <a:p>
                <a:pPr algn="ctr"/>
                <a:r>
                  <a:rPr lang="el-GR" sz="2000" b="1" dirty="0">
                    <a:solidFill>
                      <a:srgbClr val="00B050"/>
                    </a:solidFill>
                  </a:rPr>
                  <a:t>β</a:t>
                </a:r>
                <a:endParaRPr lang="es-AR" sz="2000" b="1" dirty="0">
                  <a:solidFill>
                    <a:srgbClr val="00B050"/>
                  </a:solidFill>
                </a:endParaRPr>
              </a:p>
            </p:txBody>
          </p:sp>
        </p:grpSp>
        <p:grpSp>
          <p:nvGrpSpPr>
            <p:cNvPr id="4" name="Grupo 3"/>
            <p:cNvGrpSpPr/>
            <p:nvPr/>
          </p:nvGrpSpPr>
          <p:grpSpPr>
            <a:xfrm>
              <a:off x="4796198" y="4082561"/>
              <a:ext cx="2294793" cy="2094140"/>
              <a:chOff x="4796198" y="4082561"/>
              <a:chExt cx="2294793" cy="2094140"/>
            </a:xfrm>
          </p:grpSpPr>
          <p:sp>
            <p:nvSpPr>
              <p:cNvPr id="5" name="CuadroTexto 4"/>
              <p:cNvSpPr txBox="1"/>
              <p:nvPr/>
            </p:nvSpPr>
            <p:spPr>
              <a:xfrm>
                <a:off x="4796198" y="5468815"/>
                <a:ext cx="2294793" cy="707886"/>
              </a:xfrm>
              <a:prstGeom prst="rect">
                <a:avLst/>
              </a:prstGeom>
              <a:noFill/>
            </p:spPr>
            <p:txBody>
              <a:bodyPr wrap="square" rtlCol="0">
                <a:spAutoFit/>
              </a:bodyPr>
              <a:lstStyle/>
              <a:p>
                <a:pPr algn="ctr"/>
                <a:r>
                  <a:rPr lang="es-AR" sz="2000" b="1" dirty="0">
                    <a:solidFill>
                      <a:srgbClr val="00B050"/>
                    </a:solidFill>
                  </a:rPr>
                  <a:t>Error de tipo I</a:t>
                </a:r>
              </a:p>
              <a:p>
                <a:pPr algn="ctr"/>
                <a:r>
                  <a:rPr lang="el-GR" sz="2000" b="1" dirty="0">
                    <a:solidFill>
                      <a:srgbClr val="00B050"/>
                    </a:solidFill>
                  </a:rPr>
                  <a:t>α</a:t>
                </a:r>
                <a:endParaRPr lang="es-AR" sz="2000" b="1" dirty="0">
                  <a:solidFill>
                    <a:srgbClr val="00B050"/>
                  </a:solidFill>
                </a:endParaRPr>
              </a:p>
            </p:txBody>
          </p:sp>
          <p:sp>
            <p:nvSpPr>
              <p:cNvPr id="7" name="CuadroTexto 6"/>
              <p:cNvSpPr txBox="1"/>
              <p:nvPr/>
            </p:nvSpPr>
            <p:spPr>
              <a:xfrm>
                <a:off x="4796198" y="4082561"/>
                <a:ext cx="2294793" cy="707886"/>
              </a:xfrm>
              <a:prstGeom prst="rect">
                <a:avLst/>
              </a:prstGeom>
              <a:noFill/>
            </p:spPr>
            <p:txBody>
              <a:bodyPr wrap="square" rtlCol="0">
                <a:spAutoFit/>
              </a:bodyPr>
              <a:lstStyle/>
              <a:p>
                <a:pPr algn="ctr"/>
                <a:r>
                  <a:rPr lang="es-AR" sz="2000" b="1" dirty="0">
                    <a:solidFill>
                      <a:srgbClr val="FF0000"/>
                    </a:solidFill>
                  </a:rPr>
                  <a:t>Confianza</a:t>
                </a:r>
              </a:p>
              <a:p>
                <a:pPr algn="ctr"/>
                <a:r>
                  <a:rPr lang="es-AR" sz="2000" b="1" dirty="0">
                    <a:solidFill>
                      <a:srgbClr val="FF0000"/>
                    </a:solidFill>
                  </a:rPr>
                  <a:t>1-</a:t>
                </a:r>
                <a:r>
                  <a:rPr lang="el-GR" sz="2000" b="1" dirty="0">
                    <a:solidFill>
                      <a:srgbClr val="FF0000"/>
                    </a:solidFill>
                  </a:rPr>
                  <a:t>α</a:t>
                </a:r>
                <a:endParaRPr lang="es-AR" sz="2000" b="1" dirty="0">
                  <a:solidFill>
                    <a:srgbClr val="FF0000"/>
                  </a:solidFill>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s-AR" b="1" dirty="0">
                <a:solidFill>
                  <a:srgbClr val="FF0000"/>
                </a:solidFill>
                <a:latin typeface="Calibri"/>
                <a:ea typeface="Calibri"/>
                <a:cs typeface="Calibri"/>
                <a:sym typeface="Calibri"/>
              </a:rPr>
              <a:t>PROCEDIMIENTO </a:t>
            </a:r>
            <a:br>
              <a:rPr lang="es-AR" b="1" dirty="0">
                <a:solidFill>
                  <a:srgbClr val="FF0000"/>
                </a:solidFill>
                <a:latin typeface="Calibri"/>
                <a:ea typeface="Calibri"/>
                <a:cs typeface="Calibri"/>
                <a:sym typeface="Calibri"/>
              </a:rPr>
            </a:br>
            <a:r>
              <a:rPr lang="es-AR" b="1" dirty="0">
                <a:solidFill>
                  <a:srgbClr val="FF0000"/>
                </a:solidFill>
              </a:rPr>
              <a:t>para determinar la tabla de cálculos</a:t>
            </a:r>
            <a:endParaRPr b="1" dirty="0">
              <a:solidFill>
                <a:srgbClr val="FF0000"/>
              </a:solidFill>
              <a:latin typeface="Calibri"/>
              <a:ea typeface="Calibri"/>
              <a:cs typeface="Calibri"/>
              <a:sym typeface="Calibri"/>
            </a:endParaRPr>
          </a:p>
        </p:txBody>
      </p:sp>
      <p:sp>
        <p:nvSpPr>
          <p:cNvPr id="334" name="Google Shape;334;p30"/>
          <p:cNvSpPr txBox="1"/>
          <p:nvPr/>
        </p:nvSpPr>
        <p:spPr>
          <a:xfrm>
            <a:off x="755075" y="1870362"/>
            <a:ext cx="10598700" cy="4593300"/>
          </a:xfrm>
          <a:prstGeom prst="rect">
            <a:avLst/>
          </a:prstGeom>
          <a:blipFill rotWithShape="1">
            <a:blip r:embed="rId3">
              <a:alphaModFix/>
            </a:blip>
            <a:stretch>
              <a:fillRect l="-1207" t="-1515" r="-4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s-AR" b="1">
                <a:latin typeface="Calibri"/>
                <a:ea typeface="Calibri"/>
                <a:cs typeface="Calibri"/>
                <a:sym typeface="Calibri"/>
              </a:rPr>
              <a:t>La decisión será: </a:t>
            </a:r>
            <a:br>
              <a:rPr lang="es-AR" b="1">
                <a:latin typeface="Calibri"/>
                <a:ea typeface="Calibri"/>
                <a:cs typeface="Calibri"/>
                <a:sym typeface="Calibri"/>
              </a:rPr>
            </a:br>
            <a:br>
              <a:rPr lang="es-AR" b="1">
                <a:latin typeface="Calibri"/>
                <a:ea typeface="Calibri"/>
                <a:cs typeface="Calibri"/>
                <a:sym typeface="Calibri"/>
              </a:rPr>
            </a:br>
            <a:endParaRPr b="1">
              <a:latin typeface="Calibri"/>
              <a:ea typeface="Calibri"/>
              <a:cs typeface="Calibri"/>
              <a:sym typeface="Calibri"/>
            </a:endParaRPr>
          </a:p>
        </p:txBody>
      </p:sp>
      <p:sp>
        <p:nvSpPr>
          <p:cNvPr id="340" name="Google Shape;340;p31"/>
          <p:cNvSpPr txBox="1"/>
          <p:nvPr/>
        </p:nvSpPr>
        <p:spPr>
          <a:xfrm>
            <a:off x="1233054" y="1413164"/>
            <a:ext cx="8714509"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4000">
                <a:solidFill>
                  <a:schemeClr val="dk1"/>
                </a:solidFill>
                <a:latin typeface="Calibri"/>
                <a:ea typeface="Calibri"/>
                <a:cs typeface="Calibri"/>
                <a:sym typeface="Calibri"/>
              </a:rPr>
              <a:t>Si</a:t>
            </a:r>
            <a:endParaRPr/>
          </a:p>
          <a:p>
            <a:pPr marL="0" marR="0" lvl="0" indent="0" algn="l" rtl="0">
              <a:spcBef>
                <a:spcPts val="0"/>
              </a:spcBef>
              <a:spcAft>
                <a:spcPts val="0"/>
              </a:spcAft>
              <a:buNone/>
            </a:pPr>
            <a:r>
              <a:rPr lang="es-AR" sz="4000">
                <a:solidFill>
                  <a:schemeClr val="dk1"/>
                </a:solidFill>
                <a:latin typeface="Calibri"/>
                <a:ea typeface="Calibri"/>
                <a:cs typeface="Calibri"/>
                <a:sym typeface="Calibri"/>
              </a:rPr>
              <a:t>D</a:t>
            </a:r>
            <a:r>
              <a:rPr lang="es-AR" sz="3200">
                <a:solidFill>
                  <a:schemeClr val="dk1"/>
                </a:solidFill>
                <a:latin typeface="Calibri"/>
                <a:ea typeface="Calibri"/>
                <a:cs typeface="Calibri"/>
                <a:sym typeface="Calibri"/>
              </a:rPr>
              <a:t>obs</a:t>
            </a:r>
            <a:r>
              <a:rPr lang="es-AR" sz="4000">
                <a:solidFill>
                  <a:schemeClr val="dk1"/>
                </a:solidFill>
                <a:latin typeface="Calibri"/>
                <a:ea typeface="Calibri"/>
                <a:cs typeface="Calibri"/>
                <a:sym typeface="Calibri"/>
              </a:rPr>
              <a:t> &lt; D</a:t>
            </a:r>
            <a:r>
              <a:rPr lang="es-AR" sz="3200">
                <a:solidFill>
                  <a:schemeClr val="dk1"/>
                </a:solidFill>
                <a:latin typeface="Calibri"/>
                <a:ea typeface="Calibri"/>
                <a:cs typeface="Calibri"/>
                <a:sym typeface="Calibri"/>
              </a:rPr>
              <a:t>c</a:t>
            </a:r>
            <a:r>
              <a:rPr lang="es-AR" sz="4000">
                <a:solidFill>
                  <a:schemeClr val="dk1"/>
                </a:solidFill>
                <a:latin typeface="Calibri"/>
                <a:ea typeface="Calibri"/>
                <a:cs typeface="Calibri"/>
                <a:sym typeface="Calibri"/>
              </a:rPr>
              <a:t> no se rechaza la hipótesis nula</a:t>
            </a:r>
            <a:endParaRPr sz="40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32"/>
          <p:cNvSpPr/>
          <p:nvPr/>
        </p:nvSpPr>
        <p:spPr>
          <a:xfrm>
            <a:off x="7232072" y="4073231"/>
            <a:ext cx="720437" cy="225034"/>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7" name="Google Shape;347;p32"/>
          <p:cNvSpPr/>
          <p:nvPr/>
        </p:nvSpPr>
        <p:spPr>
          <a:xfrm>
            <a:off x="8063344" y="4035029"/>
            <a:ext cx="554182" cy="249382"/>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8" name="Google Shape;348;p32"/>
          <p:cNvSpPr txBox="1"/>
          <p:nvPr/>
        </p:nvSpPr>
        <p:spPr>
          <a:xfrm>
            <a:off x="8728361" y="2365071"/>
            <a:ext cx="3089566"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2400" b="1">
                <a:solidFill>
                  <a:srgbClr val="FF0000"/>
                </a:solidFill>
                <a:latin typeface="Calibri"/>
                <a:ea typeface="Calibri"/>
                <a:cs typeface="Calibri"/>
                <a:sym typeface="Calibri"/>
              </a:rPr>
              <a:t>Al valor máximo de diferencia se lo compara con el valor critico de la tabla de Kolmogorov.</a:t>
            </a:r>
            <a:endParaRPr/>
          </a:p>
          <a:p>
            <a:pPr marL="0" marR="0" lvl="0" indent="0" algn="l" rtl="0">
              <a:spcBef>
                <a:spcPts val="0"/>
              </a:spcBef>
              <a:spcAft>
                <a:spcPts val="0"/>
              </a:spcAft>
              <a:buNone/>
            </a:pPr>
            <a:r>
              <a:rPr lang="es-AR" sz="2400" b="1">
                <a:solidFill>
                  <a:srgbClr val="FF0000"/>
                </a:solidFill>
                <a:latin typeface="Calibri"/>
                <a:ea typeface="Calibri"/>
                <a:cs typeface="Calibri"/>
                <a:sym typeface="Calibri"/>
              </a:rPr>
              <a:t>Con un α del 10% y n=11 Dc=0,35</a:t>
            </a:r>
            <a:endParaRPr sz="2400" b="1">
              <a:solidFill>
                <a:srgbClr val="FF0000"/>
              </a:solidFill>
              <a:latin typeface="Calibri"/>
              <a:ea typeface="Calibri"/>
              <a:cs typeface="Calibri"/>
              <a:sym typeface="Calibri"/>
            </a:endParaRPr>
          </a:p>
          <a:p>
            <a:pPr marL="0" marR="0" lvl="0" indent="0" algn="l" rtl="0">
              <a:spcBef>
                <a:spcPts val="0"/>
              </a:spcBef>
              <a:spcAft>
                <a:spcPts val="0"/>
              </a:spcAft>
              <a:buNone/>
            </a:pPr>
            <a:r>
              <a:rPr lang="es-AR" sz="2400" b="1">
                <a:solidFill>
                  <a:srgbClr val="FF0000"/>
                </a:solidFill>
                <a:latin typeface="Calibri"/>
                <a:ea typeface="Calibri"/>
                <a:cs typeface="Calibri"/>
                <a:sym typeface="Calibri"/>
              </a:rPr>
              <a:t>Por lo tanto Dobs&lt;Dc y no se rechaza H0</a:t>
            </a:r>
            <a:endParaRPr sz="2400" b="1">
              <a:solidFill>
                <a:srgbClr val="FF0000"/>
              </a:solidFill>
              <a:latin typeface="Calibri"/>
              <a:ea typeface="Calibri"/>
              <a:cs typeface="Calibri"/>
              <a:sym typeface="Calibri"/>
            </a:endParaRPr>
          </a:p>
        </p:txBody>
      </p:sp>
      <p:sp>
        <p:nvSpPr>
          <p:cNvPr id="2" name="CuadroTexto 1"/>
          <p:cNvSpPr txBox="1"/>
          <p:nvPr/>
        </p:nvSpPr>
        <p:spPr>
          <a:xfrm>
            <a:off x="1052945" y="221673"/>
            <a:ext cx="10196946" cy="1477328"/>
          </a:xfrm>
          <a:prstGeom prst="rect">
            <a:avLst/>
          </a:prstGeom>
          <a:noFill/>
        </p:spPr>
        <p:txBody>
          <a:bodyPr wrap="square" rtlCol="0">
            <a:spAutoFit/>
          </a:bodyPr>
          <a:lstStyle/>
          <a:p>
            <a:r>
              <a:rPr lang="es-ES" sz="1800" b="1" dirty="0"/>
              <a:t>Ho:  X es Normal con </a:t>
            </a:r>
            <a:r>
              <a:rPr lang="es-ES" sz="1800" b="1" dirty="0" err="1"/>
              <a:t>mú</a:t>
            </a:r>
            <a:r>
              <a:rPr lang="es-ES" sz="1800" b="1" dirty="0"/>
              <a:t> 117,45 y con varianza 61,67</a:t>
            </a:r>
          </a:p>
          <a:p>
            <a:r>
              <a:rPr lang="es-ES" sz="1800" b="1" dirty="0"/>
              <a:t>H1:  no tiene esa distribución</a:t>
            </a:r>
          </a:p>
          <a:p>
            <a:endParaRPr lang="es-ES" sz="1800" dirty="0"/>
          </a:p>
          <a:p>
            <a:r>
              <a:rPr lang="es-ES" sz="1800" dirty="0"/>
              <a:t>Estadístico: </a:t>
            </a:r>
            <a:r>
              <a:rPr lang="es-ES" sz="1800" dirty="0" err="1"/>
              <a:t>Dmáx</a:t>
            </a:r>
            <a:r>
              <a:rPr lang="es-ES" sz="1800" dirty="0"/>
              <a:t>. Distancia máxima entre la curva teórica y la distribución de frecuencias</a:t>
            </a:r>
          </a:p>
          <a:p>
            <a:r>
              <a:rPr lang="es-ES" sz="1800" dirty="0"/>
              <a:t>Con </a:t>
            </a:r>
            <a:r>
              <a:rPr lang="el-GR" sz="1800" dirty="0"/>
              <a:t>α</a:t>
            </a:r>
            <a:r>
              <a:rPr lang="es-ES" sz="1800" dirty="0"/>
              <a:t> igual a 0,10, </a:t>
            </a:r>
            <a:r>
              <a:rPr lang="es-ES" sz="1800" dirty="0" err="1"/>
              <a:t>Dcrit</a:t>
            </a:r>
            <a:r>
              <a:rPr lang="es-ES" sz="1800" dirty="0"/>
              <a:t> = 0,35</a:t>
            </a:r>
            <a:endParaRPr lang="en-US" sz="1800" dirty="0"/>
          </a:p>
        </p:txBody>
      </p:sp>
      <p:sp>
        <p:nvSpPr>
          <p:cNvPr id="3" name="CuadroTexto 2"/>
          <p:cNvSpPr txBox="1"/>
          <p:nvPr/>
        </p:nvSpPr>
        <p:spPr>
          <a:xfrm>
            <a:off x="1052944" y="5999023"/>
            <a:ext cx="10016837" cy="584775"/>
          </a:xfrm>
          <a:prstGeom prst="rect">
            <a:avLst/>
          </a:prstGeom>
          <a:noFill/>
        </p:spPr>
        <p:txBody>
          <a:bodyPr wrap="square" rtlCol="0">
            <a:spAutoFit/>
          </a:bodyPr>
          <a:lstStyle/>
          <a:p>
            <a:r>
              <a:rPr lang="es-ES" sz="1600" dirty="0"/>
              <a:t>Dado que </a:t>
            </a:r>
            <a:r>
              <a:rPr lang="es-ES" sz="1600" dirty="0" err="1"/>
              <a:t>Dmax</a:t>
            </a:r>
            <a:r>
              <a:rPr lang="es-ES" sz="1600" dirty="0"/>
              <a:t> es menor a </a:t>
            </a:r>
            <a:r>
              <a:rPr lang="es-ES" sz="1600" dirty="0" err="1"/>
              <a:t>Dcrit</a:t>
            </a:r>
            <a:r>
              <a:rPr lang="es-ES" sz="1600" dirty="0"/>
              <a:t>, NO SE RECHAZA LA HIPÓTESIS</a:t>
            </a:r>
          </a:p>
          <a:p>
            <a:r>
              <a:rPr lang="es-ES" sz="1600" dirty="0"/>
              <a:t>Interpretamos el resultado:</a:t>
            </a:r>
            <a:endParaRPr lang="en-US" sz="1600" dirty="0"/>
          </a:p>
        </p:txBody>
      </p:sp>
      <p:graphicFrame>
        <p:nvGraphicFramePr>
          <p:cNvPr id="4" name="Tabla 3"/>
          <p:cNvGraphicFramePr>
            <a:graphicFrameLocks noGrp="1"/>
          </p:cNvGraphicFramePr>
          <p:nvPr>
            <p:extLst>
              <p:ext uri="{D42A27DB-BD31-4B8C-83A1-F6EECF244321}">
                <p14:modId xmlns:p14="http://schemas.microsoft.com/office/powerpoint/2010/main" val="1122073016"/>
              </p:ext>
            </p:extLst>
          </p:nvPr>
        </p:nvGraphicFramePr>
        <p:xfrm>
          <a:off x="1579417" y="1613194"/>
          <a:ext cx="6662883" cy="4292334"/>
        </p:xfrm>
        <a:graphic>
          <a:graphicData uri="http://schemas.openxmlformats.org/drawingml/2006/table">
            <a:tbl>
              <a:tblPr>
                <a:tableStyleId>{8BC191A7-38B0-4F20-A922-843D445DBD97}</a:tableStyleId>
              </a:tblPr>
              <a:tblGrid>
                <a:gridCol w="1616439">
                  <a:extLst>
                    <a:ext uri="{9D8B030D-6E8A-4147-A177-3AD203B41FA5}">
                      <a16:colId xmlns:a16="http://schemas.microsoft.com/office/drawing/2014/main" val="1580141551"/>
                    </a:ext>
                  </a:extLst>
                </a:gridCol>
                <a:gridCol w="1990980">
                  <a:extLst>
                    <a:ext uri="{9D8B030D-6E8A-4147-A177-3AD203B41FA5}">
                      <a16:colId xmlns:a16="http://schemas.microsoft.com/office/drawing/2014/main" val="2535171573"/>
                    </a:ext>
                  </a:extLst>
                </a:gridCol>
                <a:gridCol w="1872704">
                  <a:extLst>
                    <a:ext uri="{9D8B030D-6E8A-4147-A177-3AD203B41FA5}">
                      <a16:colId xmlns:a16="http://schemas.microsoft.com/office/drawing/2014/main" val="487510352"/>
                    </a:ext>
                  </a:extLst>
                </a:gridCol>
                <a:gridCol w="1182760">
                  <a:extLst>
                    <a:ext uri="{9D8B030D-6E8A-4147-A177-3AD203B41FA5}">
                      <a16:colId xmlns:a16="http://schemas.microsoft.com/office/drawing/2014/main" val="3658317847"/>
                    </a:ext>
                  </a:extLst>
                </a:gridCol>
              </a:tblGrid>
              <a:tr h="834759">
                <a:tc>
                  <a:txBody>
                    <a:bodyPr/>
                    <a:lstStyle/>
                    <a:p>
                      <a:pPr algn="ctr" fontAlgn="ctr"/>
                      <a:r>
                        <a:rPr lang="es-ES" sz="2000" u="none" strike="noStrike">
                          <a:effectLst/>
                        </a:rPr>
                        <a:t>Tiempo de viaje</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Fe(empírica) i/(n+1)</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Ft(teórica)</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D</a:t>
                      </a:r>
                      <a:endParaRPr lang="en-US" sz="2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130337771"/>
                  </a:ext>
                </a:extLst>
              </a:tr>
              <a:tr h="285039">
                <a:tc>
                  <a:txBody>
                    <a:bodyPr/>
                    <a:lstStyle/>
                    <a:p>
                      <a:pPr algn="ctr" fontAlgn="ctr"/>
                      <a:r>
                        <a:rPr lang="es-ES" sz="2000" u="none" strike="noStrike">
                          <a:effectLst/>
                        </a:rPr>
                        <a:t>105</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0,0833</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0,056</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0,027</a:t>
                      </a:r>
                      <a:endParaRPr lang="en-US" sz="2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503930424"/>
                  </a:ext>
                </a:extLst>
              </a:tr>
              <a:tr h="285039">
                <a:tc>
                  <a:txBody>
                    <a:bodyPr/>
                    <a:lstStyle/>
                    <a:p>
                      <a:pPr algn="ctr" fontAlgn="ctr"/>
                      <a:r>
                        <a:rPr lang="es-ES" sz="2000" u="none" strike="noStrike">
                          <a:effectLst/>
                        </a:rPr>
                        <a:t>106</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0,1667</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0,072</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0,094</a:t>
                      </a:r>
                      <a:endParaRPr lang="en-US" sz="2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455129275"/>
                  </a:ext>
                </a:extLst>
              </a:tr>
              <a:tr h="285039">
                <a:tc>
                  <a:txBody>
                    <a:bodyPr/>
                    <a:lstStyle/>
                    <a:p>
                      <a:pPr algn="ctr" fontAlgn="ctr"/>
                      <a:r>
                        <a:rPr lang="es-ES" sz="2000" u="none" strike="noStrike">
                          <a:effectLst/>
                        </a:rPr>
                        <a:t>112</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0,250</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0,244</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dirty="0">
                          <a:effectLst/>
                        </a:rPr>
                        <a:t>0,006</a:t>
                      </a:r>
                      <a:endParaRPr lang="en-US" sz="20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845959249"/>
                  </a:ext>
                </a:extLst>
              </a:tr>
              <a:tr h="285039">
                <a:tc>
                  <a:txBody>
                    <a:bodyPr/>
                    <a:lstStyle/>
                    <a:p>
                      <a:pPr algn="ctr" fontAlgn="ctr"/>
                      <a:r>
                        <a:rPr lang="es-ES" sz="2000" u="none" strike="noStrike">
                          <a:effectLst/>
                        </a:rPr>
                        <a:t>115</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0,333</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0,377</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dirty="0">
                          <a:effectLst/>
                        </a:rPr>
                        <a:t>0,044</a:t>
                      </a:r>
                      <a:endParaRPr lang="en-US" sz="20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31840826"/>
                  </a:ext>
                </a:extLst>
              </a:tr>
              <a:tr h="285039">
                <a:tc>
                  <a:txBody>
                    <a:bodyPr/>
                    <a:lstStyle/>
                    <a:p>
                      <a:pPr algn="ctr" fontAlgn="ctr"/>
                      <a:r>
                        <a:rPr lang="es-ES" sz="2000" u="none" strike="noStrike">
                          <a:effectLst/>
                        </a:rPr>
                        <a:t>116</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0,417</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0,427</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dirty="0">
                          <a:effectLst/>
                        </a:rPr>
                        <a:t>0,010</a:t>
                      </a:r>
                      <a:endParaRPr lang="en-US" sz="20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664735734"/>
                  </a:ext>
                </a:extLst>
              </a:tr>
              <a:tr h="285039">
                <a:tc>
                  <a:txBody>
                    <a:bodyPr/>
                    <a:lstStyle/>
                    <a:p>
                      <a:pPr algn="ctr" fontAlgn="ctr"/>
                      <a:r>
                        <a:rPr lang="es-ES" sz="2000" u="none" strike="noStrike">
                          <a:effectLst/>
                        </a:rPr>
                        <a:t>119</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0,500</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0,578</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0,078</a:t>
                      </a:r>
                      <a:endParaRPr lang="en-US" sz="2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702086060"/>
                  </a:ext>
                </a:extLst>
              </a:tr>
              <a:tr h="285039">
                <a:tc>
                  <a:txBody>
                    <a:bodyPr/>
                    <a:lstStyle/>
                    <a:p>
                      <a:pPr algn="ctr" fontAlgn="ctr"/>
                      <a:r>
                        <a:rPr lang="es-ES" sz="2000" u="none" strike="noStrike">
                          <a:effectLst/>
                        </a:rPr>
                        <a:t>120</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0,583</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0,627</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0,044</a:t>
                      </a:r>
                      <a:endParaRPr lang="en-US" sz="2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728789019"/>
                  </a:ext>
                </a:extLst>
              </a:tr>
              <a:tr h="285039">
                <a:tc>
                  <a:txBody>
                    <a:bodyPr/>
                    <a:lstStyle/>
                    <a:p>
                      <a:pPr algn="ctr" fontAlgn="ctr"/>
                      <a:r>
                        <a:rPr lang="es-ES" sz="2000" u="none" strike="noStrike">
                          <a:effectLst/>
                        </a:rPr>
                        <a:t>120</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dirty="0">
                          <a:effectLst/>
                        </a:rPr>
                        <a:t>0,667</a:t>
                      </a:r>
                      <a:endParaRPr lang="en-US" sz="2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0,627</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0,039</a:t>
                      </a:r>
                      <a:endParaRPr lang="en-US" sz="2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1559150413"/>
                  </a:ext>
                </a:extLst>
              </a:tr>
              <a:tr h="285039">
                <a:tc>
                  <a:txBody>
                    <a:bodyPr/>
                    <a:lstStyle/>
                    <a:p>
                      <a:pPr algn="ctr" fontAlgn="ctr"/>
                      <a:r>
                        <a:rPr lang="es-ES" sz="2000" u="none" strike="noStrike">
                          <a:effectLst/>
                        </a:rPr>
                        <a:t>122</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0,750</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0,719</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0,031</a:t>
                      </a:r>
                      <a:endParaRPr lang="en-US" sz="2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639518610"/>
                  </a:ext>
                </a:extLst>
              </a:tr>
              <a:tr h="285039">
                <a:tc>
                  <a:txBody>
                    <a:bodyPr/>
                    <a:lstStyle/>
                    <a:p>
                      <a:pPr algn="ctr" fontAlgn="ctr"/>
                      <a:r>
                        <a:rPr lang="es-ES" sz="2000" u="none" strike="noStrike">
                          <a:effectLst/>
                        </a:rPr>
                        <a:t>126</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0,833</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0,862</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0,029</a:t>
                      </a:r>
                      <a:endParaRPr lang="en-US" sz="2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425718857"/>
                  </a:ext>
                </a:extLst>
              </a:tr>
              <a:tr h="285039">
                <a:tc>
                  <a:txBody>
                    <a:bodyPr/>
                    <a:lstStyle/>
                    <a:p>
                      <a:pPr algn="ctr" fontAlgn="ctr"/>
                      <a:r>
                        <a:rPr lang="es-ES" sz="2000" u="none" strike="noStrike">
                          <a:effectLst/>
                        </a:rPr>
                        <a:t>131</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0,917</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a:effectLst/>
                        </a:rPr>
                        <a:t>0,958</a:t>
                      </a:r>
                      <a:endParaRPr lang="en-US"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s-ES" sz="2000" u="none" strike="noStrike" dirty="0">
                          <a:effectLst/>
                        </a:rPr>
                        <a:t>0,041</a:t>
                      </a:r>
                      <a:endParaRPr lang="en-US" sz="2000" b="0" i="0" u="none" strike="noStrike" dirty="0">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89757712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1510145" y="3200403"/>
            <a:ext cx="9511146" cy="90097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6000"/>
              <a:buFont typeface="Calibri"/>
              <a:buNone/>
            </a:pPr>
            <a:r>
              <a:rPr lang="es-AR" sz="6000" b="1" dirty="0">
                <a:solidFill>
                  <a:srgbClr val="FF0000"/>
                </a:solidFill>
                <a:latin typeface="Calibri"/>
                <a:ea typeface="Calibri"/>
                <a:cs typeface="Calibri"/>
                <a:sym typeface="Calibri"/>
              </a:rPr>
              <a:t>¿Cuándo se hacen pruebas sobre los parámetros, se distinguen tres situaciones</a:t>
            </a:r>
            <a:br>
              <a:rPr lang="es-AR" sz="6000" b="1" dirty="0">
                <a:solidFill>
                  <a:srgbClr val="FF0000"/>
                </a:solidFill>
                <a:latin typeface="Calibri"/>
                <a:ea typeface="Calibri"/>
                <a:cs typeface="Calibri"/>
                <a:sym typeface="Calibri"/>
              </a:rPr>
            </a:br>
            <a:br>
              <a:rPr lang="es-AR" sz="6000" b="1" dirty="0">
                <a:solidFill>
                  <a:srgbClr val="FF0000"/>
                </a:solidFill>
                <a:latin typeface="Calibri"/>
                <a:ea typeface="Calibri"/>
                <a:cs typeface="Calibri"/>
                <a:sym typeface="Calibri"/>
              </a:rPr>
            </a:br>
            <a:r>
              <a:rPr lang="es-AR" sz="6000" b="1" dirty="0">
                <a:solidFill>
                  <a:srgbClr val="FF0000"/>
                </a:solidFill>
                <a:latin typeface="Calibri"/>
                <a:ea typeface="Calibri"/>
                <a:cs typeface="Calibri"/>
                <a:sym typeface="Calibri"/>
              </a:rPr>
              <a:t>¿CUÁL ES LA DIFERENCIA ENTRE ELLAS?</a:t>
            </a:r>
            <a:endParaRPr sz="6000" b="1" dirty="0">
              <a:solidFill>
                <a:srgbClr val="FF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838200" y="365125"/>
            <a:ext cx="11049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Black"/>
              <a:buNone/>
            </a:pPr>
            <a:r>
              <a:rPr lang="es-AR" sz="3600" b="1" dirty="0">
                <a:latin typeface="Arial Black"/>
                <a:ea typeface="Arial Black"/>
                <a:cs typeface="Arial Black"/>
                <a:sym typeface="Arial Black"/>
              </a:rPr>
              <a:t>HAY 3 TIPOS DE PRUEBAS DE HIPOTESIS SOBRE LOS PARÁMETROS</a:t>
            </a:r>
            <a:endParaRPr sz="3600" b="1" dirty="0">
              <a:latin typeface="Arial Black"/>
              <a:ea typeface="Arial Black"/>
              <a:cs typeface="Arial Black"/>
              <a:sym typeface="Arial Black"/>
            </a:endParaRPr>
          </a:p>
        </p:txBody>
      </p:sp>
      <p:sp>
        <p:nvSpPr>
          <p:cNvPr id="112" name="Google Shape;112;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AR" b="1"/>
              <a:t>1. BILATERAL</a:t>
            </a: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pic>
        <p:nvPicPr>
          <p:cNvPr id="113" name="Google Shape;113;p5"/>
          <p:cNvPicPr preferRelativeResize="0"/>
          <p:nvPr/>
        </p:nvPicPr>
        <p:blipFill rotWithShape="1">
          <a:blip r:embed="rId3">
            <a:alphaModFix/>
          </a:blip>
          <a:srcRect/>
          <a:stretch/>
        </p:blipFill>
        <p:spPr>
          <a:xfrm>
            <a:off x="2921144" y="2492375"/>
            <a:ext cx="6543675" cy="3819525"/>
          </a:xfrm>
          <a:prstGeom prst="rect">
            <a:avLst/>
          </a:prstGeom>
          <a:noFill/>
          <a:ln>
            <a:noFill/>
          </a:ln>
        </p:spPr>
      </p:pic>
      <p:cxnSp>
        <p:nvCxnSpPr>
          <p:cNvPr id="114" name="Google Shape;114;p5"/>
          <p:cNvCxnSpPr/>
          <p:nvPr/>
        </p:nvCxnSpPr>
        <p:spPr>
          <a:xfrm rot="10800000" flipH="1">
            <a:off x="7786255" y="5161467"/>
            <a:ext cx="258690" cy="477334"/>
          </a:xfrm>
          <a:prstGeom prst="straightConnector1">
            <a:avLst/>
          </a:prstGeom>
          <a:noFill/>
          <a:ln w="38100" cap="flat" cmpd="sng">
            <a:solidFill>
              <a:schemeClr val="accent1"/>
            </a:solidFill>
            <a:prstDash val="solid"/>
            <a:miter lim="800000"/>
            <a:headEnd type="none" w="sm" len="sm"/>
            <a:tailEnd type="triangle" w="med" len="med"/>
          </a:ln>
        </p:spPr>
      </p:cxnSp>
      <p:sp>
        <p:nvSpPr>
          <p:cNvPr id="115" name="Google Shape;115;p5"/>
          <p:cNvSpPr txBox="1"/>
          <p:nvPr/>
        </p:nvSpPr>
        <p:spPr>
          <a:xfrm>
            <a:off x="7786255" y="4229095"/>
            <a:ext cx="942109" cy="932371"/>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
        <p:nvSpPr>
          <p:cNvPr id="116" name="Google Shape;116;p5"/>
          <p:cNvSpPr txBox="1"/>
          <p:nvPr/>
        </p:nvSpPr>
        <p:spPr>
          <a:xfrm>
            <a:off x="5897274" y="4699802"/>
            <a:ext cx="1265526" cy="461665"/>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
        <p:nvSpPr>
          <p:cNvPr id="117" name="Google Shape;117;p5"/>
          <p:cNvSpPr txBox="1"/>
          <p:nvPr/>
        </p:nvSpPr>
        <p:spPr>
          <a:xfrm>
            <a:off x="4218710" y="4233616"/>
            <a:ext cx="942109" cy="932371"/>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cxnSp>
        <p:nvCxnSpPr>
          <p:cNvPr id="118" name="Google Shape;118;p5"/>
          <p:cNvCxnSpPr/>
          <p:nvPr/>
        </p:nvCxnSpPr>
        <p:spPr>
          <a:xfrm rot="10800000">
            <a:off x="4936981" y="5161466"/>
            <a:ext cx="223838" cy="477334"/>
          </a:xfrm>
          <a:prstGeom prst="straightConnector1">
            <a:avLst/>
          </a:prstGeom>
          <a:noFill/>
          <a:ln w="38100" cap="flat" cmpd="sng">
            <a:solidFill>
              <a:schemeClr val="accent1"/>
            </a:solidFill>
            <a:prstDash val="solid"/>
            <a:miter lim="800000"/>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AR">
                <a:latin typeface="Calibri"/>
                <a:ea typeface="Calibri"/>
                <a:cs typeface="Calibri"/>
                <a:sym typeface="Calibri"/>
              </a:rPr>
              <a:t>2. </a:t>
            </a:r>
            <a:r>
              <a:rPr lang="es-AR" b="1">
                <a:latin typeface="Calibri"/>
                <a:ea typeface="Calibri"/>
                <a:cs typeface="Calibri"/>
                <a:sym typeface="Calibri"/>
              </a:rPr>
              <a:t>UNILATERAL DERECHA</a:t>
            </a:r>
            <a:endParaRPr b="1">
              <a:latin typeface="Calibri"/>
              <a:ea typeface="Calibri"/>
              <a:cs typeface="Calibri"/>
              <a:sym typeface="Calibri"/>
            </a:endParaRPr>
          </a:p>
        </p:txBody>
      </p:sp>
      <p:pic>
        <p:nvPicPr>
          <p:cNvPr id="124" name="Google Shape;124;p6"/>
          <p:cNvPicPr preferRelativeResize="0">
            <a:picLocks noGrp="1"/>
          </p:cNvPicPr>
          <p:nvPr>
            <p:ph type="body" idx="1"/>
          </p:nvPr>
        </p:nvPicPr>
        <p:blipFill rotWithShape="1">
          <a:blip r:embed="rId3">
            <a:alphaModFix/>
          </a:blip>
          <a:srcRect/>
          <a:stretch/>
        </p:blipFill>
        <p:spPr>
          <a:xfrm>
            <a:off x="2175164" y="1815442"/>
            <a:ext cx="7192673" cy="4009889"/>
          </a:xfrm>
          <a:prstGeom prst="rect">
            <a:avLst/>
          </a:prstGeom>
          <a:noFill/>
          <a:ln>
            <a:noFill/>
          </a:ln>
        </p:spPr>
      </p:pic>
      <p:sp>
        <p:nvSpPr>
          <p:cNvPr id="125" name="Google Shape;125;p6"/>
          <p:cNvSpPr txBox="1"/>
          <p:nvPr/>
        </p:nvSpPr>
        <p:spPr>
          <a:xfrm>
            <a:off x="5361709" y="3463637"/>
            <a:ext cx="1385455" cy="461665"/>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
        <p:nvSpPr>
          <p:cNvPr id="126" name="Google Shape;126;p6"/>
          <p:cNvSpPr txBox="1"/>
          <p:nvPr/>
        </p:nvSpPr>
        <p:spPr>
          <a:xfrm>
            <a:off x="7349837" y="3925302"/>
            <a:ext cx="1080654" cy="584775"/>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cxnSp>
        <p:nvCxnSpPr>
          <p:cNvPr id="127" name="Google Shape;127;p6"/>
          <p:cNvCxnSpPr/>
          <p:nvPr/>
        </p:nvCxnSpPr>
        <p:spPr>
          <a:xfrm rot="10800000" flipH="1">
            <a:off x="7176655" y="4475018"/>
            <a:ext cx="512618" cy="706582"/>
          </a:xfrm>
          <a:prstGeom prst="straightConnector1">
            <a:avLst/>
          </a:prstGeom>
          <a:noFill/>
          <a:ln w="38100" cap="flat" cmpd="sng">
            <a:solidFill>
              <a:srgbClr val="0C0C0C"/>
            </a:solidFill>
            <a:prstDash val="solid"/>
            <a:miter lim="800000"/>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AR" b="1">
                <a:latin typeface="Calibri"/>
                <a:ea typeface="Calibri"/>
                <a:cs typeface="Calibri"/>
                <a:sym typeface="Calibri"/>
              </a:rPr>
              <a:t>3. UNILATERAL IZQUIERDA</a:t>
            </a:r>
            <a:endParaRPr b="1">
              <a:latin typeface="Calibri"/>
              <a:ea typeface="Calibri"/>
              <a:cs typeface="Calibri"/>
              <a:sym typeface="Calibri"/>
            </a:endParaRPr>
          </a:p>
        </p:txBody>
      </p:sp>
      <p:pic>
        <p:nvPicPr>
          <p:cNvPr id="133" name="Google Shape;133;p7"/>
          <p:cNvPicPr preferRelativeResize="0">
            <a:picLocks noGrp="1"/>
          </p:cNvPicPr>
          <p:nvPr>
            <p:ph type="body" idx="1"/>
          </p:nvPr>
        </p:nvPicPr>
        <p:blipFill rotWithShape="1">
          <a:blip r:embed="rId3">
            <a:alphaModFix/>
          </a:blip>
          <a:srcRect/>
          <a:stretch/>
        </p:blipFill>
        <p:spPr>
          <a:xfrm>
            <a:off x="2119745" y="2196306"/>
            <a:ext cx="7233805" cy="4008205"/>
          </a:xfrm>
          <a:prstGeom prst="rect">
            <a:avLst/>
          </a:prstGeom>
          <a:noFill/>
          <a:ln>
            <a:noFill/>
          </a:ln>
        </p:spPr>
      </p:pic>
      <p:sp>
        <p:nvSpPr>
          <p:cNvPr id="134" name="Google Shape;134;p7"/>
          <p:cNvSpPr txBox="1"/>
          <p:nvPr/>
        </p:nvSpPr>
        <p:spPr>
          <a:xfrm>
            <a:off x="5271654" y="4502728"/>
            <a:ext cx="1648691" cy="584775"/>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sp>
        <p:nvSpPr>
          <p:cNvPr id="135" name="Google Shape;135;p7"/>
          <p:cNvSpPr txBox="1"/>
          <p:nvPr/>
        </p:nvSpPr>
        <p:spPr>
          <a:xfrm>
            <a:off x="3519055" y="4502728"/>
            <a:ext cx="1052945" cy="646331"/>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cxnSp>
        <p:nvCxnSpPr>
          <p:cNvPr id="136" name="Google Shape;136;p7"/>
          <p:cNvCxnSpPr/>
          <p:nvPr/>
        </p:nvCxnSpPr>
        <p:spPr>
          <a:xfrm rot="10800000">
            <a:off x="4184073" y="4973782"/>
            <a:ext cx="498764" cy="443345"/>
          </a:xfrm>
          <a:prstGeom prst="straightConnector1">
            <a:avLst/>
          </a:prstGeom>
          <a:noFill/>
          <a:ln w="38100" cap="flat" cmpd="sng">
            <a:solidFill>
              <a:srgbClr val="0C0C0C"/>
            </a:solidFill>
            <a:prstDash val="solid"/>
            <a:miter lim="800000"/>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8"/>
          <p:cNvPicPr preferRelativeResize="0"/>
          <p:nvPr/>
        </p:nvPicPr>
        <p:blipFill rotWithShape="1">
          <a:blip r:embed="rId3">
            <a:alphaModFix/>
          </a:blip>
          <a:srcRect/>
          <a:stretch/>
        </p:blipFill>
        <p:spPr>
          <a:xfrm>
            <a:off x="955964" y="2175164"/>
            <a:ext cx="10201275" cy="3143250"/>
          </a:xfrm>
          <a:prstGeom prst="rect">
            <a:avLst/>
          </a:prstGeom>
          <a:noFill/>
          <a:ln>
            <a:noFill/>
          </a:ln>
        </p:spPr>
      </p:pic>
      <p:sp>
        <p:nvSpPr>
          <p:cNvPr id="143" name="Google Shape;143;p8"/>
          <p:cNvSpPr txBox="1">
            <a:spLocks noGrp="1"/>
          </p:cNvSpPr>
          <p:nvPr>
            <p:ph type="title"/>
          </p:nvPr>
        </p:nvSpPr>
        <p:spPr>
          <a:xfrm>
            <a:off x="798801" y="281997"/>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F0000"/>
              </a:buClr>
              <a:buSzPts val="5400"/>
              <a:buFont typeface="Calibri"/>
              <a:buNone/>
            </a:pPr>
            <a:r>
              <a:rPr lang="es-AR" sz="5400" b="1" dirty="0">
                <a:solidFill>
                  <a:srgbClr val="FF0000"/>
                </a:solidFill>
                <a:latin typeface="Calibri"/>
                <a:ea typeface="Calibri"/>
                <a:cs typeface="Calibri"/>
                <a:sym typeface="Calibri"/>
              </a:rPr>
              <a:t>Pruebas de hipótesis para la varianza poblacional</a:t>
            </a:r>
            <a:br>
              <a:rPr lang="es-AR" sz="5400" b="1" dirty="0">
                <a:solidFill>
                  <a:srgbClr val="FF0000"/>
                </a:solidFill>
                <a:latin typeface="Calibri"/>
                <a:ea typeface="Calibri"/>
                <a:cs typeface="Calibri"/>
                <a:sym typeface="Calibri"/>
              </a:rPr>
            </a:br>
            <a:endParaRPr sz="2400" b="1" dirty="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9"/>
          <p:cNvSpPr txBox="1"/>
          <p:nvPr/>
        </p:nvSpPr>
        <p:spPr>
          <a:xfrm>
            <a:off x="784621" y="512315"/>
            <a:ext cx="10875819"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2400" b="1">
                <a:solidFill>
                  <a:srgbClr val="FF0000"/>
                </a:solidFill>
                <a:latin typeface="Calibri"/>
                <a:ea typeface="Calibri"/>
                <a:cs typeface="Calibri"/>
                <a:sym typeface="Calibri"/>
              </a:rPr>
              <a:t>Entonces, empezamos con la prueba para la varianza, ya que la prueba para la media depende de ella</a:t>
            </a:r>
            <a:endParaRPr sz="2400" b="1">
              <a:solidFill>
                <a:srgbClr val="FF0000"/>
              </a:solidFill>
              <a:latin typeface="Calibri"/>
              <a:ea typeface="Calibri"/>
              <a:cs typeface="Calibri"/>
              <a:sym typeface="Calibri"/>
            </a:endParaRPr>
          </a:p>
        </p:txBody>
      </p:sp>
      <p:grpSp>
        <p:nvGrpSpPr>
          <p:cNvPr id="149" name="Google Shape;149;p9"/>
          <p:cNvGrpSpPr/>
          <p:nvPr/>
        </p:nvGrpSpPr>
        <p:grpSpPr>
          <a:xfrm>
            <a:off x="497365" y="1524567"/>
            <a:ext cx="11528380" cy="4927878"/>
            <a:chOff x="497365" y="1524567"/>
            <a:chExt cx="11528380" cy="4927878"/>
          </a:xfrm>
        </p:grpSpPr>
        <p:grpSp>
          <p:nvGrpSpPr>
            <p:cNvPr id="150" name="Google Shape;150;p9"/>
            <p:cNvGrpSpPr/>
            <p:nvPr/>
          </p:nvGrpSpPr>
          <p:grpSpPr>
            <a:xfrm>
              <a:off x="604512" y="3043306"/>
              <a:ext cx="9445708" cy="936590"/>
              <a:chOff x="784621" y="3575344"/>
              <a:chExt cx="8011069" cy="936590"/>
            </a:xfrm>
          </p:grpSpPr>
          <p:sp>
            <p:nvSpPr>
              <p:cNvPr id="151" name="Google Shape;151;p9"/>
              <p:cNvSpPr txBox="1"/>
              <p:nvPr/>
            </p:nvSpPr>
            <p:spPr>
              <a:xfrm>
                <a:off x="784621" y="3681257"/>
                <a:ext cx="3758016" cy="830677"/>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grpSp>
            <p:nvGrpSpPr>
              <p:cNvPr id="152" name="Google Shape;152;p9"/>
              <p:cNvGrpSpPr/>
              <p:nvPr/>
            </p:nvGrpSpPr>
            <p:grpSpPr>
              <a:xfrm>
                <a:off x="4290317" y="3575344"/>
                <a:ext cx="4505373" cy="936590"/>
                <a:chOff x="1969687" y="2013832"/>
                <a:chExt cx="4043456" cy="936590"/>
              </a:xfrm>
            </p:grpSpPr>
            <p:sp>
              <p:nvSpPr>
                <p:cNvPr id="153" name="Google Shape;153;p9"/>
                <p:cNvSpPr/>
                <p:nvPr/>
              </p:nvSpPr>
              <p:spPr>
                <a:xfrm>
                  <a:off x="1969687" y="2119745"/>
                  <a:ext cx="360218" cy="830677"/>
                </a:xfrm>
                <a:prstGeom prst="rightBrace">
                  <a:avLst>
                    <a:gd name="adj1" fmla="val 8333"/>
                    <a:gd name="adj2" fmla="val 50000"/>
                  </a:avLst>
                </a:prstGeom>
                <a:noFill/>
                <a:ln w="28575" cap="flat" cmpd="sng">
                  <a:solidFill>
                    <a:srgbClr val="0C0C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dk1"/>
                    </a:solidFill>
                    <a:latin typeface="Calibri"/>
                    <a:ea typeface="Calibri"/>
                    <a:cs typeface="Calibri"/>
                    <a:sym typeface="Calibri"/>
                  </a:endParaRPr>
                </a:p>
              </p:txBody>
            </p:sp>
            <p:sp>
              <p:nvSpPr>
                <p:cNvPr id="154" name="Google Shape;154;p9"/>
                <p:cNvSpPr txBox="1"/>
                <p:nvPr/>
              </p:nvSpPr>
              <p:spPr>
                <a:xfrm>
                  <a:off x="2424816" y="2013832"/>
                  <a:ext cx="3588327" cy="923330"/>
                </a:xfrm>
                <a:prstGeom prst="rect">
                  <a:avLst/>
                </a:prstGeom>
                <a:blipFill rotWithShape="1">
                  <a:blip r:embed="rId4">
                    <a:alphaModFix/>
                  </a:blip>
                  <a:stretch>
                    <a:fillRect l="-1033" t="-3288" b="-921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grpSp>
        </p:grpSp>
        <p:sp>
          <p:nvSpPr>
            <p:cNvPr id="155" name="Google Shape;155;p9"/>
            <p:cNvSpPr txBox="1"/>
            <p:nvPr/>
          </p:nvSpPr>
          <p:spPr>
            <a:xfrm>
              <a:off x="497365" y="5143166"/>
              <a:ext cx="3467424" cy="369332"/>
            </a:xfrm>
            <a:prstGeom prst="rect">
              <a:avLst/>
            </a:prstGeom>
            <a:blipFill rotWithShape="1">
              <a:blip r:embed="rId5">
                <a:alphaModFix/>
              </a:blip>
              <a:stretch>
                <a:fillRect l="-2287" t="-26665" r="-4574" b="-4999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grpSp>
          <p:nvGrpSpPr>
            <p:cNvPr id="156" name="Google Shape;156;p9"/>
            <p:cNvGrpSpPr/>
            <p:nvPr/>
          </p:nvGrpSpPr>
          <p:grpSpPr>
            <a:xfrm>
              <a:off x="784621" y="1524567"/>
              <a:ext cx="10075015" cy="1585871"/>
              <a:chOff x="784621" y="1524567"/>
              <a:chExt cx="10075015" cy="1585871"/>
            </a:xfrm>
          </p:grpSpPr>
          <p:grpSp>
            <p:nvGrpSpPr>
              <p:cNvPr id="157" name="Google Shape;157;p9"/>
              <p:cNvGrpSpPr/>
              <p:nvPr/>
            </p:nvGrpSpPr>
            <p:grpSpPr>
              <a:xfrm>
                <a:off x="784621" y="1540778"/>
                <a:ext cx="6619116" cy="1569660"/>
                <a:chOff x="838200" y="1995918"/>
                <a:chExt cx="6291223" cy="1569660"/>
              </a:xfrm>
            </p:grpSpPr>
            <p:sp>
              <p:nvSpPr>
                <p:cNvPr id="158" name="Google Shape;158;p9"/>
                <p:cNvSpPr txBox="1"/>
                <p:nvPr/>
              </p:nvSpPr>
              <p:spPr>
                <a:xfrm>
                  <a:off x="838200" y="2092036"/>
                  <a:ext cx="2010475" cy="755335"/>
                </a:xfrm>
                <a:prstGeom prst="rect">
                  <a:avLst/>
                </a:prstGeom>
                <a:blipFill rotWithShape="1">
                  <a:blip r:embed="rId6">
                    <a:alphaModFix/>
                  </a:blip>
                  <a:stretch>
                    <a:fillRect l="-3169" t="-812" r="-3169" b="-812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grpSp>
              <p:nvGrpSpPr>
                <p:cNvPr id="159" name="Google Shape;159;p9"/>
                <p:cNvGrpSpPr/>
                <p:nvPr/>
              </p:nvGrpSpPr>
              <p:grpSpPr>
                <a:xfrm>
                  <a:off x="2943954" y="1995918"/>
                  <a:ext cx="4185469" cy="1569660"/>
                  <a:chOff x="2943954" y="1995918"/>
                  <a:chExt cx="4185469" cy="1569660"/>
                </a:xfrm>
              </p:grpSpPr>
              <p:sp>
                <p:nvSpPr>
                  <p:cNvPr id="160" name="Google Shape;160;p9"/>
                  <p:cNvSpPr/>
                  <p:nvPr/>
                </p:nvSpPr>
                <p:spPr>
                  <a:xfrm>
                    <a:off x="2943954" y="2167167"/>
                    <a:ext cx="360218" cy="565081"/>
                  </a:xfrm>
                  <a:prstGeom prst="rightBrace">
                    <a:avLst>
                      <a:gd name="adj1" fmla="val 8333"/>
                      <a:gd name="adj2" fmla="val 50000"/>
                    </a:avLst>
                  </a:prstGeom>
                  <a:noFill/>
                  <a:ln w="28575" cap="flat" cmpd="sng">
                    <a:solidFill>
                      <a:srgbClr val="0C0C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61" name="Google Shape;161;p9"/>
                  <p:cNvSpPr txBox="1"/>
                  <p:nvPr/>
                </p:nvSpPr>
                <p:spPr>
                  <a:xfrm>
                    <a:off x="3541096" y="1995918"/>
                    <a:ext cx="3588327"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2400" b="1">
                        <a:solidFill>
                          <a:schemeClr val="dk1"/>
                        </a:solidFill>
                        <a:latin typeface="Calibri"/>
                        <a:ea typeface="Calibri"/>
                        <a:cs typeface="Calibri"/>
                        <a:sym typeface="Calibri"/>
                      </a:rPr>
                      <a:t>juego de hipótesis hechas sobre el parámetro</a:t>
                    </a:r>
                    <a:endParaRPr/>
                  </a:p>
                  <a:p>
                    <a:pPr marL="0" marR="0" lvl="0" indent="0" algn="l" rtl="0">
                      <a:spcBef>
                        <a:spcPts val="0"/>
                      </a:spcBef>
                      <a:spcAft>
                        <a:spcPts val="0"/>
                      </a:spcAft>
                      <a:buNone/>
                    </a:pPr>
                    <a:r>
                      <a:rPr lang="es-AR" sz="2400" b="1">
                        <a:solidFill>
                          <a:schemeClr val="dk1"/>
                        </a:solidFill>
                        <a:latin typeface="Calibri"/>
                        <a:ea typeface="Calibri"/>
                        <a:cs typeface="Calibri"/>
                        <a:sym typeface="Calibri"/>
                      </a:rPr>
                      <a:t> </a:t>
                    </a:r>
                    <a:r>
                      <a:rPr lang="es-AR" sz="2000" b="1">
                        <a:solidFill>
                          <a:srgbClr val="FF0000"/>
                        </a:solidFill>
                        <a:latin typeface="Calibri"/>
                        <a:ea typeface="Calibri"/>
                        <a:cs typeface="Calibri"/>
                        <a:sym typeface="Calibri"/>
                      </a:rPr>
                      <a:t>¿Porque una bilateral?</a:t>
                    </a:r>
                    <a:endParaRPr sz="2000" b="1">
                      <a:solidFill>
                        <a:srgbClr val="FF0000"/>
                      </a:solidFill>
                      <a:latin typeface="Calibri"/>
                      <a:ea typeface="Calibri"/>
                      <a:cs typeface="Calibri"/>
                      <a:sym typeface="Calibri"/>
                    </a:endParaRPr>
                  </a:p>
                </p:txBody>
              </p:sp>
            </p:grpSp>
          </p:grpSp>
          <p:sp>
            <p:nvSpPr>
              <p:cNvPr id="162" name="Google Shape;162;p9"/>
              <p:cNvSpPr txBox="1"/>
              <p:nvPr/>
            </p:nvSpPr>
            <p:spPr>
              <a:xfrm>
                <a:off x="7491143" y="1524567"/>
                <a:ext cx="3368493" cy="470000"/>
              </a:xfrm>
              <a:prstGeom prst="rect">
                <a:avLst/>
              </a:prstGeom>
              <a:blipFill rotWithShape="1">
                <a:blip r:embed="rId7">
                  <a:alphaModFix/>
                </a:blip>
                <a:stretch>
                  <a:fillRect l="-2897" t="-7791" b="-2986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Calibri"/>
                    <a:ea typeface="Calibri"/>
                    <a:cs typeface="Calibri"/>
                    <a:sym typeface="Calibri"/>
                  </a:rPr>
                  <a:t> </a:t>
                </a:r>
                <a:endParaRPr/>
              </a:p>
            </p:txBody>
          </p:sp>
        </p:grpSp>
        <p:sp>
          <p:nvSpPr>
            <p:cNvPr id="163" name="Google Shape;163;p9"/>
            <p:cNvSpPr txBox="1"/>
            <p:nvPr/>
          </p:nvSpPr>
          <p:spPr>
            <a:xfrm>
              <a:off x="4848851" y="4421120"/>
              <a:ext cx="7176894"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800" b="1">
                  <a:solidFill>
                    <a:schemeClr val="dk1"/>
                  </a:solidFill>
                  <a:latin typeface="Calibri"/>
                  <a:ea typeface="Calibri"/>
                  <a:cs typeface="Calibri"/>
                  <a:sym typeface="Calibri"/>
                </a:rPr>
                <a:t>Si rechazamos la H</a:t>
              </a:r>
              <a:r>
                <a:rPr lang="es-AR" sz="1600" b="1">
                  <a:solidFill>
                    <a:schemeClr val="dk1"/>
                  </a:solidFill>
                  <a:latin typeface="Calibri"/>
                  <a:ea typeface="Calibri"/>
                  <a:cs typeface="Calibri"/>
                  <a:sym typeface="Calibri"/>
                </a:rPr>
                <a:t>0</a:t>
              </a:r>
              <a:r>
                <a:rPr lang="es-AR" sz="1800" b="1">
                  <a:solidFill>
                    <a:schemeClr val="dk1"/>
                  </a:solidFill>
                  <a:latin typeface="Calibri"/>
                  <a:ea typeface="Calibri"/>
                  <a:cs typeface="Calibri"/>
                  <a:sym typeface="Calibri"/>
                </a:rPr>
                <a:t> cuando es verdadera (error tipo 1) la producción para sin necesidad y hay un gasto en la revisión de la maquina.</a:t>
              </a:r>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s-AR" sz="1800" b="1">
                  <a:solidFill>
                    <a:schemeClr val="dk1"/>
                  </a:solidFill>
                  <a:latin typeface="Calibri"/>
                  <a:ea typeface="Calibri"/>
                  <a:cs typeface="Calibri"/>
                  <a:sym typeface="Calibri"/>
                </a:rPr>
                <a:t>Si no rechazamos H</a:t>
              </a:r>
              <a:r>
                <a:rPr lang="es-AR" sz="1600" b="1">
                  <a:solidFill>
                    <a:schemeClr val="dk1"/>
                  </a:solidFill>
                  <a:latin typeface="Calibri"/>
                  <a:ea typeface="Calibri"/>
                  <a:cs typeface="Calibri"/>
                  <a:sym typeface="Calibri"/>
                </a:rPr>
                <a:t>0</a:t>
              </a:r>
              <a:r>
                <a:rPr lang="es-AR" sz="1800" b="1">
                  <a:solidFill>
                    <a:schemeClr val="dk1"/>
                  </a:solidFill>
                  <a:latin typeface="Calibri"/>
                  <a:ea typeface="Calibri"/>
                  <a:cs typeface="Calibri"/>
                  <a:sym typeface="Calibri"/>
                </a:rPr>
                <a:t> cuando es falsa (error de tipo 2) la producción continua hasta que, de alguna manera, se note el problema.</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s-AR" sz="1800" b="1">
                  <a:solidFill>
                    <a:srgbClr val="FF0000"/>
                  </a:solidFill>
                  <a:latin typeface="Calibri"/>
                  <a:ea typeface="Calibri"/>
                  <a:cs typeface="Calibri"/>
                  <a:sym typeface="Calibri"/>
                </a:rPr>
                <a:t>¿Cuál es el error que mas nos va a costar?</a:t>
              </a:r>
              <a:endParaRPr sz="1800" b="1">
                <a:solidFill>
                  <a:srgbClr val="FF0000"/>
                </a:solidFill>
                <a:latin typeface="Calibri"/>
                <a:ea typeface="Calibri"/>
                <a:cs typeface="Calibri"/>
                <a:sym typeface="Calibri"/>
              </a:endParaRPr>
            </a:p>
          </p:txBody>
        </p:sp>
        <p:sp>
          <p:nvSpPr>
            <p:cNvPr id="164" name="Google Shape;164;p9"/>
            <p:cNvSpPr/>
            <p:nvPr/>
          </p:nvSpPr>
          <p:spPr>
            <a:xfrm>
              <a:off x="4170218" y="4421120"/>
              <a:ext cx="567797" cy="2031325"/>
            </a:xfrm>
            <a:prstGeom prst="leftBrace">
              <a:avLst>
                <a:gd name="adj1" fmla="val 8333"/>
                <a:gd name="adj2" fmla="val 44544"/>
              </a:avLst>
            </a:prstGeom>
            <a:noFill/>
            <a:ln w="19050" cap="flat" cmpd="sng">
              <a:solidFill>
                <a:srgbClr val="0C0C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1639</TotalTime>
  <Words>1272</Words>
  <Application>Microsoft Office PowerPoint</Application>
  <PresentationFormat>Panorámica</PresentationFormat>
  <Paragraphs>311</Paragraphs>
  <Slides>32</Slides>
  <Notes>32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Calibri</vt:lpstr>
      <vt:lpstr>Arial Black</vt:lpstr>
      <vt:lpstr>Times New Roman</vt:lpstr>
      <vt:lpstr>Arial</vt:lpstr>
      <vt:lpstr>Tema de Office</vt:lpstr>
      <vt:lpstr>UNA HIPÓTESIS ES UNA AFIRMACIÓN QUE SE HACE RESPECTO DE PROPIEDADES DE LAS VARIABLES ALEATORIAS QUE SE ESTUDIAN</vt:lpstr>
      <vt:lpstr>¿Qué es hacer una prueba de hipótesis?</vt:lpstr>
      <vt:lpstr>¿CUÁLES SON LOS ERRORES QUE SE PUEDEN COMETER?  </vt:lpstr>
      <vt:lpstr>¿Cuándo se hacen pruebas sobre los parámetros, se distinguen tres situaciones  ¿CUÁL ES LA DIFERENCIA ENTRE ELLAS?</vt:lpstr>
      <vt:lpstr>HAY 3 TIPOS DE PRUEBAS DE HIPOTESIS SOBRE LOS PARÁMETROS</vt:lpstr>
      <vt:lpstr>2. UNILATERAL DERECHA</vt:lpstr>
      <vt:lpstr>3. UNILATERAL IZQUIERDA</vt:lpstr>
      <vt:lpstr>Pruebas de hipótesis para la varianza poblacional </vt:lpstr>
      <vt:lpstr>Presentación de PowerPoint</vt:lpstr>
      <vt:lpstr>Presentación de PowerPoint</vt:lpstr>
      <vt:lpstr>Presentación de PowerPoint</vt:lpstr>
      <vt:lpstr> PRUEBA PARA LA MEDIA POBLACIONAL </vt:lpstr>
      <vt:lpstr>Presentación de PowerPoint</vt:lpstr>
      <vt:lpstr>Presentación de PowerPoint</vt:lpstr>
      <vt:lpstr>PRUEBA DE BONDAD DE AJUSTE  Compara la distribucion observada de los datos con la distribucion esperada bajo hipótesis para decidir si, en la población, los datos se ajustan a una distribucion particular.</vt:lpstr>
      <vt:lpstr>PRUEBA DE BONDAD DE AJUSTE  CHI-CUADRADO</vt:lpstr>
      <vt:lpstr>PROCEDIMIENTO</vt:lpstr>
      <vt:lpstr>Sí….  </vt:lpstr>
      <vt:lpstr>Ejemplo (ejercicio 16 de la guía de actividades, datos cuantitativos continuos).  En este caso, se reagrupan los datos en clases.</vt:lpstr>
      <vt:lpstr>Presentación de PowerPoint</vt:lpstr>
      <vt:lpstr>Corrigiendo el valor de f esperada menor a 5 de la clase &gt;115.</vt:lpstr>
      <vt:lpstr>Una vez determinados los valores esperados bajo H0, se calcula el estadístico CHi-cuadrado</vt:lpstr>
      <vt:lpstr> </vt:lpstr>
      <vt:lpstr>EJEMPLO (ejercicio 17 de la guía de actividades. Datos cuantitativos discretos)</vt:lpstr>
      <vt:lpstr> </vt:lpstr>
      <vt:lpstr>Presentación de PowerPoint</vt:lpstr>
      <vt:lpstr>Presentación de PowerPoint</vt:lpstr>
      <vt:lpstr> </vt:lpstr>
      <vt:lpstr>PRUEBA DE KOLMOGOROV-SMIRNOV</vt:lpstr>
      <vt:lpstr>PROCEDIMIENTO  para determinar la tabla de cálculos</vt:lpstr>
      <vt:lpstr>La decisión será: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UNA HIPÓTESIS ES UNA AFIRMACIÓN QUE SE HACE RESPECTO DE UN SUCESO</dc:title>
  <dc:creator>Silvia Pierotti</dc:creator>
  <cp:lastModifiedBy>felipe cañas</cp:lastModifiedBy>
  <cp:revision>17</cp:revision>
  <dcterms:created xsi:type="dcterms:W3CDTF">2018-10-08T18:35:11Z</dcterms:created>
  <dcterms:modified xsi:type="dcterms:W3CDTF">2022-05-25T13:13:03Z</dcterms:modified>
</cp:coreProperties>
</file>