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3" r:id="rId2"/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83" r:id="rId15"/>
    <p:sldId id="284" r:id="rId16"/>
    <p:sldId id="285" r:id="rId17"/>
    <p:sldId id="269" r:id="rId18"/>
    <p:sldId id="275" r:id="rId19"/>
    <p:sldId id="281" r:id="rId20"/>
    <p:sldId id="282" r:id="rId21"/>
    <p:sldId id="272" r:id="rId22"/>
    <p:sldId id="287" r:id="rId23"/>
    <p:sldId id="270" r:id="rId24"/>
    <p:sldId id="276" r:id="rId25"/>
    <p:sldId id="271" r:id="rId26"/>
    <p:sldId id="274" r:id="rId27"/>
    <p:sldId id="279" r:id="rId28"/>
    <p:sldId id="286" r:id="rId29"/>
    <p:sldId id="288" r:id="rId30"/>
    <p:sldId id="280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693" autoAdjust="0"/>
  </p:normalViewPr>
  <p:slideViewPr>
    <p:cSldViewPr snapToGrid="0">
      <p:cViewPr varScale="1">
        <p:scale>
          <a:sx n="66" d="100"/>
          <a:sy n="66" d="100"/>
        </p:scale>
        <p:origin x="9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6268-8382-4253-B525-75BCAA054491}" type="datetimeFigureOut">
              <a:rPr lang="es-AR" smtClean="0"/>
              <a:t>30/4/2022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1C531-9617-4616-B5D0-E6CC10FBA9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48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general esto se cumple para distribuciones</a:t>
            </a:r>
            <a:r>
              <a:rPr lang="es-AR" baseline="0" dirty="0" smtClean="0"/>
              <a:t> diferentes de la normal cuando el tamaño muestral es grande (Ejemplo Binomial, Poisson, Exponencial)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C531-9617-4616-B5D0-E6CC10FBA90E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48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>
                <a:latin typeface="Arial Black" panose="020B0A04020102020204" pitchFamily="34" charset="0"/>
              </a:rPr>
              <a:t>Ejemplo 2: varianza muestral </a:t>
            </a:r>
            <a:endParaRPr lang="es-AR" b="1" dirty="0">
              <a:latin typeface="Arial Black" panose="020B0A040201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C531-9617-4616-B5D0-E6CC10FBA90E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0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>
                <a:latin typeface="Arial Black" panose="020B0A04020102020204" pitchFamily="34" charset="0"/>
              </a:rPr>
              <a:t>Ejemplo: media muestral y mediana</a:t>
            </a:r>
            <a:endParaRPr lang="es-AR" b="1" dirty="0">
              <a:latin typeface="Arial Black" panose="020B0A040201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C531-9617-4616-B5D0-E6CC10FBA90E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42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2FA7-131E-4D5E-8F38-DC2137B386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6F3E-37B6-4142-96D2-7CBD1AAACA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818" y="115743"/>
            <a:ext cx="11984182" cy="1976293"/>
          </a:xfrm>
        </p:spPr>
        <p:txBody>
          <a:bodyPr>
            <a:noAutofit/>
          </a:bodyPr>
          <a:lstStyle/>
          <a:p>
            <a:pPr algn="ctr"/>
            <a:r>
              <a:rPr lang="es-AR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ESTIMACION DE PARAMETROS POBLACIONALES</a:t>
            </a:r>
            <a:endParaRPr lang="en-US" sz="5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0216" y="2092036"/>
            <a:ext cx="118317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600" b="1" dirty="0" smtClean="0"/>
              <a:t>Vamos a estudiar 2 tipos de estimación:</a:t>
            </a:r>
          </a:p>
          <a:p>
            <a:r>
              <a:rPr lang="es-AR" sz="6600" b="1" dirty="0" smtClean="0"/>
              <a:t>1. Estimación puntual</a:t>
            </a:r>
          </a:p>
          <a:p>
            <a:r>
              <a:rPr lang="es-AR" sz="6600" b="1" dirty="0" smtClean="0"/>
              <a:t>2. Estimación por intervalos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1711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4"/>
                <a:ext cx="10515600" cy="628505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s-AR" b="1" dirty="0" smtClean="0">
                    <a:solidFill>
                      <a:srgbClr val="0070C0"/>
                    </a:solidFill>
                    <a:latin typeface="+mn-lt"/>
                  </a:rPr>
                  <a:t>2. INSESGABILILIDAD: </a:t>
                </a:r>
                <a:r>
                  <a:rPr lang="es-AR" b="1" dirty="0" smtClean="0"/>
                  <a:t>Decimos que un estimador es insesgados cuando se cumple:</a:t>
                </a:r>
                <a:br>
                  <a:rPr lang="es-AR" b="1" dirty="0" smtClean="0"/>
                </a:br>
                <a:r>
                  <a:rPr lang="es-AR" b="1" dirty="0"/>
                  <a:t/>
                </a:r>
                <a:br>
                  <a:rPr lang="es-AR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A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acc>
                        </m:e>
                      </m:d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r>
                  <a:rPr lang="es-AR" b="1" dirty="0" smtClean="0">
                    <a:ea typeface="Cambria Math" panose="02040503050406030204" pitchFamily="18" charset="0"/>
                  </a:rPr>
                  <a:t/>
                </a:r>
                <a:br>
                  <a:rPr lang="es-AR" b="1" dirty="0" smtClean="0">
                    <a:ea typeface="Cambria Math" panose="02040503050406030204" pitchFamily="18" charset="0"/>
                  </a:rPr>
                </a:br>
                <a:r>
                  <a:rPr lang="es-AR" b="1" dirty="0" smtClean="0">
                    <a:ea typeface="Cambria Math" panose="02040503050406030204" pitchFamily="18" charset="0"/>
                  </a:rPr>
                  <a:t/>
                </a:r>
                <a:br>
                  <a:rPr lang="es-AR" b="1" dirty="0" smtClean="0">
                    <a:ea typeface="Cambria Math" panose="02040503050406030204" pitchFamily="18" charset="0"/>
                  </a:rPr>
                </a:br>
                <a:r>
                  <a:rPr lang="es-AR" b="1" dirty="0" smtClean="0">
                    <a:ea typeface="Cambria Math" panose="02040503050406030204" pitchFamily="18" charset="0"/>
                  </a:rPr>
                  <a:t>Por ejemplo: La media muestral</a:t>
                </a:r>
                <a:br>
                  <a:rPr lang="es-AR" b="1" dirty="0" smtClean="0">
                    <a:ea typeface="Cambria Math" panose="02040503050406030204" pitchFamily="18" charset="0"/>
                  </a:rPr>
                </a:br>
                <a:r>
                  <a:rPr lang="es-AR" b="1" dirty="0">
                    <a:ea typeface="Cambria Math" panose="02040503050406030204" pitchFamily="18" charset="0"/>
                  </a:rPr>
                  <a:t/>
                </a:r>
                <a:br>
                  <a:rPr lang="es-AR" b="1" dirty="0">
                    <a:ea typeface="Cambria Math" panose="02040503050406030204" pitchFamily="18" charset="0"/>
                  </a:rPr>
                </a:br>
                <a:r>
                  <a:rPr lang="es-AR" b="1" dirty="0" smtClean="0">
                    <a:ea typeface="Cambria Math" panose="02040503050406030204" pitchFamily="18" charset="0"/>
                  </a:rPr>
                  <a:t>                               </a:t>
                </a:r>
                <a:r>
                  <a:rPr lang="es-AR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s-AR" b="1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s-AR" b="1" dirty="0" smtClean="0">
                    <a:ea typeface="Cambria Math" panose="020405030504060302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s-A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s-AR" b="1" dirty="0" smtClean="0">
                    <a:ea typeface="Cambria Math" panose="02040503050406030204" pitchFamily="18" charset="0"/>
                  </a:rPr>
                  <a:t/>
                </a:r>
                <a:br>
                  <a:rPr lang="es-AR" b="1" dirty="0" smtClean="0">
                    <a:ea typeface="Cambria Math" panose="02040503050406030204" pitchFamily="18" charset="0"/>
                  </a:rPr>
                </a:br>
                <a:r>
                  <a:rPr lang="es-AR" b="1" dirty="0" smtClean="0">
                    <a:ea typeface="Cambria Math" panose="02040503050406030204" pitchFamily="18" charset="0"/>
                  </a:rPr>
                  <a:t/>
                </a:r>
                <a:br>
                  <a:rPr lang="es-AR" b="1" dirty="0" smtClean="0">
                    <a:ea typeface="Cambria Math" panose="02040503050406030204" pitchFamily="18" charset="0"/>
                  </a:rPr>
                </a:br>
                <a:endParaRPr lang="en-US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4"/>
                <a:ext cx="10515600" cy="6285057"/>
              </a:xfrm>
              <a:blipFill>
                <a:blip r:embed="rId3"/>
                <a:stretch>
                  <a:fillRect l="-2377" t="-24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4206875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s-AR" b="1" dirty="0" smtClean="0">
                    <a:solidFill>
                      <a:srgbClr val="0070C0"/>
                    </a:solidFill>
                    <a:latin typeface="+mn-lt"/>
                  </a:rPr>
                  <a:t>3. CONSISTENCIA: </a:t>
                </a:r>
                <a:r>
                  <a:rPr lang="es-AR" b="1" dirty="0" smtClean="0"/>
                  <a:t>Un estimador es consistente cuando:</a:t>
                </a:r>
                <a:br>
                  <a:rPr lang="es-AR" b="1" dirty="0" smtClean="0"/>
                </a:br>
                <a:r>
                  <a:rPr lang="es-AR" b="1" dirty="0"/>
                  <a:t/>
                </a:r>
                <a:br>
                  <a:rPr lang="es-AR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s-AR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s-AR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s-A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s-A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es-A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A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AR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  <m:r>
                                    <a:rPr lang="es-AR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  <m:r>
                                <a:rPr lang="es-AR" b="1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AR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  <m:r>
                            <a:rPr lang="es-AR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r>
                  <a:rPr lang="es-AR" dirty="0" smtClean="0"/>
                  <a:t/>
                </a:r>
                <a:br>
                  <a:rPr lang="es-AR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4206875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6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200891" y="517525"/>
                <a:ext cx="11353800" cy="460865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s-AR" b="1" dirty="0" smtClean="0">
                    <a:solidFill>
                      <a:srgbClr val="0070C0"/>
                    </a:solidFill>
                    <a:latin typeface="+mn-lt"/>
                  </a:rPr>
                  <a:t>4. EFICIENCIA: </a:t>
                </a:r>
                <a:r>
                  <a:rPr lang="es-AR" b="1" dirty="0" smtClean="0"/>
                  <a:t>Cuando tenemos dos estimadores para un mismo parámetro,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A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:r>
                  <a:rPr lang="es-AR" b="1" dirty="0" smtClean="0"/>
                  <a:t>vamos</a:t>
                </a:r>
                <a:r>
                  <a:rPr lang="en-US" b="1" dirty="0" smtClean="0"/>
                  <a:t> a </a:t>
                </a:r>
                <a:r>
                  <a:rPr lang="es-AR" b="1" dirty="0" smtClean="0"/>
                  <a:t>decir</a:t>
                </a:r>
                <a:r>
                  <a:rPr lang="en-US" b="1" dirty="0" smtClean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s-AR" b="1" dirty="0" smtClean="0"/>
                  <a:t>es</a:t>
                </a:r>
                <a:r>
                  <a:rPr lang="en-US" b="1" dirty="0" smtClean="0"/>
                  <a:t> mas </a:t>
                </a:r>
                <a:r>
                  <a:rPr lang="es-AR" b="1" dirty="0" smtClean="0"/>
                  <a:t>eficiente</a:t>
                </a:r>
                <a:r>
                  <a:rPr lang="en-US" b="1" dirty="0" smtClean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s-AR" b="1" dirty="0" smtClean="0"/>
                  <a:t>si</a:t>
                </a:r>
                <a:r>
                  <a:rPr lang="en-US" b="1" dirty="0" smtClean="0"/>
                  <a:t> se </a:t>
                </a:r>
                <a:r>
                  <a:rPr lang="es-AR" b="1" dirty="0" smtClean="0"/>
                  <a:t>cumple</a:t>
                </a:r>
                <a:r>
                  <a:rPr lang="en-US" b="1" dirty="0" smtClean="0"/>
                  <a:t> que:</a:t>
                </a:r>
                <a:br>
                  <a:rPr lang="en-US" b="1" dirty="0" smtClean="0"/>
                </a:br>
                <a:r>
                  <a:rPr lang="en-US" b="1" dirty="0"/>
                  <a:t/>
                </a:r>
                <a:br>
                  <a:rPr lang="en-US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𝐕𝐚𝐫</m:t>
                      </m:r>
                      <m:d>
                        <m:d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𝐯𝐚𝐫</m:t>
                      </m:r>
                      <m:d>
                        <m:d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lang="en-US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0891" y="517525"/>
                <a:ext cx="11353800" cy="4608657"/>
              </a:xfrm>
              <a:blipFill>
                <a:blip r:embed="rId3"/>
                <a:stretch>
                  <a:fillRect l="-2202" r="-1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4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82" y="101888"/>
            <a:ext cx="11790218" cy="2522779"/>
          </a:xfrm>
        </p:spPr>
        <p:txBody>
          <a:bodyPr>
            <a:normAutofit fontScale="90000"/>
          </a:bodyPr>
          <a:lstStyle/>
          <a:p>
            <a:pPr algn="ctr"/>
            <a:r>
              <a:rPr lang="es-AR" sz="7200" b="1" dirty="0" smtClean="0">
                <a:solidFill>
                  <a:srgbClr val="FF0000"/>
                </a:solidFill>
                <a:latin typeface="+mn-lt"/>
              </a:rPr>
              <a:t>Ejemplo de propiedades de los buenos estimadores</a:t>
            </a:r>
            <a:r>
              <a:rPr lang="es-AR" b="1" dirty="0" smtClean="0">
                <a:latin typeface="+mn-lt"/>
              </a:rPr>
              <a:t/>
            </a:r>
            <a:br>
              <a:rPr lang="es-AR" b="1" dirty="0" smtClean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624667"/>
            <a:ext cx="1169046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28143" y="340614"/>
                <a:ext cx="4579884" cy="707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3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a:rPr lang="es-AR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1+…+</m:t>
                        </m:r>
                        <m:r>
                          <m:rPr>
                            <m:sty m:val="p"/>
                          </m:rP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s-AR" sz="32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s-AR" sz="32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43" y="340614"/>
                <a:ext cx="4579884" cy="707373"/>
              </a:xfrm>
              <a:prstGeom prst="rect">
                <a:avLst/>
              </a:prstGeom>
              <a:blipFill>
                <a:blip r:embed="rId2"/>
                <a:stretch>
                  <a:fillRect t="-1724" b="-198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28143" y="1119352"/>
                <a:ext cx="10917623" cy="512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>
                    <a:solidFill>
                      <a:srgbClr val="FF0000"/>
                    </a:solidFill>
                  </a:rPr>
                  <a:t>Es suficiente? </a:t>
                </a:r>
                <a:r>
                  <a:rPr lang="es-AR" sz="2400" dirty="0" smtClean="0"/>
                  <a:t>Sí, ya que tienen en cuenta todos los elementos de la muestra</a:t>
                </a:r>
              </a:p>
              <a:p>
                <a:r>
                  <a:rPr lang="es-AR" sz="2400" dirty="0" smtClean="0">
                    <a:solidFill>
                      <a:srgbClr val="FF0000"/>
                    </a:solidFill>
                  </a:rPr>
                  <a:t>Es consistente? </a:t>
                </a:r>
                <a:r>
                  <a:rPr lang="es-AR" sz="2400" dirty="0" smtClean="0"/>
                  <a:t>Sí, ya que a medida que aumenta n se acerca al verdadero valor de parámetro</a:t>
                </a:r>
              </a:p>
              <a:p>
                <a:r>
                  <a:rPr lang="es-AR" sz="2400" dirty="0" smtClean="0">
                    <a:solidFill>
                      <a:srgbClr val="FF0000"/>
                    </a:solidFill>
                  </a:rPr>
                  <a:t>Es insesgada? </a:t>
                </a:r>
                <a:r>
                  <a:rPr lang="es-AR" sz="2400" dirty="0" smtClean="0"/>
                  <a:t>Si ya que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es-A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AR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AR" sz="2800" b="0" i="0" smtClean="0">
                                  <a:latin typeface="Cambria Math" panose="02040503050406030204" pitchFamily="18" charset="0"/>
                                </a:rPr>
                                <m:t>1+…+</m:t>
                              </m:r>
                              <m:r>
                                <m:rPr>
                                  <m:sty m:val="p"/>
                                </m:rPr>
                                <a:rPr lang="es-AR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AR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num>
                        <m:den>
                          <m:r>
                            <a:rPr lang="es-A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s-AR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8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AR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8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es-AR" sz="28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AR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AR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AR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es-AR" sz="28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AR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es-A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a:rPr lang="es-A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s-A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sz="2800" dirty="0" smtClean="0"/>
              </a:p>
              <a:p>
                <a:r>
                  <a:rPr lang="es-AR" sz="2400" dirty="0" smtClean="0">
                    <a:solidFill>
                      <a:srgbClr val="FF0000"/>
                    </a:solidFill>
                  </a:rPr>
                  <a:t>Es eficiente?.. </a:t>
                </a:r>
                <a:r>
                  <a:rPr lang="es-AR" sz="2400" dirty="0" smtClean="0"/>
                  <a:t>Hay que Comparar su varianza con la de otro estimador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es-A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A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AR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s-AR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43" y="1119352"/>
                <a:ext cx="10917623" cy="5125377"/>
              </a:xfrm>
              <a:prstGeom prst="rect">
                <a:avLst/>
              </a:prstGeom>
              <a:blipFill>
                <a:blip r:embed="rId3"/>
                <a:stretch>
                  <a:fillRect l="-893" t="-9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3294993" y="216990"/>
            <a:ext cx="8623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Analicemos las propiedades de este estimador para determinar si es bueno</a:t>
            </a:r>
            <a:r>
              <a:rPr lang="es-AR" b="1" dirty="0" smtClean="0"/>
              <a:t>…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6394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96952" y="204227"/>
                <a:ext cx="3317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AR" sz="3200" dirty="0">
                    <a:solidFill>
                      <a:prstClr val="black"/>
                    </a:solidFill>
                  </a:rPr>
                  <a:t>= </a:t>
                </a:r>
                <a:r>
                  <a:rPr lang="es-AR" sz="3200" dirty="0" smtClean="0">
                    <a:solidFill>
                      <a:prstClr val="black"/>
                    </a:solidFill>
                  </a:rPr>
                  <a:t>(2X1-X6+X4)/2</a:t>
                </a:r>
                <a:endParaRPr lang="es-AR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2" y="204227"/>
                <a:ext cx="3317960" cy="584775"/>
              </a:xfrm>
              <a:prstGeom prst="rect">
                <a:avLst/>
              </a:prstGeom>
              <a:blipFill>
                <a:blip r:embed="rId2"/>
                <a:stretch>
                  <a:fillRect t="-12632" r="-4044" b="-35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73421" y="1071631"/>
                <a:ext cx="11524594" cy="5796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s-AR" sz="2400" dirty="0" smtClean="0">
                    <a:solidFill>
                      <a:srgbClr val="FF0000"/>
                    </a:solidFill>
                  </a:rPr>
                  <a:t>Es suficiente? </a:t>
                </a:r>
                <a:r>
                  <a:rPr lang="es-AR" sz="2400" dirty="0" smtClean="0">
                    <a:solidFill>
                      <a:prstClr val="black"/>
                    </a:solidFill>
                  </a:rPr>
                  <a:t>No, ya que no tienen </a:t>
                </a:r>
                <a:r>
                  <a:rPr lang="es-AR" sz="2400" dirty="0">
                    <a:solidFill>
                      <a:prstClr val="black"/>
                    </a:solidFill>
                  </a:rPr>
                  <a:t>en cuenta todos los elementos de la muestra</a:t>
                </a:r>
              </a:p>
              <a:p>
                <a:pPr lvl="0"/>
                <a:r>
                  <a:rPr lang="es-AR" sz="2400" dirty="0">
                    <a:solidFill>
                      <a:srgbClr val="FF0000"/>
                    </a:solidFill>
                  </a:rPr>
                  <a:t>Es consistente? </a:t>
                </a:r>
                <a:r>
                  <a:rPr lang="es-AR" sz="2400" dirty="0" smtClean="0">
                    <a:solidFill>
                      <a:prstClr val="black"/>
                    </a:solidFill>
                  </a:rPr>
                  <a:t>No, por mas que </a:t>
                </a:r>
                <a:r>
                  <a:rPr lang="es-AR" sz="2400" dirty="0">
                    <a:solidFill>
                      <a:prstClr val="black"/>
                    </a:solidFill>
                  </a:rPr>
                  <a:t>aumenta n </a:t>
                </a:r>
                <a:r>
                  <a:rPr lang="es-AR" sz="2400" dirty="0" smtClean="0">
                    <a:solidFill>
                      <a:prstClr val="black"/>
                    </a:solidFill>
                  </a:rPr>
                  <a:t>solo toma X1, X6 y X4</a:t>
                </a:r>
                <a:endParaRPr lang="es-AR" sz="2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AR" sz="2400" dirty="0">
                    <a:solidFill>
                      <a:srgbClr val="FF0000"/>
                    </a:solidFill>
                  </a:rPr>
                  <a:t>Es insesgada? </a:t>
                </a:r>
                <a:r>
                  <a:rPr lang="es-AR" sz="2400" dirty="0" smtClean="0">
                    <a:solidFill>
                      <a:srgbClr val="FF0000"/>
                    </a:solidFill>
                  </a:rPr>
                  <a:t>Si.</a:t>
                </a:r>
                <a:endParaRPr lang="es-AR" sz="2400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AR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AR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s-AR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AR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6+</m:t>
                              </m:r>
                              <m:r>
                                <m:rPr>
                                  <m:sty m:val="p"/>
                                </m:rPr>
                                <a:rPr lang="es-AR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AR" sz="32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s-AR" sz="3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32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AR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m:rPr>
                          <m:sty m:val="p"/>
                        </m:rP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AR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AR" sz="3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AR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32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AR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s-A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A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A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AR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s-A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sz="3200" dirty="0">
                  <a:solidFill>
                    <a:prstClr val="black"/>
                  </a:solidFill>
                </a:endParaRPr>
              </a:p>
              <a:p>
                <a:pPr lvl="0"/>
                <a:endParaRPr lang="es-AR" sz="32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AR" sz="2400" dirty="0">
                    <a:solidFill>
                      <a:srgbClr val="FF0000"/>
                    </a:solidFill>
                  </a:rPr>
                  <a:t>Es eficiente?.. </a:t>
                </a:r>
                <a:r>
                  <a:rPr lang="es-AR" sz="2400" dirty="0">
                    <a:solidFill>
                      <a:prstClr val="black"/>
                    </a:solidFill>
                  </a:rPr>
                  <a:t>Hay que compararlo con un segundo </a:t>
                </a:r>
                <a:r>
                  <a:rPr lang="es-AR" sz="2400" dirty="0" smtClean="0">
                    <a:solidFill>
                      <a:prstClr val="black"/>
                    </a:solidFill>
                  </a:rPr>
                  <a:t>estimador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s-A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A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24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</m:acc>
                        </m:e>
                      </m:d>
                      <m:r>
                        <a:rPr lang="es-AR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A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AR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1" y="1071631"/>
                <a:ext cx="11524594" cy="5796202"/>
              </a:xfrm>
              <a:prstGeom prst="rect">
                <a:avLst/>
              </a:prstGeom>
              <a:blipFill>
                <a:blip r:embed="rId3"/>
                <a:stretch>
                  <a:fillRect l="-793" t="-8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2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93670" y="1515392"/>
                <a:ext cx="9800953" cy="810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s-AR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AR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3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acc>
                      </m:e>
                    </m:d>
                  </m:oMath>
                </a14:m>
                <a:r>
                  <a:rPr lang="es-AR" sz="3200" dirty="0" smtClean="0">
                    <a:solidFill>
                      <a:prstClr val="black"/>
                    </a:solidFill>
                  </a:rPr>
                  <a:t>= V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m:rPr>
                            <m:sty m:val="p"/>
                          </m:rP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>
                          <a:rPr lang="es-AR" sz="32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sz="32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32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2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AR" sz="32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2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sz="32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sz="3200" dirty="0" smtClean="0">
                    <a:solidFill>
                      <a:prstClr val="black"/>
                    </a:solidFill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2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2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sz="32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sty m:val="p"/>
                          </m:rP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6)+</m:t>
                        </m:r>
                        <m:r>
                          <m:rPr>
                            <m:sty m:val="p"/>
                          </m:rP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32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4)</m:t>
                        </m:r>
                        <m:r>
                          <m:rPr>
                            <m:nor/>
                          </m:rPr>
                          <a:rPr lang="es-AR" sz="3200" dirty="0">
                            <a:solidFill>
                              <a:prstClr val="black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s-AR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0" y="1515392"/>
                <a:ext cx="9800953" cy="810671"/>
              </a:xfrm>
              <a:prstGeom prst="rect">
                <a:avLst/>
              </a:prstGeom>
              <a:blipFill>
                <a:blip r:embed="rId2"/>
                <a:stretch>
                  <a:fillRect b="-120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646386" y="3092738"/>
                <a:ext cx="10612480" cy="78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acc>
                      </m:e>
                    </m:d>
                  </m:oMath>
                </a14:m>
                <a:r>
                  <a:rPr lang="es-AR" sz="3200" dirty="0" smtClean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AR" sz="3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2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sz="32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sz="3200" dirty="0" smtClean="0">
                    <a:solidFill>
                      <a:prstClr val="black"/>
                    </a:solidFill>
                  </a:rPr>
                  <a:t>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3200" dirty="0" smtClean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3200" dirty="0" smtClean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3200" dirty="0" smtClean="0">
                    <a:solidFill>
                      <a:prstClr val="black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A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A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A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AR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3200" dirty="0" smtClean="0">
                    <a:solidFill>
                      <a:prstClr val="black"/>
                    </a:solidFill>
                  </a:rPr>
                  <a:t> </a:t>
                </a:r>
                <a:endParaRPr lang="es-AR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" y="3092738"/>
                <a:ext cx="10612480" cy="787716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46386" y="662152"/>
                <a:ext cx="55652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200" b="1" dirty="0" smtClean="0">
                    <a:solidFill>
                      <a:srgbClr val="FF0000"/>
                    </a:solidFill>
                  </a:rPr>
                  <a:t>Cómo se calcula</a:t>
                </a:r>
                <a14:m>
                  <m:oMath xmlns:m="http://schemas.openxmlformats.org/officeDocument/2006/math">
                    <m:r>
                      <a:rPr lang="es-AR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𝐕</m:t>
                    </m:r>
                    <m:d>
                      <m:dPr>
                        <m:ctrlPr>
                          <a:rPr lang="es-AR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AR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</m:d>
                  </m:oMath>
                </a14:m>
                <a:r>
                  <a:rPr lang="es-AR" sz="3600" b="1" dirty="0" smtClean="0">
                    <a:solidFill>
                      <a:srgbClr val="FF0000"/>
                    </a:solidFill>
                  </a:rPr>
                  <a:t>?</a:t>
                </a:r>
                <a:endParaRPr lang="es-AR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" y="662152"/>
                <a:ext cx="5565228" cy="646331"/>
              </a:xfrm>
              <a:prstGeom prst="rect">
                <a:avLst/>
              </a:prstGeom>
              <a:blipFill>
                <a:blip r:embed="rId4"/>
                <a:stretch>
                  <a:fillRect l="-2738" t="-15094" b="-349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8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6018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s-AR" sz="9600" b="1" dirty="0" smtClean="0">
                <a:solidFill>
                  <a:srgbClr val="FF0000"/>
                </a:solidFill>
                <a:latin typeface="+mn-lt"/>
              </a:rPr>
              <a:t>ESTIMACIÓN POR INTERVALOS DE PARÁMETROS POBLACIONALES</a:t>
            </a:r>
            <a:endParaRPr lang="en-US" sz="96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7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854" y="1955320"/>
            <a:ext cx="11547763" cy="3541856"/>
          </a:xfrm>
        </p:spPr>
        <p:txBody>
          <a:bodyPr>
            <a:noAutofit/>
          </a:bodyPr>
          <a:lstStyle/>
          <a:p>
            <a:r>
              <a:rPr lang="es-AR" sz="6600" b="1" dirty="0" smtClean="0"/>
              <a:t>Es definir una región de confianza. Esta región, tiene una probabilidad conocida (definida por el investigador) de cubrir al parámetro poblacional.</a:t>
            </a:r>
            <a:br>
              <a:rPr lang="es-AR" sz="6600" b="1" dirty="0" smtClean="0"/>
            </a:b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3763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237" y="190953"/>
            <a:ext cx="11522363" cy="2392589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Para empezar la construcción del intervalo, necesitamos un estadístico que relacione la información proveniente de la muestra (media muestral o la varianza muestral) y el parámetro que se esta estimando. Y, además, necesitamos que ese estadístico tenga una distribución conocida.</a:t>
            </a:r>
            <a:br>
              <a:rPr lang="es-AR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63237" y="2367654"/>
                <a:ext cx="5498934" cy="412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 smtClean="0">
                    <a:solidFill>
                      <a:srgbClr val="FF0000"/>
                    </a:solidFill>
                  </a:rPr>
                  <a:t>¿Por qué se requiere un nuevo estadístico con una distribucion apropiada que relacione los estimadores muestrales con los parámetros a estimar? </a:t>
                </a:r>
              </a:p>
              <a:p>
                <a:r>
                  <a:rPr lang="es-AR" sz="2400" b="1" dirty="0" smtClean="0">
                    <a:solidFill>
                      <a:srgbClr val="FF0000"/>
                    </a:solidFill>
                  </a:rPr>
                  <a:t>¿Por qué no usar directamente los estimadores muestrales y sus distribuciones? Como,</a:t>
                </a:r>
              </a:p>
              <a:p>
                <a:pPr algn="ctr"/>
                <a:r>
                  <a:rPr lang="es-AR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  <m:r>
                      <a:rPr lang="es-AR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  <m:r>
                      <a:rPr lang="es-E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a:rPr lang="es-E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𝛔</m:t>
                            </m:r>
                          </m:e>
                          <m:sup>
                            <m:r>
                              <a:rPr lang="es-ES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s-E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s-ES" sz="24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s-AR" sz="2800" dirty="0" smtClean="0"/>
              </a:p>
              <a:p>
                <a:endParaRPr lang="es-AR" sz="2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7" y="2367654"/>
                <a:ext cx="5498934" cy="4126386"/>
              </a:xfrm>
              <a:prstGeom prst="rect">
                <a:avLst/>
              </a:prstGeom>
              <a:blipFill>
                <a:blip r:embed="rId2"/>
                <a:stretch>
                  <a:fillRect l="-1663" t="-1182" r="-2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6937829" y="2168689"/>
            <a:ext cx="497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7030A0"/>
                </a:solidFill>
              </a:rPr>
              <a:t>Notemos que la distribución de la media muestral depende del parámetro a estimar µ, es por esta razón que se busca un nuevo estadístico, que relacione al parámetro a estimar con su estimador puntual (el que contiene la información), y que, además, tenga una distribución conocida (para que esto se base en probabilidades) y que esta no dependa del parámetro a estimar.</a:t>
            </a:r>
            <a:endParaRPr lang="es-AR" sz="2400" b="1" dirty="0">
              <a:solidFill>
                <a:srgbClr val="7030A0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5762171" y="3712513"/>
            <a:ext cx="943429" cy="5225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9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29635"/>
            <a:ext cx="9144000" cy="1426874"/>
          </a:xfrm>
        </p:spPr>
        <p:txBody>
          <a:bodyPr>
            <a:normAutofit/>
          </a:bodyPr>
          <a:lstStyle/>
          <a:p>
            <a:r>
              <a:rPr lang="es-AR" sz="4800" b="1" dirty="0" smtClean="0">
                <a:solidFill>
                  <a:srgbClr val="FF0000"/>
                </a:solidFill>
                <a:latin typeface="+mn-lt"/>
              </a:rPr>
              <a:t>ESTIMACIÓN PUNTUAL DE PARÁMETROS POBLACIONALES</a:t>
            </a:r>
            <a:endParaRPr lang="en-US" sz="48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856509"/>
                <a:ext cx="12192000" cy="353305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s-AR" sz="3600" b="1" dirty="0" smtClean="0">
                    <a:solidFill>
                      <a:srgbClr val="0070C0"/>
                    </a:solidFill>
                  </a:rPr>
                  <a:t>Parámetro:</a:t>
                </a:r>
                <a:r>
                  <a:rPr lang="es-AR" sz="3600" dirty="0" smtClean="0"/>
                  <a:t> Una propiedad de la población . Ejemplo: Promedio de altura (µ), Varianza de altura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AR" sz="36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AR" sz="3600" dirty="0" smtClean="0"/>
                  <a:t>, promedio de peso de una pieza, etc. Los designamos con letras mayúsculas, y de forma general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AR" sz="3600" dirty="0" smtClean="0"/>
                  <a:t>.</a:t>
                </a:r>
              </a:p>
              <a:p>
                <a:pPr algn="l"/>
                <a:r>
                  <a:rPr lang="es-AR" sz="3600" b="1" dirty="0" smtClean="0">
                    <a:solidFill>
                      <a:srgbClr val="0070C0"/>
                    </a:solidFill>
                  </a:rPr>
                  <a:t>Estimador puntual:</a:t>
                </a:r>
                <a:r>
                  <a:rPr lang="es-AR" sz="36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AR" sz="3600" b="1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Es una función </a:t>
                </a:r>
                <a:r>
                  <a:rPr lang="es-AR" sz="3600" dirty="0" smtClean="0"/>
                  <a:t>aplicada a los datos muestrales, cuyo valor </a:t>
                </a:r>
                <a:r>
                  <a:rPr lang="es-AR" sz="3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(ESTIMACIÓN) </a:t>
                </a:r>
                <a:r>
                  <a:rPr lang="es-AR" sz="3600" dirty="0" smtClean="0"/>
                  <a:t>estima al valor del parámetro. Ejemplo: media muestral de altura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sz="3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s-AR" sz="3600" dirty="0" smtClean="0"/>
                  <a:t>), varianza muestral de altura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sz="3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s-AR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3600" dirty="0" smtClean="0"/>
                  <a:t>), de forma general 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600" b="0" i="0" smtClean="0">
                        <a:latin typeface="Cambria Math" panose="02040503050406030204" pitchFamily="18" charset="0"/>
                      </a:rPr>
                      <m:t>llamamos</m:t>
                    </m:r>
                    <m:r>
                      <a:rPr lang="es-AR" sz="36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AR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sz="3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s-AR" sz="3600" dirty="0" smtClean="0"/>
                  <a:t>.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856509"/>
                <a:ext cx="12192000" cy="3533053"/>
              </a:xfrm>
              <a:blipFill>
                <a:blip r:embed="rId2"/>
                <a:stretch>
                  <a:fillRect l="-1500" t="-4318" r="-400" b="-25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7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2535"/>
            <a:ext cx="11974356" cy="3234266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0" y="411087"/>
            <a:ext cx="11353800" cy="1025828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</a:pPr>
            <a:r>
              <a:rPr lang="es-AR" b="1" dirty="0" smtClean="0">
                <a:solidFill>
                  <a:srgbClr val="FF0000"/>
                </a:solidFill>
                <a:latin typeface="+mn-lt"/>
              </a:rPr>
              <a:t>EJEMPLO 1 </a:t>
            </a:r>
            <a:br>
              <a:rPr lang="es-AR" b="1" dirty="0" smtClean="0">
                <a:solidFill>
                  <a:srgbClr val="FF0000"/>
                </a:solidFill>
                <a:latin typeface="+mn-lt"/>
              </a:rPr>
            </a:b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84662" y="4615543"/>
                <a:ext cx="11205029" cy="139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b="1" dirty="0">
                    <a:solidFill>
                      <a:prstClr val="black"/>
                    </a:solidFill>
                  </a:rPr>
                  <a:t>Un intervalo de confianza para la media poblacional (se pueden </a:t>
                </a:r>
                <a:br>
                  <a:rPr lang="es-AR" sz="2800" b="1" dirty="0">
                    <a:solidFill>
                      <a:prstClr val="black"/>
                    </a:solidFill>
                  </a:rPr>
                </a:br>
                <a:r>
                  <a:rPr lang="es-AR" sz="2800" b="1" dirty="0">
                    <a:solidFill>
                      <a:prstClr val="black"/>
                    </a:solidFill>
                  </a:rPr>
                  <a:t>presentar dos situaciones.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2800" b="1" dirty="0">
                    <a:solidFill>
                      <a:prstClr val="black"/>
                    </a:solidFill>
                  </a:rPr>
                  <a:t> conocido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2800" b="1" dirty="0">
                    <a:solidFill>
                      <a:prstClr val="black"/>
                    </a:solidFill>
                  </a:rPr>
                  <a:t> desconocido)</a:t>
                </a:r>
                <a:br>
                  <a:rPr lang="es-AR" sz="2800" b="1" dirty="0">
                    <a:solidFill>
                      <a:prstClr val="black"/>
                    </a:solidFill>
                  </a:rPr>
                </a:br>
                <a:endParaRPr lang="es-AR" sz="28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2" y="4615543"/>
                <a:ext cx="11205029" cy="1394741"/>
              </a:xfrm>
              <a:prstGeom prst="rect">
                <a:avLst/>
              </a:prstGeom>
              <a:blipFill>
                <a:blip r:embed="rId3"/>
                <a:stretch>
                  <a:fillRect l="-1088" t="-39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563771"/>
                <a:ext cx="12192000" cy="1690255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𝐈𝐍𝐓𝐄𝐑𝐕𝐀𝐋𝐎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𝐃𝐄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𝐂𝐎𝐍𝐅𝐈𝐀𝐍𝐙𝐀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𝐏𝐀𝐑𝐀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m:oMathPara>
                </a14:m>
                <a:r>
                  <a:rPr lang="es-AR" sz="3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s-AR" sz="3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3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(con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3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conocido)</a:t>
                </a:r>
                <a:r>
                  <a:rPr lang="es-AR" sz="5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s-AR" sz="5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 estadístico que vamos a usar para construir el intervalo es:</a:t>
                </a:r>
                <a:br>
                  <a:rPr lang="es-AR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</a:t>
                </a:r>
                <a:br>
                  <a:rPr lang="es-AR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800" b="1" dirty="0">
                    <a:solidFill>
                      <a:schemeClr val="bg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AR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s-AR" sz="28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8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s-A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s-A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f>
                          <m:fPr>
                            <m:ctrlPr>
                              <a:rPr lang="es-AR" sz="28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8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800" b="1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sz="2800" b="1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A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5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s-AR" sz="5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5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s-AR" sz="5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A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𝑞𝑢𝑒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𝑖𝑛𝑡𝑒𝑟𝑣𝑎𝑙𝑜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𝑐𝑢𝑏𝑟𝑎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b>
                    </m:sSub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A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(1− </m:t>
                                </m:r>
                                <m:f>
                                  <m:fPr>
                                    <m:ctrlPr>
                                      <a:rPr lang="es-A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s-A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A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s-AR" sz="3200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acc>
                          <m:accPr>
                            <m:chr m:val="̅"/>
                            <m:ctrlP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A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>
                                  <m:fPr>
                                    <m:ctrlPr>
                                      <a:rPr lang="es-A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s-AR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s-A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=1-</a:t>
                </a:r>
                <a:r>
                  <a:rPr lang="el-GR" sz="3600" dirty="0" smtClean="0"/>
                  <a:t>α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563771"/>
                <a:ext cx="12192000" cy="1690255"/>
              </a:xfrm>
              <a:blipFill>
                <a:blip r:embed="rId2"/>
                <a:stretch>
                  <a:fillRect l="-1000" t="-71841" b="-772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2968710" y="5862045"/>
            <a:ext cx="6254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rgbClr val="00B050"/>
                </a:solidFill>
              </a:rPr>
              <a:t>1-</a:t>
            </a:r>
            <a:r>
              <a:rPr lang="el-GR" sz="4000" b="1" dirty="0" smtClean="0">
                <a:solidFill>
                  <a:srgbClr val="00B050"/>
                </a:solidFill>
              </a:rPr>
              <a:t>α</a:t>
            </a:r>
            <a:r>
              <a:rPr lang="es-AR" sz="4000" b="1" dirty="0" smtClean="0">
                <a:solidFill>
                  <a:srgbClr val="00B050"/>
                </a:solidFill>
              </a:rPr>
              <a:t> es el nivel de confianza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482563" y="4522441"/>
            <a:ext cx="3740727" cy="1220992"/>
            <a:chOff x="3784225" y="3660165"/>
            <a:chExt cx="3835776" cy="2531563"/>
          </a:xfrm>
        </p:grpSpPr>
        <p:sp>
          <p:nvSpPr>
            <p:cNvPr id="6" name="Flecha arriba 5"/>
            <p:cNvSpPr/>
            <p:nvPr/>
          </p:nvSpPr>
          <p:spPr>
            <a:xfrm>
              <a:off x="4222359" y="3660165"/>
              <a:ext cx="803564" cy="14685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echa arriba 6"/>
            <p:cNvSpPr/>
            <p:nvPr/>
          </p:nvSpPr>
          <p:spPr>
            <a:xfrm>
              <a:off x="6529969" y="3660165"/>
              <a:ext cx="803564" cy="14685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784225" y="5403273"/>
              <a:ext cx="1437004" cy="78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/>
                <a:t>LIMITE INFERIOR</a:t>
              </a:r>
              <a:endParaRPr lang="en-US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243503" y="5403273"/>
              <a:ext cx="1376498" cy="78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/>
                <a:t>LIMITE SUPERIOR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57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539638" y="353348"/>
                <a:ext cx="3810595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=19.05−</m:t>
                              </m: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1.64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∗0.3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=18.94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=19.05+</m:t>
                              </m: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1.64∗0.3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=19.16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8" y="353348"/>
                <a:ext cx="3810595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17" y="775855"/>
            <a:ext cx="10527156" cy="535130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4835236" y="581891"/>
            <a:ext cx="3158836" cy="1121942"/>
            <a:chOff x="4752109" y="346364"/>
            <a:chExt cx="3158836" cy="1121942"/>
          </a:xfrm>
        </p:grpSpPr>
        <p:sp>
          <p:nvSpPr>
            <p:cNvPr id="2" name="Rectángulo 1"/>
            <p:cNvSpPr/>
            <p:nvPr/>
          </p:nvSpPr>
          <p:spPr>
            <a:xfrm>
              <a:off x="4752109" y="346364"/>
              <a:ext cx="3048000" cy="10529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5098473" y="637309"/>
              <a:ext cx="2812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800" dirty="0" smtClean="0"/>
                <a:t>1-</a:t>
              </a:r>
              <a:r>
                <a:rPr lang="el-GR" sz="4800" dirty="0" smtClean="0"/>
                <a:t>α</a:t>
              </a:r>
              <a:r>
                <a:rPr lang="es-AR" sz="4800" dirty="0" smtClean="0"/>
                <a:t> =95%</a:t>
              </a:r>
              <a:endParaRPr lang="en-US" sz="4800" dirty="0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344386" y="1129476"/>
            <a:ext cx="11641282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 smtClean="0">
                <a:solidFill>
                  <a:srgbClr val="00B050"/>
                </a:solidFill>
              </a:rPr>
              <a:t>Los intervalos de confianza son aleatorios. Algunos van a cubrir al parámetro y otros </a:t>
            </a:r>
            <a:r>
              <a:rPr lang="es-AR" sz="4800" b="1" u="sng" dirty="0" smtClean="0">
                <a:solidFill>
                  <a:srgbClr val="00B050"/>
                </a:solidFill>
              </a:rPr>
              <a:t>no</a:t>
            </a:r>
            <a:r>
              <a:rPr lang="es-AR" sz="4800" b="1" dirty="0" smtClean="0">
                <a:solidFill>
                  <a:srgbClr val="00B050"/>
                </a:solidFill>
              </a:rPr>
              <a:t>.</a:t>
            </a:r>
          </a:p>
          <a:p>
            <a:pPr algn="ctr"/>
            <a:r>
              <a:rPr lang="es-AR" sz="4800" b="1" dirty="0" smtClean="0">
                <a:solidFill>
                  <a:srgbClr val="00B050"/>
                </a:solidFill>
              </a:rPr>
              <a:t>En este caso, de 100 intervalos construidos, se espera que 95 de ellos cubran a µ y 5 </a:t>
            </a:r>
            <a:r>
              <a:rPr lang="es-AR" sz="4800" b="1" u="sng" dirty="0" smtClean="0">
                <a:solidFill>
                  <a:srgbClr val="00B050"/>
                </a:solidFill>
              </a:rPr>
              <a:t>NO.</a:t>
            </a:r>
            <a:endParaRPr lang="en-US" sz="48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790" y="166915"/>
            <a:ext cx="11607801" cy="849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800" b="1" dirty="0" smtClean="0">
                <a:solidFill>
                  <a:srgbClr val="FF0000"/>
                </a:solidFill>
              </a:rPr>
              <a:t>EJEMPLO 2: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" y="1016001"/>
            <a:ext cx="11442641" cy="134763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4250" y="4469289"/>
            <a:ext cx="10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Calcular un </a:t>
            </a:r>
            <a:r>
              <a:rPr lang="es-AR" b="1" dirty="0"/>
              <a:t>intervalo de confianza para la varianza </a:t>
            </a:r>
            <a:r>
              <a:rPr lang="es-AR" b="1" dirty="0" smtClean="0"/>
              <a:t>poblacional. Ambos </a:t>
            </a:r>
            <a:r>
              <a:rPr lang="es-AR" b="1" dirty="0"/>
              <a:t>con un nivel de confianza del </a:t>
            </a:r>
            <a:r>
              <a:rPr lang="es-AR" b="1" dirty="0" smtClean="0"/>
              <a:t>95%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1" y="3030695"/>
            <a:ext cx="11005718" cy="97692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5789" y="2569030"/>
            <a:ext cx="1100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Se extrae una muestra de 10 de estas bolsas y se le registran los siguientes pesos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2067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581890" y="489814"/>
                <a:ext cx="10889674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𝐈𝐍𝐓𝐄𝐑𝐕𝐀𝐋𝐎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𝐃𝐄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𝐂𝐎𝐍𝐅𝐈𝐀𝐍𝐙𝐀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𝐏𝐀𝐑𝐀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4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m:oMathPara>
                </a14:m>
                <a:r>
                  <a:rPr lang="es-AR" sz="4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s-AR" sz="4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4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48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desconocido)</a:t>
                </a: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" y="489814"/>
                <a:ext cx="10889674" cy="1586396"/>
              </a:xfrm>
              <a:prstGeom prst="rect">
                <a:avLst/>
              </a:prstGeom>
              <a:blipFill>
                <a:blip r:embed="rId2"/>
                <a:stretch>
                  <a:fillRect b="-191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30630" y="3439886"/>
                <a:ext cx="11596914" cy="1099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3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Para esto se utiliza el estadístico t que tiene distribución t-Student, se reemplaza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3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por su estimador puntual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s-AR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3200" b="1" dirty="0" smtClean="0">
                    <a:solidFill>
                      <a:srgbClr val="FF0000"/>
                    </a:solidFill>
                  </a:rPr>
                  <a:t> </a:t>
                </a:r>
                <a:endParaRPr lang="es-AR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0" y="3439886"/>
                <a:ext cx="11596914" cy="1099532"/>
              </a:xfrm>
              <a:prstGeom prst="rect">
                <a:avLst/>
              </a:prstGeom>
              <a:blipFill>
                <a:blip r:embed="rId3"/>
                <a:stretch>
                  <a:fillRect l="-525" t="-7182" r="-1261" b="-165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6000" b="1" dirty="0" smtClean="0">
                <a:solidFill>
                  <a:schemeClr val="accent2">
                    <a:lumMod val="75000"/>
                  </a:schemeClr>
                </a:solidFill>
              </a:rPr>
              <a:t>LA DISTRIBUCIÓN T DE STUDENT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50273" y="1406908"/>
                <a:ext cx="11291453" cy="5033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600" dirty="0" smtClean="0"/>
                  <a:t>El estadístico T se usa para estimaciones por intervalo para µ cuando no se tiene ningún conocimiento de la varianza poblacional y en su lugar usamos la varianza muestral (su estimador puntual). Este estadístico tiene una distribucion llamada t-Student cuyo parámetro son los grados de libertad (n-1)</a:t>
                </a:r>
                <a:endParaRPr lang="es-AR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3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AR" sz="36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A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a:rPr lang="es-AR" sz="3600" b="0" i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s-AR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s-AR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es-A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AR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3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s-AR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s-A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s-A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A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s-A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3" y="1406908"/>
                <a:ext cx="11291453" cy="5033557"/>
              </a:xfrm>
              <a:prstGeom prst="rect">
                <a:avLst/>
              </a:prstGeom>
              <a:blipFill>
                <a:blip r:embed="rId2"/>
                <a:stretch>
                  <a:fillRect l="-1674" t="-1937" r="-3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1" y="964085"/>
            <a:ext cx="5717150" cy="421489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20262" y="819807"/>
            <a:ext cx="4682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Al igual que la distribución normal, la distribución t-Student es simétrica y centrada en cero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53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0" y="371335"/>
                <a:ext cx="12192000" cy="4855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𝟏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.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𝐈𝐍𝐓𝐄𝐑𝐕𝐀𝐋𝐎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𝐃𝐄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𝐂𝐎𝐍𝐅𝐈𝐀𝐍𝐙𝐀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𝐏𝐀𝐑𝐀</m:t>
                      </m:r>
                      <m:r>
                        <a:rPr lang="es-AR" sz="36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s-AR" sz="36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𝛍</m:t>
                      </m:r>
                    </m:oMath>
                  </m:oMathPara>
                </a14:m>
                <a:r>
                  <a:rPr lang="es-AR" sz="36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/>
                </a:r>
                <a:br>
                  <a:rPr lang="es-AR" sz="36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</a:br>
                <a:r>
                  <a:rPr lang="es-AR" sz="36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                                              (con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s-AR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𝝈</m:t>
                        </m:r>
                      </m:e>
                      <m:sup>
                        <m:r>
                          <a:rPr lang="es-AR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3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desconocido)</a:t>
                </a:r>
                <a:r>
                  <a:rPr lang="es-AR" sz="5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/>
                </a:r>
                <a:br>
                  <a:rPr lang="es-AR" sz="5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</a:br>
                <a:r>
                  <a:rPr lang="es-AR" sz="2800" b="1" dirty="0">
                    <a:solidFill>
                      <a:srgbClr val="E7E6E6">
                        <a:lumMod val="10000"/>
                      </a:srgb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El estadístico que vamos a usar para construir el intervalo es:</a:t>
                </a:r>
                <a:br>
                  <a:rPr lang="es-AR" sz="2800" b="1" dirty="0">
                    <a:solidFill>
                      <a:srgbClr val="E7E6E6">
                        <a:lumMod val="10000"/>
                      </a:srgb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</a:br>
                <a:r>
                  <a:rPr lang="es-AR" sz="2800" b="1" dirty="0">
                    <a:solidFill>
                      <a:srgbClr val="E7E6E6">
                        <a:lumMod val="10000"/>
                      </a:srgb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                                                   </a:t>
                </a:r>
                <a:br>
                  <a:rPr lang="es-AR" sz="2800" b="1" dirty="0">
                    <a:solidFill>
                      <a:srgbClr val="E7E6E6">
                        <a:lumMod val="10000"/>
                      </a:srgb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</a:br>
                <a:r>
                  <a:rPr lang="es-AR" sz="2800" b="1" dirty="0">
                    <a:solidFill>
                      <a:srgbClr val="E7E6E6">
                        <a:lumMod val="10000"/>
                      </a:srgb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s-AR" sz="2800" b="1" i="1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𝒕</m:t>
                    </m:r>
                    <m:r>
                      <a:rPr lang="es-AR" sz="2800" b="1" i="1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= </m:t>
                    </m:r>
                    <m:f>
                      <m:fPr>
                        <m:ctrlPr>
                          <a:rPr lang="es-AR" sz="2800" b="1" i="1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s-AR" sz="2800" b="1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</m:ctrlPr>
                          </m:accPr>
                          <m:e>
                            <m:r>
                              <a:rPr lang="es-AR" sz="2800" b="1" i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𝐗</m:t>
                            </m:r>
                          </m:e>
                        </m:acc>
                        <m:r>
                          <a:rPr lang="es-AR" sz="2800" b="1" i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 − </m:t>
                        </m:r>
                        <m:r>
                          <a:rPr lang="es-AR" sz="2800" b="1" i="0">
                            <a:solidFill>
                              <a:srgbClr val="E7E6E6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𝛍</m:t>
                        </m:r>
                      </m:num>
                      <m:den>
                        <m:f>
                          <m:fPr>
                            <m:ctrlPr>
                              <a:rPr lang="es-AR" sz="2800" b="1" i="1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</m:ctrlPr>
                          </m:fPr>
                          <m:num>
                            <m:r>
                              <a:rPr lang="es-AR" sz="2800" b="1" i="0" smtClean="0">
                                <a:solidFill>
                                  <a:srgbClr val="E7E6E6">
                                    <a:lumMod val="1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𝐬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2800" b="1" i="1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sz="2800" b="1" i="0">
                                    <a:solidFill>
                                      <a:srgbClr val="E7E6E6">
                                        <a:lumMod val="1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𝐧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s-AR" sz="2800" b="1" i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~ </m:t>
                    </m:r>
                    <m:r>
                      <a:rPr lang="es-AR" sz="2800" b="1" i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𝐓</m:t>
                    </m:r>
                    <m:r>
                      <a:rPr lang="es-AR" sz="2800" b="1" i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(</m:t>
                    </m:r>
                    <m:r>
                      <a:rPr lang="es-AR" sz="2800" b="1" i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𝐧</m:t>
                    </m:r>
                    <m:r>
                      <a:rPr lang="es-AR" sz="2800" b="1" i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−</m:t>
                    </m:r>
                    <m:r>
                      <a:rPr lang="es-AR" sz="2800" b="1" i="0" smtClean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𝟏</m:t>
                    </m:r>
                    <m:r>
                      <a:rPr lang="es-AR" sz="2800" b="1" i="0">
                        <a:solidFill>
                          <a:srgbClr val="E7E6E6">
                            <a:lumMod val="1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)</m:t>
                    </m:r>
                  </m:oMath>
                </a14:m>
                <a:endParaRPr lang="es-AR" sz="5400" b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j-cs"/>
                </a:endParaRPr>
              </a:p>
              <a:p>
                <a:r>
                  <a:rPr lang="es-AR" sz="5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/>
                </a:r>
                <a:br>
                  <a:rPr lang="es-AR" sz="5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</a:br>
                <a14:m>
                  <m:oMath xmlns:m="http://schemas.openxmlformats.org/officeDocument/2006/math">
                    <m:r>
                      <a:rPr lang="es-A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</m:t>
                    </m:r>
                    <m:sSub>
                      <m:sSubPr>
                        <m:ctrlP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𝑞𝑢𝑒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𝑒𝑙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𝑖𝑛𝑡𝑒𝑟𝑣𝑎𝑙𝑜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a:rPr lang="es-AR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𝒄𝒖𝒃𝒓𝒂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𝑎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𝜇</m:t>
                            </m:r>
                          </m:e>
                        </m:d>
                      </m:sub>
                    </m:sSub>
                    <m:r>
                      <a:rPr lang="es-A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d>
                      <m:dPr>
                        <m:ctrlP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32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x</m:t>
                            </m:r>
                          </m:e>
                        </m:acc>
                        <m:r>
                          <a:rPr lang="es-AR" sz="32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−</m:t>
                        </m:r>
                        <m:f>
                          <m:fPr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32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s-AR" sz="3200" i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s-AR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s-AR" sz="3200" i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es-AR" sz="3200" i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AR" sz="3200" i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s-AR" sz="32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AR" sz="3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s-AR" sz="3200" i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  <m:r>
                          <a:rPr lang="es-AR" sz="32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 ; </m:t>
                        </m:r>
                        <m:acc>
                          <m:accPr>
                            <m:chr m:val="̅"/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32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x</m:t>
                            </m:r>
                          </m:e>
                        </m:acc>
                        <m:r>
                          <a:rPr lang="es-AR" sz="32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+</m:t>
                        </m:r>
                        <m:f>
                          <m:fPr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AR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sz="32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s-AR" sz="3200" i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s-AR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s-AR" sz="3200" i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α</m:t>
                                    </m:r>
                                  </m:num>
                                  <m:den>
                                    <m:r>
                                      <a:rPr lang="es-AR" sz="3200" i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AR" sz="3200" i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)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s-AR" sz="3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AR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s-AR" sz="3200" i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=1-</a:t>
                </a:r>
                <a:r>
                  <a:rPr lang="el-GR" sz="3600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α</a:t>
                </a:r>
                <a:endParaRPr lang="es-AR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1335"/>
                <a:ext cx="12192000" cy="48559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/>
          <p:cNvGrpSpPr/>
          <p:nvPr/>
        </p:nvGrpSpPr>
        <p:grpSpPr>
          <a:xfrm>
            <a:off x="5186779" y="5227280"/>
            <a:ext cx="2981453" cy="1093976"/>
            <a:chOff x="4336472" y="3677047"/>
            <a:chExt cx="3186677" cy="2372557"/>
          </a:xfrm>
        </p:grpSpPr>
        <p:sp>
          <p:nvSpPr>
            <p:cNvPr id="6" name="Flecha arriba 5"/>
            <p:cNvSpPr/>
            <p:nvPr/>
          </p:nvSpPr>
          <p:spPr>
            <a:xfrm>
              <a:off x="4523508" y="3677047"/>
              <a:ext cx="803564" cy="146858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echa arriba 6"/>
            <p:cNvSpPr/>
            <p:nvPr/>
          </p:nvSpPr>
          <p:spPr>
            <a:xfrm>
              <a:off x="6414787" y="3677047"/>
              <a:ext cx="803564" cy="146858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336472" y="5403273"/>
              <a:ext cx="117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/>
                <a:t>LIMITE INFERIOR</a:t>
              </a:r>
              <a:endParaRPr lang="en-US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130899" y="5403273"/>
              <a:ext cx="13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/>
                <a:t>LIMITE SUPERIOR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206989" y="861311"/>
                <a:ext cx="5559571" cy="2054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sz="3200" dirty="0" smtClean="0">
                    <a:solidFill>
                      <a:prstClr val="black"/>
                    </a:solidFill>
                  </a:rPr>
                  <a:t>Li =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27.7</m:t>
                    </m:r>
                    <m:r>
                      <a:rPr lang="es-AR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2.262</m:t>
                        </m:r>
                        <m:r>
                          <a:rPr lang="es-ES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AR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2.45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3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s-ES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=25.95</m:t>
                    </m:r>
                    <m:r>
                      <a:rPr lang="es-AR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sz="32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s-ES" sz="32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es-AR" sz="3200" dirty="0" smtClean="0">
                    <a:solidFill>
                      <a:prstClr val="black"/>
                    </a:solidFill>
                  </a:rPr>
                  <a:t>LS =2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7.7</m:t>
                    </m:r>
                    <m:r>
                      <a:rPr lang="es-AR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2.262∗</m:t>
                        </m:r>
                        <m:r>
                          <a:rPr lang="es-ES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2.45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AR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3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r>
                  <a:rPr lang="es-AR" sz="3200" dirty="0" smtClean="0"/>
                  <a:t> = 29.45</a:t>
                </a:r>
                <a:endParaRPr lang="es-AR" sz="32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89" y="861311"/>
                <a:ext cx="5559571" cy="2054793"/>
              </a:xfrm>
              <a:prstGeom prst="rect">
                <a:avLst/>
              </a:prstGeom>
              <a:blipFill>
                <a:blip r:embed="rId2"/>
                <a:stretch>
                  <a:fillRect l="-2851" b="-26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-1" y="3061855"/>
                <a:ext cx="11970327" cy="720868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7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s-AR" sz="7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7200" b="1" dirty="0" smtClean="0">
                    <a:solidFill>
                      <a:srgbClr val="FF0000"/>
                    </a:solidFill>
                  </a:rPr>
                  <a:t>son variables aleatorias continuas</a:t>
                </a:r>
                <a:br>
                  <a:rPr lang="es-AR" sz="7200" b="1" dirty="0" smtClean="0">
                    <a:solidFill>
                      <a:srgbClr val="FF0000"/>
                    </a:solidFill>
                  </a:rPr>
                </a:br>
                <a:r>
                  <a:rPr lang="es-AR" sz="7200" b="1" dirty="0" smtClean="0">
                    <a:solidFill>
                      <a:srgbClr val="FF0000"/>
                    </a:solidFill>
                  </a:rPr>
                  <a:t>Ya que los valores que asuman van a depender de los elementos que entren en las distintas muestras</a:t>
                </a:r>
                <a:endParaRPr lang="en-US" sz="7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3061855"/>
                <a:ext cx="11970327" cy="720868"/>
              </a:xfrm>
              <a:blipFill>
                <a:blip r:embed="rId2"/>
                <a:stretch>
                  <a:fillRect l="-458" t="-408403" r="-1986" b="-4361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-1" y="429491"/>
                <a:ext cx="11970327" cy="529243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AR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INTERVALO DE CONFIANZA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chemeClr val="bg2">
                        <a:lumMod val="10000"/>
                      </a:schemeClr>
                    </a:solidFill>
                  </a:rPr>
                  <a:t>El </a:t>
                </a:r>
                <a: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  <a:t>estadístico</a:t>
                </a:r>
                <a:r>
                  <a:rPr lang="en-US" dirty="0" smtClean="0">
                    <a:solidFill>
                      <a:schemeClr val="bg2">
                        <a:lumMod val="10000"/>
                      </a:schemeClr>
                    </a:solidFill>
                  </a:rPr>
                  <a:t> que </a:t>
                </a:r>
                <a: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  <a:t>vamos</a:t>
                </a:r>
                <a:r>
                  <a:rPr lang="en-US" dirty="0" smtClean="0">
                    <a:solidFill>
                      <a:schemeClr val="bg2">
                        <a:lumMod val="10000"/>
                      </a:schemeClr>
                    </a:solidFill>
                  </a:rPr>
                  <a:t> a </a:t>
                </a:r>
                <a: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  <a:t>usar para construir el intervalo es:</a:t>
                </a:r>
                <a:b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  <a:t/>
                </a:r>
                <a:b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AR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AR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s-AR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AR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s-AR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s-AR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AR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AR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A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s-A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AR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A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s-AR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b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  <a:t/>
                </a:r>
                <a:br>
                  <a:rPr lang="es-AR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429491"/>
                <a:ext cx="11970327" cy="5292436"/>
              </a:xfrm>
              <a:blipFill>
                <a:blip r:embed="rId2"/>
                <a:stretch>
                  <a:fillRect t="-33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1" y="250680"/>
                <a:ext cx="12192000" cy="1325563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s-AR" sz="5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INTERVALO DE CONFIANZA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60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250680"/>
                <a:ext cx="12192000" cy="1325563"/>
              </a:xfrm>
              <a:blipFill>
                <a:blip r:embed="rId2"/>
                <a:stretch>
                  <a:fillRect l="-50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25625"/>
                <a:ext cx="118872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𝑞𝑢𝑒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𝑖𝑛𝑡𝑒𝑟𝑣𝑎𝑙𝑜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𝒄𝒖𝒃𝒓𝒂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s-AR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AR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s-AR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s-AR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s-A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s-AR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ctrlPr>
                                      <a:rPr lang="es-A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s-AR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f>
                          <m:fPr>
                            <m:ctrlPr>
                              <a:rPr lang="es-AR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AR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s-AR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s-AR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s-AR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s-A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4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s-AR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s-ES" sz="4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s-A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s-AR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5400" dirty="0" smtClean="0"/>
                  <a:t>=1-</a:t>
                </a:r>
                <a:r>
                  <a:rPr lang="el-GR" sz="5400" dirty="0" smtClean="0"/>
                  <a:t>α</a:t>
                </a:r>
                <a:endParaRPr lang="en-US" sz="5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25625"/>
                <a:ext cx="11887200" cy="4351338"/>
              </a:xfrm>
              <a:blipFill>
                <a:blip r:embed="rId3"/>
                <a:stretch>
                  <a:fillRect t="-44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330888" y="3372247"/>
            <a:ext cx="2981453" cy="2372557"/>
            <a:chOff x="4336472" y="3677047"/>
            <a:chExt cx="3186677" cy="2372557"/>
          </a:xfrm>
        </p:grpSpPr>
        <p:sp>
          <p:nvSpPr>
            <p:cNvPr id="4" name="Flecha arriba 3"/>
            <p:cNvSpPr/>
            <p:nvPr/>
          </p:nvSpPr>
          <p:spPr>
            <a:xfrm>
              <a:off x="4523508" y="3677047"/>
              <a:ext cx="803564" cy="146858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echa arriba 4"/>
            <p:cNvSpPr/>
            <p:nvPr/>
          </p:nvSpPr>
          <p:spPr>
            <a:xfrm>
              <a:off x="6414787" y="3677047"/>
              <a:ext cx="803564" cy="146858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336472" y="5403273"/>
              <a:ext cx="117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/>
                <a:t>LIMITE INFERIOR</a:t>
              </a:r>
              <a:endParaRPr lang="en-US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130899" y="5403273"/>
              <a:ext cx="13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/>
                <a:t>LIMITE SUPERIOR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5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527" y="365125"/>
            <a:ext cx="11118273" cy="3223202"/>
          </a:xfrm>
        </p:spPr>
        <p:txBody>
          <a:bodyPr>
            <a:normAutofit fontScale="90000"/>
          </a:bodyPr>
          <a:lstStyle/>
          <a:p>
            <a:r>
              <a:rPr lang="es-AR" sz="5400" b="1" dirty="0" smtClean="0">
                <a:solidFill>
                  <a:srgbClr val="FF0000"/>
                </a:solidFill>
                <a:latin typeface="+mn-lt"/>
              </a:rPr>
              <a:t>LA LONGITUD DEL INTERVALO</a:t>
            </a:r>
            <a:br>
              <a:rPr lang="es-AR" sz="5400" b="1" dirty="0" smtClean="0">
                <a:solidFill>
                  <a:srgbClr val="FF0000"/>
                </a:solidFill>
                <a:latin typeface="+mn-lt"/>
              </a:rPr>
            </a:br>
            <a:r>
              <a:rPr lang="es-AR" sz="5400" b="1" dirty="0" smtClean="0">
                <a:latin typeface="+mn-lt"/>
              </a:rPr>
              <a:t>A mayor longitud habrá menor precisión en la estimación. El nivel de confianza y el tamaño de muestra modifican la longitud de los intervalos.</a:t>
            </a:r>
            <a:endParaRPr lang="en-US" sz="54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528866" y="4827318"/>
                <a:ext cx="6234546" cy="98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0" smtClean="0">
                          <a:latin typeface="Cambria Math" panose="02040503050406030204" pitchFamily="18" charset="0"/>
                        </a:rPr>
                        <m:t>𝐋𝐨𝐧𝐠𝐢𝐭𝐮𝐝</m:t>
                      </m:r>
                      <m:r>
                        <a:rPr lang="es-A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sSub>
                            <m:sSubPr>
                              <m:ctrlP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s-A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8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𝛂</m:t>
                                  </m:r>
                                </m:num>
                                <m:den>
                                  <m:r>
                                    <a:rPr lang="es-AR" sz="28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66" y="4827318"/>
                <a:ext cx="6234546" cy="988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528866" y="3893409"/>
                <a:ext cx="6531593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0" smtClean="0">
                              <a:latin typeface="Cambria Math" panose="02040503050406030204" pitchFamily="18" charset="0"/>
                            </a:rPr>
                            <m:t>𝐋𝐢𝐦𝐢𝐭𝐞</m:t>
                          </m:r>
                        </m:e>
                        <m:sub>
                          <m:r>
                            <a:rPr lang="es-ES" sz="3200" b="1" i="0" smtClean="0">
                              <a:latin typeface="Cambria Math" panose="02040503050406030204" pitchFamily="18" charset="0"/>
                            </a:rPr>
                            <m:t>𝐬𝐮𝐩𝐞𝐫𝐢𝐨𝐫</m:t>
                          </m:r>
                        </m:sub>
                      </m:sSub>
                      <m:r>
                        <a:rPr lang="es-ES" sz="3200" b="1" i="0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E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1" i="0" smtClean="0">
                              <a:latin typeface="Cambria Math" panose="02040503050406030204" pitchFamily="18" charset="0"/>
                            </a:rPr>
                            <m:t>𝐋𝐢𝐦𝐢𝐭𝐞</m:t>
                          </m:r>
                        </m:e>
                        <m:sub>
                          <m:r>
                            <a:rPr lang="es-ES" sz="3200" b="1" i="0" smtClean="0">
                              <a:latin typeface="Cambria Math" panose="02040503050406030204" pitchFamily="18" charset="0"/>
                            </a:rPr>
                            <m:t>𝐢𝐧𝐟𝐞𝐫𝐢𝐨𝐫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66" y="3893409"/>
                <a:ext cx="6531593" cy="628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691" y="1833706"/>
            <a:ext cx="12067309" cy="3140075"/>
          </a:xfrm>
        </p:spPr>
        <p:txBody>
          <a:bodyPr>
            <a:normAutofit/>
          </a:bodyPr>
          <a:lstStyle/>
          <a:p>
            <a:pPr algn="ctr"/>
            <a:r>
              <a:rPr lang="es-AR" sz="8800" dirty="0" smtClean="0">
                <a:solidFill>
                  <a:srgbClr val="FF0000"/>
                </a:solidFill>
                <a:latin typeface="+mn-lt"/>
              </a:rPr>
              <a:t>LOS PARÁMETROS, ¿SON ALEATORIOS?</a:t>
            </a:r>
            <a:endParaRPr lang="en-US" sz="8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08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4776355"/>
            <a:ext cx="1018222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498764" y="365125"/>
                <a:ext cx="10855036" cy="5439930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s-AR" sz="6000" b="1" dirty="0" smtClean="0">
                    <a:solidFill>
                      <a:srgbClr val="FF0000"/>
                    </a:solidFill>
                  </a:rPr>
                  <a:t>Distribucion de la media muestral</a:t>
                </a:r>
                <a:br>
                  <a:rPr lang="es-AR" sz="6000" b="1" dirty="0" smtClean="0">
                    <a:solidFill>
                      <a:srgbClr val="FF0000"/>
                    </a:solidFill>
                  </a:rPr>
                </a:br>
                <a:r>
                  <a:rPr lang="es-AR" sz="3600" b="1" dirty="0" smtClean="0"/>
                  <a:t>Si la muestra se extrae de una población con distribucion normal de parámetros </a:t>
                </a:r>
                <a14:m>
                  <m:oMath xmlns:m="http://schemas.openxmlformats.org/officeDocument/2006/math">
                    <m:r>
                      <a:rPr lang="es-AR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s-AR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AR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AR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3600" b="1" dirty="0" smtClean="0"/>
                  <a:t> para la característica que se esta estudiando. La distribucion de la media muestral será:</a:t>
                </a:r>
                <a:br>
                  <a:rPr lang="es-AR" sz="3600" b="1" dirty="0" smtClean="0"/>
                </a:br>
                <a:r>
                  <a:rPr lang="es-AR" sz="3600" b="1" dirty="0"/>
                  <a:t/>
                </a:r>
                <a:br>
                  <a:rPr lang="es-AR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s-A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A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s-AR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s-AR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f>
                            <m:fPr>
                              <m:ctrlPr>
                                <a:rPr lang="es-AR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s-AR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AR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s-AR" sz="3600" b="1" dirty="0" smtClean="0"/>
                  <a:t/>
                </a:r>
                <a:br>
                  <a:rPr lang="es-AR" sz="3600" b="1" dirty="0" smtClean="0"/>
                </a:br>
                <a:r>
                  <a:rPr lang="es-AR" sz="3600" b="1" dirty="0" smtClean="0"/>
                  <a:t> </a:t>
                </a:r>
                <a:br>
                  <a:rPr lang="es-AR" sz="3600" b="1" dirty="0" smtClean="0"/>
                </a:br>
                <a:r>
                  <a:rPr lang="es-AR" sz="3600" b="1" dirty="0" smtClean="0"/>
                  <a:t>Por ejemplo: 4 de la guía de actividades.</a:t>
                </a:r>
                <a:br>
                  <a:rPr lang="es-AR" sz="3600" b="1" dirty="0" smtClean="0"/>
                </a:br>
                <a:endParaRPr lang="en-US" sz="16600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8764" y="365125"/>
                <a:ext cx="10855036" cy="5439930"/>
              </a:xfrm>
              <a:blipFill>
                <a:blip r:embed="rId4"/>
                <a:stretch>
                  <a:fillRect l="-3032" t="-145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182707" y="0"/>
            <a:ext cx="11487150" cy="6543675"/>
            <a:chOff x="182707" y="139699"/>
            <a:chExt cx="11487150" cy="6543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/>
                <p:cNvSpPr/>
                <p:nvPr/>
              </p:nvSpPr>
              <p:spPr>
                <a:xfrm>
                  <a:off x="182707" y="139699"/>
                  <a:ext cx="11487150" cy="6543675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BDC041C1-61C9-448B-BB44-08C0FE855618}" type="mathplaceholder">
                          <a:rPr lang="en-US" i="1">
                            <a:latin typeface="Cambria Math" panose="02040503050406030204" pitchFamily="18" charset="0"/>
                          </a:rPr>
                          <a:t>Escriba aquí la ecuación.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á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07" y="139699"/>
                  <a:ext cx="11487150" cy="65436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o 12"/>
            <p:cNvGrpSpPr/>
            <p:nvPr/>
          </p:nvGrpSpPr>
          <p:grpSpPr>
            <a:xfrm>
              <a:off x="1132500" y="2454355"/>
              <a:ext cx="9692337" cy="4100700"/>
              <a:chOff x="1178070" y="764317"/>
              <a:chExt cx="9692337" cy="4100700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070" y="764317"/>
                <a:ext cx="4881425" cy="41007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7114" y="764317"/>
                <a:ext cx="4813293" cy="41007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408655" y="173636"/>
                  <a:ext cx="43291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5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s-AR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s-AR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AR" sz="5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5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AR" sz="5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655" y="173636"/>
                  <a:ext cx="4329113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7003547" y="173636"/>
                  <a:ext cx="3357563" cy="1487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f>
                              <m:fPr>
                                <m:ctrlPr>
                                  <a:rPr lang="es-AR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AR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AR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AR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547" y="173636"/>
                  <a:ext cx="3357563" cy="14878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1965867" y="1763687"/>
                  <a:ext cx="32146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2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s-AR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s-AR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s-AR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s-AR" sz="28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s-AR" sz="28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𝟒𝟎𝟎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867" y="1763687"/>
                  <a:ext cx="3214687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7237844" y="1559543"/>
                  <a:ext cx="3284325" cy="9221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acc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s-A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s-A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𝟐𝟎𝟎</m:t>
                            </m:r>
                            <m:r>
                              <a:rPr lang="es-AR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f>
                              <m:fPr>
                                <m:ctrlPr>
                                  <a:rPr lang="es-A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𝟒𝟎𝟎</m:t>
                                </m:r>
                              </m:num>
                              <m:den>
                                <m:r>
                                  <a:rPr lang="es-AR" sz="24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44" y="1559543"/>
                  <a:ext cx="3284325" cy="9221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upo 19"/>
          <p:cNvGrpSpPr/>
          <p:nvPr/>
        </p:nvGrpSpPr>
        <p:grpSpPr>
          <a:xfrm>
            <a:off x="535791" y="115497"/>
            <a:ext cx="11042759" cy="6299859"/>
            <a:chOff x="1510144" y="573108"/>
            <a:chExt cx="10210801" cy="5458691"/>
          </a:xfrm>
        </p:grpSpPr>
        <p:sp>
          <p:nvSpPr>
            <p:cNvPr id="21" name="Rectángulo 20"/>
            <p:cNvSpPr/>
            <p:nvPr/>
          </p:nvSpPr>
          <p:spPr>
            <a:xfrm>
              <a:off x="1510144" y="573108"/>
              <a:ext cx="10210801" cy="545869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2119745" y="1260764"/>
                  <a:ext cx="8991600" cy="2960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54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Y como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5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5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s-AR" sz="54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es una variable de tipo continuas, es poco probable que tome el valor exacto del parámetro, por ejemplo,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5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54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a14:m>
                  <a:r>
                    <a:rPr lang="en-US" sz="54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=200</a:t>
                  </a:r>
                  <a:endParaRPr lang="en-US" sz="5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745" y="1260764"/>
                  <a:ext cx="8991600" cy="2960167"/>
                </a:xfrm>
                <a:prstGeom prst="rect">
                  <a:avLst/>
                </a:prstGeom>
                <a:blipFill>
                  <a:blip r:embed="rId12"/>
                  <a:stretch>
                    <a:fillRect l="-2320" t="-4813" r="-3824" b="-998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71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  <a:latin typeface="+mn-lt"/>
              </a:rPr>
              <a:t>DISTRIBUCION DE LA VARIANZA MUESTRAL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698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s-AR" sz="3600" b="1" dirty="0" smtClean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Si la muestra se extrae de una población con distribucion </a:t>
                </a:r>
              </a:p>
              <a:p>
                <a:pPr marL="0" indent="0">
                  <a:buNone/>
                </a:pPr>
                <a:r>
                  <a:rPr lang="es-AR" sz="3600" b="1" dirty="0" smtClean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normal de parámetros </a:t>
                </a:r>
                <a14:m>
                  <m:oMath xmlns:m="http://schemas.openxmlformats.org/officeDocument/2006/math">
                    <m:r>
                      <a:rPr lang="es-AR" sz="3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𝝁</m:t>
                    </m:r>
                    <m:r>
                      <a:rPr lang="es-AR" sz="3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s-AR" sz="3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𝒚</m:t>
                    </m:r>
                    <m:r>
                      <a:rPr lang="es-AR" sz="3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</m:t>
                    </m:r>
                    <m:sSup>
                      <m:sSupPr>
                        <m:ctrlPr>
                          <a:rPr lang="es-AR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s-AR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𝝈</m:t>
                        </m:r>
                      </m:e>
                      <m:sup>
                        <m:r>
                          <a:rPr lang="es-AR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sz="3600" b="1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 para la característica que se esta estudiando. La distribucion de la </a:t>
                </a:r>
                <a:r>
                  <a:rPr lang="es-AR" sz="3600" b="1" dirty="0" smtClean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varianza </a:t>
                </a:r>
                <a:r>
                  <a:rPr lang="es-AR" sz="3600" b="1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muestral será:</a:t>
                </a:r>
                <a:br>
                  <a:rPr lang="es-AR" sz="3600" b="1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</a:br>
                <a:r>
                  <a:rPr lang="es-AR" sz="3600" b="1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/>
                </a:r>
                <a:br>
                  <a:rPr lang="es-AR" sz="3600" b="1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pPr>
                        <m:e>
                          <m:r>
                            <a:rPr lang="es-AR" sz="3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𝐒</m:t>
                          </m:r>
                        </m:e>
                        <m:sup>
                          <m:r>
                            <a:rPr lang="es-AR" sz="3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𝟐</m:t>
                          </m:r>
                        </m:sup>
                      </m:sSup>
                      <m:r>
                        <a:rPr lang="es-AR" sz="3600" b="1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~</m:t>
                      </m:r>
                      <m:sSup>
                        <m:sSupPr>
                          <m:ctrlPr>
                            <a:rPr lang="es-AR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pPr>
                        <m:e>
                          <m:r>
                            <a:rPr lang="es-AR" sz="3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𝛘</m:t>
                          </m:r>
                        </m:e>
                        <m:sup>
                          <m:r>
                            <a:rPr lang="es-AR" sz="3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s-AR" sz="3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r>
                            <a:rPr lang="es-AR" sz="3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𝐧</m:t>
                          </m:r>
                          <m:r>
                            <a:rPr lang="es-AR" sz="3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−</m:t>
                          </m:r>
                          <m:r>
                            <a:rPr lang="es-AR" sz="36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AR" sz="3600" b="1" dirty="0" smtClean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endParaRPr lang="es-AR" sz="3600" b="1" dirty="0" smtClean="0">
                  <a:solidFill>
                    <a:prstClr val="black"/>
                  </a:solidFill>
                  <a:latin typeface="Calibri Light" panose="020F0302020204030204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s-AR" sz="3600" b="1" dirty="0" smtClean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>Esta distribucion es asimétrica y su parámetro es n-1</a:t>
                </a:r>
                <a:r>
                  <a:rPr lang="es-AR" sz="3600" b="1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  <a:t/>
                </a:r>
                <a:br>
                  <a:rPr lang="es-AR" sz="3600" b="1" dirty="0">
                    <a:solidFill>
                      <a:prstClr val="black"/>
                    </a:solidFill>
                    <a:latin typeface="Calibri Light" panose="020F0302020204030204"/>
                    <a:ea typeface="+mj-ea"/>
                    <a:cs typeface="+mj-cs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698"/>
                <a:ext cx="10515600" cy="4351338"/>
              </a:xfrm>
              <a:blipFill>
                <a:blip r:embed="rId2"/>
                <a:stretch>
                  <a:fillRect l="-1565" t="-30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86" y="348456"/>
            <a:ext cx="4845203" cy="45699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35" y="166866"/>
            <a:ext cx="5140578" cy="475149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119745" y="5486400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N-1=3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938654" y="5486400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N-1=5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37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2" y="942110"/>
            <a:ext cx="4936989" cy="46425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70" y="942109"/>
            <a:ext cx="5200894" cy="48573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161309" y="5799437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N-1=10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686553" y="5799437"/>
            <a:ext cx="17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N-1=30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9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15636" y="290945"/>
                <a:ext cx="11582400" cy="381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4000" b="1" dirty="0" smtClean="0">
                    <a:solidFill>
                      <a:srgbClr val="FF0000"/>
                    </a:solidFill>
                  </a:rPr>
                  <a:t>PROPIEDADES DE LOS BUENOS ESTIMADORES</a:t>
                </a:r>
              </a:p>
              <a:p>
                <a:endParaRPr lang="es-AR" sz="4000" b="1" dirty="0" smtClean="0">
                  <a:solidFill>
                    <a:srgbClr val="FF0000"/>
                  </a:solidFill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s-AR" sz="4000" b="1" dirty="0" smtClean="0">
                    <a:solidFill>
                      <a:srgbClr val="0070C0"/>
                    </a:solidFill>
                  </a:rPr>
                  <a:t>SUFICIENCIA: </a:t>
                </a:r>
                <a:r>
                  <a:rPr lang="es-AR" sz="4000" b="1" dirty="0" smtClean="0"/>
                  <a:t>Decimos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4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s-AR" sz="4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4000" b="1" dirty="0" smtClean="0"/>
                  <a:t>es suficiente cuando tiene en cuenta toda la información relevante del parámetro que esta contenida en la muestra.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es-AR" sz="4000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290945"/>
                <a:ext cx="11582400" cy="3811556"/>
              </a:xfrm>
              <a:prstGeom prst="rect">
                <a:avLst/>
              </a:prstGeom>
              <a:blipFill>
                <a:blip r:embed="rId2"/>
                <a:stretch>
                  <a:fillRect l="-1895" t="-2880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720</Words>
  <Application>Microsoft Office PowerPoint</Application>
  <PresentationFormat>Panorámica</PresentationFormat>
  <Paragraphs>102</Paragraphs>
  <Slides>32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Cambria Math</vt:lpstr>
      <vt:lpstr>Tema de Office</vt:lpstr>
      <vt:lpstr>ESTIMACION DE PARAMETROS POBLACIONALES</vt:lpstr>
      <vt:lpstr>ESTIMACIÓN PUNTUAL DE PARÁMETROS POBLACIONALES</vt:lpstr>
      <vt:lpstr>θ ̂  son variables aleatorias continuas Ya que los valores que asuman van a depender de los elementos que entren en las distintas muestras</vt:lpstr>
      <vt:lpstr>LOS PARÁMETROS, ¿SON ALEATORIOS?</vt:lpstr>
      <vt:lpstr>Distribucion de la media muestral Si la muestra se extrae de una población con distribucion normal de parámetros μ y σ^2 para la característica que se esta estudiando. La distribucion de la media muestral será:  X ̅~N(μ; σ^2/n)   Por ejemplo: 4 de la guía de actividades. </vt:lpstr>
      <vt:lpstr>DISTRIBUCION DE LA VARIANZA MUESTRAL</vt:lpstr>
      <vt:lpstr>Presentación de PowerPoint</vt:lpstr>
      <vt:lpstr>Presentación de PowerPoint</vt:lpstr>
      <vt:lpstr>Presentación de PowerPoint</vt:lpstr>
      <vt:lpstr>2. INSESGABILILIDAD: Decimos que un estimador es insesgados cuando se cumple:  E(θ ̂ )= θ  Por ejemplo: La media muestral                                 E(X ̅)= μ  </vt:lpstr>
      <vt:lpstr>3. CONSISTENCIA: Un estimador es consistente cuando:  (lim)┬(n→∞)⁡〖P(|θ ̂-θ|&lt;k)=1〗 </vt:lpstr>
      <vt:lpstr>4. EFICIENCIA: Cuando tenemos dos estimadores para un mismo parámetro, θ ̂_1  y θ ̂_2, vamos a decir que θ ̂_1 es mas eficiente que θ ̂_2 si se cumple que:  Var(θ ̂_1 )&lt;var(θ ̂_2 ) </vt:lpstr>
      <vt:lpstr>Ejemplo de propiedades de los buenos estimadores </vt:lpstr>
      <vt:lpstr>Presentación de PowerPoint</vt:lpstr>
      <vt:lpstr>Presentación de PowerPoint</vt:lpstr>
      <vt:lpstr>Presentación de PowerPoint</vt:lpstr>
      <vt:lpstr>ESTIMACIÓN POR INTERVALOS DE PARÁMETROS POBLACIONALES</vt:lpstr>
      <vt:lpstr>Es definir una región de confianza. Esta región, tiene una probabilidad conocida (definida por el investigador) de cubrir al parámetro poblacional. </vt:lpstr>
      <vt:lpstr>Para empezar la construcción del intervalo, necesitamos un estadístico que relacione la información proveniente de la muestra (media muestral o la varianza muestral) y el parámetro que se esta estimando. Y, además, necesitamos que ese estadístico tenga una distribución conocida. </vt:lpstr>
      <vt:lpstr>EJEMPLO 1  </vt:lpstr>
      <vt:lpstr>1.INTERVALO DE CONFIANZA PARA μ                                                (con σ^2conocido) El estadístico que vamos a usar para construir el intervalo es:                                                                                                                  Z=  (X ̅  - μ)/(σ/√n)~ N(0,1)    P_((que el intervalo cubra a μ) )  (x ̅-(Z_((1- α/2))  ∗σ)/√n  ; x ̅+(Z_((1-α/2)) σ)/√n)=1-α</vt:lpstr>
      <vt:lpstr>Presentación de PowerPoint</vt:lpstr>
      <vt:lpstr>Presentación de PowerPoint</vt:lpstr>
      <vt:lpstr>Presentación de PowerPoint</vt:lpstr>
      <vt:lpstr>Presentación de PowerPoint</vt:lpstr>
      <vt:lpstr>LA DISTRIBUCIÓN T DE STUDENT</vt:lpstr>
      <vt:lpstr>Presentación de PowerPoint</vt:lpstr>
      <vt:lpstr>Presentación de PowerPoint</vt:lpstr>
      <vt:lpstr>Presentación de PowerPoint</vt:lpstr>
      <vt:lpstr>2. INTERVALO DE CONFIANZA PARA σ^2  El estadístico que vamos a usar para construir el intervalo es:  X^2=((n-1)∗S^2)/σ^2 ~X^2 (n-1)   </vt:lpstr>
      <vt:lpstr>2. INTERVALO DE CONFIANZA PARA σ^2</vt:lpstr>
      <vt:lpstr>LA LONGITUD DEL INTERVALO A mayor longitud habrá menor precisión en la estimación. El nivel de confianza y el tamaño de muestra modifican la longitud de los intervalos.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PARÁMETROS POBLACIONALES</dc:title>
  <dc:creator>Silvia Pierotti</dc:creator>
  <cp:lastModifiedBy>Silvia Pierotti</cp:lastModifiedBy>
  <cp:revision>173</cp:revision>
  <dcterms:created xsi:type="dcterms:W3CDTF">2018-09-30T22:16:29Z</dcterms:created>
  <dcterms:modified xsi:type="dcterms:W3CDTF">2022-04-30T13:13:35Z</dcterms:modified>
</cp:coreProperties>
</file>