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2" r:id="rId3"/>
    <p:sldId id="313" r:id="rId4"/>
    <p:sldId id="257" r:id="rId5"/>
    <p:sldId id="315" r:id="rId6"/>
    <p:sldId id="258" r:id="rId7"/>
    <p:sldId id="259" r:id="rId8"/>
    <p:sldId id="260" r:id="rId9"/>
    <p:sldId id="35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ED4B2-FD27-4C2E-91F1-FB27923AB911}" type="slidenum">
              <a:rPr lang="es-ES" altLang="es-AR" smtClean="0"/>
              <a:pPr>
                <a:defRPr/>
              </a:pPr>
              <a:t>‹#›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77030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2C14BA-1020-4A92-A45E-51CEA57B1B55}" type="slidenum">
              <a:rPr lang="es-ES" altLang="es-AR" smtClean="0"/>
              <a:pPr>
                <a:defRPr/>
              </a:pPr>
              <a:t>‹#›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3555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2C14BA-1020-4A92-A45E-51CEA57B1B55}" type="slidenum">
              <a:rPr lang="es-ES" altLang="es-AR" smtClean="0"/>
              <a:pPr>
                <a:defRPr/>
              </a:pPr>
              <a:t>‹#›</a:t>
            </a:fld>
            <a:endParaRPr lang="es-ES" altLang="es-A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7358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2C14BA-1020-4A92-A45E-51CEA57B1B55}" type="slidenum">
              <a:rPr lang="es-ES" altLang="es-AR" smtClean="0"/>
              <a:pPr>
                <a:defRPr/>
              </a:pPr>
              <a:t>‹#›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894338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2C14BA-1020-4A92-A45E-51CEA57B1B55}" type="slidenum">
              <a:rPr lang="es-ES" altLang="es-AR" smtClean="0"/>
              <a:pPr>
                <a:defRPr/>
              </a:pPr>
              <a:t>‹#›</a:t>
            </a:fld>
            <a:endParaRPr lang="es-ES" altLang="es-A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8696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2C14BA-1020-4A92-A45E-51CEA57B1B55}" type="slidenum">
              <a:rPr lang="es-ES" altLang="es-AR" smtClean="0"/>
              <a:pPr>
                <a:defRPr/>
              </a:pPr>
              <a:t>‹#›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57394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0CE45F-4554-4DF7-B467-73CBE3ACD724}" type="slidenum">
              <a:rPr lang="es-ES" altLang="es-AR" smtClean="0"/>
              <a:pPr>
                <a:defRPr/>
              </a:pPr>
              <a:t>‹#›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716121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60E5F3-8CCF-4978-8D1D-55AEDC4E40AA}" type="slidenum">
              <a:rPr lang="es-ES" altLang="es-AR" smtClean="0"/>
              <a:pPr>
                <a:defRPr/>
              </a:pPr>
              <a:t>‹#›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97496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B6823-4728-432C-B37E-76FB85C84FAD}" type="slidenum">
              <a:rPr lang="es-ES" altLang="es-AR" smtClean="0"/>
              <a:pPr>
                <a:defRPr/>
              </a:pPr>
              <a:t>‹#›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26364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06754-2698-436F-9C11-E3C1BF4ADD60}" type="slidenum">
              <a:rPr lang="es-ES" altLang="es-AR" smtClean="0"/>
              <a:pPr>
                <a:defRPr/>
              </a:pPr>
              <a:t>‹#›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23128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00DAEA-07DF-4644-B9D6-E3E724990CF2}" type="slidenum">
              <a:rPr lang="es-ES" altLang="es-AR" smtClean="0"/>
              <a:pPr>
                <a:defRPr/>
              </a:pPr>
              <a:t>‹#›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16513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F8861-0A2E-44FC-A73D-CF196EC7C942}" type="slidenum">
              <a:rPr lang="es-ES" altLang="es-AR" smtClean="0"/>
              <a:pPr>
                <a:defRPr/>
              </a:pPr>
              <a:t>‹#›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72188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74FF7E-1FDC-4A91-96BD-C16669015196}" type="slidenum">
              <a:rPr lang="es-ES" altLang="es-AR" smtClean="0"/>
              <a:pPr>
                <a:defRPr/>
              </a:pPr>
              <a:t>‹#›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932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792F1-46A0-49B8-9EB4-E3A255B5114D}" type="slidenum">
              <a:rPr lang="es-ES" altLang="es-AR" smtClean="0"/>
              <a:pPr>
                <a:defRPr/>
              </a:pPr>
              <a:t>‹#›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16087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DCA05-0E51-4336-A50E-C94B780E8423}" type="slidenum">
              <a:rPr lang="es-ES" altLang="es-AR" smtClean="0"/>
              <a:pPr>
                <a:defRPr/>
              </a:pPr>
              <a:t>‹#›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02493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2BD9B-9099-4B15-9968-747D061D67B3}" type="slidenum">
              <a:rPr lang="es-ES" altLang="es-AR" smtClean="0"/>
              <a:pPr>
                <a:defRPr/>
              </a:pPr>
              <a:t>‹#›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7958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02C14BA-1020-4A92-A45E-51CEA57B1B55}" type="slidenum">
              <a:rPr lang="es-ES" altLang="es-AR" smtClean="0"/>
              <a:pPr>
                <a:defRPr/>
              </a:pPr>
              <a:t>‹#›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5722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51636B6B-8DA5-4CC8-B2D8-28F158A3C9AB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908720"/>
            <a:ext cx="7560840" cy="36724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altLang="es-AR" dirty="0"/>
              <a:t/>
            </a:r>
            <a:br>
              <a:rPr lang="es-MX" altLang="es-AR" dirty="0"/>
            </a:br>
            <a:r>
              <a:rPr lang="es-MX" altLang="es-AR" dirty="0"/>
              <a:t>UNIDAD V</a:t>
            </a:r>
            <a:br>
              <a:rPr lang="es-MX" altLang="es-AR" dirty="0"/>
            </a:br>
            <a:r>
              <a:rPr lang="es-MX" altLang="es-AR" dirty="0"/>
              <a:t/>
            </a:r>
            <a:br>
              <a:rPr lang="es-MX" altLang="es-AR" dirty="0"/>
            </a:br>
            <a:r>
              <a:rPr lang="es-MX" altLang="es-AR" dirty="0"/>
              <a:t>SOBRECARGA DE OPERADORES</a:t>
            </a:r>
            <a:endParaRPr lang="es-ES" alt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7C641E1C-96E2-4CDA-B78A-DDD7A4C0B5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27816B-9249-471E-A954-3747BD3BE9CD}" type="slidenum">
              <a:rPr lang="es-ES" altLang="es-AR"/>
              <a:pPr/>
              <a:t>2</a:t>
            </a:fld>
            <a:endParaRPr lang="es-ES" altLang="es-AR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xmlns="" id="{5A051614-D766-4EE2-B676-68CA8ED24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831850"/>
            <a:ext cx="8001000" cy="615950"/>
          </a:xfrm>
        </p:spPr>
        <p:txBody>
          <a:bodyPr>
            <a:noAutofit/>
          </a:bodyPr>
          <a:lstStyle/>
          <a:p>
            <a:r>
              <a:rPr lang="es-MX" altLang="es-AR" sz="4000" dirty="0"/>
              <a:t>Sobrecarga de operadores </a:t>
            </a:r>
            <a:endParaRPr lang="es-ES" altLang="es-AR" sz="4000" dirty="0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xmlns="" id="{5FF08CF8-2D13-4831-A4AE-F9F8C326BF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529" y="1911350"/>
            <a:ext cx="7128792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kumimoji="1" lang="es-MX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posible </a:t>
            </a:r>
            <a:r>
              <a:rPr lang="es-MX" altLang="es-AR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redefinir</a:t>
            </a:r>
            <a:r>
              <a:rPr kumimoji="1" lang="es-MX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algunos de los operadores existentes en C++ para los objetos de una clase determinada.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1" lang="es-MX" altLang="es-A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</a:pPr>
            <a:r>
              <a:rPr kumimoji="1" lang="es-MX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Objetivo: Simplificar al máximo el código a escribir.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1" lang="es-MX" altLang="es-A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</a:pPr>
            <a:r>
              <a:rPr kumimoji="1" lang="es-MX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definición de la clase será más compleja pero más fácil de utilizar.</a:t>
            </a:r>
            <a:endParaRPr kumimoji="1" lang="es-MX" altLang="es-AR" sz="24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número de diapositiva 4">
            <a:extLst>
              <a:ext uri="{FF2B5EF4-FFF2-40B4-BE49-F238E27FC236}">
                <a16:creationId xmlns:a16="http://schemas.microsoft.com/office/drawing/2014/main" xmlns="" id="{AA69E71E-9E28-453A-AB75-9435C05497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70FD89-43CD-41FF-B38E-3637492B5B89}" type="slidenum">
              <a:rPr lang="es-ES" altLang="es-AR"/>
              <a:pPr/>
              <a:t>3</a:t>
            </a:fld>
            <a:endParaRPr lang="es-ES" altLang="es-AR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xmlns="" id="{28201F9A-F7C7-4A20-8C9C-AEE46A75D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831850"/>
            <a:ext cx="8001000" cy="615950"/>
          </a:xfrm>
        </p:spPr>
        <p:txBody>
          <a:bodyPr>
            <a:normAutofit fontScale="90000"/>
          </a:bodyPr>
          <a:lstStyle/>
          <a:p>
            <a:r>
              <a:rPr lang="es-MX" altLang="es-AR" sz="4000" dirty="0"/>
              <a:t>Ejemplos</a:t>
            </a:r>
            <a:endParaRPr lang="es-ES" altLang="es-AR" sz="4000" dirty="0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xmlns="" id="{4C5A9EFC-A46E-472F-977A-B9F8752F6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3826" y="1825295"/>
            <a:ext cx="6992510" cy="4114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s-MX" altLang="es-AR" sz="3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Operaciones aritméticas para:</a:t>
            </a:r>
          </a:p>
          <a:p>
            <a:pPr marL="0" indent="0">
              <a:lnSpc>
                <a:spcPct val="120000"/>
              </a:lnSpc>
              <a:buNone/>
            </a:pPr>
            <a:endParaRPr lang="es-MX" altLang="es-AR" sz="3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20000"/>
              </a:lnSpc>
              <a:buFont typeface="Wingdings" panose="05000000000000000000" pitchFamily="2" charset="2"/>
              <a:buNone/>
            </a:pPr>
            <a:endParaRPr lang="es-MX" altLang="es-AR" sz="3000" b="1" dirty="0"/>
          </a:p>
          <a:p>
            <a:pPr marL="1355725" lvl="2" indent="-441325"/>
            <a:r>
              <a:rPr lang="es-MX" altLang="es-AR" sz="2400" dirty="0"/>
              <a:t>Fracciones</a:t>
            </a:r>
          </a:p>
          <a:p>
            <a:pPr marL="1355725" lvl="2" indent="-441325"/>
            <a:r>
              <a:rPr lang="es-MX" altLang="es-AR" sz="2400" dirty="0"/>
              <a:t>Complejos</a:t>
            </a:r>
          </a:p>
          <a:p>
            <a:pPr marL="1355725" lvl="2" indent="-441325"/>
            <a:r>
              <a:rPr lang="es-MX" altLang="es-AR" sz="2400" dirty="0"/>
              <a:t>Vectores, etc.</a:t>
            </a:r>
            <a:r>
              <a:rPr lang="es-MX" altLang="es-AR" dirty="0"/>
              <a:t> </a:t>
            </a:r>
            <a:r>
              <a:rPr lang="es-MX" altLang="es-AR" sz="1800" dirty="0"/>
              <a:t>	</a:t>
            </a:r>
          </a:p>
          <a:p>
            <a:pPr>
              <a:lnSpc>
                <a:spcPct val="30000"/>
              </a:lnSpc>
              <a:buFont typeface="Wingdings" panose="05000000000000000000" pitchFamily="2" charset="2"/>
              <a:buNone/>
            </a:pPr>
            <a:endParaRPr lang="es-MX" altLang="es-AR" sz="2400" dirty="0"/>
          </a:p>
          <a:p>
            <a:endParaRPr lang="es-MX" altLang="es-AR" sz="3200" noProof="1"/>
          </a:p>
        </p:txBody>
      </p:sp>
      <p:grpSp>
        <p:nvGrpSpPr>
          <p:cNvPr id="63499" name="Group 11">
            <a:extLst>
              <a:ext uri="{FF2B5EF4-FFF2-40B4-BE49-F238E27FC236}">
                <a16:creationId xmlns:a16="http://schemas.microsoft.com/office/drawing/2014/main" xmlns="" id="{7A883F94-9D67-4FF6-BE17-AB437E75656C}"/>
              </a:ext>
            </a:extLst>
          </p:cNvPr>
          <p:cNvGrpSpPr>
            <a:grpSpLocks/>
          </p:cNvGrpSpPr>
          <p:nvPr/>
        </p:nvGrpSpPr>
        <p:grpSpPr bwMode="auto">
          <a:xfrm>
            <a:off x="4211960" y="3398919"/>
            <a:ext cx="2743200" cy="1343025"/>
            <a:chOff x="2880" y="2688"/>
            <a:chExt cx="1728" cy="846"/>
          </a:xfrm>
        </p:grpSpPr>
        <p:sp>
          <p:nvSpPr>
            <p:cNvPr id="63500" name="Text Box 12">
              <a:extLst>
                <a:ext uri="{FF2B5EF4-FFF2-40B4-BE49-F238E27FC236}">
                  <a16:creationId xmlns:a16="http://schemas.microsoft.com/office/drawing/2014/main" xmlns="" id="{CC04AF9A-F07C-48C8-90F1-123FE872F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688"/>
              <a:ext cx="1200" cy="23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altLang="es-AR" sz="1800" b="1">
                  <a:latin typeface="Verdana" panose="020B0604030504040204" pitchFamily="34" charset="0"/>
                </a:rPr>
                <a:t>f=f1 + f2</a:t>
              </a:r>
              <a:endParaRPr lang="es-MX" altLang="es-AR" sz="1800" b="1" noProof="1">
                <a:latin typeface="Verdana" panose="020B0604030504040204" pitchFamily="34" charset="0"/>
              </a:endParaRPr>
            </a:p>
          </p:txBody>
        </p:sp>
        <p:sp>
          <p:nvSpPr>
            <p:cNvPr id="63501" name="Text Box 13">
              <a:extLst>
                <a:ext uri="{FF2B5EF4-FFF2-40B4-BE49-F238E27FC236}">
                  <a16:creationId xmlns:a16="http://schemas.microsoft.com/office/drawing/2014/main" xmlns="" id="{F18A6C28-7CB8-4135-9628-0C94539E7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966"/>
              <a:ext cx="1200" cy="23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altLang="es-AR" sz="1800" b="1">
                  <a:latin typeface="Verdana" panose="020B0604030504040204" pitchFamily="34" charset="0"/>
                </a:rPr>
                <a:t>c=c1 + c2</a:t>
              </a:r>
              <a:endParaRPr lang="es-MX" altLang="es-AR" sz="1800" b="1" noProof="1">
                <a:latin typeface="Verdana" panose="020B0604030504040204" pitchFamily="34" charset="0"/>
              </a:endParaRPr>
            </a:p>
          </p:txBody>
        </p:sp>
        <p:sp>
          <p:nvSpPr>
            <p:cNvPr id="63502" name="Text Box 14">
              <a:extLst>
                <a:ext uri="{FF2B5EF4-FFF2-40B4-BE49-F238E27FC236}">
                  <a16:creationId xmlns:a16="http://schemas.microsoft.com/office/drawing/2014/main" xmlns="" id="{1B8BE890-EBE7-4ECC-8300-A0AC9F96D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303"/>
              <a:ext cx="1200" cy="23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altLang="es-AR" sz="1800" b="1">
                  <a:latin typeface="Verdana" panose="020B0604030504040204" pitchFamily="34" charset="0"/>
                </a:rPr>
                <a:t>v=v+k</a:t>
              </a:r>
              <a:endParaRPr lang="es-MX" altLang="es-AR" sz="1800" b="1" noProof="1">
                <a:latin typeface="Verdana" panose="020B0604030504040204" pitchFamily="34" charset="0"/>
              </a:endParaRPr>
            </a:p>
          </p:txBody>
        </p:sp>
        <p:sp>
          <p:nvSpPr>
            <p:cNvPr id="63503" name="Line 15">
              <a:extLst>
                <a:ext uri="{FF2B5EF4-FFF2-40B4-BE49-F238E27FC236}">
                  <a16:creationId xmlns:a16="http://schemas.microsoft.com/office/drawing/2014/main" xmlns="" id="{5A294E6E-C932-45CD-8C51-3DDD7FCF5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8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63504" name="Line 16">
              <a:extLst>
                <a:ext uri="{FF2B5EF4-FFF2-40B4-BE49-F238E27FC236}">
                  <a16:creationId xmlns:a16="http://schemas.microsoft.com/office/drawing/2014/main" xmlns="" id="{583E5CF7-73BA-44B4-AD0A-66DBC2866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1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63505" name="Line 17">
              <a:extLst>
                <a:ext uri="{FF2B5EF4-FFF2-40B4-BE49-F238E27FC236}">
                  <a16:creationId xmlns:a16="http://schemas.microsoft.com/office/drawing/2014/main" xmlns="" id="{03F622CF-E4A9-4F5D-99C7-5E3728302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40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AR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1E47D17C-F2AE-4E0C-BC8A-8B125AFB41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44624"/>
            <a:ext cx="6986737" cy="792088"/>
          </a:xfrm>
        </p:spPr>
        <p:txBody>
          <a:bodyPr/>
          <a:lstStyle/>
          <a:p>
            <a:r>
              <a:rPr lang="es-ES" altLang="es-AR" dirty="0"/>
              <a:t>Operadores </a:t>
            </a:r>
            <a:r>
              <a:rPr lang="es-ES" altLang="es-AR" dirty="0" err="1"/>
              <a:t>sobrecargables</a:t>
            </a:r>
            <a:endParaRPr lang="es-ES" altLang="es-AR" dirty="0"/>
          </a:p>
        </p:txBody>
      </p:sp>
      <p:sp>
        <p:nvSpPr>
          <p:cNvPr id="3075" name="Text Box 4">
            <a:extLst>
              <a:ext uri="{FF2B5EF4-FFF2-40B4-BE49-F238E27FC236}">
                <a16:creationId xmlns:a16="http://schemas.microsoft.com/office/drawing/2014/main" xmlns="" id="{063D89CA-287C-404E-B7E6-EB94F9233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836712"/>
            <a:ext cx="6986737" cy="777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342900" lvl="2" indent="-3429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</a:pPr>
            <a:r>
              <a:rPr kumimoji="1" lang="es-ES" altLang="es-AR" dirty="0">
                <a:latin typeface="Arial" panose="020B0604020202020204" pitchFamily="34" charset="0"/>
              </a:rPr>
              <a:t>Pueden sobrecargarse solo operadores definidos en el lenguaje. No es posible crear operadores nuevos.</a:t>
            </a:r>
          </a:p>
          <a:p>
            <a:pPr marL="342900" lvl="2" indent="-3429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</a:pPr>
            <a:r>
              <a:rPr kumimoji="1" lang="es-ES" altLang="es-AR" dirty="0">
                <a:latin typeface="Arial" panose="020B0604020202020204" pitchFamily="34" charset="0"/>
              </a:rPr>
              <a:t>Se pueden sobrecargar casi todos los operadores unitarios (cardinalidad 1) o binarios (cardinalidad 2)</a:t>
            </a:r>
          </a:p>
          <a:p>
            <a:pPr marL="342900" lvl="2" indent="-3429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</a:pPr>
            <a:r>
              <a:rPr kumimoji="1" lang="es-ES" altLang="es-AR" dirty="0">
                <a:latin typeface="Arial" panose="020B0604020202020204" pitchFamily="34" charset="0"/>
              </a:rPr>
              <a:t>Se puede sobrecargar el operador de llamado a función: () (no tiene definida su cardinalidad)</a:t>
            </a:r>
          </a:p>
          <a:p>
            <a:pPr marL="342900" lvl="2" indent="-3429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</a:pPr>
            <a:r>
              <a:rPr kumimoji="1" lang="es-ES" altLang="es-AR" dirty="0">
                <a:latin typeface="Arial" panose="020B0604020202020204" pitchFamily="34" charset="0"/>
              </a:rPr>
              <a:t>No es posible sobrecargar los siguientes operadores: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MX" altLang="es-AR" dirty="0"/>
              <a:t>Operador punto </a:t>
            </a:r>
            <a:r>
              <a:rPr lang="es-MX" altLang="es-AR" b="1" dirty="0">
                <a:solidFill>
                  <a:schemeClr val="hlink"/>
                </a:solidFill>
              </a:rPr>
              <a:t>(.)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MX" altLang="es-AR" dirty="0" err="1"/>
              <a:t>If</a:t>
            </a:r>
            <a:r>
              <a:rPr lang="es-MX" altLang="es-AR" dirty="0"/>
              <a:t> aritmético  </a:t>
            </a:r>
            <a:r>
              <a:rPr lang="es-MX" altLang="es-AR" b="1" dirty="0">
                <a:solidFill>
                  <a:schemeClr val="hlink"/>
                </a:solidFill>
              </a:rPr>
              <a:t>(? :)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MX" altLang="es-AR" dirty="0"/>
              <a:t>Operador </a:t>
            </a:r>
            <a:r>
              <a:rPr lang="es-MX" altLang="es-AR" b="1" dirty="0" err="1">
                <a:solidFill>
                  <a:schemeClr val="hlink"/>
                </a:solidFill>
              </a:rPr>
              <a:t>sizeof</a:t>
            </a:r>
            <a:endParaRPr lang="es-MX" altLang="es-AR" b="1" dirty="0">
              <a:solidFill>
                <a:schemeClr val="hlink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MX" altLang="es-AR" dirty="0"/>
              <a:t>Operador de resolución de alcance </a:t>
            </a:r>
            <a:r>
              <a:rPr lang="es-MX" altLang="es-AR" b="1" dirty="0">
                <a:solidFill>
                  <a:schemeClr val="hlink"/>
                </a:solidFill>
              </a:rPr>
              <a:t>(::)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MX" altLang="es-AR" dirty="0"/>
              <a:t>Puntero a un miembro de un objeto  </a:t>
            </a:r>
            <a:r>
              <a:rPr lang="es-MX" altLang="es-AR" b="1" dirty="0">
                <a:solidFill>
                  <a:schemeClr val="hlink"/>
                </a:solidFill>
              </a:rPr>
              <a:t>(*.)</a:t>
            </a:r>
            <a:endParaRPr kumimoji="1" lang="es-ES" altLang="es-AR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es-ES" altLang="es-AR" sz="1800" dirty="0">
              <a:latin typeface="Courier New" panose="02070309020205020404" pitchFamily="49" charset="0"/>
            </a:endParaRPr>
          </a:p>
          <a:p>
            <a:pPr marL="342900" lvl="2" indent="-3429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</a:pPr>
            <a:endParaRPr kumimoji="1" lang="es-ES" altLang="es-AR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es-ES" altLang="es-AR" sz="1800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endParaRPr lang="es-ES" altLang="es-AR" sz="1800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endParaRPr lang="es-ES" altLang="es-AR" sz="18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E1739BA0-0E8F-4F37-A689-7CD97E7714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10BCA-14C5-49D0-930B-D383CD7176D7}" type="slidenum">
              <a:rPr lang="es-ES" altLang="es-AR"/>
              <a:pPr/>
              <a:t>5</a:t>
            </a:fld>
            <a:endParaRPr lang="es-ES" altLang="es-AR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xmlns="" id="{45BA505A-ED91-4D7F-AC05-5E507C5317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165597"/>
            <a:ext cx="8001000" cy="720080"/>
          </a:xfrm>
        </p:spPr>
        <p:txBody>
          <a:bodyPr>
            <a:normAutofit/>
          </a:bodyPr>
          <a:lstStyle/>
          <a:p>
            <a:r>
              <a:rPr lang="es-MX" altLang="es-AR" dirty="0"/>
              <a:t>Restricciones</a:t>
            </a:r>
            <a:endParaRPr lang="es-ES" altLang="es-AR" dirty="0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xmlns="" id="{EE737E46-72CF-48E9-94B0-0362186077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528" y="870126"/>
            <a:ext cx="7499175" cy="5536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s-MX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puede </a:t>
            </a:r>
            <a:r>
              <a:rPr lang="es-MX" altLang="es-AR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modificar</a:t>
            </a:r>
            <a:r>
              <a:rPr kumimoji="1" lang="es-MX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altLang="es-AR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la definición </a:t>
            </a:r>
            <a:r>
              <a:rPr kumimoji="1" lang="es-MX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un operador, pero </a:t>
            </a:r>
            <a:r>
              <a:rPr lang="es-MX" altLang="es-AR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NO su gramática </a:t>
            </a:r>
            <a:r>
              <a:rPr kumimoji="1" lang="es-MX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(número de operandos, precedencia y asociatividad)</a:t>
            </a:r>
          </a:p>
          <a:p>
            <a:pPr>
              <a:lnSpc>
                <a:spcPct val="40000"/>
              </a:lnSpc>
            </a:pPr>
            <a:endParaRPr lang="es-MX" altLang="es-AR" sz="2600" dirty="0"/>
          </a:p>
          <a:p>
            <a:pPr marL="342900" lvl="2" indent="-342900" algn="just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kumimoji="1" lang="es-ES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cardinalidad del operador no puede modificarse con la sobrecarga:</a:t>
            </a:r>
          </a:p>
          <a:p>
            <a:pPr marL="514350" lvl="1" indent="0">
              <a:spcBef>
                <a:spcPct val="50000"/>
              </a:spcBef>
              <a:buNone/>
            </a:pPr>
            <a:r>
              <a:rPr kumimoji="1" lang="es-ES" altLang="es-A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Sobrecarga de operadores binarios</a:t>
            </a:r>
          </a:p>
          <a:p>
            <a:pPr marL="514350" lvl="1" indent="0">
              <a:spcBef>
                <a:spcPct val="50000"/>
              </a:spcBef>
              <a:buNone/>
            </a:pPr>
            <a:r>
              <a:rPr kumimoji="1" lang="es-ES" altLang="es-A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&lt;tipo&gt;</a:t>
            </a:r>
            <a:r>
              <a:rPr kumimoji="1" lang="es-ES" altLang="es-A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nombre_clase</a:t>
            </a:r>
            <a:r>
              <a:rPr kumimoji="1" lang="es-ES" altLang="es-A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kumimoji="1" lang="es-ES" altLang="es-A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kumimoji="1" lang="es-ES" altLang="es-A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&lt;operador&gt;(parámetro);</a:t>
            </a:r>
          </a:p>
          <a:p>
            <a:pPr marL="514350" lvl="1" indent="0">
              <a:spcBef>
                <a:spcPct val="50000"/>
              </a:spcBef>
              <a:buNone/>
            </a:pPr>
            <a:r>
              <a:rPr kumimoji="1" lang="es-ES" altLang="es-A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 fecha::</a:t>
            </a:r>
            <a:r>
              <a:rPr kumimoji="1" lang="es-ES" altLang="es-A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kumimoji="1" lang="es-ES" altLang="es-A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(</a:t>
            </a:r>
            <a:r>
              <a:rPr kumimoji="1" lang="es-ES" altLang="es-A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kumimoji="1" lang="es-ES" altLang="es-A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514350" lvl="1" indent="0">
              <a:spcBef>
                <a:spcPct val="50000"/>
              </a:spcBef>
              <a:buNone/>
            </a:pPr>
            <a:r>
              <a:rPr kumimoji="1" lang="es-ES" altLang="es-A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Sobrecarga de operadores unitarios</a:t>
            </a:r>
          </a:p>
          <a:p>
            <a:pPr marL="514350" lvl="1" indent="0">
              <a:spcBef>
                <a:spcPct val="50000"/>
              </a:spcBef>
              <a:buNone/>
            </a:pPr>
            <a:r>
              <a:rPr kumimoji="1" lang="es-ES" altLang="es-A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&lt;tipo&gt;</a:t>
            </a:r>
            <a:r>
              <a:rPr kumimoji="1" lang="es-ES" altLang="es-A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nombre_clase</a:t>
            </a:r>
            <a:r>
              <a:rPr kumimoji="1" lang="es-ES" altLang="es-A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kumimoji="1" lang="es-ES" altLang="es-A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kumimoji="1" lang="es-ES" altLang="es-A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&lt;operador&gt;();</a:t>
            </a:r>
          </a:p>
          <a:p>
            <a:pPr marL="514350" lvl="1" indent="0">
              <a:spcBef>
                <a:spcPct val="50000"/>
              </a:spcBef>
              <a:buNone/>
            </a:pPr>
            <a:r>
              <a:rPr kumimoji="1" lang="es-ES" altLang="es-A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kumimoji="1" lang="es-ES" altLang="es-A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fecha::</a:t>
            </a:r>
            <a:r>
              <a:rPr kumimoji="1" lang="es-ES" altLang="es-A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kumimoji="1" lang="es-ES" altLang="es-A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++ ();</a:t>
            </a:r>
          </a:p>
          <a:p>
            <a:pPr marL="514350" lvl="1" indent="0">
              <a:spcBef>
                <a:spcPct val="50000"/>
              </a:spcBef>
              <a:buNone/>
            </a:pPr>
            <a:endParaRPr kumimoji="1" lang="es-MX" altLang="es-A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C6C8FF13-48DF-4AD5-ABCC-866578A2A1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756" y="-33875"/>
            <a:ext cx="8514692" cy="654563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AR" dirty="0"/>
              <a:t>Racional con sobrecarga de operadores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xmlns="" id="{706105DB-B3E8-4A29-AE11-7A4E05013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641467"/>
            <a:ext cx="6264696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s-AR" dirty="0">
                <a:latin typeface="Courier New" panose="02070309020205020404" pitchFamily="49" charset="0"/>
              </a:rPr>
              <a:t>class </a:t>
            </a:r>
            <a:r>
              <a:rPr lang="en-US" altLang="es-AR" dirty="0" err="1">
                <a:latin typeface="Courier New" panose="02070309020205020404" pitchFamily="49" charset="0"/>
              </a:rPr>
              <a:t>racional</a:t>
            </a:r>
            <a:r>
              <a:rPr lang="en-US" altLang="es-AR" dirty="0">
                <a:latin typeface="Courier New" panose="02070309020205020404" pitchFamily="49" charset="0"/>
              </a:rPr>
              <a:t> {</a:t>
            </a:r>
          </a:p>
          <a:p>
            <a:r>
              <a:rPr lang="en-US" altLang="es-AR" dirty="0">
                <a:latin typeface="Courier New" panose="02070309020205020404" pitchFamily="49" charset="0"/>
              </a:rPr>
              <a:t>  private:</a:t>
            </a:r>
          </a:p>
          <a:p>
            <a:r>
              <a:rPr lang="en-US" altLang="es-AR" dirty="0">
                <a:latin typeface="Courier New" panose="02070309020205020404" pitchFamily="49" charset="0"/>
              </a:rPr>
              <a:t>  int num;</a:t>
            </a:r>
          </a:p>
          <a:p>
            <a:r>
              <a:rPr lang="en-US" altLang="es-AR" dirty="0">
                <a:latin typeface="Courier New" panose="02070309020205020404" pitchFamily="49" charset="0"/>
              </a:rPr>
              <a:t>  int den;</a:t>
            </a:r>
          </a:p>
          <a:p>
            <a:r>
              <a:rPr lang="en-US" altLang="es-AR" dirty="0">
                <a:latin typeface="Courier New" panose="02070309020205020404" pitchFamily="49" charset="0"/>
              </a:rPr>
              <a:t>public:</a:t>
            </a:r>
          </a:p>
          <a:p>
            <a:r>
              <a:rPr lang="en-US" altLang="es-AR" dirty="0">
                <a:latin typeface="Courier New" panose="02070309020205020404" pitchFamily="49" charset="0"/>
              </a:rPr>
              <a:t>   </a:t>
            </a:r>
            <a:r>
              <a:rPr lang="en-US" altLang="es-AR" dirty="0" err="1">
                <a:latin typeface="Courier New" panose="02070309020205020404" pitchFamily="49" charset="0"/>
              </a:rPr>
              <a:t>racional</a:t>
            </a:r>
            <a:r>
              <a:rPr lang="en-US" altLang="es-AR" dirty="0">
                <a:latin typeface="Courier New" panose="02070309020205020404" pitchFamily="49" charset="0"/>
              </a:rPr>
              <a:t>();</a:t>
            </a:r>
          </a:p>
          <a:p>
            <a:r>
              <a:rPr lang="en-US" altLang="es-AR" dirty="0">
                <a:latin typeface="Courier New" panose="02070309020205020404" pitchFamily="49" charset="0"/>
              </a:rPr>
              <a:t>   </a:t>
            </a:r>
            <a:r>
              <a:rPr lang="en-US" altLang="es-AR" dirty="0" err="1">
                <a:latin typeface="Courier New" panose="02070309020205020404" pitchFamily="49" charset="0"/>
              </a:rPr>
              <a:t>racional</a:t>
            </a:r>
            <a:r>
              <a:rPr lang="en-US" altLang="es-AR" dirty="0">
                <a:latin typeface="Courier New" panose="02070309020205020404" pitchFamily="49" charset="0"/>
              </a:rPr>
              <a:t>(int, int);</a:t>
            </a:r>
          </a:p>
          <a:p>
            <a:r>
              <a:rPr lang="en-US" altLang="es-AR" dirty="0">
                <a:latin typeface="Courier New" panose="02070309020205020404" pitchFamily="49" charset="0"/>
              </a:rPr>
              <a:t>    …</a:t>
            </a:r>
          </a:p>
          <a:p>
            <a:r>
              <a:rPr lang="en-US" altLang="es-AR" dirty="0">
                <a:latin typeface="Courier New" panose="02070309020205020404" pitchFamily="49" charset="0"/>
              </a:rPr>
              <a:t>   void operator++();</a:t>
            </a:r>
          </a:p>
          <a:p>
            <a:r>
              <a:rPr lang="en-US" altLang="es-AR" dirty="0">
                <a:latin typeface="Courier New" panose="02070309020205020404" pitchFamily="49" charset="0"/>
              </a:rPr>
              <a:t>   void operator--();</a:t>
            </a:r>
          </a:p>
          <a:p>
            <a:r>
              <a:rPr lang="en-US" altLang="es-AR" dirty="0">
                <a:latin typeface="Courier New" panose="02070309020205020404" pitchFamily="49" charset="0"/>
              </a:rPr>
              <a:t>   </a:t>
            </a:r>
            <a:r>
              <a:rPr lang="en-US" altLang="es-AR" dirty="0" err="1">
                <a:latin typeface="Courier New" panose="02070309020205020404" pitchFamily="49" charset="0"/>
              </a:rPr>
              <a:t>racional</a:t>
            </a:r>
            <a:r>
              <a:rPr lang="en-US" altLang="es-AR" dirty="0">
                <a:latin typeface="Courier New" panose="02070309020205020404" pitchFamily="49" charset="0"/>
              </a:rPr>
              <a:t> operator+(</a:t>
            </a:r>
            <a:r>
              <a:rPr lang="en-US" altLang="es-AR" dirty="0" err="1">
                <a:latin typeface="Courier New" panose="02070309020205020404" pitchFamily="49" charset="0"/>
              </a:rPr>
              <a:t>racional</a:t>
            </a:r>
            <a:r>
              <a:rPr lang="en-US" altLang="es-AR" dirty="0">
                <a:latin typeface="Courier New" panose="02070309020205020404" pitchFamily="49" charset="0"/>
              </a:rPr>
              <a:t>);</a:t>
            </a:r>
          </a:p>
          <a:p>
            <a:r>
              <a:rPr lang="en-US" altLang="es-AR" dirty="0">
                <a:latin typeface="Courier New" panose="02070309020205020404" pitchFamily="49" charset="0"/>
              </a:rPr>
              <a:t>   </a:t>
            </a:r>
            <a:r>
              <a:rPr lang="en-US" altLang="es-AR" dirty="0" err="1">
                <a:latin typeface="Courier New" panose="02070309020205020404" pitchFamily="49" charset="0"/>
              </a:rPr>
              <a:t>racional</a:t>
            </a:r>
            <a:r>
              <a:rPr lang="en-US" altLang="es-AR" dirty="0">
                <a:latin typeface="Courier New" panose="02070309020205020404" pitchFamily="49" charset="0"/>
              </a:rPr>
              <a:t> operator-(</a:t>
            </a:r>
            <a:r>
              <a:rPr lang="en-US" altLang="es-AR" dirty="0" err="1">
                <a:latin typeface="Courier New" panose="02070309020205020404" pitchFamily="49" charset="0"/>
              </a:rPr>
              <a:t>racional</a:t>
            </a:r>
            <a:r>
              <a:rPr lang="en-US" altLang="es-AR" dirty="0">
                <a:latin typeface="Courier New" panose="02070309020205020404" pitchFamily="49" charset="0"/>
              </a:rPr>
              <a:t>);</a:t>
            </a:r>
          </a:p>
          <a:p>
            <a:r>
              <a:rPr lang="en-US" altLang="es-AR" dirty="0">
                <a:latin typeface="Courier New" panose="02070309020205020404" pitchFamily="49" charset="0"/>
              </a:rPr>
              <a:t>   void operator+=(int);</a:t>
            </a:r>
          </a:p>
          <a:p>
            <a:r>
              <a:rPr lang="en-US" altLang="es-AR" dirty="0">
                <a:latin typeface="Courier New" panose="02070309020205020404" pitchFamily="49" charset="0"/>
              </a:rPr>
              <a:t>   void operator-=(int);</a:t>
            </a:r>
          </a:p>
          <a:p>
            <a:r>
              <a:rPr lang="en-US" altLang="es-AR" dirty="0">
                <a:latin typeface="Courier New" panose="02070309020205020404" pitchFamily="49" charset="0"/>
              </a:rPr>
              <a:t>    …</a:t>
            </a:r>
          </a:p>
          <a:p>
            <a:endParaRPr lang="en-US" altLang="es-AR" dirty="0">
              <a:latin typeface="Courier New" panose="02070309020205020404" pitchFamily="49" charset="0"/>
            </a:endParaRPr>
          </a:p>
          <a:p>
            <a:r>
              <a:rPr lang="en-US" altLang="es-AR" dirty="0">
                <a:latin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666BDBC3-206F-4FF7-9527-BD0D06E77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Implementación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xmlns="" id="{8C54409A-7960-4F3B-8077-CDC1DCE76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19" y="1772816"/>
            <a:ext cx="820896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AR" dirty="0">
                <a:latin typeface="Courier New" panose="02070309020205020404" pitchFamily="49" charset="0"/>
              </a:rPr>
              <a:t>#</a:t>
            </a:r>
            <a:r>
              <a:rPr lang="es-ES" altLang="es-AR" dirty="0" err="1">
                <a:latin typeface="Courier New" panose="02070309020205020404" pitchFamily="49" charset="0"/>
              </a:rPr>
              <a:t>include</a:t>
            </a:r>
            <a:r>
              <a:rPr lang="es-ES" altLang="es-AR" dirty="0">
                <a:latin typeface="Courier New" panose="02070309020205020404" pitchFamily="49" charset="0"/>
              </a:rPr>
              <a:t> &lt;iostream&gt;</a:t>
            </a:r>
          </a:p>
          <a:p>
            <a:pPr eaLnBrk="1" hangingPunct="1"/>
            <a:r>
              <a:rPr lang="es-ES" altLang="es-AR" dirty="0">
                <a:latin typeface="Courier New" panose="02070309020205020404" pitchFamily="49" charset="0"/>
              </a:rPr>
              <a:t>#</a:t>
            </a:r>
            <a:r>
              <a:rPr lang="es-ES" altLang="es-AR" dirty="0" err="1">
                <a:latin typeface="Courier New" panose="02070309020205020404" pitchFamily="49" charset="0"/>
              </a:rPr>
              <a:t>include</a:t>
            </a:r>
            <a:r>
              <a:rPr lang="es-ES" altLang="es-AR" dirty="0">
                <a:latin typeface="Courier New" panose="02070309020205020404" pitchFamily="49" charset="0"/>
              </a:rPr>
              <a:t> "</a:t>
            </a:r>
            <a:r>
              <a:rPr lang="es-ES" altLang="es-AR" dirty="0" err="1">
                <a:latin typeface="Courier New" panose="02070309020205020404" pitchFamily="49" charset="0"/>
              </a:rPr>
              <a:t>racional.h</a:t>
            </a:r>
            <a:r>
              <a:rPr lang="es-ES" altLang="es-AR" dirty="0">
                <a:latin typeface="Courier New" panose="02070309020205020404" pitchFamily="49" charset="0"/>
              </a:rPr>
              <a:t>“</a:t>
            </a:r>
          </a:p>
          <a:p>
            <a:pPr eaLnBrk="1" hangingPunct="1"/>
            <a:r>
              <a:rPr lang="es-ES" altLang="es-AR" dirty="0">
                <a:latin typeface="Courier New" panose="02070309020205020404" pitchFamily="49" charset="0"/>
              </a:rPr>
              <a:t>…</a:t>
            </a:r>
          </a:p>
          <a:p>
            <a:r>
              <a:rPr lang="es-ES" altLang="es-AR" dirty="0">
                <a:latin typeface="Courier New" panose="02070309020205020404" pitchFamily="49" charset="0"/>
              </a:rPr>
              <a:t>racional racional::</a:t>
            </a:r>
            <a:r>
              <a:rPr lang="es-ES" altLang="es-AR" dirty="0" err="1">
                <a:latin typeface="Courier New" panose="02070309020205020404" pitchFamily="49" charset="0"/>
              </a:rPr>
              <a:t>operator</a:t>
            </a:r>
            <a:r>
              <a:rPr lang="es-ES" altLang="es-AR" dirty="0">
                <a:latin typeface="Courier New" panose="02070309020205020404" pitchFamily="49" charset="0"/>
              </a:rPr>
              <a:t>+(racional x)</a:t>
            </a:r>
          </a:p>
          <a:p>
            <a:r>
              <a:rPr lang="es-ES" altLang="es-AR" dirty="0">
                <a:latin typeface="Courier New" panose="02070309020205020404" pitchFamily="49" charset="0"/>
              </a:rPr>
              <a:t>{</a:t>
            </a:r>
          </a:p>
          <a:p>
            <a:r>
              <a:rPr lang="es-ES" altLang="es-AR" dirty="0">
                <a:latin typeface="Courier New" panose="02070309020205020404" pitchFamily="49" charset="0"/>
              </a:rPr>
              <a:t>racional z(</a:t>
            </a:r>
            <a:r>
              <a:rPr lang="es-ES" altLang="es-AR" dirty="0" err="1">
                <a:latin typeface="Courier New" panose="02070309020205020404" pitchFamily="49" charset="0"/>
              </a:rPr>
              <a:t>num</a:t>
            </a:r>
            <a:r>
              <a:rPr lang="es-ES" altLang="es-AR" dirty="0">
                <a:latin typeface="Courier New" panose="02070309020205020404" pitchFamily="49" charset="0"/>
              </a:rPr>
              <a:t>*</a:t>
            </a:r>
            <a:r>
              <a:rPr lang="es-ES" altLang="es-AR" dirty="0" err="1">
                <a:latin typeface="Courier New" panose="02070309020205020404" pitchFamily="49" charset="0"/>
              </a:rPr>
              <a:t>x.den+den</a:t>
            </a:r>
            <a:r>
              <a:rPr lang="es-ES" altLang="es-AR" dirty="0">
                <a:latin typeface="Courier New" panose="02070309020205020404" pitchFamily="49" charset="0"/>
              </a:rPr>
              <a:t>*</a:t>
            </a:r>
            <a:r>
              <a:rPr lang="es-ES" altLang="es-AR" dirty="0" err="1">
                <a:latin typeface="Courier New" panose="02070309020205020404" pitchFamily="49" charset="0"/>
              </a:rPr>
              <a:t>x.num,den</a:t>
            </a:r>
            <a:r>
              <a:rPr lang="es-ES" altLang="es-AR" dirty="0">
                <a:latin typeface="Courier New" panose="02070309020205020404" pitchFamily="49" charset="0"/>
              </a:rPr>
              <a:t>*</a:t>
            </a:r>
            <a:r>
              <a:rPr lang="es-ES" altLang="es-AR" dirty="0" err="1">
                <a:latin typeface="Courier New" panose="02070309020205020404" pitchFamily="49" charset="0"/>
              </a:rPr>
              <a:t>x.den</a:t>
            </a:r>
            <a:r>
              <a:rPr lang="es-ES" altLang="es-AR" dirty="0">
                <a:latin typeface="Courier New" panose="02070309020205020404" pitchFamily="49" charset="0"/>
              </a:rPr>
              <a:t>);</a:t>
            </a:r>
          </a:p>
          <a:p>
            <a:r>
              <a:rPr lang="es-ES" altLang="es-AR" dirty="0" err="1">
                <a:latin typeface="Courier New" panose="02070309020205020404" pitchFamily="49" charset="0"/>
              </a:rPr>
              <a:t>return</a:t>
            </a:r>
            <a:r>
              <a:rPr lang="es-ES" altLang="es-AR" dirty="0">
                <a:latin typeface="Courier New" panose="02070309020205020404" pitchFamily="49" charset="0"/>
              </a:rPr>
              <a:t> z;</a:t>
            </a:r>
          </a:p>
          <a:p>
            <a:r>
              <a:rPr lang="es-ES" altLang="es-AR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xmlns="" id="{DE7E734B-1287-4BC0-811F-D7CF5DE00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81075"/>
            <a:ext cx="799306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pt-BR" altLang="es-AR" dirty="0">
                <a:latin typeface="Courier New" panose="02070309020205020404" pitchFamily="49" charset="0"/>
              </a:rPr>
              <a:t> </a:t>
            </a:r>
            <a:r>
              <a:rPr lang="pt-BR" altLang="es-AR" dirty="0" err="1">
                <a:latin typeface="Courier New" panose="02070309020205020404" pitchFamily="49" charset="0"/>
              </a:rPr>
              <a:t>void</a:t>
            </a:r>
            <a:r>
              <a:rPr lang="pt-BR" altLang="es-AR" dirty="0">
                <a:latin typeface="Courier New" panose="02070309020205020404" pitchFamily="49" charset="0"/>
              </a:rPr>
              <a:t> racional::</a:t>
            </a:r>
            <a:r>
              <a:rPr lang="pt-BR" altLang="es-AR" dirty="0" err="1">
                <a:latin typeface="Courier New" panose="02070309020205020404" pitchFamily="49" charset="0"/>
              </a:rPr>
              <a:t>operator</a:t>
            </a:r>
            <a:r>
              <a:rPr lang="pt-BR" altLang="es-AR" dirty="0">
                <a:latin typeface="Courier New" panose="02070309020205020404" pitchFamily="49" charset="0"/>
              </a:rPr>
              <a:t>++()</a:t>
            </a:r>
          </a:p>
          <a:p>
            <a:r>
              <a:rPr lang="pt-BR" altLang="es-AR" dirty="0">
                <a:latin typeface="Courier New" panose="02070309020205020404" pitchFamily="49" charset="0"/>
              </a:rPr>
              <a:t> {</a:t>
            </a:r>
          </a:p>
          <a:p>
            <a:r>
              <a:rPr lang="pt-BR" altLang="es-AR" dirty="0">
                <a:latin typeface="Courier New" panose="02070309020205020404" pitchFamily="49" charset="0"/>
              </a:rPr>
              <a:t>    num+=</a:t>
            </a:r>
            <a:r>
              <a:rPr lang="pt-BR" altLang="es-AR" dirty="0" err="1">
                <a:latin typeface="Courier New" panose="02070309020205020404" pitchFamily="49" charset="0"/>
              </a:rPr>
              <a:t>den</a:t>
            </a:r>
            <a:r>
              <a:rPr lang="pt-BR" altLang="es-AR" dirty="0">
                <a:latin typeface="Courier New" panose="02070309020205020404" pitchFamily="49" charset="0"/>
              </a:rPr>
              <a:t>;</a:t>
            </a:r>
          </a:p>
          <a:p>
            <a:r>
              <a:rPr lang="pt-BR" altLang="es-AR" dirty="0">
                <a:latin typeface="Courier New" panose="02070309020205020404" pitchFamily="49" charset="0"/>
              </a:rPr>
              <a:t>  }</a:t>
            </a:r>
            <a:endParaRPr lang="es-ES" altLang="es-AR" dirty="0">
              <a:latin typeface="Courier New" panose="02070309020205020404" pitchFamily="49" charset="0"/>
            </a:endParaRPr>
          </a:p>
          <a:p>
            <a:r>
              <a:rPr lang="pt-BR" altLang="es-AR" dirty="0">
                <a:latin typeface="Courier New" panose="02070309020205020404" pitchFamily="49" charset="0"/>
              </a:rPr>
              <a:t> </a:t>
            </a:r>
          </a:p>
          <a:p>
            <a:r>
              <a:rPr lang="pt-BR" altLang="es-AR" dirty="0">
                <a:latin typeface="Courier New" panose="02070309020205020404" pitchFamily="49" charset="0"/>
              </a:rPr>
              <a:t>  </a:t>
            </a:r>
            <a:r>
              <a:rPr lang="pt-BR" altLang="es-AR" dirty="0" err="1">
                <a:latin typeface="Courier New" panose="02070309020205020404" pitchFamily="49" charset="0"/>
              </a:rPr>
              <a:t>void</a:t>
            </a:r>
            <a:r>
              <a:rPr lang="pt-BR" altLang="es-AR" dirty="0">
                <a:latin typeface="Courier New" panose="02070309020205020404" pitchFamily="49" charset="0"/>
              </a:rPr>
              <a:t> racional::</a:t>
            </a:r>
            <a:r>
              <a:rPr lang="pt-BR" altLang="es-AR" dirty="0" err="1">
                <a:latin typeface="Courier New" panose="02070309020205020404" pitchFamily="49" charset="0"/>
              </a:rPr>
              <a:t>operator</a:t>
            </a:r>
            <a:r>
              <a:rPr lang="pt-BR" altLang="es-AR" dirty="0">
                <a:latin typeface="Courier New" panose="02070309020205020404" pitchFamily="49" charset="0"/>
              </a:rPr>
              <a:t>+=(</a:t>
            </a:r>
            <a:r>
              <a:rPr lang="pt-BR" altLang="es-AR" dirty="0" err="1">
                <a:latin typeface="Courier New" panose="02070309020205020404" pitchFamily="49" charset="0"/>
              </a:rPr>
              <a:t>int</a:t>
            </a:r>
            <a:r>
              <a:rPr lang="pt-BR" altLang="es-AR" dirty="0">
                <a:latin typeface="Courier New" panose="02070309020205020404" pitchFamily="49" charset="0"/>
              </a:rPr>
              <a:t> x)</a:t>
            </a:r>
          </a:p>
          <a:p>
            <a:r>
              <a:rPr lang="pt-BR" altLang="es-AR" dirty="0">
                <a:latin typeface="Courier New" panose="02070309020205020404" pitchFamily="49" charset="0"/>
              </a:rPr>
              <a:t>  {</a:t>
            </a:r>
          </a:p>
          <a:p>
            <a:r>
              <a:rPr lang="pt-BR" altLang="es-AR" dirty="0">
                <a:latin typeface="Courier New" panose="02070309020205020404" pitchFamily="49" charset="0"/>
              </a:rPr>
              <a:t>    num+=x*</a:t>
            </a:r>
            <a:r>
              <a:rPr lang="pt-BR" altLang="es-AR" dirty="0" err="1">
                <a:latin typeface="Courier New" panose="02070309020205020404" pitchFamily="49" charset="0"/>
              </a:rPr>
              <a:t>den</a:t>
            </a:r>
            <a:r>
              <a:rPr lang="pt-BR" altLang="es-AR" dirty="0">
                <a:latin typeface="Courier New" panose="02070309020205020404" pitchFamily="49" charset="0"/>
              </a:rPr>
              <a:t>;</a:t>
            </a:r>
          </a:p>
          <a:p>
            <a:r>
              <a:rPr lang="pt-BR" altLang="es-AR" dirty="0">
                <a:latin typeface="Courier New" panose="02070309020205020404" pitchFamily="49" charset="0"/>
              </a:rPr>
              <a:t>  }</a:t>
            </a:r>
            <a:endParaRPr lang="es-ES" altLang="es-AR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4">
            <a:extLst>
              <a:ext uri="{FF2B5EF4-FFF2-40B4-BE49-F238E27FC236}">
                <a16:creationId xmlns:a16="http://schemas.microsoft.com/office/drawing/2014/main" xmlns="" id="{3A47B7F7-4A89-4511-B865-9514475E45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221928-C8BA-4751-904B-05B1F8698B4E}" type="slidenum">
              <a:rPr lang="es-ES" altLang="es-AR"/>
              <a:pPr/>
              <a:t>9</a:t>
            </a:fld>
            <a:endParaRPr lang="es-ES" altLang="es-AR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xmlns="" id="{EC4A976A-A09F-40B6-86F6-D7D928DD0A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1428750"/>
            <a:ext cx="6934200" cy="615950"/>
          </a:xfrm>
        </p:spPr>
        <p:txBody>
          <a:bodyPr>
            <a:normAutofit fontScale="90000"/>
          </a:bodyPr>
          <a:lstStyle/>
          <a:p>
            <a:r>
              <a:rPr lang="es-MX" altLang="es-AR" dirty="0"/>
              <a:t>Ejemplo: Sobrecargar ==</a:t>
            </a:r>
            <a:endParaRPr lang="es-ES" altLang="es-AR" sz="2800" i="1" dirty="0"/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xmlns="" id="{446CA1DC-F6B1-4631-91EA-E7B0162AC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576" y="2762250"/>
            <a:ext cx="6408712" cy="2667000"/>
          </a:xfrm>
          <a:noFill/>
        </p:spPr>
        <p:txBody>
          <a:bodyPr>
            <a:normAutofit fontScale="85000" lnSpcReduction="20000"/>
          </a:bodyPr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s-AR" altLang="es-AR" sz="2200" noProof="1">
              <a:solidFill>
                <a:schemeClr val="tx2"/>
              </a:solidFill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MX" altLang="es-AR" sz="3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</a:t>
            </a:r>
            <a:r>
              <a:rPr lang="es-MX" altLang="es-AR" sz="3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MX" altLang="es-AR" sz="3200" noProof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operator</a:t>
            </a:r>
            <a:r>
              <a:rPr lang="es-MX" altLang="es-AR" sz="3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==</a:t>
            </a:r>
            <a:r>
              <a:rPr lang="es-MX" altLang="es-AR" sz="3200" noProof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(racional);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s-MX" altLang="es-AR" sz="3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s-MX" altLang="es-AR" sz="3200" noProof="1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MX" altLang="es-AR" sz="3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MX" altLang="es-AR" sz="3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</a:t>
            </a:r>
            <a:r>
              <a:rPr lang="es-MX" altLang="es-AR" sz="3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racional::</a:t>
            </a:r>
            <a:r>
              <a:rPr lang="es-MX" altLang="es-AR" sz="3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operator</a:t>
            </a:r>
            <a:r>
              <a:rPr lang="es-MX" altLang="es-AR" sz="3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==(racional z)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MX" altLang="es-AR" sz="3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{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MX" altLang="es-AR" sz="3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s-MX" altLang="es-AR" sz="3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return</a:t>
            </a:r>
            <a:r>
              <a:rPr lang="es-MX" altLang="es-AR" sz="3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MX" altLang="es-AR" sz="3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</a:t>
            </a:r>
            <a:r>
              <a:rPr lang="es-MX" altLang="es-AR" sz="3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*</a:t>
            </a:r>
            <a:r>
              <a:rPr lang="es-MX" altLang="es-AR" sz="3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z.den</a:t>
            </a:r>
            <a:r>
              <a:rPr lang="es-MX" altLang="es-AR" sz="3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==den*</a:t>
            </a:r>
            <a:r>
              <a:rPr lang="es-MX" altLang="es-AR" sz="3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z.num</a:t>
            </a:r>
            <a:r>
              <a:rPr lang="es-MX" altLang="es-AR" sz="3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MX" altLang="es-AR" sz="3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}</a:t>
            </a:r>
            <a:endParaRPr lang="es-MX" altLang="es-AR" sz="3200" noProof="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631F7F5E-BAC2-4477-9674-BB65287BE69D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366381"/>
            <a:ext cx="6347714" cy="6896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altLang="es-AR" dirty="0"/>
              <a:t>Operadores relacionales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Roj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611</TotalTime>
  <Words>380</Words>
  <Application>Microsoft Office PowerPoint</Application>
  <PresentationFormat>On-screen Show (4:3)</PresentationFormat>
  <Paragraphs>90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Faceta</vt:lpstr>
      <vt:lpstr>PowerPoint Presentation</vt:lpstr>
      <vt:lpstr>Sobrecarga de operadores </vt:lpstr>
      <vt:lpstr>Ejemplos</vt:lpstr>
      <vt:lpstr>Operadores sobrecargables</vt:lpstr>
      <vt:lpstr>Restricciones</vt:lpstr>
      <vt:lpstr>Racional con sobrecarga de operadores</vt:lpstr>
      <vt:lpstr>Implementación</vt:lpstr>
      <vt:lpstr>PowerPoint Presentation</vt:lpstr>
      <vt:lpstr>Ejemplo: Sobrecargar ==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Sobrecarga de operadores</dc:title>
  <dc:creator>Héctor Eduardo Medellín Anaya</dc:creator>
  <cp:lastModifiedBy>bosio</cp:lastModifiedBy>
  <cp:revision>16</cp:revision>
  <dcterms:created xsi:type="dcterms:W3CDTF">2013-01-28T20:17:43Z</dcterms:created>
  <dcterms:modified xsi:type="dcterms:W3CDTF">2019-04-11T10:30:04Z</dcterms:modified>
</cp:coreProperties>
</file>