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3"/>
  </p:notesMasterIdLst>
  <p:sldIdLst>
    <p:sldId id="389" r:id="rId2"/>
    <p:sldId id="390" r:id="rId3"/>
    <p:sldId id="391" r:id="rId4"/>
    <p:sldId id="392" r:id="rId5"/>
    <p:sldId id="263" r:id="rId6"/>
    <p:sldId id="280" r:id="rId7"/>
    <p:sldId id="267" r:id="rId8"/>
    <p:sldId id="281" r:id="rId9"/>
    <p:sldId id="268" r:id="rId10"/>
    <p:sldId id="287" r:id="rId11"/>
    <p:sldId id="288" r:id="rId12"/>
    <p:sldId id="291" r:id="rId13"/>
    <p:sldId id="303" r:id="rId14"/>
    <p:sldId id="293" r:id="rId15"/>
    <p:sldId id="294" r:id="rId16"/>
    <p:sldId id="319" r:id="rId17"/>
    <p:sldId id="369" r:id="rId18"/>
    <p:sldId id="371" r:id="rId19"/>
    <p:sldId id="372" r:id="rId20"/>
    <p:sldId id="374" r:id="rId21"/>
    <p:sldId id="37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CD95"/>
    <a:srgbClr val="660033"/>
    <a:srgbClr val="3366FF"/>
    <a:srgbClr val="00CC99"/>
    <a:srgbClr val="33CC33"/>
    <a:srgbClr val="CC66FF"/>
    <a:srgbClr val="9900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46" autoAdjust="0"/>
  </p:normalViewPr>
  <p:slideViewPr>
    <p:cSldViewPr>
      <p:cViewPr varScale="1">
        <p:scale>
          <a:sx n="81" d="100"/>
          <a:sy n="81" d="100"/>
        </p:scale>
        <p:origin x="163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6E7C4FF-7E1F-4D2D-83EC-C9E0AFD327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noProof="1"/>
            </a:lvl1pPr>
          </a:lstStyle>
          <a:p>
            <a:endParaRPr lang="es-AR" altLang="es-AR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4C51EAD-8E18-4644-BAEF-E9E45421FA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noProof="1"/>
            </a:lvl1pPr>
          </a:lstStyle>
          <a:p>
            <a:endParaRPr lang="es-ES" altLang="es-AR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5801E39C-247C-4D28-8C81-3BC1D7FB66A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B330FA99-0059-44D5-99B4-7DF375CA764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s-AR" noProof="1"/>
              <a:t>Haga clic para modificar el estilo de texto del patrón</a:t>
            </a:r>
          </a:p>
          <a:p>
            <a:pPr lvl="1"/>
            <a:r>
              <a:rPr lang="es-AR" altLang="es-AR" noProof="1"/>
              <a:t>Segundo nivel</a:t>
            </a:r>
          </a:p>
          <a:p>
            <a:pPr lvl="2"/>
            <a:r>
              <a:rPr lang="es-AR" altLang="es-AR" noProof="1"/>
              <a:t>Tercer nivel</a:t>
            </a:r>
          </a:p>
          <a:p>
            <a:pPr lvl="3"/>
            <a:r>
              <a:rPr lang="es-AR" altLang="es-AR" noProof="1"/>
              <a:t>Cuarto nivel</a:t>
            </a:r>
          </a:p>
          <a:p>
            <a:pPr lvl="4"/>
            <a:r>
              <a:rPr lang="es-AR" altLang="es-AR" noProof="1"/>
              <a:t>Quinto nivel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48DF8A54-6490-447E-9358-4F9B4DA51EA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noProof="1"/>
            </a:lvl1pPr>
          </a:lstStyle>
          <a:p>
            <a:endParaRPr lang="es-AR" altLang="es-AR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3F23AA66-58A7-42A4-BF6E-A556630ABB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noProof="1"/>
            </a:lvl1pPr>
          </a:lstStyle>
          <a:p>
            <a:fld id="{651827A7-55E4-4043-98E6-F678A1209F82}" type="slidenum">
              <a:rPr altLang="es-AR"/>
              <a:pPr/>
              <a:t>‹Nº›</a:t>
            </a:fld>
            <a:endParaRPr lang="es-AR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827A7-55E4-4043-98E6-F678A1209F82}" type="slidenum">
              <a:rPr lang="es-AR" altLang="es-AR" smtClean="0"/>
              <a:pPr/>
              <a:t>1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6122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86B0-45CA-42EF-9E13-D24040883BBB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73796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EF2C-614F-40E7-BC67-B65B19F51BA1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5349635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EF2C-614F-40E7-BC67-B65B19F51BA1}" type="slidenum">
              <a:rPr lang="es-ES" altLang="es-AR" smtClean="0"/>
              <a:pPr/>
              <a:t>‹Nº›</a:t>
            </a:fld>
            <a:endParaRPr lang="es-ES" altLang="es-A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159661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EF2C-614F-40E7-BC67-B65B19F51BA1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9783631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EF2C-614F-40E7-BC67-B65B19F51BA1}" type="slidenum">
              <a:rPr lang="es-ES" altLang="es-AR" smtClean="0"/>
              <a:pPr/>
              <a:t>‹Nº›</a:t>
            </a:fld>
            <a:endParaRPr lang="es-ES" altLang="es-A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1939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EF2C-614F-40E7-BC67-B65B19F51BA1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7235640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C447-18F7-4483-987B-203C848AD6D1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334027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F4F0-02A0-442C-A73C-D54B0D5F3300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99674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E911-DE7D-459E-B69C-18CF01F6319F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42672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467A-40B1-46BA-9EEA-719F9C9A54B6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40846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A5BA-0816-4B57-A4EA-6C9CE60D38CA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03094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1A87-767C-4603-A424-693EB3A33221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80333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9162-ED55-4CE8-B1AA-0AD05DD1E351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8240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1A24-A08B-435A-A1D1-55DE9CD51DFE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58977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1250-73CB-4EED-8682-7BF1CE96681D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4758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8D73-901E-401C-B76D-7EC9ACC180AF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05518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F8EF2C-614F-40E7-BC67-B65B19F51BA1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24493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>
            <a:extLst>
              <a:ext uri="{FF2B5EF4-FFF2-40B4-BE49-F238E27FC236}">
                <a16:creationId xmlns:a16="http://schemas.microsoft.com/office/drawing/2014/main" id="{A1F47193-F150-4DD9-959C-2F16195ED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811" y="1124744"/>
            <a:ext cx="8525247" cy="3755362"/>
          </a:xfrm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es-AR" sz="5400" dirty="0"/>
              <a:t>Unidad VI</a:t>
            </a:r>
            <a:br>
              <a:rPr lang="es-AR" sz="5400" dirty="0"/>
            </a:br>
            <a:br>
              <a:rPr lang="es-AR" sz="5400" dirty="0"/>
            </a:br>
            <a:r>
              <a:rPr lang="es-AR" sz="5400" dirty="0"/>
              <a:t>HERENCIA </a:t>
            </a:r>
            <a:br>
              <a:rPr lang="es-AR" sz="5400" dirty="0"/>
            </a:br>
            <a:r>
              <a:rPr lang="es-AR" sz="5400" dirty="0"/>
              <a:t>Y </a:t>
            </a:r>
            <a:br>
              <a:rPr lang="es-AR" sz="5400" dirty="0"/>
            </a:br>
            <a:r>
              <a:rPr lang="es-AR" sz="5400" dirty="0"/>
              <a:t>POLIMORFISMO</a:t>
            </a:r>
            <a:endParaRPr lang="es-MX" altLang="es-AR" sz="5400" noProof="1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B86B0B-E8ED-4632-BF65-4B69147D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42C4-7CA3-4212-B8A2-8CA6B50ABCB5}" type="slidenum">
              <a:rPr lang="es-ES" altLang="es-AR"/>
              <a:pPr/>
              <a:t>1</a:t>
            </a:fld>
            <a:endParaRPr lang="es-ES" altLang="es-AR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D140D487-A7FA-4EBA-A367-2BF828D70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86000"/>
            <a:ext cx="78486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28688" indent="-4714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71588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0688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09788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6988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4188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81388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38588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es-CL" altLang="es-AR" sz="20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896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>
            <a:extLst>
              <a:ext uri="{FF2B5EF4-FFF2-40B4-BE49-F238E27FC236}">
                <a16:creationId xmlns:a16="http://schemas.microsoft.com/office/drawing/2014/main" id="{2A402DF6-ECF8-4CB3-92DD-E45E0D5830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340768"/>
            <a:ext cx="7128792" cy="46085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s-AR" sz="3000" dirty="0"/>
              <a:t>Un</a:t>
            </a:r>
            <a:r>
              <a:rPr lang="es-ES" altLang="es-AR" sz="3000" dirty="0"/>
              <a:t> nombre redefinido oculta el nombre heredado</a:t>
            </a:r>
            <a:r>
              <a:rPr lang="en-US" altLang="es-AR" sz="3000" dirty="0"/>
              <a:t>.</a:t>
            </a:r>
          </a:p>
          <a:p>
            <a:pPr>
              <a:lnSpc>
                <a:spcPct val="90000"/>
              </a:lnSpc>
            </a:pPr>
            <a:r>
              <a:rPr lang="es-ES" altLang="es-AR" sz="3000" dirty="0"/>
              <a:t>Hay algunos elementos de la clase base que </a:t>
            </a:r>
            <a:r>
              <a:rPr lang="es-ES" altLang="es-AR" sz="3000" b="1" i="1" dirty="0"/>
              <a:t>no pueden ser heredados</a:t>
            </a:r>
            <a:r>
              <a:rPr lang="es-ES" altLang="es-AR" sz="3000" dirty="0"/>
              <a:t>:</a:t>
            </a:r>
            <a:endParaRPr lang="en-US" altLang="es-AR" sz="3000" dirty="0"/>
          </a:p>
          <a:p>
            <a:pPr lvl="2">
              <a:lnSpc>
                <a:spcPct val="90000"/>
              </a:lnSpc>
            </a:pPr>
            <a:r>
              <a:rPr lang="es-ES" altLang="es-AR" sz="2400" dirty="0"/>
              <a:t>Constructores</a:t>
            </a:r>
            <a:endParaRPr lang="en-US" altLang="es-AR" sz="2400" dirty="0"/>
          </a:p>
          <a:p>
            <a:pPr lvl="2">
              <a:lnSpc>
                <a:spcPct val="90000"/>
              </a:lnSpc>
            </a:pPr>
            <a:r>
              <a:rPr lang="es-ES" altLang="es-AR" sz="2400" dirty="0"/>
              <a:t>Destructores</a:t>
            </a:r>
            <a:endParaRPr lang="en-US" altLang="es-AR" sz="2400" dirty="0"/>
          </a:p>
          <a:p>
            <a:pPr lvl="2">
              <a:lnSpc>
                <a:spcPct val="90000"/>
              </a:lnSpc>
            </a:pPr>
            <a:r>
              <a:rPr lang="es-ES" altLang="es-AR" sz="2400" dirty="0"/>
              <a:t>Funciones y datos est</a:t>
            </a:r>
            <a:r>
              <a:rPr lang="es-ES" altLang="es-AR" sz="2400" dirty="0">
                <a:latin typeface="Times New Roman" panose="02020603050405020304" pitchFamily="18" charset="0"/>
              </a:rPr>
              <a:t>á</a:t>
            </a:r>
            <a:r>
              <a:rPr lang="es-ES" altLang="es-AR" sz="2400" dirty="0"/>
              <a:t>ticos de la clase</a:t>
            </a:r>
            <a:endParaRPr lang="en-US" altLang="es-AR" sz="2400" dirty="0"/>
          </a:p>
          <a:p>
            <a:pPr lvl="2">
              <a:lnSpc>
                <a:spcPct val="90000"/>
              </a:lnSpc>
            </a:pPr>
            <a:r>
              <a:rPr lang="es-ES" altLang="es-AR" sz="2400" dirty="0"/>
              <a:t>Operador de asignaci</a:t>
            </a:r>
            <a:r>
              <a:rPr lang="es-ES" altLang="es-AR" sz="2400" dirty="0">
                <a:latin typeface="Times New Roman" panose="02020603050405020304" pitchFamily="18" charset="0"/>
              </a:rPr>
              <a:t>ó</a:t>
            </a:r>
            <a:r>
              <a:rPr lang="es-ES" altLang="es-AR" sz="2400" dirty="0"/>
              <a:t>n (=) sobrecargado</a:t>
            </a:r>
          </a:p>
          <a:p>
            <a:pPr marL="0" indent="0">
              <a:lnSpc>
                <a:spcPct val="90000"/>
              </a:lnSpc>
              <a:buNone/>
            </a:pPr>
            <a:endParaRPr lang="es-ES" altLang="es-A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4973D17-F080-4F6F-88EE-0518CA6B45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620688"/>
            <a:ext cx="7488832" cy="936104"/>
          </a:xfrm>
        </p:spPr>
        <p:txBody>
          <a:bodyPr/>
          <a:lstStyle/>
          <a:p>
            <a:r>
              <a:rPr lang="en-US" altLang="es-AR" dirty="0" err="1"/>
              <a:t>Constructores</a:t>
            </a:r>
            <a:r>
              <a:rPr lang="en-US" altLang="es-AR" dirty="0"/>
              <a:t> de </a:t>
            </a:r>
            <a:r>
              <a:rPr lang="en-US" altLang="es-AR" dirty="0" err="1"/>
              <a:t>clases</a:t>
            </a:r>
            <a:r>
              <a:rPr lang="en-US" altLang="es-AR" dirty="0"/>
              <a:t> </a:t>
            </a:r>
            <a:r>
              <a:rPr lang="en-US" altLang="es-AR" dirty="0" err="1"/>
              <a:t>derivadas</a:t>
            </a:r>
            <a:endParaRPr lang="es-ES" altLang="es-AR" dirty="0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EAD5AA7-2BC6-4AAB-9F8D-2C5B04610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s-AR" sz="2800" dirty="0"/>
              <a:t>Debe </a:t>
            </a:r>
            <a:r>
              <a:rPr lang="en-US" altLang="es-AR" sz="2800" dirty="0" err="1"/>
              <a:t>llamar</a:t>
            </a:r>
            <a:r>
              <a:rPr lang="en-US" altLang="es-AR" sz="2800" dirty="0"/>
              <a:t> al constructor de la </a:t>
            </a:r>
            <a:r>
              <a:rPr lang="en-US" altLang="es-AR" sz="2800" dirty="0" err="1"/>
              <a:t>clase</a:t>
            </a:r>
            <a:r>
              <a:rPr lang="en-US" altLang="es-AR" sz="2800" dirty="0"/>
              <a:t> base.</a:t>
            </a:r>
          </a:p>
          <a:p>
            <a:r>
              <a:rPr lang="en-US" altLang="es-AR" sz="2800" dirty="0"/>
              <a:t>Se debe </a:t>
            </a:r>
            <a:r>
              <a:rPr lang="en-US" altLang="es-AR" sz="2800" dirty="0" err="1"/>
              <a:t>especificar</a:t>
            </a:r>
            <a:r>
              <a:rPr lang="en-US" altLang="es-AR" sz="2800" dirty="0"/>
              <a:t> un </a:t>
            </a:r>
            <a:r>
              <a:rPr lang="en-US" altLang="es-AR" sz="2800" b="1" i="1" dirty="0" err="1"/>
              <a:t>inicializador</a:t>
            </a:r>
            <a:r>
              <a:rPr lang="en-US" altLang="es-AR" sz="2800" b="1" i="1" dirty="0"/>
              <a:t> base</a:t>
            </a:r>
            <a:r>
              <a:rPr lang="en-US" altLang="es-AR" sz="2800" dirty="0"/>
              <a:t>.</a:t>
            </a:r>
          </a:p>
          <a:p>
            <a:r>
              <a:rPr lang="en-US" altLang="es-AR" sz="2800" dirty="0"/>
              <a:t>Se </a:t>
            </a:r>
            <a:r>
              <a:rPr lang="en-US" altLang="es-AR" sz="2800" dirty="0" err="1"/>
              <a:t>puede</a:t>
            </a:r>
            <a:r>
              <a:rPr lang="en-US" altLang="es-AR" sz="2800" dirty="0"/>
              <a:t> </a:t>
            </a:r>
            <a:r>
              <a:rPr lang="en-US" altLang="es-AR" sz="2800" dirty="0" err="1"/>
              <a:t>omitir</a:t>
            </a:r>
            <a:r>
              <a:rPr lang="en-US" altLang="es-AR" sz="2800" dirty="0"/>
              <a:t> </a:t>
            </a:r>
            <a:r>
              <a:rPr lang="en-US" altLang="es-AR" sz="2800" dirty="0" err="1"/>
              <a:t>si</a:t>
            </a:r>
            <a:r>
              <a:rPr lang="en-US" altLang="es-AR" sz="2800" dirty="0"/>
              <a:t> la </a:t>
            </a:r>
            <a:r>
              <a:rPr lang="en-US" altLang="es-AR" sz="2800" dirty="0" err="1"/>
              <a:t>clase</a:t>
            </a:r>
            <a:r>
              <a:rPr lang="en-US" altLang="es-AR" sz="2800" dirty="0"/>
              <a:t> base </a:t>
            </a:r>
            <a:r>
              <a:rPr lang="en-US" altLang="es-AR" sz="2800" dirty="0" err="1"/>
              <a:t>cuenta</a:t>
            </a:r>
            <a:r>
              <a:rPr lang="en-US" altLang="es-AR" sz="2800" dirty="0"/>
              <a:t> con un constructor por </a:t>
            </a:r>
            <a:r>
              <a:rPr lang="en-US" altLang="es-AR" sz="2800" dirty="0" err="1"/>
              <a:t>defecto</a:t>
            </a:r>
            <a:r>
              <a:rPr lang="en-US" altLang="es-AR" sz="2800" dirty="0"/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s-AR" sz="1800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s-ES" altLang="es-AR" sz="2000" dirty="0" err="1">
                <a:latin typeface="Courier New" panose="02070309020205020404" pitchFamily="49" charset="0"/>
              </a:rPr>
              <a:t>C_CuentaJoven</a:t>
            </a:r>
            <a:r>
              <a:rPr lang="es-ES" altLang="es-AR" sz="2000" dirty="0">
                <a:latin typeface="Courier New" panose="02070309020205020404" pitchFamily="49" charset="0"/>
              </a:rPr>
              <a:t>(</a:t>
            </a:r>
            <a:r>
              <a:rPr lang="es-ES" altLang="es-AR" sz="2000" dirty="0" err="1">
                <a:latin typeface="Courier New" panose="02070309020205020404" pitchFamily="49" charset="0"/>
              </a:rPr>
              <a:t>const</a:t>
            </a:r>
            <a:r>
              <a:rPr lang="es-ES" altLang="es-AR" sz="2000" dirty="0">
                <a:latin typeface="Courier New" panose="02070309020205020404" pitchFamily="49" charset="0"/>
              </a:rPr>
              <a:t> </a:t>
            </a:r>
            <a:r>
              <a:rPr lang="es-ES" altLang="es-AR" sz="2000" dirty="0" err="1">
                <a:latin typeface="Courier New" panose="02070309020205020404" pitchFamily="49" charset="0"/>
              </a:rPr>
              <a:t>char</a:t>
            </a:r>
            <a:r>
              <a:rPr lang="es-ES" altLang="es-AR" sz="2000" dirty="0">
                <a:latin typeface="Courier New" panose="02070309020205020404" pitchFamily="49" charset="0"/>
              </a:rPr>
              <a:t> *</a:t>
            </a:r>
            <a:r>
              <a:rPr lang="es-ES" altLang="es-AR" sz="2000" dirty="0" err="1">
                <a:latin typeface="Courier New" panose="02070309020205020404" pitchFamily="49" charset="0"/>
              </a:rPr>
              <a:t>unNombre</a:t>
            </a:r>
            <a:r>
              <a:rPr lang="es-ES" altLang="es-AR" sz="2000" dirty="0">
                <a:latin typeface="Courier New" panose="02070309020205020404" pitchFamily="49" charset="0"/>
              </a:rPr>
              <a:t>, </a:t>
            </a:r>
            <a:r>
              <a:rPr lang="es-ES" altLang="es-AR" sz="2000" dirty="0" err="1">
                <a:latin typeface="Courier New" panose="02070309020205020404" pitchFamily="49" charset="0"/>
              </a:rPr>
              <a:t>int</a:t>
            </a:r>
            <a:r>
              <a:rPr lang="es-ES" altLang="es-AR" sz="2000" dirty="0">
                <a:latin typeface="Courier New" panose="02070309020205020404" pitchFamily="49" charset="0"/>
              </a:rPr>
              <a:t> </a:t>
            </a:r>
            <a:r>
              <a:rPr lang="es-ES" altLang="es-AR" sz="2000" dirty="0" err="1">
                <a:latin typeface="Courier New" panose="02070309020205020404" pitchFamily="49" charset="0"/>
              </a:rPr>
              <a:t>laEdad</a:t>
            </a:r>
            <a:r>
              <a:rPr lang="es-ES" altLang="es-AR" sz="2000" dirty="0">
                <a:latin typeface="Courier New" panose="02070309020205020404" pitchFamily="49" charset="0"/>
              </a:rPr>
              <a:t>, </a:t>
            </a:r>
            <a:r>
              <a:rPr lang="es-ES" altLang="es-AR" sz="2000" dirty="0" err="1">
                <a:latin typeface="Courier New" panose="02070309020205020404" pitchFamily="49" charset="0"/>
              </a:rPr>
              <a:t>double</a:t>
            </a:r>
            <a:r>
              <a:rPr lang="es-ES" altLang="es-AR" sz="2000" dirty="0">
                <a:latin typeface="Courier New" panose="02070309020205020404" pitchFamily="49" charset="0"/>
              </a:rPr>
              <a:t> </a:t>
            </a:r>
            <a:r>
              <a:rPr lang="es-ES" altLang="es-AR" sz="2000" dirty="0" err="1">
                <a:latin typeface="Courier New" panose="02070309020205020404" pitchFamily="49" charset="0"/>
              </a:rPr>
              <a:t>unSaldo</a:t>
            </a:r>
            <a:r>
              <a:rPr lang="es-ES" altLang="es-AR" sz="2000" dirty="0">
                <a:latin typeface="Courier New" panose="02070309020205020404" pitchFamily="49" charset="0"/>
              </a:rPr>
              <a:t>=0.0,</a:t>
            </a:r>
            <a:r>
              <a:rPr lang="en-US" altLang="es-AR" sz="2000" dirty="0">
                <a:latin typeface="Courier New" panose="02070309020205020404" pitchFamily="49" charset="0"/>
              </a:rPr>
              <a:t> </a:t>
            </a:r>
            <a:r>
              <a:rPr lang="es-ES" altLang="es-AR" sz="2000" dirty="0" err="1">
                <a:latin typeface="Courier New" panose="02070309020205020404" pitchFamily="49" charset="0"/>
              </a:rPr>
              <a:t>double</a:t>
            </a:r>
            <a:r>
              <a:rPr lang="es-ES" altLang="es-AR" sz="2000" dirty="0">
                <a:latin typeface="Courier New" panose="02070309020205020404" pitchFamily="49" charset="0"/>
              </a:rPr>
              <a:t> </a:t>
            </a:r>
            <a:r>
              <a:rPr lang="es-ES" altLang="es-AR" sz="2000" dirty="0" err="1">
                <a:latin typeface="Courier New" panose="02070309020205020404" pitchFamily="49" charset="0"/>
              </a:rPr>
              <a:t>unInteres</a:t>
            </a:r>
            <a:r>
              <a:rPr lang="es-ES" altLang="es-AR" sz="2000" dirty="0">
                <a:latin typeface="Courier New" panose="02070309020205020404" pitchFamily="49" charset="0"/>
              </a:rPr>
              <a:t>=0.0): </a:t>
            </a:r>
            <a:r>
              <a:rPr lang="es-ES" altLang="es-AR" sz="2000" dirty="0" err="1">
                <a:latin typeface="Courier New" panose="02070309020205020404" pitchFamily="49" charset="0"/>
              </a:rPr>
              <a:t>C_Cuenta</a:t>
            </a:r>
            <a:r>
              <a:rPr lang="es-ES" altLang="es-AR" sz="2000" dirty="0">
                <a:latin typeface="Courier New" panose="02070309020205020404" pitchFamily="49" charset="0"/>
              </a:rPr>
              <a:t>(</a:t>
            </a:r>
            <a:r>
              <a:rPr lang="es-ES" altLang="es-AR" sz="2000" dirty="0" err="1">
                <a:latin typeface="Courier New" panose="02070309020205020404" pitchFamily="49" charset="0"/>
              </a:rPr>
              <a:t>unNombre</a:t>
            </a:r>
            <a:r>
              <a:rPr lang="es-ES" altLang="es-AR" sz="2000" dirty="0">
                <a:latin typeface="Courier New" panose="02070309020205020404" pitchFamily="49" charset="0"/>
              </a:rPr>
              <a:t>, </a:t>
            </a:r>
            <a:r>
              <a:rPr lang="es-ES" altLang="es-AR" sz="2000" dirty="0" err="1">
                <a:latin typeface="Courier New" panose="02070309020205020404" pitchFamily="49" charset="0"/>
              </a:rPr>
              <a:t>unSaldo</a:t>
            </a:r>
            <a:r>
              <a:rPr lang="es-ES" altLang="es-AR" sz="2000" dirty="0">
                <a:latin typeface="Courier New" panose="02070309020205020404" pitchFamily="49" charset="0"/>
              </a:rPr>
              <a:t>, </a:t>
            </a:r>
            <a:r>
              <a:rPr lang="es-ES" altLang="es-AR" sz="2000" dirty="0" err="1">
                <a:latin typeface="Courier New" panose="02070309020205020404" pitchFamily="49" charset="0"/>
              </a:rPr>
              <a:t>unInteres</a:t>
            </a:r>
            <a:r>
              <a:rPr lang="es-ES" altLang="es-AR" sz="2000" dirty="0">
                <a:latin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es-ES" altLang="es-AR" sz="20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EEA816A-79B2-4AEE-9367-C610BA726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3" y="620688"/>
            <a:ext cx="6480720" cy="1320800"/>
          </a:xfrm>
        </p:spPr>
        <p:txBody>
          <a:bodyPr/>
          <a:lstStyle/>
          <a:p>
            <a:pPr algn="ctr"/>
            <a:r>
              <a:rPr lang="en-US" altLang="es-AR" dirty="0" err="1"/>
              <a:t>Polimorfismo</a:t>
            </a:r>
            <a:br>
              <a:rPr lang="en-US" altLang="es-AR" dirty="0"/>
            </a:br>
            <a:r>
              <a:rPr lang="en-US" altLang="es-AR" dirty="0" err="1"/>
              <a:t>Funciones</a:t>
            </a:r>
            <a:r>
              <a:rPr lang="en-US" altLang="es-AR" dirty="0"/>
              <a:t> </a:t>
            </a:r>
            <a:r>
              <a:rPr lang="en-US" altLang="es-AR" dirty="0" err="1"/>
              <a:t>Virtuales</a:t>
            </a:r>
            <a:r>
              <a:rPr lang="en-US" altLang="es-AR" dirty="0"/>
              <a:t> </a:t>
            </a:r>
            <a:endParaRPr lang="es-ES" altLang="es-AR" dirty="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6D81BFF-4BBB-4CC1-BEDB-0807C2CA7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s-AR" sz="3000"/>
              <a:t>Son funciones distintas con el mismo nombre, declaradas </a:t>
            </a:r>
            <a:r>
              <a:rPr lang="en-US" altLang="es-AR" sz="3000">
                <a:latin typeface="Courier New" panose="02070309020205020404" pitchFamily="49" charset="0"/>
              </a:rPr>
              <a:t>virtual</a:t>
            </a:r>
            <a:r>
              <a:rPr lang="en-US" altLang="es-AR" sz="3000"/>
              <a:t> en la clase base (ligadura dinámica). </a:t>
            </a:r>
          </a:p>
          <a:p>
            <a:pPr>
              <a:lnSpc>
                <a:spcPct val="90000"/>
              </a:lnSpc>
            </a:pPr>
            <a:r>
              <a:rPr lang="en-US" altLang="es-AR" sz="3000"/>
              <a:t>Funciones convencionales se invocan de acuerdo al tipo del objeto (en tiempo de compilación).</a:t>
            </a:r>
          </a:p>
          <a:p>
            <a:pPr>
              <a:lnSpc>
                <a:spcPct val="90000"/>
              </a:lnSpc>
            </a:pPr>
            <a:r>
              <a:rPr lang="en-US" altLang="es-AR" sz="3000"/>
              <a:t>Con funciones virtuales se resuelve en tiempo de ejecución el problema de la asignación.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59A5EA65-3E50-451D-8845-2CF8D2215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/>
              <a:t>Funciones virtuales</a:t>
            </a:r>
            <a:endParaRPr lang="es-ES" altLang="es-AR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341D182-5AD4-4511-B672-0B661A116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592" y="1628800"/>
            <a:ext cx="4270375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s-AR" sz="1800" dirty="0">
                <a:latin typeface="Courier New" panose="02070309020205020404" pitchFamily="49" charset="0"/>
              </a:rPr>
              <a:t>class A {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s-AR" sz="1800" dirty="0">
                <a:latin typeface="Courier New" panose="02070309020205020404" pitchFamily="49" charset="0"/>
              </a:rPr>
              <a:t>	public: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s-AR" sz="1800" dirty="0">
                <a:latin typeface="Courier New" panose="02070309020205020404" pitchFamily="49" charset="0"/>
              </a:rPr>
              <a:t>	    virtual void </a:t>
            </a:r>
            <a:r>
              <a:rPr lang="en-US" altLang="es-AR" sz="1800" dirty="0" err="1">
                <a:latin typeface="Courier New" panose="02070309020205020404" pitchFamily="49" charset="0"/>
              </a:rPr>
              <a:t>mostrar</a:t>
            </a:r>
            <a:r>
              <a:rPr lang="en-US" altLang="es-AR" sz="1800" dirty="0">
                <a:latin typeface="Courier New" panose="02070309020205020404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s-AR" sz="1800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s-AR" sz="1800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s-AR" sz="1800" dirty="0">
                <a:latin typeface="Courier New" panose="02070309020205020404" pitchFamily="49" charset="0"/>
              </a:rPr>
              <a:t>class B: public A {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s-AR" sz="1800" dirty="0">
                <a:latin typeface="Courier New" panose="02070309020205020404" pitchFamily="49" charset="0"/>
              </a:rPr>
              <a:t>	public: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s-AR" sz="1800" dirty="0">
                <a:latin typeface="Courier New" panose="02070309020205020404" pitchFamily="49" charset="0"/>
              </a:rPr>
              <a:t>	    void </a:t>
            </a:r>
            <a:r>
              <a:rPr lang="en-US" altLang="es-AR" sz="1800" dirty="0" err="1">
                <a:latin typeface="Courier New" panose="02070309020205020404" pitchFamily="49" charset="0"/>
              </a:rPr>
              <a:t>mostrar</a:t>
            </a:r>
            <a:r>
              <a:rPr lang="en-US" altLang="es-AR" sz="1800" dirty="0">
                <a:latin typeface="Courier New" panose="02070309020205020404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s-AR" sz="1800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s-AR" sz="1800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s-ES" altLang="es-AR" sz="1600" dirty="0">
              <a:latin typeface="Courier New" panose="02070309020205020404" pitchFamily="49" charset="0"/>
            </a:endParaRP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261F465D-8A7C-4444-9F20-1CE19BA49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1628800"/>
            <a:ext cx="3352800" cy="388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8585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42875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77165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22885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68605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14325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60045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s-AR" sz="1800" dirty="0">
                <a:latin typeface="Courier New" panose="02070309020205020404" pitchFamily="49" charset="0"/>
              </a:rPr>
              <a:t>A </a:t>
            </a:r>
            <a:r>
              <a:rPr lang="en-US" altLang="es-AR" sz="1800" dirty="0" err="1">
                <a:latin typeface="Courier New" panose="02070309020205020404" pitchFamily="49" charset="0"/>
              </a:rPr>
              <a:t>objA</a:t>
            </a:r>
            <a:r>
              <a:rPr lang="en-US" altLang="es-AR" sz="1800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s-AR" sz="1800" dirty="0">
                <a:latin typeface="Courier New" panose="02070309020205020404" pitchFamily="49" charset="0"/>
              </a:rPr>
              <a:t>B </a:t>
            </a:r>
            <a:r>
              <a:rPr lang="en-US" altLang="es-AR" sz="1800" dirty="0" err="1">
                <a:latin typeface="Courier New" panose="02070309020205020404" pitchFamily="49" charset="0"/>
              </a:rPr>
              <a:t>objB</a:t>
            </a:r>
            <a:r>
              <a:rPr lang="en-US" altLang="es-AR" sz="1800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es-AR" sz="1800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s-AR" sz="1800" dirty="0">
                <a:latin typeface="Courier New" panose="02070309020205020404" pitchFamily="49" charset="0"/>
              </a:rPr>
              <a:t>A* ptrA1;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s-AR" sz="1800" dirty="0">
                <a:latin typeface="Courier New" panose="02070309020205020404" pitchFamily="49" charset="0"/>
              </a:rPr>
              <a:t>A* ptrA2;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es-AR" sz="1800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s-AR" sz="1800" dirty="0">
                <a:latin typeface="Courier New" panose="02070309020205020404" pitchFamily="49" charset="0"/>
              </a:rPr>
              <a:t>ptrA1 = &amp;</a:t>
            </a:r>
            <a:r>
              <a:rPr lang="en-US" altLang="es-AR" sz="1800" dirty="0" err="1">
                <a:latin typeface="Courier New" panose="02070309020205020404" pitchFamily="49" charset="0"/>
              </a:rPr>
              <a:t>objA</a:t>
            </a:r>
            <a:r>
              <a:rPr lang="en-US" altLang="es-AR" sz="1800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s-AR" sz="1800" dirty="0">
                <a:latin typeface="Courier New" panose="02070309020205020404" pitchFamily="49" charset="0"/>
              </a:rPr>
              <a:t>ptrA2 = &amp;</a:t>
            </a:r>
            <a:r>
              <a:rPr lang="en-US" altLang="es-AR" sz="1800" dirty="0" err="1">
                <a:latin typeface="Courier New" panose="02070309020205020404" pitchFamily="49" charset="0"/>
              </a:rPr>
              <a:t>objB</a:t>
            </a:r>
            <a:r>
              <a:rPr lang="en-US" altLang="es-AR" sz="1800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es-AR" sz="1800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s-AR" sz="1800" dirty="0">
                <a:latin typeface="Courier New" panose="02070309020205020404" pitchFamily="49" charset="0"/>
              </a:rPr>
              <a:t>ptrA2-&gt;</a:t>
            </a:r>
            <a:r>
              <a:rPr lang="en-US" altLang="es-AR" sz="1800" dirty="0" err="1">
                <a:latin typeface="Courier New" panose="02070309020205020404" pitchFamily="49" charset="0"/>
              </a:rPr>
              <a:t>mostrar</a:t>
            </a:r>
            <a:r>
              <a:rPr lang="en-US" altLang="es-AR" sz="1800" dirty="0">
                <a:latin typeface="Courier New" panose="02070309020205020404" pitchFamily="49" charset="0"/>
              </a:rPr>
              <a:t>();</a:t>
            </a:r>
            <a:r>
              <a:rPr lang="en-US" altLang="es-AR" sz="1600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es-AR" sz="1600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s-ES" altLang="es-AR" sz="16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8E68269-B8B7-4E57-9E68-DB5ECCC6F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/>
              <a:t>Funciones virtuales puras</a:t>
            </a:r>
            <a:endParaRPr lang="es-ES" altLang="es-AR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9179010-C399-47D4-AE47-6AB94B83F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592" y="2060848"/>
            <a:ext cx="6347714" cy="46285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s-AR" sz="2400" dirty="0"/>
              <a:t>La </a:t>
            </a:r>
            <a:r>
              <a:rPr lang="en-US" altLang="es-AR" sz="2400" dirty="0" err="1"/>
              <a:t>función</a:t>
            </a:r>
            <a:r>
              <a:rPr lang="en-US" altLang="es-AR" sz="2400" dirty="0"/>
              <a:t> virtual de la </a:t>
            </a:r>
            <a:r>
              <a:rPr lang="en-US" altLang="es-AR" sz="2400" dirty="0" err="1"/>
              <a:t>clase</a:t>
            </a:r>
            <a:r>
              <a:rPr lang="en-US" altLang="es-AR" sz="2400" dirty="0"/>
              <a:t> base debe </a:t>
            </a:r>
            <a:r>
              <a:rPr lang="en-US" altLang="es-AR" sz="2400" dirty="0" err="1"/>
              <a:t>declararse</a:t>
            </a:r>
            <a:r>
              <a:rPr lang="en-US" altLang="es-AR" sz="2400" dirty="0"/>
              <a:t> a </a:t>
            </a:r>
            <a:r>
              <a:rPr lang="en-US" altLang="es-AR" sz="2400" dirty="0" err="1"/>
              <a:t>pesar</a:t>
            </a:r>
            <a:r>
              <a:rPr lang="en-US" altLang="es-AR" sz="2400" dirty="0"/>
              <a:t> de no ser </a:t>
            </a:r>
            <a:r>
              <a:rPr lang="en-US" altLang="es-AR" sz="2400" dirty="0" err="1"/>
              <a:t>utilizada</a:t>
            </a:r>
            <a:r>
              <a:rPr lang="en-US" altLang="es-AR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s-AR" sz="2400" dirty="0" err="1"/>
              <a:t>En</a:t>
            </a:r>
            <a:r>
              <a:rPr lang="en-US" altLang="es-AR" sz="2400" dirty="0"/>
              <a:t> </a:t>
            </a:r>
            <a:r>
              <a:rPr lang="en-US" altLang="es-AR" sz="2400" dirty="0" err="1"/>
              <a:t>este</a:t>
            </a:r>
            <a:r>
              <a:rPr lang="en-US" altLang="es-AR" sz="2400" dirty="0"/>
              <a:t> </a:t>
            </a:r>
            <a:r>
              <a:rPr lang="en-US" altLang="es-AR" sz="2400" dirty="0" err="1"/>
              <a:t>caso</a:t>
            </a:r>
            <a:r>
              <a:rPr lang="en-US" altLang="es-AR" sz="2400" dirty="0"/>
              <a:t> no es </a:t>
            </a:r>
            <a:r>
              <a:rPr lang="en-US" altLang="es-AR" sz="2400" dirty="0" err="1"/>
              <a:t>necesario</a:t>
            </a:r>
            <a:r>
              <a:rPr lang="en-US" altLang="es-AR" sz="2400" dirty="0"/>
              <a:t> </a:t>
            </a:r>
            <a:r>
              <a:rPr lang="en-US" altLang="es-AR" sz="2400" dirty="0" err="1"/>
              <a:t>definirla</a:t>
            </a:r>
            <a:r>
              <a:rPr lang="en-US" altLang="es-AR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s-AR" sz="2400" dirty="0"/>
              <a:t>Se </a:t>
            </a:r>
            <a:r>
              <a:rPr lang="en-US" altLang="es-AR" sz="2400" dirty="0" err="1"/>
              <a:t>declara</a:t>
            </a:r>
            <a:r>
              <a:rPr lang="en-US" altLang="es-AR" sz="2400" dirty="0"/>
              <a:t> </a:t>
            </a:r>
            <a:r>
              <a:rPr lang="en-US" altLang="es-AR" sz="2400" dirty="0" err="1"/>
              <a:t>como</a:t>
            </a:r>
            <a:r>
              <a:rPr lang="en-US" altLang="es-AR" sz="2400" dirty="0"/>
              <a:t> </a:t>
            </a:r>
            <a:r>
              <a:rPr lang="en-US" altLang="es-AR" sz="2400" dirty="0" err="1"/>
              <a:t>función</a:t>
            </a:r>
            <a:r>
              <a:rPr lang="en-US" altLang="es-AR" sz="2400" dirty="0"/>
              <a:t> virtual </a:t>
            </a:r>
            <a:r>
              <a:rPr lang="en-US" altLang="es-AR" sz="2400" dirty="0" err="1"/>
              <a:t>pura</a:t>
            </a:r>
            <a:r>
              <a:rPr lang="en-US" altLang="es-AR" sz="2400" dirty="0"/>
              <a:t>:</a:t>
            </a:r>
            <a:endParaRPr lang="en-US" altLang="es-AR" sz="2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s-AR" sz="2400" dirty="0">
                <a:latin typeface="Courier New" panose="02070309020205020404" pitchFamily="49" charset="0"/>
              </a:rPr>
              <a:t>virtual funcion1() const = 0;</a:t>
            </a:r>
          </a:p>
          <a:p>
            <a:pPr>
              <a:lnSpc>
                <a:spcPct val="90000"/>
              </a:lnSpc>
            </a:pPr>
            <a:r>
              <a:rPr lang="en-US" altLang="es-AR" sz="2400" dirty="0"/>
              <a:t>No se </a:t>
            </a:r>
            <a:r>
              <a:rPr lang="en-US" altLang="es-AR" sz="2400" dirty="0" err="1"/>
              <a:t>pueden</a:t>
            </a:r>
            <a:r>
              <a:rPr lang="en-US" altLang="es-AR" sz="2400" dirty="0"/>
              <a:t> </a:t>
            </a:r>
            <a:r>
              <a:rPr lang="en-US" altLang="es-AR" sz="2400" dirty="0" err="1"/>
              <a:t>definir</a:t>
            </a:r>
            <a:r>
              <a:rPr lang="en-US" altLang="es-AR" sz="2400" dirty="0"/>
              <a:t> </a:t>
            </a:r>
            <a:r>
              <a:rPr lang="en-US" altLang="es-AR" sz="2400" dirty="0" err="1"/>
              <a:t>objetos</a:t>
            </a:r>
            <a:r>
              <a:rPr lang="en-US" altLang="es-AR" sz="2400" dirty="0"/>
              <a:t> de </a:t>
            </a:r>
            <a:r>
              <a:rPr lang="en-US" altLang="es-AR" sz="2400" dirty="0" err="1"/>
              <a:t>esa</a:t>
            </a:r>
            <a:r>
              <a:rPr lang="en-US" altLang="es-AR" sz="2400" dirty="0"/>
              <a:t> </a:t>
            </a:r>
            <a:r>
              <a:rPr lang="en-US" altLang="es-AR" sz="2400" dirty="0" err="1"/>
              <a:t>clase</a:t>
            </a:r>
            <a:r>
              <a:rPr lang="en-US" altLang="es-AR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s-AR" sz="2400" dirty="0"/>
              <a:t>Se </a:t>
            </a:r>
            <a:r>
              <a:rPr lang="en-US" altLang="es-AR" sz="2400" dirty="0" err="1"/>
              <a:t>pueden</a:t>
            </a:r>
            <a:r>
              <a:rPr lang="en-US" altLang="es-AR" sz="2400" dirty="0"/>
              <a:t> </a:t>
            </a:r>
            <a:r>
              <a:rPr lang="en-US" altLang="es-AR" sz="2400" dirty="0" err="1"/>
              <a:t>definir</a:t>
            </a:r>
            <a:r>
              <a:rPr lang="en-US" altLang="es-AR" sz="2400" dirty="0"/>
              <a:t> </a:t>
            </a:r>
            <a:r>
              <a:rPr lang="en-US" altLang="es-AR" sz="2400" dirty="0" err="1"/>
              <a:t>punteros</a:t>
            </a:r>
            <a:r>
              <a:rPr lang="en-US" altLang="es-AR" sz="2400" dirty="0"/>
              <a:t> a </a:t>
            </a:r>
            <a:r>
              <a:rPr lang="en-US" altLang="es-AR" sz="2400" dirty="0" err="1"/>
              <a:t>esa</a:t>
            </a:r>
            <a:r>
              <a:rPr lang="en-US" altLang="es-AR" sz="2400" dirty="0"/>
              <a:t> </a:t>
            </a:r>
            <a:r>
              <a:rPr lang="en-US" altLang="es-AR" sz="2400" dirty="0" err="1"/>
              <a:t>clase</a:t>
            </a:r>
            <a:r>
              <a:rPr lang="en-US" altLang="es-AR" sz="2400" dirty="0"/>
              <a:t>.</a:t>
            </a:r>
            <a:endParaRPr lang="es-ES" altLang="es-AR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2705294-3791-403E-8129-00463C4C0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/>
              <a:t>Clases abstractas</a:t>
            </a:r>
            <a:endParaRPr lang="es-ES" altLang="es-AR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4C31A7B-0401-423E-8A09-0FA6402D7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s-AR" sz="2800"/>
              <a:t>Contienen una o más funciones virtuales puras.</a:t>
            </a:r>
          </a:p>
          <a:p>
            <a:r>
              <a:rPr lang="en-US" altLang="es-AR" sz="2800"/>
              <a:t>Si una clase derivada no define una funci</a:t>
            </a:r>
            <a:r>
              <a:rPr lang="en-US" altLang="es-AR" sz="2800">
                <a:latin typeface="Times New Roman" panose="02020603050405020304" pitchFamily="18" charset="0"/>
              </a:rPr>
              <a:t>ó</a:t>
            </a:r>
            <a:r>
              <a:rPr lang="en-US" altLang="es-AR" sz="2800"/>
              <a:t>n virtual pura, la hereda como pura y por lo tanto también es abstracta.</a:t>
            </a:r>
          </a:p>
          <a:p>
            <a:r>
              <a:rPr lang="en-US" altLang="es-AR" sz="2800"/>
              <a:t>Una clase que define todas las funciones virtuales es una clase concreta.</a:t>
            </a:r>
            <a:endParaRPr lang="es-ES" altLang="es-AR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>
            <a:extLst>
              <a:ext uri="{FF2B5EF4-FFF2-40B4-BE49-F238E27FC236}">
                <a16:creationId xmlns:a16="http://schemas.microsoft.com/office/drawing/2014/main" id="{27BDC3AD-7A59-408E-82DB-F3B1C39702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8324" y="2492896"/>
            <a:ext cx="4464496" cy="1190625"/>
          </a:xfrm>
          <a:noFill/>
          <a:ln/>
        </p:spPr>
        <p:txBody>
          <a:bodyPr/>
          <a:lstStyle/>
          <a:p>
            <a:pPr algn="ctr"/>
            <a:r>
              <a:rPr lang="es-MX" altLang="es-AR" dirty="0"/>
              <a:t>COMPOSICIÓN</a:t>
            </a:r>
            <a:br>
              <a:rPr lang="es-MX" altLang="es-AR" dirty="0"/>
            </a:br>
            <a:r>
              <a:rPr lang="es-MX" altLang="es-AR" dirty="0"/>
              <a:t>DE CLASES</a:t>
            </a:r>
            <a:endParaRPr lang="es-MX" altLang="es-AR" noProof="1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2697EE-249A-46CE-BCA7-7790BB44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D980-5F22-4D2F-ABE6-E179E1EF51FB}" type="slidenum">
              <a:rPr lang="es-ES" altLang="es-AR"/>
              <a:pPr/>
              <a:t>16</a:t>
            </a:fld>
            <a:endParaRPr lang="es-ES" altLang="es-AR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03EC4068-6CD9-42CE-AA5D-129A0D73B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86000"/>
            <a:ext cx="78486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28688" indent="-4714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71588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0688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09788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6988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4188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81388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38588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es-CL" altLang="es-AR" sz="20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E24EADB7-2304-46EB-917B-BF1822B5B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765175"/>
            <a:ext cx="8001000" cy="615950"/>
          </a:xfrm>
        </p:spPr>
        <p:txBody>
          <a:bodyPr/>
          <a:lstStyle/>
          <a:p>
            <a:r>
              <a:rPr lang="es-MX" altLang="es-AR" sz="3200"/>
              <a:t>Composición de clases</a:t>
            </a:r>
            <a:endParaRPr lang="es-MX" altLang="es-AR" sz="3200" noProof="1"/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C9D7DE76-2D51-42B5-A0A6-48DAF1F592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767350"/>
            <a:ext cx="6120606" cy="42740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altLang="es-AR" sz="2400" dirty="0"/>
              <a:t>Se manifiesta como una relación de pertenencia (tiene-un)</a:t>
            </a:r>
          </a:p>
          <a:p>
            <a:pPr>
              <a:lnSpc>
                <a:spcPct val="90000"/>
              </a:lnSpc>
            </a:pPr>
            <a:r>
              <a:rPr lang="es-MX" altLang="es-AR" sz="2400" dirty="0"/>
              <a:t>Consiste en declarar objetos de una clase A como  atributos de otra clase B</a:t>
            </a:r>
          </a:p>
          <a:p>
            <a:pPr>
              <a:lnSpc>
                <a:spcPct val="90000"/>
              </a:lnSpc>
            </a:pPr>
            <a:r>
              <a:rPr lang="es-MX" altLang="es-AR" sz="2400" dirty="0"/>
              <a:t>El constructor de la clase que contiene objetos de otras clases llamará a los correspondientes constructores</a:t>
            </a:r>
          </a:p>
          <a:p>
            <a:pPr>
              <a:lnSpc>
                <a:spcPct val="90000"/>
              </a:lnSpc>
            </a:pPr>
            <a:r>
              <a:rPr lang="es-MX" altLang="es-AR" sz="2400" dirty="0"/>
              <a:t>Un constructor por defecto de la clase llamará implícitamente a los constructores por defecto de los objetos declarados como atributos</a:t>
            </a:r>
            <a:endParaRPr lang="es-ES_tradnl" altLang="es-AR" sz="24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32989C-2BE3-44CF-90E1-1BB236C4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49AE-0FBA-4B6C-AB92-DD717CF460F6}" type="slidenum">
              <a:rPr lang="es-ES" altLang="es-AR"/>
              <a:pPr/>
              <a:t>17</a:t>
            </a:fld>
            <a:endParaRPr lang="es-ES" altLang="es-A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DB2AC114-0E4C-4EED-A548-73630F6D6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765175"/>
            <a:ext cx="8001000" cy="615950"/>
          </a:xfrm>
        </p:spPr>
        <p:txBody>
          <a:bodyPr/>
          <a:lstStyle/>
          <a:p>
            <a:r>
              <a:rPr lang="es-MX" altLang="es-AR" sz="3200"/>
              <a:t>Composición de clases</a:t>
            </a:r>
            <a:endParaRPr lang="es-MX" altLang="es-AR" sz="3200" noProof="1"/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A430BBA1-461F-4F53-ABFD-2A7BA466F5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584" y="1640813"/>
            <a:ext cx="6480175" cy="4400550"/>
          </a:xfrm>
          <a:solidFill>
            <a:srgbClr val="E2E2E2"/>
          </a:solidFill>
          <a:ln/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AR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class Curso {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	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public: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		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Curso(int t=3</a:t>
            </a:r>
            <a:r>
              <a:rPr lang="es-MX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0</a:t>
            </a:r>
            <a:r>
              <a:rPr lang="es-MX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);</a:t>
            </a:r>
            <a:endParaRPr lang="es-MX" altLang="es-AR" sz="1800" dirty="0">
              <a:solidFill>
                <a:srgbClr val="660033"/>
              </a:solidFill>
              <a:latin typeface="Verdana" panose="020B060403050404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MX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		</a:t>
            </a:r>
            <a:r>
              <a:rPr lang="es-MX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void Inscribir(</a:t>
            </a:r>
            <a:r>
              <a:rPr lang="es-MX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Alumno&amp;</a:t>
            </a:r>
            <a:r>
              <a:rPr lang="es-MX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MX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	</a:t>
            </a: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	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void Listar();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	</a:t>
            </a: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	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double Promedio();</a:t>
            </a:r>
            <a:endParaRPr lang="es-MX" altLang="es-AR" sz="1800" dirty="0">
              <a:solidFill>
                <a:srgbClr val="660033"/>
              </a:solidFill>
              <a:latin typeface="Verdana" panose="020B060403050404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MX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		</a:t>
            </a:r>
            <a:r>
              <a:rPr lang="es-MX" altLang="es-AR" sz="1800" dirty="0" err="1">
                <a:solidFill>
                  <a:srgbClr val="660033"/>
                </a:solidFill>
                <a:latin typeface="Verdana" panose="020B0604030504040204" pitchFamily="34" charset="0"/>
              </a:rPr>
              <a:t>int</a:t>
            </a:r>
            <a:r>
              <a:rPr lang="es-MX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 Aprobados();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MX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		</a:t>
            </a:r>
            <a:r>
              <a:rPr lang="es-MX" altLang="es-AR" sz="1800" dirty="0" err="1">
                <a:solidFill>
                  <a:srgbClr val="660033"/>
                </a:solidFill>
                <a:latin typeface="Verdana" panose="020B0604030504040204" pitchFamily="34" charset="0"/>
              </a:rPr>
              <a:t>int</a:t>
            </a:r>
            <a:r>
              <a:rPr lang="es-MX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 Reprobados();</a:t>
            </a:r>
            <a:endParaRPr lang="es-MX" altLang="es-AR" sz="1800" noProof="1">
              <a:solidFill>
                <a:srgbClr val="660033"/>
              </a:solidFill>
              <a:latin typeface="Verdana" panose="020B060403050404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	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private: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	</a:t>
            </a: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	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int N;</a:t>
            </a:r>
            <a:endParaRPr lang="es-MX" altLang="es-AR" sz="1800" dirty="0">
              <a:solidFill>
                <a:srgbClr val="660033"/>
              </a:solidFill>
              <a:latin typeface="Verdana" panose="020B060403050404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MX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		</a:t>
            </a:r>
            <a:r>
              <a:rPr lang="es-MX" altLang="es-AR" sz="1800" dirty="0" err="1">
                <a:solidFill>
                  <a:srgbClr val="660033"/>
                </a:solidFill>
                <a:latin typeface="Verdana" panose="020B0604030504040204" pitchFamily="34" charset="0"/>
              </a:rPr>
              <a:t>char</a:t>
            </a:r>
            <a:r>
              <a:rPr lang="es-MX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MX" altLang="es-AR" sz="1800" dirty="0" err="1">
                <a:solidFill>
                  <a:srgbClr val="660033"/>
                </a:solidFill>
                <a:latin typeface="Verdana" panose="020B0604030504040204" pitchFamily="34" charset="0"/>
              </a:rPr>
              <a:t>nomCur</a:t>
            </a:r>
            <a:r>
              <a:rPr lang="es-MX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[25];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MX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		</a:t>
            </a:r>
            <a:r>
              <a:rPr lang="es-MX" altLang="es-AR" sz="1800" dirty="0" err="1">
                <a:solidFill>
                  <a:srgbClr val="660033"/>
                </a:solidFill>
                <a:latin typeface="Verdana" panose="020B0604030504040204" pitchFamily="34" charset="0"/>
              </a:rPr>
              <a:t>char</a:t>
            </a:r>
            <a:r>
              <a:rPr lang="es-MX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MX" altLang="es-AR" sz="1800" dirty="0" err="1">
                <a:solidFill>
                  <a:srgbClr val="660033"/>
                </a:solidFill>
                <a:latin typeface="Verdana" panose="020B0604030504040204" pitchFamily="34" charset="0"/>
              </a:rPr>
              <a:t>codCur</a:t>
            </a:r>
            <a:r>
              <a:rPr lang="es-MX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[7];</a:t>
            </a:r>
            <a:endParaRPr lang="es-MX" altLang="es-AR" sz="1800" noProof="1">
              <a:solidFill>
                <a:srgbClr val="660033"/>
              </a:solidFill>
              <a:latin typeface="Verdana" panose="020B060403050404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MX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	</a:t>
            </a: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	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Alumno </a:t>
            </a:r>
            <a:r>
              <a:rPr lang="es-MX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v</a:t>
            </a:r>
            <a:r>
              <a:rPr lang="es-MX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[50];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MX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};</a:t>
            </a:r>
            <a:endParaRPr lang="en-US" altLang="es-AR" sz="1800" dirty="0">
              <a:solidFill>
                <a:srgbClr val="660033"/>
              </a:solidFill>
              <a:latin typeface="Verdana" panose="020B060403050404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769A53-3B95-4513-835C-854CA497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696C-DB07-4275-A315-E280605BCA33}" type="slidenum">
              <a:rPr lang="es-ES" altLang="es-AR"/>
              <a:pPr/>
              <a:t>18</a:t>
            </a:fld>
            <a:endParaRPr lang="es-ES" altLang="es-A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AFD2B3C1-CF7A-4344-8E64-E29E20837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765175"/>
            <a:ext cx="8001000" cy="615950"/>
          </a:xfrm>
        </p:spPr>
        <p:txBody>
          <a:bodyPr/>
          <a:lstStyle/>
          <a:p>
            <a:r>
              <a:rPr lang="es-MX" altLang="es-AR" sz="3200"/>
              <a:t>Composición de clases</a:t>
            </a:r>
            <a:endParaRPr lang="es-MX" altLang="es-AR" sz="3200" noProof="1"/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CFED1E40-587E-4DB4-88BC-69A6091388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9592" y="1734655"/>
            <a:ext cx="6480175" cy="4471988"/>
          </a:xfrm>
          <a:solidFill>
            <a:srgbClr val="E2E2E2"/>
          </a:solidFill>
          <a:ln/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AR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Alumno::Alumno() {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ES" altLang="es-AR" sz="1800">
                <a:solidFill>
                  <a:srgbClr val="660033"/>
                </a:solidFill>
                <a:latin typeface="Verdana" panose="020B0604030504040204" pitchFamily="34" charset="0"/>
              </a:rPr>
              <a:t>	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k</a:t>
            </a:r>
            <a:r>
              <a:rPr lang="es-ES" altLang="es-AR" sz="180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=</a:t>
            </a:r>
            <a:r>
              <a:rPr lang="es-ES" altLang="es-AR" sz="180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0;</a:t>
            </a:r>
            <a:endParaRPr lang="es-MX" altLang="es-AR" sz="1800">
              <a:solidFill>
                <a:srgbClr val="660033"/>
              </a:solidFill>
              <a:latin typeface="Verdana" panose="020B060403050404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ES" altLang="es-AR" sz="1800">
                <a:solidFill>
                  <a:srgbClr val="660033"/>
                </a:solidFill>
                <a:latin typeface="Verdana" panose="020B0604030504040204" pitchFamily="34" charset="0"/>
              </a:rPr>
              <a:t>	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t</a:t>
            </a:r>
            <a:r>
              <a:rPr lang="es-ES" altLang="es-AR" sz="180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=</a:t>
            </a:r>
            <a:r>
              <a:rPr lang="es-ES" altLang="es-AR" sz="180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0;</a:t>
            </a:r>
            <a:endParaRPr lang="es-ES" altLang="es-AR" sz="1800">
              <a:solidFill>
                <a:srgbClr val="660033"/>
              </a:solidFill>
              <a:latin typeface="Verdana" panose="020B060403050404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}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Alumno::Alumno(char *n, char *r, int m, int c) {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ES" altLang="es-AR" sz="1800">
                <a:solidFill>
                  <a:srgbClr val="660033"/>
                </a:solidFill>
                <a:latin typeface="Verdana" panose="020B0604030504040204" pitchFamily="34" charset="0"/>
              </a:rPr>
              <a:t>	</a:t>
            </a:r>
            <a:r>
              <a:rPr lang="es-MX" altLang="es-AR" sz="2000">
                <a:solidFill>
                  <a:srgbClr val="660033"/>
                </a:solidFill>
                <a:latin typeface="Verdana" panose="020B0604030504040204" pitchFamily="34" charset="0"/>
              </a:rPr>
              <a:t>nom = new char[strlen(n)+1];</a:t>
            </a:r>
            <a:endParaRPr lang="es-ES" altLang="es-AR" sz="1800">
              <a:solidFill>
                <a:srgbClr val="660033"/>
              </a:solidFill>
              <a:latin typeface="Verdana" panose="020B060403050404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ES" altLang="es-AR" sz="1800">
                <a:solidFill>
                  <a:srgbClr val="660033"/>
                </a:solidFill>
                <a:latin typeface="Verdana" panose="020B0604030504040204" pitchFamily="34" charset="0"/>
              </a:rPr>
              <a:t>	</a:t>
            </a:r>
            <a:r>
              <a:rPr lang="es-MX" altLang="es-AR" sz="2000">
                <a:solidFill>
                  <a:srgbClr val="660033"/>
                </a:solidFill>
                <a:latin typeface="Verdana" panose="020B0604030504040204" pitchFamily="34" charset="0"/>
              </a:rPr>
              <a:t>rut = new char[strlen(r)+1];</a:t>
            </a:r>
            <a:endParaRPr lang="es-ES" altLang="es-AR" sz="1800">
              <a:solidFill>
                <a:srgbClr val="660033"/>
              </a:solidFill>
              <a:latin typeface="Verdana" panose="020B060403050404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ES" altLang="es-AR" sz="1800">
                <a:solidFill>
                  <a:srgbClr val="660033"/>
                </a:solidFill>
                <a:latin typeface="Verdana" panose="020B0604030504040204" pitchFamily="34" charset="0"/>
              </a:rPr>
              <a:t>	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strcpy(nom,</a:t>
            </a:r>
            <a:r>
              <a:rPr lang="es-ES" altLang="es-AR" sz="180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n);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MX" altLang="es-AR" sz="1800">
                <a:solidFill>
                  <a:srgbClr val="660033"/>
                </a:solidFill>
                <a:latin typeface="Verdana" panose="020B0604030504040204" pitchFamily="34" charset="0"/>
              </a:rPr>
              <a:t>  	</a:t>
            </a:r>
            <a:r>
              <a:rPr lang="es-MX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strcpy(rut,</a:t>
            </a:r>
            <a:r>
              <a:rPr lang="es-ES" altLang="es-AR" sz="180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r);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MX" altLang="es-AR" sz="1800">
                <a:solidFill>
                  <a:srgbClr val="660033"/>
                </a:solidFill>
                <a:latin typeface="Verdana" panose="020B0604030504040204" pitchFamily="34" charset="0"/>
              </a:rPr>
              <a:t>  	</a:t>
            </a:r>
            <a:r>
              <a:rPr lang="es-MX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mat</a:t>
            </a:r>
            <a:r>
              <a:rPr lang="es-ES" altLang="es-AR" sz="180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=</a:t>
            </a:r>
            <a:r>
              <a:rPr lang="es-ES" altLang="es-AR" sz="180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m;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MX" altLang="es-AR" sz="1800">
                <a:solidFill>
                  <a:srgbClr val="660033"/>
                </a:solidFill>
                <a:latin typeface="Verdana" panose="020B0604030504040204" pitchFamily="34" charset="0"/>
              </a:rPr>
              <a:t>  	</a:t>
            </a:r>
            <a:r>
              <a:rPr lang="es-MX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carrera</a:t>
            </a:r>
            <a:r>
              <a:rPr lang="es-ES" altLang="es-AR" sz="180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=</a:t>
            </a:r>
            <a:r>
              <a:rPr lang="es-ES" altLang="es-AR" sz="180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c;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MX" altLang="es-AR" sz="1800">
                <a:solidFill>
                  <a:srgbClr val="660033"/>
                </a:solidFill>
                <a:latin typeface="Verdana" panose="020B0604030504040204" pitchFamily="34" charset="0"/>
              </a:rPr>
              <a:t>  	</a:t>
            </a:r>
            <a:r>
              <a:rPr lang="es-MX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k</a:t>
            </a:r>
            <a:r>
              <a:rPr lang="es-ES" altLang="es-AR" sz="180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=</a:t>
            </a:r>
            <a:r>
              <a:rPr lang="es-ES" altLang="es-AR" sz="180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0;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MX" altLang="es-AR" sz="1800">
                <a:solidFill>
                  <a:srgbClr val="660033"/>
                </a:solidFill>
                <a:latin typeface="Verdana" panose="020B0604030504040204" pitchFamily="34" charset="0"/>
              </a:rPr>
              <a:t>  	</a:t>
            </a:r>
            <a:r>
              <a:rPr lang="es-MX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t</a:t>
            </a:r>
            <a:r>
              <a:rPr lang="es-ES" altLang="es-AR" sz="180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=</a:t>
            </a:r>
            <a:r>
              <a:rPr lang="es-ES" altLang="es-AR" sz="180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0;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}</a:t>
            </a:r>
            <a:endParaRPr lang="en-US" altLang="es-AR" sz="1800">
              <a:solidFill>
                <a:srgbClr val="660033"/>
              </a:solidFill>
              <a:latin typeface="Verdana" panose="020B060403050404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574759-1E02-4B69-B5DE-DB63E4E8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B53C-9A1B-4DCD-8773-75FA177415EB}" type="slidenum">
              <a:rPr lang="es-ES" altLang="es-AR"/>
              <a:pPr/>
              <a:t>19</a:t>
            </a:fld>
            <a:endParaRPr lang="es-ES" alt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EB3B5DE1-A29A-4732-82B4-39E3C12B9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116" y="692696"/>
            <a:ext cx="2934740" cy="615950"/>
          </a:xfrm>
        </p:spPr>
        <p:txBody>
          <a:bodyPr>
            <a:normAutofit fontScale="90000"/>
          </a:bodyPr>
          <a:lstStyle/>
          <a:p>
            <a:r>
              <a:rPr lang="es-MX" altLang="es-AR" sz="4000" dirty="0"/>
              <a:t>Herencia</a:t>
            </a:r>
            <a:endParaRPr lang="es-MX" altLang="es-AR" sz="4000" noProof="1"/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CB792E22-A8CD-47ED-A18F-B4723DA9AA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552" y="1412776"/>
            <a:ext cx="6768752" cy="424782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kumimoji="1" lang="es-MX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expresa como una relación de descendencia (es-un)</a:t>
            </a:r>
          </a:p>
          <a:p>
            <a:pPr algn="just"/>
            <a:r>
              <a:rPr kumimoji="1" lang="es-MX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 en </a:t>
            </a:r>
            <a:r>
              <a:rPr kumimoji="1" lang="es-ES_tradnl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nueva clase a partir de una existente</a:t>
            </a:r>
          </a:p>
          <a:p>
            <a:pPr marL="342900" lvl="1" indent="-342900" algn="just"/>
            <a:r>
              <a:rPr kumimoji="1" lang="es-ES_tradnl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nueva clase se denomina subclase o clase derivada</a:t>
            </a:r>
          </a:p>
          <a:p>
            <a:pPr marL="342900" lvl="1" indent="-342900" algn="just"/>
            <a:r>
              <a:rPr kumimoji="1" lang="es-ES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s-ES_tradnl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clase existente se denomina superclase o clase base</a:t>
            </a:r>
            <a:r>
              <a:rPr kumimoji="1" lang="es-ES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s-MX" altLang="es-A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kumimoji="1" lang="es-MX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1" lang="es-ES_tradnl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la propiedad que permite a los ejemplares de una subclase acceder a los miembros de la superclase</a:t>
            </a:r>
            <a:r>
              <a:rPr kumimoji="1" lang="es-ES" alt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s-ES_tradnl" altLang="es-A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6CBD7C-4017-4B6C-8495-C4C3183E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4F42-8043-4ADF-9B82-038F3A3F1A5B}" type="slidenum">
              <a:rPr lang="es-ES" altLang="es-AR"/>
              <a:pPr/>
              <a:t>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298859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3F5D5D78-A767-469D-B19B-9FC683B2E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765175"/>
            <a:ext cx="8001000" cy="615950"/>
          </a:xfrm>
        </p:spPr>
        <p:txBody>
          <a:bodyPr/>
          <a:lstStyle/>
          <a:p>
            <a:r>
              <a:rPr lang="es-MX" altLang="es-AR" sz="3200"/>
              <a:t>Composición de clases</a:t>
            </a:r>
            <a:endParaRPr lang="es-MX" altLang="es-AR" sz="3200" noProof="1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E4DE5136-440B-4AE8-B5D5-26AD12F990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682071"/>
            <a:ext cx="6480175" cy="4543425"/>
          </a:xfrm>
          <a:solidFill>
            <a:srgbClr val="E2E2E2"/>
          </a:solidFill>
          <a:ln/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AR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Curso::Curso(int t)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	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N=t;</a:t>
            </a:r>
            <a:endParaRPr lang="es-MX" altLang="es-AR" sz="1800" dirty="0">
              <a:solidFill>
                <a:srgbClr val="660033"/>
              </a:solidFill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MX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 	</a:t>
            </a:r>
            <a:r>
              <a:rPr lang="es-MX" altLang="es-AR" sz="1800" dirty="0" err="1">
                <a:solidFill>
                  <a:srgbClr val="660033"/>
                </a:solidFill>
                <a:latin typeface="Verdana" panose="020B0604030504040204" pitchFamily="34" charset="0"/>
              </a:rPr>
              <a:t>cin.getline</a:t>
            </a:r>
            <a:r>
              <a:rPr lang="es-MX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(</a:t>
            </a:r>
            <a:r>
              <a:rPr lang="es-MX" altLang="es-AR" sz="1800" dirty="0" err="1">
                <a:solidFill>
                  <a:srgbClr val="660033"/>
                </a:solidFill>
                <a:latin typeface="Verdana" panose="020B0604030504040204" pitchFamily="34" charset="0"/>
              </a:rPr>
              <a:t>nomCur</a:t>
            </a:r>
            <a:r>
              <a:rPr lang="es-MX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, 25);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MX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 	</a:t>
            </a:r>
            <a:r>
              <a:rPr lang="es-MX" altLang="es-AR" sz="1800" dirty="0" err="1">
                <a:solidFill>
                  <a:srgbClr val="660033"/>
                </a:solidFill>
                <a:latin typeface="Verdana" panose="020B0604030504040204" pitchFamily="34" charset="0"/>
              </a:rPr>
              <a:t>cin.getline</a:t>
            </a:r>
            <a:r>
              <a:rPr lang="es-MX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(</a:t>
            </a:r>
            <a:r>
              <a:rPr lang="es-MX" altLang="es-AR" sz="1800" dirty="0" err="1">
                <a:solidFill>
                  <a:srgbClr val="660033"/>
                </a:solidFill>
                <a:latin typeface="Verdana" panose="020B0604030504040204" pitchFamily="34" charset="0"/>
              </a:rPr>
              <a:t>codCur</a:t>
            </a:r>
            <a:r>
              <a:rPr lang="es-MX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, 7);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MX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	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char </a:t>
            </a:r>
            <a:r>
              <a:rPr lang="es-MX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*</a:t>
            </a:r>
            <a:r>
              <a:rPr lang="es-MX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x,</a:t>
            </a:r>
            <a:r>
              <a:rPr lang="es-MX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 *</a:t>
            </a:r>
            <a:r>
              <a:rPr lang="es-MX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y;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MX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	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int z,</a:t>
            </a: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c;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	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for (int i=0;</a:t>
            </a: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i&lt;N;</a:t>
            </a: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i++) </a:t>
            </a:r>
            <a:r>
              <a:rPr lang="es-MX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{</a:t>
            </a:r>
            <a:endParaRPr lang="es-MX" altLang="es-AR" sz="1800" noProof="1">
              <a:solidFill>
                <a:srgbClr val="660033"/>
              </a:solidFill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MX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	</a:t>
            </a:r>
            <a:r>
              <a:rPr lang="es-MX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	</a:t>
            </a:r>
            <a:r>
              <a:rPr lang="es-MX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cout</a:t>
            </a: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&lt;&lt;</a:t>
            </a: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"NOMBRE: ";</a:t>
            </a:r>
            <a:endParaRPr lang="es-ES" altLang="es-AR" sz="1800" dirty="0">
              <a:solidFill>
                <a:srgbClr val="660033"/>
              </a:solidFill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		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cin</a:t>
            </a:r>
            <a:r>
              <a:rPr lang="es-MX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.</a:t>
            </a:r>
            <a:r>
              <a:rPr lang="es-MX" altLang="es-AR" sz="1800" dirty="0" err="1">
                <a:solidFill>
                  <a:srgbClr val="660033"/>
                </a:solidFill>
                <a:latin typeface="Verdana" panose="020B0604030504040204" pitchFamily="34" charset="0"/>
              </a:rPr>
              <a:t>getline</a:t>
            </a:r>
            <a:r>
              <a:rPr lang="es-MX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(x, 20)</a:t>
            </a:r>
            <a:r>
              <a:rPr lang="es-MX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;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MX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     </a:t>
            </a:r>
            <a:r>
              <a:rPr lang="es-MX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 	</a:t>
            </a:r>
            <a:r>
              <a:rPr lang="es-MX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cout</a:t>
            </a: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&lt;&lt;</a:t>
            </a: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"RUT   : "; cin</a:t>
            </a: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&gt;&gt;</a:t>
            </a: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y;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	 </a:t>
            </a: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	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cout</a:t>
            </a: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&lt;&lt;</a:t>
            </a: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"MAT   : "; cin</a:t>
            </a: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&gt;&gt;</a:t>
            </a: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z;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	 </a:t>
            </a: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	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cout</a:t>
            </a: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&lt;&lt;</a:t>
            </a: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"Carr  : "; cin</a:t>
            </a: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&gt;&gt;</a:t>
            </a: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c;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	 </a:t>
            </a: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	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Alumno a(x,</a:t>
            </a: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y,</a:t>
            </a: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z,</a:t>
            </a: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c);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	 </a:t>
            </a: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	</a:t>
            </a:r>
            <a:r>
              <a:rPr lang="es-MX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v</a:t>
            </a:r>
            <a:r>
              <a:rPr lang="es-MX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[i]</a:t>
            </a: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= a;</a:t>
            </a:r>
            <a:endParaRPr lang="es-ES" altLang="es-AR" sz="1800" dirty="0">
              <a:solidFill>
                <a:srgbClr val="660033"/>
              </a:solidFill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ES" altLang="es-AR" sz="1800" dirty="0">
                <a:solidFill>
                  <a:srgbClr val="660033"/>
                </a:solidFill>
                <a:latin typeface="Verdana" panose="020B0604030504040204" pitchFamily="34" charset="0"/>
              </a:rPr>
              <a:t>	</a:t>
            </a: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}</a:t>
            </a:r>
            <a:endParaRPr lang="es-ES" altLang="es-AR" sz="1800" dirty="0">
              <a:solidFill>
                <a:srgbClr val="660033"/>
              </a:solidFill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ES" altLang="es-AR" sz="1800" noProof="1">
                <a:solidFill>
                  <a:srgbClr val="660033"/>
                </a:solidFill>
                <a:latin typeface="Verdana" panose="020B0604030504040204" pitchFamily="34" charset="0"/>
              </a:rPr>
              <a:t>}</a:t>
            </a:r>
            <a:endParaRPr lang="en-US" altLang="es-AR" sz="1800" dirty="0">
              <a:solidFill>
                <a:srgbClr val="660033"/>
              </a:solidFill>
              <a:latin typeface="Verdana" panose="020B060403050404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BE5683-24E9-4BBC-AAA4-EB2CA563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E1CC-7812-40F3-A171-9224D86686E6}" type="slidenum">
              <a:rPr lang="es-ES" altLang="es-AR"/>
              <a:pPr/>
              <a:t>20</a:t>
            </a:fld>
            <a:endParaRPr lang="es-ES" altLang="es-A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2411983C-69E3-47ED-BDB3-D836C5EB3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765175"/>
            <a:ext cx="8001000" cy="615950"/>
          </a:xfrm>
        </p:spPr>
        <p:txBody>
          <a:bodyPr/>
          <a:lstStyle/>
          <a:p>
            <a:r>
              <a:rPr lang="es-MX" altLang="es-AR" sz="3200"/>
              <a:t>Composición de clases</a:t>
            </a:r>
            <a:endParaRPr lang="es-MX" altLang="es-AR" sz="3200" noProof="1"/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5DCDF4CA-534A-4BA0-A260-C40A9740C8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5060" y="1844824"/>
            <a:ext cx="6480175" cy="1447800"/>
          </a:xfrm>
          <a:solidFill>
            <a:srgbClr val="E2E2E2"/>
          </a:solidFill>
          <a:ln/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AR" altLang="es-AR" sz="2000" noProof="1">
                <a:solidFill>
                  <a:srgbClr val="660033"/>
                </a:solidFill>
                <a:latin typeface="Verdana" panose="020B0604030504040204" pitchFamily="34" charset="0"/>
              </a:rPr>
              <a:t>void Curso::Listar() {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ES" altLang="es-AR" sz="2000" dirty="0">
                <a:solidFill>
                  <a:srgbClr val="660033"/>
                </a:solidFill>
                <a:latin typeface="Verdana" panose="020B0604030504040204" pitchFamily="34" charset="0"/>
              </a:rPr>
              <a:t>	</a:t>
            </a:r>
            <a:r>
              <a:rPr lang="es-ES" altLang="es-AR" sz="2000" noProof="1">
                <a:solidFill>
                  <a:srgbClr val="660033"/>
                </a:solidFill>
                <a:latin typeface="Verdana" panose="020B0604030504040204" pitchFamily="34" charset="0"/>
              </a:rPr>
              <a:t>for (int i=0;</a:t>
            </a:r>
            <a:r>
              <a:rPr lang="es-ES" altLang="es-AR" sz="2000" dirty="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2000" noProof="1">
                <a:solidFill>
                  <a:srgbClr val="660033"/>
                </a:solidFill>
                <a:latin typeface="Verdana" panose="020B0604030504040204" pitchFamily="34" charset="0"/>
              </a:rPr>
              <a:t>i&lt;N;</a:t>
            </a:r>
            <a:r>
              <a:rPr lang="es-ES" altLang="es-AR" sz="2000" dirty="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2000" noProof="1">
                <a:solidFill>
                  <a:srgbClr val="660033"/>
                </a:solidFill>
                <a:latin typeface="Verdana" panose="020B0604030504040204" pitchFamily="34" charset="0"/>
              </a:rPr>
              <a:t>i++)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ES" altLang="es-AR" sz="2000" dirty="0">
                <a:solidFill>
                  <a:srgbClr val="660033"/>
                </a:solidFill>
                <a:latin typeface="Verdana" panose="020B0604030504040204" pitchFamily="34" charset="0"/>
              </a:rPr>
              <a:t>		v</a:t>
            </a:r>
            <a:r>
              <a:rPr lang="es-ES" altLang="es-AR" sz="2000" noProof="1">
                <a:solidFill>
                  <a:srgbClr val="660033"/>
                </a:solidFill>
                <a:latin typeface="Verdana" panose="020B0604030504040204" pitchFamily="34" charset="0"/>
              </a:rPr>
              <a:t>[i].Listar();</a:t>
            </a:r>
            <a:r>
              <a:rPr lang="es-MX" altLang="es-AR" sz="2000" dirty="0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712788" algn="l"/>
              </a:tabLst>
            </a:pPr>
            <a:r>
              <a:rPr lang="es-MX" altLang="es-AR" sz="2000" noProof="1">
                <a:solidFill>
                  <a:srgbClr val="660033"/>
                </a:solidFill>
                <a:latin typeface="Verdana" panose="020B0604030504040204" pitchFamily="34" charset="0"/>
              </a:rPr>
              <a:t>}</a:t>
            </a:r>
            <a:endParaRPr lang="en-US" altLang="es-AR" sz="2000" dirty="0">
              <a:solidFill>
                <a:srgbClr val="6600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Marcador de número de diapositiva 4">
            <a:extLst>
              <a:ext uri="{FF2B5EF4-FFF2-40B4-BE49-F238E27FC236}">
                <a16:creationId xmlns:a16="http://schemas.microsoft.com/office/drawing/2014/main" id="{F354AE1D-C0A8-4008-86CE-24A7327C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013A-98E9-401F-9AE7-5512175BF5B2}" type="slidenum">
              <a:rPr lang="es-ES" altLang="es-AR"/>
              <a:pPr/>
              <a:t>21</a:t>
            </a:fld>
            <a:endParaRPr lang="es-ES" altLang="es-AR"/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CDF81068-83EB-444F-B1E0-53E7A35CB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787813"/>
            <a:ext cx="6480175" cy="1800225"/>
          </a:xfrm>
          <a:prstGeom prst="rect">
            <a:avLst/>
          </a:prstGeom>
          <a:solidFill>
            <a:srgbClr val="E2E2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  <a:tabLst>
                <a:tab pos="712788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0066CC"/>
              </a:buClr>
              <a:buSzPct val="75000"/>
              <a:buFont typeface="Wingdings" panose="05000000000000000000" pitchFamily="2" charset="2"/>
              <a:buChar char="Ø"/>
              <a:tabLst>
                <a:tab pos="71278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800080"/>
              </a:buClr>
              <a:buFont typeface="Wingdings" panose="05000000000000000000" pitchFamily="2" charset="2"/>
              <a:buChar char="ü"/>
              <a:tabLst>
                <a:tab pos="7127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00080"/>
              </a:buClr>
              <a:buFont typeface="Wingdings" panose="05000000000000000000" pitchFamily="2" charset="2"/>
              <a:buChar char="ü"/>
              <a:tabLst>
                <a:tab pos="712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00080"/>
              </a:buClr>
              <a:buFont typeface="Wingdings" panose="05000000000000000000" pitchFamily="2" charset="2"/>
              <a:buChar char="ü"/>
              <a:tabLst>
                <a:tab pos="712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ü"/>
              <a:tabLst>
                <a:tab pos="712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ü"/>
              <a:tabLst>
                <a:tab pos="712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ü"/>
              <a:tabLst>
                <a:tab pos="712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Font typeface="Wingdings" panose="05000000000000000000" pitchFamily="2" charset="2"/>
              <a:buChar char="ü"/>
              <a:tabLst>
                <a:tab pos="712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AR" altLang="es-AR" sz="2000" noProof="1">
                <a:solidFill>
                  <a:srgbClr val="660033"/>
                </a:solidFill>
                <a:latin typeface="Verdana" panose="020B0604030504040204" pitchFamily="34" charset="0"/>
              </a:rPr>
              <a:t>i</a:t>
            </a:r>
            <a:r>
              <a:rPr lang="es-ES" altLang="es-AR" sz="2000">
                <a:solidFill>
                  <a:srgbClr val="660033"/>
                </a:solidFill>
                <a:latin typeface="Verdana" panose="020B0604030504040204" pitchFamily="34" charset="0"/>
              </a:rPr>
              <a:t>nt</a:t>
            </a:r>
            <a:r>
              <a:rPr lang="es-ES" altLang="es-AR" sz="2000" noProof="1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MX" altLang="es-AR" sz="2000">
                <a:solidFill>
                  <a:srgbClr val="660033"/>
                </a:solidFill>
                <a:latin typeface="Verdana" panose="020B0604030504040204" pitchFamily="34" charset="0"/>
              </a:rPr>
              <a:t>main() </a:t>
            </a:r>
            <a:r>
              <a:rPr lang="es-MX" altLang="es-AR" sz="2000" noProof="1">
                <a:solidFill>
                  <a:srgbClr val="660033"/>
                </a:solidFill>
                <a:latin typeface="Verdana" panose="020B0604030504040204" pitchFamily="34" charset="0"/>
              </a:rPr>
              <a:t>{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AR" sz="2000">
                <a:solidFill>
                  <a:srgbClr val="660033"/>
                </a:solidFill>
                <a:latin typeface="Verdana" panose="020B0604030504040204" pitchFamily="34" charset="0"/>
              </a:rPr>
              <a:t>	</a:t>
            </a:r>
            <a:r>
              <a:rPr lang="es-ES" altLang="es-AR" sz="2000" noProof="1">
                <a:solidFill>
                  <a:srgbClr val="660033"/>
                </a:solidFill>
                <a:latin typeface="Verdana" panose="020B0604030504040204" pitchFamily="34" charset="0"/>
              </a:rPr>
              <a:t>Curso C;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AR" sz="2000">
                <a:solidFill>
                  <a:srgbClr val="660033"/>
                </a:solidFill>
                <a:latin typeface="Verdana" panose="020B0604030504040204" pitchFamily="34" charset="0"/>
              </a:rPr>
              <a:t>  </a:t>
            </a:r>
            <a:r>
              <a:rPr lang="es-ES" altLang="es-AR" sz="2000" noProof="1">
                <a:solidFill>
                  <a:srgbClr val="660033"/>
                </a:solidFill>
                <a:latin typeface="Verdana" panose="020B0604030504040204" pitchFamily="34" charset="0"/>
              </a:rPr>
              <a:t> </a:t>
            </a:r>
            <a:r>
              <a:rPr lang="es-ES" altLang="es-AR" sz="2000">
                <a:solidFill>
                  <a:srgbClr val="660033"/>
                </a:solidFill>
                <a:latin typeface="Verdana" panose="020B0604030504040204" pitchFamily="34" charset="0"/>
              </a:rPr>
              <a:t>	</a:t>
            </a:r>
            <a:r>
              <a:rPr lang="es-ES" altLang="es-AR" sz="2000" noProof="1">
                <a:solidFill>
                  <a:srgbClr val="660033"/>
                </a:solidFill>
                <a:latin typeface="Verdana" panose="020B0604030504040204" pitchFamily="34" charset="0"/>
              </a:rPr>
              <a:t>C.Listar();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AR" sz="2000">
                <a:solidFill>
                  <a:srgbClr val="660033"/>
                </a:solidFill>
                <a:latin typeface="Verdana" panose="020B0604030504040204" pitchFamily="34" charset="0"/>
              </a:rPr>
              <a:t>   	return 0;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AR" sz="2000" noProof="1">
                <a:solidFill>
                  <a:srgbClr val="660033"/>
                </a:solidFill>
                <a:latin typeface="Verdana" panose="020B0604030504040204" pitchFamily="34" charset="0"/>
              </a:rPr>
              <a:t>}</a:t>
            </a:r>
            <a:endParaRPr lang="en-US" altLang="es-AR" sz="2000">
              <a:solidFill>
                <a:srgbClr val="660033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>
            <a:extLst>
              <a:ext uri="{FF2B5EF4-FFF2-40B4-BE49-F238E27FC236}">
                <a16:creationId xmlns:a16="http://schemas.microsoft.com/office/drawing/2014/main" id="{43DA5AB4-ABD8-40B4-AA63-ED5CE6156F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560" y="1844824"/>
            <a:ext cx="6192688" cy="3887787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kumimoji="1" lang="es-ES_tradnl" altLang="es-A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subclases heredan tanto los atributos como los métodos de la superclase</a:t>
            </a:r>
            <a:r>
              <a:rPr kumimoji="1" lang="es-ES" altLang="es-A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s-MX" altLang="es-A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</a:pPr>
            <a:r>
              <a:rPr kumimoji="1" lang="es-ES_tradnl" altLang="es-A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herencia es transitiva</a:t>
            </a:r>
          </a:p>
          <a:p>
            <a:pPr algn="just">
              <a:lnSpc>
                <a:spcPct val="90000"/>
              </a:lnSpc>
            </a:pPr>
            <a:r>
              <a:rPr kumimoji="1" lang="es-ES_tradnl" altLang="es-A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subclase tiene todas las propiedades de la superclase y otras más (extensión)</a:t>
            </a:r>
            <a:r>
              <a:rPr kumimoji="1" lang="es-ES" altLang="es-A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s-MX" altLang="es-A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</a:pPr>
            <a:r>
              <a:rPr kumimoji="1" lang="es-ES_tradnl" altLang="es-A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subclase constituye una especialización de la superclase (reducción)</a:t>
            </a:r>
            <a:endParaRPr kumimoji="1" lang="es-ES" altLang="es-A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</a:pPr>
            <a:r>
              <a:rPr kumimoji="1" lang="es-ES_tradnl" altLang="es-A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método de superclase es anulado por un método con el mismo nombre definido en la subclase</a:t>
            </a:r>
            <a:r>
              <a:rPr kumimoji="1" lang="es-ES" altLang="es-A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s-ES_tradnl" altLang="es-A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F2CED5-6094-4AFF-9529-192EE015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F9C7-9D55-4491-92FE-F7003704E092}" type="slidenum">
              <a:rPr lang="es-ES" altLang="es-AR"/>
              <a:pPr/>
              <a:t>3</a:t>
            </a:fld>
            <a:endParaRPr lang="es-ES" altLang="es-A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DB8DF17-9A33-490F-8B93-479A4D37748F}"/>
              </a:ext>
            </a:extLst>
          </p:cNvPr>
          <p:cNvSpPr txBox="1">
            <a:spLocks noChangeArrowheads="1"/>
          </p:cNvSpPr>
          <p:nvPr/>
        </p:nvSpPr>
        <p:spPr>
          <a:xfrm>
            <a:off x="606888" y="817414"/>
            <a:ext cx="2934740" cy="6159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altLang="es-AR" sz="4000" dirty="0"/>
              <a:t>Herencia</a:t>
            </a:r>
            <a:endParaRPr lang="es-MX" altLang="es-AR" sz="4000" noProof="1"/>
          </a:p>
        </p:txBody>
      </p:sp>
    </p:spTree>
    <p:extLst>
      <p:ext uri="{BB962C8B-B14F-4D97-AF65-F5344CB8AC3E}">
        <p14:creationId xmlns:p14="http://schemas.microsoft.com/office/powerpoint/2010/main" val="55096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9FDC09F-2BD9-4A5B-85E5-36844241B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765175"/>
            <a:ext cx="8001000" cy="615950"/>
          </a:xfrm>
        </p:spPr>
        <p:txBody>
          <a:bodyPr>
            <a:normAutofit fontScale="90000"/>
          </a:bodyPr>
          <a:lstStyle/>
          <a:p>
            <a:r>
              <a:rPr lang="es-MX" altLang="es-AR" dirty="0"/>
              <a:t>Herencia</a:t>
            </a:r>
            <a:endParaRPr lang="es-MX" altLang="es-AR" noProof="1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9ED1F98E-B2A0-4EDD-84CE-EDB015A194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1550" y="1989138"/>
            <a:ext cx="5985764" cy="3887787"/>
          </a:xfrm>
        </p:spPr>
        <p:txBody>
          <a:bodyPr>
            <a:normAutofit fontScale="92500"/>
          </a:bodyPr>
          <a:lstStyle/>
          <a:p>
            <a:pPr algn="just"/>
            <a:r>
              <a:rPr kumimoji="1" lang="es-ES_tradnl" altLang="es-A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constructor de subclase siempre invoca primero al constructor de su superclase</a:t>
            </a:r>
            <a:r>
              <a:rPr kumimoji="1" lang="es-ES" altLang="es-A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s-MX" altLang="es-A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kumimoji="1" lang="es-ES_tradnl" altLang="es-A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destructor de subclase se ejecuta antes que el destructor de su superclase</a:t>
            </a:r>
          </a:p>
          <a:p>
            <a:pPr algn="just"/>
            <a:r>
              <a:rPr kumimoji="1" lang="es-ES_tradnl" altLang="es-A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necesita reescribir el código del comportamiento heredado</a:t>
            </a:r>
            <a:r>
              <a:rPr kumimoji="1" lang="es-ES" altLang="es-A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s-MX" altLang="es-A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kumimoji="1" lang="es-ES_tradnl" altLang="es-A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reutilización de software sólo exige conocer la funcionalidad del componente y su interfaz</a:t>
            </a:r>
            <a:r>
              <a:rPr kumimoji="1" lang="es-ES" altLang="es-A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kumimoji="1" lang="es-ES_tradnl" altLang="es-A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métodos heredados se ejecutan más lentamente que el código especializado</a:t>
            </a:r>
            <a:r>
              <a:rPr kumimoji="1" lang="es-ES" altLang="es-A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1" lang="es-ES_tradnl" altLang="es-A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2883A3-FA37-4C60-89DA-0EE43F2C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FB45-2F77-4CC3-B227-4CFDB7E47F4D}" type="slidenum">
              <a:rPr lang="es-ES" altLang="es-AR"/>
              <a:pPr/>
              <a:t>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70165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D574-2240-4DD1-B25A-A3E6EFD4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81" y="548680"/>
            <a:ext cx="6988075" cy="648072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ES" dirty="0"/>
              <a:t>Concepto de la herencia</a:t>
            </a:r>
            <a:br>
              <a:rPr lang="es-ES" b="1" u="sng" dirty="0"/>
            </a:b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2D292-842D-4C32-9D6C-0687DAB99A5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6988075" cy="2841104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just" fontAlgn="auto">
              <a:defRPr/>
            </a:pPr>
            <a:r>
              <a:rPr kumimoji="1" lang="es-E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clase que hereda se </a:t>
            </a:r>
            <a:r>
              <a:rPr kumimoji="1"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denomina</a:t>
            </a:r>
            <a:r>
              <a:rPr kumimoji="1"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subclase</a:t>
            </a:r>
            <a:r>
              <a:rPr kumimoji="1"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kumimoji="1"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  <a:r>
              <a:rPr kumimoji="1"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derivada</a:t>
            </a:r>
            <a:r>
              <a:rPr kumimoji="1"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defRPr/>
            </a:pPr>
            <a:r>
              <a:rPr kumimoji="1" lang="es-E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clase de la cual se hereda se </a:t>
            </a:r>
            <a:r>
              <a:rPr kumimoji="1"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denomina</a:t>
            </a:r>
            <a:r>
              <a:rPr kumimoji="1"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superclase</a:t>
            </a:r>
            <a:r>
              <a:rPr kumimoji="1"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kumimoji="1"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  <a:r>
              <a:rPr kumimoji="1"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base.</a:t>
            </a:r>
          </a:p>
          <a:p>
            <a:pPr algn="just">
              <a:defRPr/>
            </a:pPr>
            <a:r>
              <a:rPr kumimoji="1" lang="es-MX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 objeto de una subclase es un objeto de la superclase de la cual deriva. </a:t>
            </a:r>
          </a:p>
          <a:p>
            <a:pPr algn="just">
              <a:defRPr/>
            </a:pPr>
            <a:r>
              <a:rPr kumimoji="1" lang="es-MX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subclases pueden redefinir los métodos y atributos de la clase padre y añadir otros nuevos.</a:t>
            </a:r>
            <a:endParaRPr kumimoji="1"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kumimoji="1"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kumimoji="1"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fontAlgn="auto">
              <a:lnSpc>
                <a:spcPct val="90000"/>
              </a:lnSpc>
              <a:buNone/>
              <a:defRPr/>
            </a:pPr>
            <a:endParaRPr kumimoji="1"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indent="0" fontAlgn="auto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  <p:pic>
        <p:nvPicPr>
          <p:cNvPr id="10244" name="Picture 3">
            <a:extLst>
              <a:ext uri="{FF2B5EF4-FFF2-40B4-BE49-F238E27FC236}">
                <a16:creationId xmlns:a16="http://schemas.microsoft.com/office/drawing/2014/main" id="{FF479F5D-B846-4D15-BD33-28E4ED7EA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633" y="5076825"/>
            <a:ext cx="14763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>
            <a:extLst>
              <a:ext uri="{FF2B5EF4-FFF2-40B4-BE49-F238E27FC236}">
                <a16:creationId xmlns:a16="http://schemas.microsoft.com/office/drawing/2014/main" id="{C0F8B5D8-1CF2-4882-A719-EE27583D1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346" y="6143625"/>
            <a:ext cx="15049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77BA89-B905-4002-8850-CD54A164E73C}"/>
              </a:ext>
            </a:extLst>
          </p:cNvPr>
          <p:cNvCxnSpPr>
            <a:endCxn id="10244" idx="2"/>
          </p:cNvCxnSpPr>
          <p:nvPr/>
        </p:nvCxnSpPr>
        <p:spPr>
          <a:xfrm flipV="1">
            <a:off x="3797821" y="5591175"/>
            <a:ext cx="0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423D31E-FFC9-485D-A9D4-E896B0946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142875"/>
            <a:ext cx="5400675" cy="4889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Jerarquía y herencia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BB657AC-C81E-4662-A86D-54CBF3B60B8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1560" y="1124744"/>
            <a:ext cx="5757863" cy="5857875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90000"/>
              </a:lnSpc>
              <a:defRPr/>
            </a:pPr>
            <a:r>
              <a:rPr kumimoji="1" lang="es-ES" sz="3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Herencia: (por ejemplo, la clase D recibe herencia de la clase C) Es la facilidad mediante la cual la clase D hereda en ella cada uno de los atributos y operaciones de C, como si esos atributos y operaciones hubiesen sido definidos por la misma D. </a:t>
            </a:r>
          </a:p>
          <a:p>
            <a:pPr marL="0" indent="0" algn="just" fontAlgn="auto">
              <a:lnSpc>
                <a:spcPct val="90000"/>
              </a:lnSpc>
              <a:buNone/>
              <a:defRPr/>
            </a:pPr>
            <a:endParaRPr kumimoji="1" lang="es-E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defRPr/>
            </a:pPr>
            <a:r>
              <a:rPr kumimoji="1" lang="es-MX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Jerarquía es una propiedad que permite la ordenación de las abstracciones. Las dos jerarquías más importantes de un sistema complejo son: </a:t>
            </a:r>
          </a:p>
          <a:p>
            <a:pPr lvl="1">
              <a:defRPr/>
            </a:pPr>
            <a:r>
              <a:rPr kumimoji="1" lang="es-MX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Jerarquía “es-un”: generalización/especialización </a:t>
            </a:r>
          </a:p>
          <a:p>
            <a:pPr lvl="1">
              <a:defRPr/>
            </a:pPr>
            <a:r>
              <a:rPr kumimoji="1" lang="es-MX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jerarquía “parte-de”: agregación</a:t>
            </a:r>
          </a:p>
          <a:p>
            <a:pPr lvl="1">
              <a:defRPr/>
            </a:pPr>
            <a:endParaRPr kumimoji="1" lang="es-MX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defRPr/>
            </a:pPr>
            <a:r>
              <a:rPr kumimoji="1" lang="es-MX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jerarquías de generalización/especialización se conocen como herencia. Básicamente, la herencia define una relación entre clases, en donde una clase comparte la estructura o comportamiento definido en una o más clases (herencia simple y herencia múltiple, respectivamente</a:t>
            </a:r>
            <a:r>
              <a:rPr lang="es-MX" sz="3200" dirty="0">
                <a:latin typeface="Bell MT" pitchFamily="18" charset="0"/>
              </a:rPr>
              <a:t>). 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s-ES" sz="28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s-ES" sz="2800" dirty="0"/>
          </a:p>
        </p:txBody>
      </p:sp>
      <p:pic>
        <p:nvPicPr>
          <p:cNvPr id="17412" name="Picture 4" descr="Herencia">
            <a:extLst>
              <a:ext uri="{FF2B5EF4-FFF2-40B4-BE49-F238E27FC236}">
                <a16:creationId xmlns:a16="http://schemas.microsoft.com/office/drawing/2014/main" id="{90D98704-B1DD-4893-8D53-A915B49FC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113517"/>
            <a:ext cx="23812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4B3C7CC-FCF0-4A1B-A0FB-461294E2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s-AR" dirty="0"/>
              <a:t>MODELO DE GENERALIZACION/ESPECIALIZACION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4C4B44-8455-44AE-90BF-14248A183400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24100" y="1844824"/>
            <a:ext cx="4495800" cy="284321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476E2D7B-7166-41B8-BCA6-30B48132D0A7}"/>
              </a:ext>
            </a:extLst>
          </p:cNvPr>
          <p:cNvSpPr/>
          <p:nvPr/>
        </p:nvSpPr>
        <p:spPr>
          <a:xfrm rot="10800000">
            <a:off x="381061" y="2166201"/>
            <a:ext cx="1447800" cy="18288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63301822-5667-4B73-AF98-26FB509C2A35}"/>
              </a:ext>
            </a:extLst>
          </p:cNvPr>
          <p:cNvSpPr/>
          <p:nvPr/>
        </p:nvSpPr>
        <p:spPr>
          <a:xfrm>
            <a:off x="7082969" y="2166201"/>
            <a:ext cx="1447800" cy="18288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66AF5-8C87-4AC6-8364-34BF3660F72C}"/>
              </a:ext>
            </a:extLst>
          </p:cNvPr>
          <p:cNvSpPr txBox="1"/>
          <p:nvPr/>
        </p:nvSpPr>
        <p:spPr>
          <a:xfrm>
            <a:off x="332917" y="4291289"/>
            <a:ext cx="1981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GENERALIZACION</a:t>
            </a:r>
            <a:r>
              <a:rPr lang="en-US" dirty="0">
                <a:latin typeface="+mn-lt"/>
                <a:cs typeface="+mn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B6115-8B5D-4711-B2EC-E9D13275658C}"/>
              </a:ext>
            </a:extLst>
          </p:cNvPr>
          <p:cNvSpPr txBox="1"/>
          <p:nvPr/>
        </p:nvSpPr>
        <p:spPr>
          <a:xfrm>
            <a:off x="6901993" y="4291289"/>
            <a:ext cx="1981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ESPECIALIZACION </a:t>
            </a:r>
          </a:p>
        </p:txBody>
      </p:sp>
      <p:sp>
        <p:nvSpPr>
          <p:cNvPr id="14344" name="TextBox 9">
            <a:extLst>
              <a:ext uri="{FF2B5EF4-FFF2-40B4-BE49-F238E27FC236}">
                <a16:creationId xmlns:a16="http://schemas.microsoft.com/office/drawing/2014/main" id="{D78B98E3-591F-48EF-9AEA-6240D5A4F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61" y="4943398"/>
            <a:ext cx="3030537" cy="12001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s-ES" altLang="es-AR"/>
              <a:t>Se detectan clases con un comportamiento común.</a:t>
            </a:r>
          </a:p>
          <a:p>
            <a:r>
              <a:rPr lang="es-ES" altLang="es-AR"/>
              <a:t>     </a:t>
            </a:r>
            <a:r>
              <a:rPr lang="es-ES" altLang="es-AR">
                <a:solidFill>
                  <a:srgbClr val="FF0000"/>
                </a:solidFill>
              </a:rPr>
              <a:t>Ejemplo</a:t>
            </a:r>
            <a:r>
              <a:rPr lang="es-ES" altLang="es-AR"/>
              <a:t>: Triangulo y polígono son figuras.</a:t>
            </a:r>
            <a:endParaRPr lang="en-US" altLang="es-A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697C17-82DE-4116-AECA-1BFDEBC1A8C1}"/>
              </a:ext>
            </a:extLst>
          </p:cNvPr>
          <p:cNvSpPr txBox="1"/>
          <p:nvPr/>
        </p:nvSpPr>
        <p:spPr>
          <a:xfrm>
            <a:off x="5804514" y="4943219"/>
            <a:ext cx="3030682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+mn-lt"/>
                <a:cs typeface="+mn-cs"/>
              </a:rPr>
              <a:t>Se detecta que una clase es un caso especial de otra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+mn-lt"/>
                <a:cs typeface="+mn-cs"/>
              </a:rPr>
              <a:t>  </a:t>
            </a:r>
            <a:r>
              <a:rPr lang="es-ES" dirty="0">
                <a:solidFill>
                  <a:srgbClr val="FF0000"/>
                </a:solidFill>
                <a:latin typeface="+mn-lt"/>
                <a:cs typeface="+mn-cs"/>
              </a:rPr>
              <a:t>Ejemplo: </a:t>
            </a:r>
            <a:r>
              <a:rPr lang="es-ES" dirty="0">
                <a:latin typeface="+mn-lt"/>
                <a:cs typeface="+mn-cs"/>
              </a:rPr>
              <a:t>Triangulo es un tipo de Polígono.</a:t>
            </a:r>
            <a:endParaRPr lang="en-US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C245B2DF-2FD2-4CC4-98E9-B4FAE23581B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51520" y="548680"/>
            <a:ext cx="6984776" cy="4873625"/>
          </a:xfrm>
        </p:spPr>
        <p:txBody>
          <a:bodyPr/>
          <a:lstStyle/>
          <a:p>
            <a:pPr marL="0" indent="0" algn="ctr">
              <a:spcBef>
                <a:spcPct val="0"/>
              </a:spcBef>
              <a:buNone/>
            </a:pPr>
            <a:r>
              <a:rPr lang="es-ES" altLang="es-AR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Las relaciones de herencia forman una estructura de árbol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ES" altLang="es-AR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(jerarquía) </a:t>
            </a:r>
          </a:p>
          <a:p>
            <a:pPr eaLnBrk="1" hangingPunct="1"/>
            <a:endParaRPr lang="es-ES" altLang="es-AR" dirty="0"/>
          </a:p>
        </p:txBody>
      </p:sp>
      <p:pic>
        <p:nvPicPr>
          <p:cNvPr id="18436" name="Picture 5" descr="JerarquiaHerencia">
            <a:extLst>
              <a:ext uri="{FF2B5EF4-FFF2-40B4-BE49-F238E27FC236}">
                <a16:creationId xmlns:a16="http://schemas.microsoft.com/office/drawing/2014/main" id="{2982ADCE-0C6A-4B9F-89BF-8B2E808E6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64903"/>
            <a:ext cx="5381625" cy="319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1A9F0048-B021-4989-91DD-D2139205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s-AR"/>
              <a:t>Tipos de herencia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A4DFD-3ED4-462B-B519-14F8C515647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432175" y="864967"/>
            <a:ext cx="3672408" cy="3862828"/>
          </a:xfrm>
        </p:spPr>
        <p:txBody>
          <a:bodyPr>
            <a:normAutofit/>
          </a:bodyPr>
          <a:lstStyle/>
          <a:p>
            <a:pPr algn="just" fontAlgn="auto">
              <a:lnSpc>
                <a:spcPct val="80000"/>
              </a:lnSpc>
              <a:defRPr/>
            </a:pPr>
            <a:r>
              <a:rPr kumimoji="1"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Herencia</a:t>
            </a:r>
            <a:r>
              <a:rPr kumimoji="1"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simple</a:t>
            </a:r>
            <a:r>
              <a:rPr kumimoji="1"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Una clase puede heredar de una única </a:t>
            </a:r>
            <a:r>
              <a:rPr kumimoji="1"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  <a:r>
              <a:rPr kumimoji="1"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         </a:t>
            </a:r>
          </a:p>
          <a:p>
            <a:pPr algn="just" fontAlgn="auto">
              <a:lnSpc>
                <a:spcPct val="80000"/>
              </a:lnSpc>
              <a:defRPr/>
            </a:pPr>
            <a:endParaRPr kumimoji="1"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lnSpc>
                <a:spcPct val="80000"/>
              </a:lnSpc>
              <a:defRPr/>
            </a:pPr>
            <a:endParaRPr kumimoji="1"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lnSpc>
                <a:spcPct val="80000"/>
              </a:lnSpc>
              <a:defRPr/>
            </a:pPr>
            <a:endParaRPr kumimoji="1"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auto">
              <a:lnSpc>
                <a:spcPct val="80000"/>
              </a:lnSpc>
              <a:defRPr/>
            </a:pPr>
            <a:r>
              <a:rPr kumimoji="1"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Herencia</a:t>
            </a:r>
            <a:r>
              <a:rPr kumimoji="1"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múltiple</a:t>
            </a:r>
            <a:r>
              <a:rPr kumimoji="1"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Una clase puede heredar de varias </a:t>
            </a:r>
            <a:r>
              <a:rPr kumimoji="1"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clases</a:t>
            </a:r>
            <a:r>
              <a:rPr kumimoji="1"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CCE501E1-F5EB-4CFA-9E6F-0C07F66C7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23900"/>
            <a:ext cx="2819400" cy="414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A92613D-A99D-4F34-8206-555263AAFF1B}"/>
              </a:ext>
            </a:extLst>
          </p:cNvPr>
          <p:cNvSpPr txBox="1">
            <a:spLocks noChangeArrowheads="1"/>
          </p:cNvSpPr>
          <p:nvPr/>
        </p:nvSpPr>
        <p:spPr>
          <a:xfrm>
            <a:off x="467545" y="4841776"/>
            <a:ext cx="7200800" cy="20162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s-AR" sz="2200" dirty="0" err="1"/>
              <a:t>Herencia</a:t>
            </a:r>
            <a:r>
              <a:rPr lang="en-US" altLang="es-AR" sz="2200" dirty="0"/>
              <a:t> Simple</a:t>
            </a:r>
            <a:br>
              <a:rPr lang="en-US" altLang="es-AR" sz="2200" dirty="0"/>
            </a:br>
            <a:r>
              <a:rPr lang="en-US" altLang="es-AR" sz="2200" dirty="0"/>
              <a:t>class </a:t>
            </a:r>
            <a:r>
              <a:rPr lang="en-US" altLang="es-AR" sz="2200" dirty="0" err="1"/>
              <a:t>ClaseDerivada</a:t>
            </a:r>
            <a:r>
              <a:rPr lang="en-US" altLang="es-AR" sz="2200" dirty="0"/>
              <a:t>: public o private </a:t>
            </a:r>
            <a:r>
              <a:rPr lang="en-US" altLang="es-AR" sz="2200" dirty="0" err="1"/>
              <a:t>ClaseBase</a:t>
            </a:r>
            <a:br>
              <a:rPr lang="en-US" altLang="es-AR" sz="2200" dirty="0"/>
            </a:br>
            <a:br>
              <a:rPr lang="en-US" altLang="es-AR" sz="2200" dirty="0"/>
            </a:br>
            <a:r>
              <a:rPr lang="en-US" altLang="es-AR" sz="2200" dirty="0" err="1"/>
              <a:t>Herencia</a:t>
            </a:r>
            <a:r>
              <a:rPr lang="en-US" altLang="es-AR" sz="2200" dirty="0"/>
              <a:t> </a:t>
            </a:r>
            <a:r>
              <a:rPr lang="en-US" altLang="es-AR" sz="2200" dirty="0" err="1"/>
              <a:t>múltiple</a:t>
            </a:r>
            <a:br>
              <a:rPr lang="es-ES" altLang="es-AR" sz="2200" dirty="0"/>
            </a:br>
            <a:r>
              <a:rPr lang="es-ES" altLang="es-AR" sz="2200" dirty="0" err="1"/>
              <a:t>class</a:t>
            </a:r>
            <a:r>
              <a:rPr lang="es-ES" altLang="es-AR" sz="2200" dirty="0"/>
              <a:t> </a:t>
            </a:r>
            <a:r>
              <a:rPr lang="es-ES" altLang="es-AR" sz="2200" dirty="0" err="1"/>
              <a:t>CuentaEmpresarial</a:t>
            </a:r>
            <a:r>
              <a:rPr lang="es-ES" altLang="es-AR" sz="2200" dirty="0"/>
              <a:t>: </a:t>
            </a:r>
            <a:r>
              <a:rPr lang="es-ES" altLang="es-AR" sz="2200" dirty="0" err="1"/>
              <a:t>public</a:t>
            </a:r>
            <a:r>
              <a:rPr lang="es-ES" altLang="es-AR" sz="2200" dirty="0"/>
              <a:t> Cuenta, </a:t>
            </a:r>
            <a:r>
              <a:rPr lang="es-ES" altLang="es-AR" sz="2200" dirty="0" err="1"/>
              <a:t>public</a:t>
            </a:r>
            <a:r>
              <a:rPr lang="es-ES" altLang="es-AR" sz="2200" dirty="0"/>
              <a:t> Empresa </a:t>
            </a:r>
            <a:br>
              <a:rPr lang="en-US" altLang="es-AR" sz="2000" dirty="0">
                <a:latin typeface="Courier-Bold"/>
              </a:rPr>
            </a:br>
            <a:endParaRPr lang="es-ES" altLang="es-AR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2127</TotalTime>
  <Words>866</Words>
  <Application>Microsoft Office PowerPoint</Application>
  <PresentationFormat>Presentación en pantalla (4:3)</PresentationFormat>
  <Paragraphs>171</Paragraphs>
  <Slides>21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3" baseType="lpstr">
      <vt:lpstr>Arial</vt:lpstr>
      <vt:lpstr>Bell MT</vt:lpstr>
      <vt:lpstr>Calibri</vt:lpstr>
      <vt:lpstr>Courier New</vt:lpstr>
      <vt:lpstr>Courier-Bold</vt:lpstr>
      <vt:lpstr>Times New Roman</vt:lpstr>
      <vt:lpstr>Trebuchet MS</vt:lpstr>
      <vt:lpstr>Tw Cen MT</vt:lpstr>
      <vt:lpstr>Verdana</vt:lpstr>
      <vt:lpstr>Wingdings</vt:lpstr>
      <vt:lpstr>Wingdings 3</vt:lpstr>
      <vt:lpstr>Faceta</vt:lpstr>
      <vt:lpstr>Unidad VI  HERENCIA  Y  POLIMORFISMO</vt:lpstr>
      <vt:lpstr>Herencia</vt:lpstr>
      <vt:lpstr>Presentación de PowerPoint</vt:lpstr>
      <vt:lpstr>Herencia</vt:lpstr>
      <vt:lpstr>Concepto de la herencia </vt:lpstr>
      <vt:lpstr>Jerarquía y herencia</vt:lpstr>
      <vt:lpstr>MODELO DE GENERALIZACION/ESPECIALIZACION</vt:lpstr>
      <vt:lpstr>Presentación de PowerPoint</vt:lpstr>
      <vt:lpstr>Tipos de herencia</vt:lpstr>
      <vt:lpstr>Presentación de PowerPoint</vt:lpstr>
      <vt:lpstr>Constructores de clases derivadas</vt:lpstr>
      <vt:lpstr>Polimorfismo Funciones Virtuales </vt:lpstr>
      <vt:lpstr>Funciones virtuales</vt:lpstr>
      <vt:lpstr>Funciones virtuales puras</vt:lpstr>
      <vt:lpstr>Clases abstractas</vt:lpstr>
      <vt:lpstr>COMPOSICIÓN DE CLASES</vt:lpstr>
      <vt:lpstr>Composición de clases</vt:lpstr>
      <vt:lpstr>Composición de clases</vt:lpstr>
      <vt:lpstr>Composición de clases</vt:lpstr>
      <vt:lpstr>Composición de clases</vt:lpstr>
      <vt:lpstr>Composición de clases</vt:lpstr>
    </vt:vector>
  </TitlesOfParts>
  <Company>Secuencial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 usando C++</dc:title>
  <dc:creator>izado</dc:creator>
  <cp:lastModifiedBy>Alejandra Bosio</cp:lastModifiedBy>
  <cp:revision>136</cp:revision>
  <dcterms:created xsi:type="dcterms:W3CDTF">2003-08-25T22:36:38Z</dcterms:created>
  <dcterms:modified xsi:type="dcterms:W3CDTF">2019-05-07T01:01:55Z</dcterms:modified>
</cp:coreProperties>
</file>