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96" r:id="rId7"/>
  </p:sldIdLst>
  <p:sldSz cx="9144000" cy="6858000" type="screen4x3"/>
  <p:notesSz cx="7304088" cy="9586913"/>
  <p:defaultTextStyle>
    <a:defPPr>
      <a:defRPr lang="en-GB"/>
    </a:defPPr>
    <a:lvl1pPr algn="l" defTabSz="449263" rtl="0" fontAlgn="base">
      <a:lnSpc>
        <a:spcPct val="9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defTabSz="449263" rtl="0" fontAlgn="base">
      <a:lnSpc>
        <a:spcPct val="9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defTabSz="449263" rtl="0" fontAlgn="base">
      <a:lnSpc>
        <a:spcPct val="9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defTabSz="449263" rtl="0" fontAlgn="base">
      <a:lnSpc>
        <a:spcPct val="9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defTabSz="449263" rtl="0" fontAlgn="base">
      <a:lnSpc>
        <a:spcPct val="9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>
      <p:cViewPr>
        <p:scale>
          <a:sx n="81" d="100"/>
          <a:sy n="81" d="100"/>
        </p:scale>
        <p:origin x="-948" y="-3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="" xmlns:a16="http://schemas.microsoft.com/office/drawing/2014/main" id="{9D210E32-4DB2-43F7-AFCD-9DA7C3C58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04088" cy="95869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F3138A74-F3C4-4109-BFE3-06E26E9AEB0C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623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80" tIns="48240" rIns="96480" bIns="4824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endParaRPr lang="en-GB" altLang="es-AR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2A8E9394-011F-451A-96B5-49B86BB2C84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138613" y="0"/>
            <a:ext cx="31623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80" tIns="48240" rIns="96480" bIns="4824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endParaRPr lang="en-GB" altLang="es-AR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E82E6999-0B20-49DC-84EE-787E2D103E8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2663" cy="35941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D446CCC2-7492-47E0-A2D1-63CF9DB6CC8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54538"/>
            <a:ext cx="5354637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80" tIns="48240" rIns="9648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AR" altLang="es-AR"/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42F4B259-7BA1-4CD3-86AF-437EB1013B9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107488"/>
            <a:ext cx="316230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80" tIns="48240" rIns="96480" bIns="4824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endParaRPr lang="en-GB" altLang="es-AR"/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7CD65107-A638-49AD-8705-0ECB613A9A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38613" y="9107488"/>
            <a:ext cx="316230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80" tIns="48240" rIns="96480" bIns="4824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fld id="{6DC5D3A3-FE06-4685-8BAF-D192E139A0B3}" type="slidenum">
              <a:rPr lang="en-GB" altLang="es-AR"/>
              <a:pPr/>
              <a:t>‹#›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1542912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DE072285-D192-4FD5-90B2-CCE08EF17D1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73F08E-2BA5-4BF1-BE03-D5107DFFAE79}" type="slidenum">
              <a:rPr lang="en-GB" altLang="es-AR"/>
              <a:pPr/>
              <a:t>2</a:t>
            </a:fld>
            <a:endParaRPr lang="en-GB" altLang="es-AR"/>
          </a:p>
        </p:txBody>
      </p:sp>
      <p:sp>
        <p:nvSpPr>
          <p:cNvPr id="45057" name="Rectangle 1">
            <a:extLst>
              <a:ext uri="{FF2B5EF4-FFF2-40B4-BE49-F238E27FC236}">
                <a16:creationId xmlns="" xmlns:a16="http://schemas.microsoft.com/office/drawing/2014/main" id="{2FB829C1-E106-4D81-A957-0A38336D128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="" xmlns:a16="http://schemas.microsoft.com/office/drawing/2014/main" id="{BDE67DA6-7A41-4D0E-9054-4303D35884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5006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188FD290-DA91-43EB-85B1-5C8633392D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1E7117-6EBB-4E20-9F3D-92D7AD056D63}" type="slidenum">
              <a:rPr lang="en-GB" altLang="es-AR"/>
              <a:pPr/>
              <a:t>3</a:t>
            </a:fld>
            <a:endParaRPr lang="en-GB" altLang="es-AR"/>
          </a:p>
        </p:txBody>
      </p:sp>
      <p:sp>
        <p:nvSpPr>
          <p:cNvPr id="46081" name="Rectangle 1">
            <a:extLst>
              <a:ext uri="{FF2B5EF4-FFF2-40B4-BE49-F238E27FC236}">
                <a16:creationId xmlns="" xmlns:a16="http://schemas.microsoft.com/office/drawing/2014/main" id="{5DB27DF8-CE5E-4481-8180-A0F4159DB1D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="" xmlns:a16="http://schemas.microsoft.com/office/drawing/2014/main" id="{772FE615-BE70-46F6-9950-2C847AA2131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61572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0BC3BF6E-73A7-4640-AE5B-7B2D208D688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5885AB-0EC0-4FFC-8116-9C8D40C5852B}" type="slidenum">
              <a:rPr lang="en-GB" altLang="es-AR"/>
              <a:pPr/>
              <a:t>4</a:t>
            </a:fld>
            <a:endParaRPr lang="en-GB" altLang="es-AR"/>
          </a:p>
        </p:txBody>
      </p:sp>
      <p:sp>
        <p:nvSpPr>
          <p:cNvPr id="47105" name="Rectangle 1">
            <a:extLst>
              <a:ext uri="{FF2B5EF4-FFF2-40B4-BE49-F238E27FC236}">
                <a16:creationId xmlns="" xmlns:a16="http://schemas.microsoft.com/office/drawing/2014/main" id="{1E2EADBC-F4B9-4AC2-BDFC-D7A21C7E36B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>
            <a:extLst>
              <a:ext uri="{FF2B5EF4-FFF2-40B4-BE49-F238E27FC236}">
                <a16:creationId xmlns="" xmlns:a16="http://schemas.microsoft.com/office/drawing/2014/main" id="{531C6A4E-44EB-4EBE-88BC-0BA0BDB93D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62526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AAF4D3B3-F436-4A96-9036-AA72203F931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01D3EE-8701-48D7-B8D4-3299AFAD5FAE}" type="slidenum">
              <a:rPr lang="en-GB" altLang="es-AR"/>
              <a:pPr/>
              <a:t>5</a:t>
            </a:fld>
            <a:endParaRPr lang="en-GB" altLang="es-AR"/>
          </a:p>
        </p:txBody>
      </p:sp>
      <p:sp>
        <p:nvSpPr>
          <p:cNvPr id="49153" name="Rectangle 1">
            <a:extLst>
              <a:ext uri="{FF2B5EF4-FFF2-40B4-BE49-F238E27FC236}">
                <a16:creationId xmlns="" xmlns:a16="http://schemas.microsoft.com/office/drawing/2014/main" id="{DC2B56F8-0247-4143-8C18-664CA67390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="" xmlns:a16="http://schemas.microsoft.com/office/drawing/2014/main" id="{B8BAB04A-FBC0-4F8C-AB22-3834EBF4E8E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684486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AAF4D3B3-F436-4A96-9036-AA72203F931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01D3EE-8701-48D7-B8D4-3299AFAD5FAE}" type="slidenum">
              <a:rPr lang="en-GB" altLang="es-AR"/>
              <a:pPr/>
              <a:t>6</a:t>
            </a:fld>
            <a:endParaRPr lang="en-GB" altLang="es-AR"/>
          </a:p>
        </p:txBody>
      </p:sp>
      <p:sp>
        <p:nvSpPr>
          <p:cNvPr id="49153" name="Rectangle 1">
            <a:extLst>
              <a:ext uri="{FF2B5EF4-FFF2-40B4-BE49-F238E27FC236}">
                <a16:creationId xmlns="" xmlns:a16="http://schemas.microsoft.com/office/drawing/2014/main" id="{DC2B56F8-0247-4143-8C18-664CA67390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="" xmlns:a16="http://schemas.microsoft.com/office/drawing/2014/main" id="{B8BAB04A-FBC0-4F8C-AB22-3834EBF4E8E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46806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CE50-5AEE-4642-A495-DC0F4DED0A06}" type="slidenum">
              <a:rPr lang="en-GB" altLang="es-AR" smtClean="0"/>
              <a:pPr/>
              <a:t>‹#›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283800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5349-F2ED-4070-8C7B-D697C7AF1B14}" type="slidenum">
              <a:rPr lang="en-GB" altLang="es-AR" smtClean="0"/>
              <a:pPr/>
              <a:t>‹#›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416638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5349-F2ED-4070-8C7B-D697C7AF1B14}" type="slidenum">
              <a:rPr lang="en-GB" altLang="es-AR" smtClean="0"/>
              <a:pPr/>
              <a:t>‹#›</a:t>
            </a:fld>
            <a:endParaRPr lang="en-GB" altLang="es-A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7184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5349-F2ED-4070-8C7B-D697C7AF1B14}" type="slidenum">
              <a:rPr lang="en-GB" altLang="es-AR" smtClean="0"/>
              <a:pPr/>
              <a:t>‹#›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402697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5349-F2ED-4070-8C7B-D697C7AF1B14}" type="slidenum">
              <a:rPr lang="en-GB" altLang="es-AR" smtClean="0"/>
              <a:pPr/>
              <a:t>‹#›</a:t>
            </a:fld>
            <a:endParaRPr lang="en-GB" altLang="es-A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5606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5349-F2ED-4070-8C7B-D697C7AF1B14}" type="slidenum">
              <a:rPr lang="en-GB" altLang="es-AR" smtClean="0"/>
              <a:pPr/>
              <a:t>‹#›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38704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FD15-A054-4DD3-988F-2F2867598BAA}" type="slidenum">
              <a:rPr lang="en-GB" altLang="es-AR" smtClean="0"/>
              <a:pPr/>
              <a:t>‹#›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607716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AA07-153E-4390-A75C-78644B2EE209}" type="slidenum">
              <a:rPr lang="en-GB" altLang="es-AR" smtClean="0"/>
              <a:pPr/>
              <a:t>‹#›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150159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416-660A-4FD9-A479-AA7969317A8F}" type="slidenum">
              <a:rPr lang="en-GB" altLang="es-AR" smtClean="0"/>
              <a:pPr/>
              <a:t>‹#›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64585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DFAC-E448-4FB2-8FFE-11A5A215404F}" type="slidenum">
              <a:rPr lang="en-GB" altLang="es-AR" smtClean="0"/>
              <a:pPr/>
              <a:t>‹#›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138095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7D88-36EB-461D-85D1-54609B5C1818}" type="slidenum">
              <a:rPr lang="en-GB" altLang="es-AR" smtClean="0"/>
              <a:pPr/>
              <a:t>‹#›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278592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F991-1477-4080-8EC5-3BB3A699B833}" type="slidenum">
              <a:rPr lang="en-GB" altLang="es-AR" smtClean="0"/>
              <a:pPr/>
              <a:t>‹#›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146693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927-4B34-4185-B956-D9CDE067568F}" type="slidenum">
              <a:rPr lang="en-GB" altLang="es-AR" smtClean="0"/>
              <a:pPr/>
              <a:t>‹#›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296787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0682-F3CA-4E5C-BD49-865C3347C4CA}" type="slidenum">
              <a:rPr lang="en-GB" altLang="es-AR" smtClean="0"/>
              <a:pPr/>
              <a:t>‹#›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36036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C20-74F8-48F2-AE04-4CE35E92E508}" type="slidenum">
              <a:rPr lang="en-GB" altLang="es-AR" smtClean="0"/>
              <a:pPr/>
              <a:t>‹#›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189831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3682-AC80-490B-A235-EB8E27EEE3A7}" type="slidenum">
              <a:rPr lang="en-GB" altLang="es-AR" smtClean="0"/>
              <a:pPr/>
              <a:t>‹#›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85039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925349-F2ED-4070-8C7B-D697C7AF1B14}" type="slidenum">
              <a:rPr lang="en-GB" altLang="es-AR" smtClean="0"/>
              <a:pPr/>
              <a:t>‹#›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413485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51636B6B-8DA5-4CC8-B2D8-28F158A3C9AB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908720"/>
            <a:ext cx="7560840" cy="3672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altLang="es-AR" dirty="0"/>
              <a:t/>
            </a:r>
            <a:br>
              <a:rPr lang="es-MX" altLang="es-AR" dirty="0"/>
            </a:br>
            <a:r>
              <a:rPr lang="es-MX" altLang="es-AR" dirty="0"/>
              <a:t>UNIDAD </a:t>
            </a:r>
            <a:r>
              <a:rPr lang="es-MX" altLang="es-AR" dirty="0" smtClean="0"/>
              <a:t>VIII</a:t>
            </a:r>
            <a:r>
              <a:rPr lang="es-MX" altLang="es-AR" dirty="0"/>
              <a:t/>
            </a:r>
            <a:br>
              <a:rPr lang="es-MX" altLang="es-AR" dirty="0"/>
            </a:br>
            <a:r>
              <a:rPr lang="es-MX" altLang="es-AR" dirty="0"/>
              <a:t/>
            </a:r>
            <a:br>
              <a:rPr lang="es-MX" altLang="es-AR" dirty="0"/>
            </a:br>
            <a:r>
              <a:rPr lang="es-AR" dirty="0" smtClean="0"/>
              <a:t>Manejo de excepciones</a:t>
            </a:r>
          </a:p>
          <a:p>
            <a:pPr algn="ctr"/>
            <a:endParaRPr lang="es-ES" alt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="" xmlns:a16="http://schemas.microsoft.com/office/drawing/2014/main" id="{72208A98-8562-47E5-A0FE-7DF3EF65E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620688"/>
            <a:ext cx="7793038" cy="64633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</a:pPr>
            <a:r>
              <a:rPr lang="es-AR" dirty="0" smtClean="0"/>
              <a:t>Excepciones</a:t>
            </a:r>
            <a:endParaRPr lang="en-GB" altLang="es-AR" dirty="0"/>
          </a:p>
        </p:txBody>
      </p:sp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FDC0ABB4-68E8-4FAF-A850-FF95CBEFAC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1772816"/>
            <a:ext cx="6828556" cy="417037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s-AR" sz="2400" b="1" dirty="0"/>
              <a:t>Las excepciones son </a:t>
            </a:r>
            <a:r>
              <a:rPr lang="es-AR" sz="2400" b="1" dirty="0" smtClean="0"/>
              <a:t>errores o </a:t>
            </a:r>
            <a:r>
              <a:rPr lang="es-AR" sz="2400" b="1" dirty="0"/>
              <a:t>situaciones anómalas </a:t>
            </a:r>
            <a:r>
              <a:rPr lang="es-AR" sz="2400" b="1" dirty="0" smtClean="0"/>
              <a:t>que se producen durante </a:t>
            </a:r>
            <a:r>
              <a:rPr lang="es-AR" sz="2400" b="1" dirty="0"/>
              <a:t>la ejecución. </a:t>
            </a:r>
            <a:endParaRPr lang="es-AR" sz="2400" b="1" dirty="0" smtClean="0"/>
          </a:p>
          <a:p>
            <a:pPr marL="0" indent="0" algn="ctr">
              <a:buNone/>
            </a:pPr>
            <a:r>
              <a:rPr lang="es-AR" sz="2400" b="1" dirty="0"/>
              <a:t>Si se producen y no se ha implementado el manejo de excepciones el programa terminará abruptamente. </a:t>
            </a:r>
          </a:p>
          <a:p>
            <a:pPr marL="0" indent="0" algn="ctr">
              <a:buNone/>
            </a:pPr>
            <a:r>
              <a:rPr lang="es-AR" sz="2400" b="1" dirty="0"/>
              <a:t>La calidad de las aplicaciones generadas aumentará considerablemente si se  implementa el manejo de excepciones.</a:t>
            </a:r>
          </a:p>
          <a:p>
            <a:pPr marL="0" indent="0" algn="ctr">
              <a:buNone/>
            </a:pPr>
            <a:endParaRPr lang="es-AR" sz="2400" b="1" dirty="0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="" xmlns:a16="http://schemas.microsoft.com/office/drawing/2014/main" id="{1CA6BC86-BD62-4A40-9E56-21C7F6D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8D49-470E-44B6-8A6C-1605CF709AEC}" type="slidenum">
              <a:rPr lang="en-GB" altLang="es-AR"/>
              <a:pPr/>
              <a:t>2</a:t>
            </a:fld>
            <a:endParaRPr lang="en-GB" altLang="es-A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="" xmlns:a16="http://schemas.microsoft.com/office/drawing/2014/main" id="{61DDAF1F-6F05-4F9D-91DA-819814509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134144"/>
            <a:ext cx="7793038" cy="64633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</a:pPr>
            <a:r>
              <a:rPr lang="en-GB" altLang="es-AR" dirty="0" err="1" smtClean="0"/>
              <a:t>Ejemplo</a:t>
            </a:r>
            <a:endParaRPr lang="en-GB" altLang="es-AR" dirty="0"/>
          </a:p>
        </p:txBody>
      </p:sp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D14B583A-B0D3-4DF8-BF35-432EAEDDD2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947" y="737658"/>
            <a:ext cx="6719564" cy="800219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s-AR" sz="2400" dirty="0" smtClean="0"/>
              <a:t>Petición </a:t>
            </a:r>
            <a:r>
              <a:rPr lang="es-AR" sz="2400" dirty="0"/>
              <a:t>de memoria </a:t>
            </a:r>
            <a:r>
              <a:rPr lang="es-AR" sz="2400" dirty="0" smtClean="0"/>
              <a:t>fallida:</a:t>
            </a:r>
            <a:r>
              <a:rPr lang="en-GB" altLang="es-AR" sz="2200" dirty="0"/>
              <a:t/>
            </a:r>
            <a:br>
              <a:rPr lang="en-GB" altLang="es-AR" sz="2200" dirty="0"/>
            </a:br>
            <a:endParaRPr lang="en-GB" altLang="es-AR" sz="2200" dirty="0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="" xmlns:a16="http://schemas.microsoft.com/office/drawing/2014/main" id="{A3B5463C-2E32-4927-96BE-99D2E979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CAC5-578D-474D-86BE-D0C1068F3349}" type="slidenum">
              <a:rPr lang="en-GB" altLang="es-AR"/>
              <a:pPr/>
              <a:t>3</a:t>
            </a:fld>
            <a:endParaRPr lang="en-GB" altLang="es-AR"/>
          </a:p>
        </p:txBody>
      </p:sp>
      <p:sp>
        <p:nvSpPr>
          <p:cNvPr id="2" name="Rectángulo 1"/>
          <p:cNvSpPr/>
          <p:nvPr/>
        </p:nvSpPr>
        <p:spPr>
          <a:xfrm>
            <a:off x="210272" y="1290210"/>
            <a:ext cx="7386064" cy="4241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b="1" dirty="0">
                <a:solidFill>
                  <a:srgbClr val="00AA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s-AR" sz="1800" b="1" dirty="0" err="1">
                <a:solidFill>
                  <a:srgbClr val="00AA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s-AR" sz="1800" dirty="0" err="1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b="1" dirty="0" err="1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b="1" dirty="0" err="1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b="1" dirty="0" err="1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i="1" dirty="0" err="1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AR" sz="1800" b="1" dirty="0" err="1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s-AR" sz="1800" dirty="0" smtClean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AR" sz="1800" b="1" dirty="0" err="1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= 100000000000</a:t>
            </a:r>
            <a:r>
              <a:rPr lang="es-AR" sz="1800" dirty="0" smtClean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x = </a:t>
            </a:r>
            <a:r>
              <a:rPr lang="es-AR" sz="1800" b="1" dirty="0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b="1" dirty="0" err="1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[y];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x[10] = 0;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AR" sz="1800" i="1" dirty="0" err="1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s-AR" sz="1800" dirty="0" smtClean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“Valor: 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&lt;&lt; </a:t>
            </a:r>
            <a:r>
              <a:rPr lang="es-AR" sz="1800" dirty="0" smtClean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x[10] 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s-AR" sz="1800" i="1" dirty="0" err="1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AR" sz="1800" b="1" dirty="0" err="1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x;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AR" sz="1800" b="1" dirty="0" err="1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27659" y="5239437"/>
            <a:ext cx="6696744" cy="1167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b="1" i="1" dirty="0" smtClean="0">
                <a:solidFill>
                  <a:schemeClr val="accent2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AR" b="1" i="1" dirty="0">
                <a:solidFill>
                  <a:schemeClr val="accent2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programa terminará </a:t>
            </a:r>
            <a:r>
              <a:rPr lang="es-AR" b="1" i="1" dirty="0" smtClean="0">
                <a:solidFill>
                  <a:schemeClr val="accent2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 error de memoria al intentar </a:t>
            </a:r>
            <a:r>
              <a:rPr lang="es-AR" b="1" i="1" dirty="0">
                <a:solidFill>
                  <a:schemeClr val="accent2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asignar un valor a un elemento del </a:t>
            </a:r>
            <a:r>
              <a:rPr lang="es-AR" b="1" i="1" dirty="0" smtClean="0">
                <a:solidFill>
                  <a:schemeClr val="accent2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arreglo</a:t>
            </a:r>
            <a:endParaRPr lang="es-AR" b="1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81373293-A402-4B2E-8900-B55357007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70" y="188640"/>
            <a:ext cx="7793038" cy="83099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</a:pPr>
            <a:r>
              <a:rPr lang="es-AR" sz="2400" dirty="0"/>
              <a:t>C++ proporciona un mecanismo </a:t>
            </a:r>
            <a:r>
              <a:rPr lang="es-AR" sz="2400" dirty="0" smtClean="0"/>
              <a:t>potente </a:t>
            </a:r>
            <a:r>
              <a:rPr lang="es-AR" sz="2400" dirty="0"/>
              <a:t>para </a:t>
            </a:r>
            <a:r>
              <a:rPr lang="es-AR" sz="2400" dirty="0" smtClean="0"/>
              <a:t/>
            </a:r>
            <a:br>
              <a:rPr lang="es-AR" sz="2400" dirty="0" smtClean="0"/>
            </a:br>
            <a:r>
              <a:rPr lang="es-AR" sz="2400" dirty="0" smtClean="0"/>
              <a:t>detectar </a:t>
            </a:r>
            <a:r>
              <a:rPr lang="es-AR" sz="2400" dirty="0"/>
              <a:t>errores de ejecución: </a:t>
            </a:r>
            <a:r>
              <a:rPr lang="es-AR" sz="2400" b="1" dirty="0"/>
              <a:t>las excepciones</a:t>
            </a:r>
            <a:endParaRPr lang="en-GB" altLang="es-AR" sz="24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623D689-5E34-4ADA-9512-8E91AFE1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31B2-6DBE-4FAA-B946-3E142439BC0C}" type="slidenum">
              <a:rPr lang="en-GB" altLang="es-AR"/>
              <a:pPr/>
              <a:t>4</a:t>
            </a:fld>
            <a:endParaRPr lang="en-GB" altLang="es-AR"/>
          </a:p>
        </p:txBody>
      </p:sp>
      <p:sp>
        <p:nvSpPr>
          <p:cNvPr id="3" name="Rectángulo 2"/>
          <p:cNvSpPr/>
          <p:nvPr/>
        </p:nvSpPr>
        <p:spPr>
          <a:xfrm>
            <a:off x="612028" y="1206578"/>
            <a:ext cx="5832648" cy="5723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b="1" dirty="0">
                <a:solidFill>
                  <a:srgbClr val="00AA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s-AR" sz="1800" b="1" dirty="0" err="1">
                <a:solidFill>
                  <a:srgbClr val="00AA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s-AR" sz="1800" dirty="0" err="1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s-AR" sz="1800" dirty="0" smtClean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b="1" dirty="0" err="1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b="1" dirty="0" err="1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s-AR" sz="1800" dirty="0" smtClean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b="1" dirty="0" err="1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i="1" dirty="0" err="1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AR" sz="1800" b="1" dirty="0" err="1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*x;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AR" sz="1800" b="1" dirty="0" err="1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= 100000000000;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AR" sz="1800" b="1" dirty="0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x = </a:t>
            </a:r>
            <a:r>
              <a:rPr lang="es-AR" sz="1800" b="1" dirty="0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b="1" dirty="0" err="1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[y];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x[0] = 10;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i="1" dirty="0" smtClean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AR" sz="1800" i="1" dirty="0" err="1" smtClean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s-AR" sz="1800" dirty="0" smtClean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“Valor: " &lt;&lt; x[10] &lt;&lt; </a:t>
            </a:r>
            <a:r>
              <a:rPr lang="es-AR" sz="1800" i="1" dirty="0" err="1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 smtClean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AR" sz="1800" b="1" dirty="0" err="1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x;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AR" sz="1800" b="1" dirty="0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AR" sz="1800" dirty="0" err="1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s-AR" sz="1800" dirty="0" err="1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bad_alloc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&amp;) {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AR" sz="1800" i="1" dirty="0" err="1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"Memoria insuficiente" &lt;&lt; </a:t>
            </a:r>
            <a:r>
              <a:rPr lang="es-AR" sz="1800" i="1" dirty="0" err="1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AR" sz="1800" b="1" dirty="0" err="1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35D0188E-5969-4A7B-B1D1-B8BC9EB62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793038" cy="64633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</a:pPr>
            <a:r>
              <a:rPr lang="es-AR" dirty="0" smtClean="0"/>
              <a:t>Manipulación </a:t>
            </a:r>
            <a:r>
              <a:rPr lang="es-AR" dirty="0"/>
              <a:t>de </a:t>
            </a:r>
            <a:r>
              <a:rPr lang="es-AR" dirty="0" smtClean="0"/>
              <a:t>excepciones</a:t>
            </a:r>
            <a:endParaRPr lang="en-GB" altLang="es-AR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="" xmlns:a16="http://schemas.microsoft.com/office/drawing/2014/main" id="{6F5304C3-C8D3-4385-B8EC-574C8680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18AF-9333-4D44-BA54-267011375C17}" type="slidenum">
              <a:rPr lang="en-GB" altLang="es-AR"/>
              <a:pPr/>
              <a:t>5</a:t>
            </a:fld>
            <a:endParaRPr lang="en-GB" altLang="es-AR"/>
          </a:p>
        </p:txBody>
      </p:sp>
      <p:sp>
        <p:nvSpPr>
          <p:cNvPr id="9217" name="Text Box 1">
            <a:extLst>
              <a:ext uri="{FF2B5EF4-FFF2-40B4-BE49-F238E27FC236}">
                <a16:creationId xmlns="" xmlns:a16="http://schemas.microsoft.com/office/drawing/2014/main" id="{C75FFFAB-3DF5-4FAD-B0E7-B11EB9538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10514"/>
            <a:ext cx="7200800" cy="529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defTabSz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s-A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Transferir la ejecución del programa desde el punto donde se produce la excepción a un manipulador que coincida con el motivo de la excepción</a:t>
            </a:r>
            <a:r>
              <a:rPr lang="es-A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.</a:t>
            </a:r>
          </a:p>
          <a:p>
            <a:pPr algn="ctr" defTabSz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endParaRPr lang="es-AR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  <a:p>
            <a:pPr marL="457200" indent="-457200" defTabSz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s-AR" sz="2200" b="1" dirty="0" smtClean="0">
                <a:solidFill>
                  <a:schemeClr val="accent2"/>
                </a:solidFill>
                <a:latin typeface="+mn-lt"/>
                <a:cs typeface="+mn-cs"/>
              </a:rPr>
              <a:t>Se </a:t>
            </a:r>
            <a:r>
              <a:rPr lang="es-AR" sz="2200" b="1" dirty="0">
                <a:solidFill>
                  <a:schemeClr val="accent2"/>
                </a:solidFill>
                <a:latin typeface="+mn-lt"/>
                <a:cs typeface="+mn-cs"/>
              </a:rPr>
              <a:t>intenta ejecutar un bloque de código </a:t>
            </a:r>
            <a:r>
              <a:rPr lang="es-A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y se decide qué hacer si se produce una circunstancia excepcional durante su ejecución.</a:t>
            </a:r>
          </a:p>
          <a:p>
            <a:pPr marL="457200" indent="-457200" defTabSz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s-AR" sz="2200" b="1" dirty="0" smtClean="0">
                <a:solidFill>
                  <a:schemeClr val="accent2"/>
                </a:solidFill>
                <a:latin typeface="+mn-lt"/>
                <a:cs typeface="+mn-cs"/>
              </a:rPr>
              <a:t>Se </a:t>
            </a:r>
            <a:r>
              <a:rPr lang="es-AR" sz="2200" b="1" dirty="0">
                <a:solidFill>
                  <a:schemeClr val="accent2"/>
                </a:solidFill>
                <a:latin typeface="+mn-lt"/>
                <a:cs typeface="+mn-cs"/>
              </a:rPr>
              <a:t>produce la circunstancia: se "lanza" </a:t>
            </a:r>
            <a:r>
              <a:rPr lang="es-A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una excepción (en caso contrario el programa sigue su curso normal</a:t>
            </a:r>
            <a:r>
              <a:rPr lang="es-A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).</a:t>
            </a:r>
          </a:p>
          <a:p>
            <a:pPr marL="457200" indent="-457200" defTabSz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s-AR" sz="2200" b="1" dirty="0" smtClean="0">
                <a:solidFill>
                  <a:schemeClr val="accent2"/>
                </a:solidFill>
                <a:latin typeface="+mn-lt"/>
                <a:cs typeface="+mn-cs"/>
              </a:rPr>
              <a:t>La </a:t>
            </a:r>
            <a:r>
              <a:rPr lang="es-AR" sz="2200" b="1" dirty="0">
                <a:solidFill>
                  <a:schemeClr val="accent2"/>
                </a:solidFill>
                <a:latin typeface="+mn-lt"/>
                <a:cs typeface="+mn-cs"/>
              </a:rPr>
              <a:t>ejecución del programa es desviada </a:t>
            </a:r>
            <a:r>
              <a:rPr lang="es-A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a un sitio específico donde la excepción es "capturada" y se decide que hacer al respecto</a:t>
            </a:r>
            <a:r>
              <a:rPr lang="es-AR" sz="2200" dirty="0" smtClean="0"/>
              <a:t>.</a:t>
            </a:r>
            <a:endParaRPr lang="es-AR" sz="2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35D0188E-5969-4A7B-B1D1-B8BC9EB62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793038" cy="64633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</a:pPr>
            <a:r>
              <a:rPr lang="es-AR" dirty="0" smtClean="0"/>
              <a:t>Manipulación </a:t>
            </a:r>
            <a:r>
              <a:rPr lang="es-AR" dirty="0"/>
              <a:t>de </a:t>
            </a:r>
            <a:r>
              <a:rPr lang="es-AR" dirty="0" smtClean="0"/>
              <a:t>excepciones</a:t>
            </a:r>
            <a:endParaRPr lang="en-GB" altLang="es-AR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="" xmlns:a16="http://schemas.microsoft.com/office/drawing/2014/main" id="{6F5304C3-C8D3-4385-B8EC-574C8680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18AF-9333-4D44-BA54-267011375C17}" type="slidenum">
              <a:rPr lang="en-GB" altLang="es-AR"/>
              <a:pPr/>
              <a:t>6</a:t>
            </a:fld>
            <a:endParaRPr lang="en-GB" altLang="es-AR"/>
          </a:p>
        </p:txBody>
      </p:sp>
      <p:sp>
        <p:nvSpPr>
          <p:cNvPr id="7" name="Rectángulo 6"/>
          <p:cNvSpPr/>
          <p:nvPr/>
        </p:nvSpPr>
        <p:spPr>
          <a:xfrm>
            <a:off x="395536" y="848382"/>
            <a:ext cx="5832648" cy="542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b="1" dirty="0">
                <a:solidFill>
                  <a:srgbClr val="00AA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s-AR" sz="1800" b="1" dirty="0" err="1">
                <a:solidFill>
                  <a:srgbClr val="00AA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s-AR" sz="1800" dirty="0" err="1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s-AR" sz="1800" dirty="0" smtClean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b="1" dirty="0" err="1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b="1" dirty="0" err="1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s-AR" sz="1800" dirty="0" smtClean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b="1" dirty="0" err="1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i="1" dirty="0" err="1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AR" sz="1800" b="1" dirty="0" err="1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*x;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AR" sz="1800" b="1" dirty="0" err="1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= 100000000000</a:t>
            </a:r>
            <a:r>
              <a:rPr lang="es-AR" sz="1800" dirty="0" smtClean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AR" sz="1800" b="1" dirty="0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x = </a:t>
            </a:r>
            <a:r>
              <a:rPr lang="es-AR" sz="1800" b="1" dirty="0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b="1" dirty="0" err="1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[y];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x[0] = 10;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i="1" dirty="0" smtClean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AR" sz="1800" i="1" dirty="0" err="1" smtClean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s-AR" sz="1800" dirty="0" smtClean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“Valor: " &lt;&lt; x[10] &lt;&lt; </a:t>
            </a:r>
            <a:r>
              <a:rPr lang="es-AR" sz="1800" i="1" dirty="0" err="1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 smtClean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AR" sz="1800" b="1" dirty="0" err="1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x;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AR" sz="1800" b="1" dirty="0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AR" sz="1800" dirty="0" err="1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s-AR" sz="1800" dirty="0" err="1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bad_alloc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&amp;) {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AR" sz="1800" i="1" dirty="0" err="1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"Memoria insuficiente" &lt;&lt; </a:t>
            </a:r>
            <a:r>
              <a:rPr lang="es-AR" sz="1800" i="1" dirty="0" err="1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AR" sz="1800" b="1" dirty="0" err="1">
                <a:solidFill>
                  <a:srgbClr val="AA4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  <a:endParaRPr lang="es-A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800" dirty="0">
                <a:solidFill>
                  <a:srgbClr val="1210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700995" y="2600037"/>
            <a:ext cx="2007174" cy="1166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Bloque try: código que puede producir la excepción</a:t>
            </a:r>
          </a:p>
        </p:txBody>
      </p:sp>
      <p:sp>
        <p:nvSpPr>
          <p:cNvPr id="4" name="Flecha derecha 3"/>
          <p:cNvSpPr/>
          <p:nvPr/>
        </p:nvSpPr>
        <p:spPr>
          <a:xfrm>
            <a:off x="6298320" y="3034930"/>
            <a:ext cx="359572" cy="297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errar llave 8"/>
          <p:cNvSpPr/>
          <p:nvPr/>
        </p:nvSpPr>
        <p:spPr>
          <a:xfrm>
            <a:off x="5868144" y="2289992"/>
            <a:ext cx="576532" cy="17870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errar llave 9"/>
          <p:cNvSpPr/>
          <p:nvPr/>
        </p:nvSpPr>
        <p:spPr>
          <a:xfrm>
            <a:off x="5868144" y="4149080"/>
            <a:ext cx="574894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Flecha derecha 12"/>
          <p:cNvSpPr/>
          <p:nvPr/>
        </p:nvSpPr>
        <p:spPr>
          <a:xfrm>
            <a:off x="6298320" y="4468532"/>
            <a:ext cx="359572" cy="297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/>
          <p:cNvSpPr/>
          <p:nvPr/>
        </p:nvSpPr>
        <p:spPr>
          <a:xfrm>
            <a:off x="6659530" y="4077071"/>
            <a:ext cx="2007174" cy="1166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Bloque </a:t>
            </a:r>
            <a:r>
              <a:rPr lang="es-AR" sz="18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catch: </a:t>
            </a:r>
            <a:r>
              <a:rPr lang="es-AR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código que </a:t>
            </a:r>
            <a:r>
              <a:rPr lang="es-AR" sz="18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 ejecuta en caso de excepción</a:t>
            </a:r>
            <a:endParaRPr lang="es-AR" sz="1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195737" y="5635518"/>
            <a:ext cx="5112567" cy="1166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AR" sz="1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 este caso catch tiene una </a:t>
            </a:r>
            <a:r>
              <a:rPr lang="es-AR" sz="1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referencia a un objeto </a:t>
            </a:r>
            <a:r>
              <a:rPr lang="es-AR" sz="18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bad_alloc</a:t>
            </a:r>
            <a:r>
              <a:rPr lang="es-AR" sz="1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, que es el asociado a excepciones consecuencia de aplicar el operador new.</a:t>
            </a:r>
          </a:p>
        </p:txBody>
      </p:sp>
    </p:spTree>
    <p:extLst>
      <p:ext uri="{BB962C8B-B14F-4D97-AF65-F5344CB8AC3E}">
        <p14:creationId xmlns:p14="http://schemas.microsoft.com/office/powerpoint/2010/main" val="1061792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Naranja roj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393</Words>
  <Application>Microsoft Office PowerPoint</Application>
  <PresentationFormat>On-screen Show (4:3)</PresentationFormat>
  <Paragraphs>78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Faceta</vt:lpstr>
      <vt:lpstr>PowerPoint Presentation</vt:lpstr>
      <vt:lpstr>Excepciones</vt:lpstr>
      <vt:lpstr>Ejemplo</vt:lpstr>
      <vt:lpstr>C++ proporciona un mecanismo potente para  detectar errores de ejecución: las excepciones</vt:lpstr>
      <vt:lpstr>Manipulación de excepciones</vt:lpstr>
      <vt:lpstr>Manipulación de excepciones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Plantillas (Templates)</dc:title>
  <dc:creator>usuario</dc:creator>
  <cp:lastModifiedBy>bosio</cp:lastModifiedBy>
  <cp:revision>16</cp:revision>
  <dcterms:modified xsi:type="dcterms:W3CDTF">2019-06-15T19:17:34Z</dcterms:modified>
</cp:coreProperties>
</file>