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9" r:id="rId3"/>
    <p:sldId id="319" r:id="rId4"/>
    <p:sldId id="332" r:id="rId5"/>
    <p:sldId id="350" r:id="rId6"/>
    <p:sldId id="354" r:id="rId7"/>
    <p:sldId id="324" r:id="rId8"/>
    <p:sldId id="334" r:id="rId9"/>
    <p:sldId id="264" r:id="rId10"/>
    <p:sldId id="351" r:id="rId11"/>
    <p:sldId id="352" r:id="rId12"/>
    <p:sldId id="292" r:id="rId13"/>
    <p:sldId id="331" r:id="rId14"/>
    <p:sldId id="293" r:id="rId15"/>
    <p:sldId id="294" r:id="rId16"/>
    <p:sldId id="289" r:id="rId17"/>
    <p:sldId id="295" r:id="rId18"/>
    <p:sldId id="296" r:id="rId19"/>
    <p:sldId id="338" r:id="rId20"/>
    <p:sldId id="301" r:id="rId21"/>
    <p:sldId id="353" r:id="rId22"/>
    <p:sldId id="259" r:id="rId23"/>
    <p:sldId id="347" r:id="rId24"/>
    <p:sldId id="377" r:id="rId25"/>
    <p:sldId id="263" r:id="rId26"/>
    <p:sldId id="306" r:id="rId27"/>
    <p:sldId id="270" r:id="rId28"/>
    <p:sldId id="345" r:id="rId29"/>
    <p:sldId id="311" r:id="rId30"/>
    <p:sldId id="341" r:id="rId31"/>
    <p:sldId id="320" r:id="rId32"/>
    <p:sldId id="325" r:id="rId33"/>
    <p:sldId id="326" r:id="rId34"/>
    <p:sldId id="328" r:id="rId35"/>
    <p:sldId id="329" r:id="rId36"/>
    <p:sldId id="261" r:id="rId37"/>
    <p:sldId id="357" r:id="rId38"/>
    <p:sldId id="262" r:id="rId39"/>
    <p:sldId id="358" r:id="rId40"/>
    <p:sldId id="315" r:id="rId41"/>
    <p:sldId id="359" r:id="rId42"/>
    <p:sldId id="323" r:id="rId43"/>
    <p:sldId id="360" r:id="rId44"/>
    <p:sldId id="361" r:id="rId45"/>
    <p:sldId id="362" r:id="rId46"/>
    <p:sldId id="288" r:id="rId47"/>
    <p:sldId id="273" r:id="rId48"/>
    <p:sldId id="313" r:id="rId49"/>
    <p:sldId id="312" r:id="rId50"/>
    <p:sldId id="363" r:id="rId51"/>
    <p:sldId id="364" r:id="rId52"/>
    <p:sldId id="371" r:id="rId53"/>
    <p:sldId id="373" r:id="rId54"/>
    <p:sldId id="374" r:id="rId55"/>
    <p:sldId id="375" r:id="rId56"/>
    <p:sldId id="376" r:id="rId57"/>
  </p:sldIdLst>
  <p:sldSz cx="9144000" cy="6858000" type="screen4x3"/>
  <p:notesSz cx="6888163" cy="9623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DA8E"/>
    <a:srgbClr val="E5C243"/>
    <a:srgbClr val="FFFFCC"/>
    <a:srgbClr val="FFCCFF"/>
    <a:srgbClr val="F3D6A8"/>
    <a:srgbClr val="912E13"/>
    <a:srgbClr val="FFFF00"/>
    <a:srgbClr val="CC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7" autoAdjust="0"/>
    <p:restoredTop sz="94660"/>
  </p:normalViewPr>
  <p:slideViewPr>
    <p:cSldViewPr>
      <p:cViewPr varScale="1">
        <p:scale>
          <a:sx n="70" d="100"/>
          <a:sy n="70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10"/>
    </p:cViewPr>
  </p:sorterViewPr>
  <p:notesViewPr>
    <p:cSldViewPr>
      <p:cViewPr varScale="1">
        <p:scale>
          <a:sx n="59" d="100"/>
          <a:sy n="59" d="100"/>
        </p:scale>
        <p:origin x="190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7.xml"/><Relationship Id="rId7" Type="http://schemas.openxmlformats.org/officeDocument/2006/relationships/slide" Target="slides/slide24.xml"/><Relationship Id="rId12" Type="http://schemas.openxmlformats.org/officeDocument/2006/relationships/slide" Target="slides/slide41.xml"/><Relationship Id="rId2" Type="http://schemas.openxmlformats.org/officeDocument/2006/relationships/slide" Target="slides/slide13.xml"/><Relationship Id="rId1" Type="http://schemas.openxmlformats.org/officeDocument/2006/relationships/slide" Target="slides/slide1.xml"/><Relationship Id="rId6" Type="http://schemas.openxmlformats.org/officeDocument/2006/relationships/slide" Target="slides/slide23.xml"/><Relationship Id="rId11" Type="http://schemas.openxmlformats.org/officeDocument/2006/relationships/slide" Target="slides/slide30.xml"/><Relationship Id="rId5" Type="http://schemas.openxmlformats.org/officeDocument/2006/relationships/slide" Target="slides/slide22.xml"/><Relationship Id="rId10" Type="http://schemas.openxmlformats.org/officeDocument/2006/relationships/slide" Target="slides/slide29.xml"/><Relationship Id="rId4" Type="http://schemas.openxmlformats.org/officeDocument/2006/relationships/slide" Target="slides/slide18.xml"/><Relationship Id="rId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6CC7A46-BB11-4826-B98B-40E51D7FE8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kumimoji="1" sz="1200"/>
            </a:lvl1pPr>
          </a:lstStyle>
          <a:p>
            <a:endParaRPr lang="es-ES" altLang="es-AR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22B5D84-DF43-4CDC-92C0-D737E32947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kumimoji="1" sz="1200"/>
            </a:lvl1pPr>
          </a:lstStyle>
          <a:p>
            <a:endParaRPr lang="es-ES" altLang="es-AR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C7F78D2-88D2-4AAE-A4E3-5A41C7622E5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kumimoji="1" sz="1200"/>
            </a:lvl1pPr>
          </a:lstStyle>
          <a:p>
            <a:endParaRPr lang="es-ES" altLang="es-AR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B5CA6044-5E7F-48C4-9D42-10BB17B1888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kumimoji="1" sz="1200"/>
            </a:lvl1pPr>
          </a:lstStyle>
          <a:p>
            <a:fld id="{4837DB99-70C2-4133-8DF0-3D04ECB7568D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6F549E5-680A-4D26-9A8C-32E74E3F70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kumimoji="1" sz="1200"/>
            </a:lvl1pPr>
          </a:lstStyle>
          <a:p>
            <a:endParaRPr lang="es-ES" altLang="es-AR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4BD9EA5-8C3E-4F05-BC05-68CD912D3A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kumimoji="1" sz="1200"/>
            </a:lvl1pPr>
          </a:lstStyle>
          <a:p>
            <a:endParaRPr lang="es-ES" altLang="es-AR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7D6FDFC-3F15-45AD-9125-506CBF1476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D3F1DAB7-EA6C-435B-B97D-B5775E0903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35E655B-52E2-4936-B2A6-0EC8B5B924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kumimoji="1" sz="1200"/>
            </a:lvl1pPr>
          </a:lstStyle>
          <a:p>
            <a:endParaRPr lang="es-ES" altLang="es-AR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B78D57F9-23A7-4F7C-A246-00AB767BB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kumimoji="1" sz="1200"/>
            </a:lvl1pPr>
          </a:lstStyle>
          <a:p>
            <a:fld id="{05190D8A-CAB0-4760-BD07-A597A1A56E8A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BB64-6845-4689-A657-308AEB960AD9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118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CD29-57B1-4DE1-B2B9-D88F69BA25A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099960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CD29-57B1-4DE1-B2B9-D88F69BA25A3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0080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CD29-57B1-4DE1-B2B9-D88F69BA25A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785080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CD29-57B1-4DE1-B2B9-D88F69BA25A3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1378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CD29-57B1-4DE1-B2B9-D88F69BA25A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272999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69F8-EB26-473B-89BF-8CEF346941E0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9568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C3C7-EA2F-4DB3-B3D1-160BE53326D0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011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292E-68E5-4BF8-9463-EB5A84DA8E37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983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1E6E-CFC8-4371-91E3-5E819F9E524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8126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936-F236-4EB5-9C41-FAC17AC87422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480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FCEF-7DF8-48FC-A678-5FF330CC8B3A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365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B2CD-807C-4F9E-A49E-74B13FA373EC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8883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618C-C788-4BED-BD8C-FE1E46FC4909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701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9A9E-6AD3-4498-8C42-95D9636B1117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53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D87E-633B-4770-A5C1-9C2D96974450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487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82CD29-57B1-4DE1-B2B9-D88F69BA25A3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3018D126-30B2-460B-A22B-4C2F641A5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8800" y="4572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8"/>
              </a:buBlip>
            </a:pPr>
            <a:endParaRPr lang="es-AR" altLang="es-AR" noProof="1"/>
          </a:p>
        </p:txBody>
      </p:sp>
    </p:spTree>
    <p:extLst>
      <p:ext uri="{BB962C8B-B14F-4D97-AF65-F5344CB8AC3E}">
        <p14:creationId xmlns:p14="http://schemas.microsoft.com/office/powerpoint/2010/main" val="150180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7A798A-3FA8-453D-99F0-D1F6D8FEF4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1196752"/>
            <a:ext cx="7560840" cy="3672408"/>
          </a:xfrm>
        </p:spPr>
        <p:txBody>
          <a:bodyPr/>
          <a:lstStyle/>
          <a:p>
            <a:pPr algn="ctr"/>
            <a:r>
              <a:rPr lang="es-MX" altLang="es-AR" dirty="0"/>
              <a:t/>
            </a:r>
            <a:br>
              <a:rPr lang="es-MX" altLang="es-AR" dirty="0"/>
            </a:br>
            <a:r>
              <a:rPr lang="es-MX" altLang="es-AR" dirty="0"/>
              <a:t>UNIDAD IV</a:t>
            </a:r>
            <a:br>
              <a:rPr lang="es-MX" altLang="es-AR" dirty="0"/>
            </a:br>
            <a:r>
              <a:rPr lang="es-MX" altLang="es-AR" dirty="0"/>
              <a:t/>
            </a:r>
            <a:br>
              <a:rPr lang="es-MX" altLang="es-AR" dirty="0"/>
            </a:br>
            <a:r>
              <a:rPr lang="es-MX" altLang="es-AR"/>
              <a:t>PROGRAMACIÓN </a:t>
            </a:r>
            <a:r>
              <a:rPr lang="es-MX" altLang="es-AR" smtClean="0"/>
              <a:t>ORIENTADA </a:t>
            </a:r>
            <a:r>
              <a:rPr lang="es-MX" altLang="es-AR" dirty="0"/>
              <a:t>A OBJETOS</a:t>
            </a:r>
            <a:endParaRPr lang="es-ES" alt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4FC3A34-EDB4-4AD1-AD55-16BE36B79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451512"/>
            <a:ext cx="8001000" cy="615950"/>
          </a:xfrm>
        </p:spPr>
        <p:txBody>
          <a:bodyPr>
            <a:normAutofit/>
          </a:bodyPr>
          <a:lstStyle/>
          <a:p>
            <a:r>
              <a:rPr lang="es-MX" altLang="es-AR" sz="3200" b="1" dirty="0"/>
              <a:t>Clase</a:t>
            </a:r>
            <a:endParaRPr lang="es-ES" altLang="es-AR" sz="3200" b="1" dirty="0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F813D3B8-817A-4462-A803-6349B173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CB0D-B50C-425D-BDB1-3D5612C84FD7}" type="slidenum">
              <a:rPr lang="es-ES" altLang="es-AR"/>
              <a:pPr/>
              <a:t>10</a:t>
            </a:fld>
            <a:endParaRPr lang="es-ES" altLang="es-AR"/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E81088B0-B143-426D-B4CC-A52D5D1C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784"/>
            <a:ext cx="7772400" cy="333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85838" indent="-411163"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5225"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ctr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Una clase un tipo de dato creado por el usuario </a:t>
            </a:r>
          </a:p>
          <a:p>
            <a:pPr marL="0" indent="0" algn="ctr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posee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 dos categorías de miembros:</a:t>
            </a:r>
          </a:p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endParaRPr lang="es-MX" altLang="es-AR" dirty="0">
              <a:latin typeface="Comic Sans MS" panose="030F0702030302020204" pitchFamily="66" charset="0"/>
            </a:endParaRPr>
          </a:p>
          <a:p>
            <a:pPr marL="0" lvl="1" indent="0" algn="ctr">
              <a:lnSpc>
                <a:spcPct val="80000"/>
              </a:lnSpc>
              <a:spcBef>
                <a:spcPct val="50000"/>
              </a:spcBef>
              <a:buClr>
                <a:srgbClr val="912E13"/>
              </a:buClr>
            </a:pP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s-ES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tributos</a:t>
            </a: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(Datos)        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  </a:t>
            </a: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Estado</a:t>
            </a:r>
          </a:p>
          <a:p>
            <a:pPr marL="0" lvl="1" indent="0" algn="ctr">
              <a:lnSpc>
                <a:spcPct val="80000"/>
              </a:lnSpc>
              <a:spcBef>
                <a:spcPct val="50000"/>
              </a:spcBef>
              <a:buClr>
                <a:srgbClr val="912E13"/>
              </a:buClr>
              <a:buFont typeface="Arial" panose="020B0604020202020204" pitchFamily="34" charset="0"/>
              <a:buChar char="•"/>
            </a:pPr>
            <a:endParaRPr kumimoji="1" lang="es-MX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ctr">
              <a:lnSpc>
                <a:spcPct val="80000"/>
              </a:lnSpc>
              <a:spcBef>
                <a:spcPct val="50000"/>
              </a:spcBef>
              <a:buClr>
                <a:srgbClr val="912E13"/>
              </a:buClr>
            </a:pP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Métodos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 (Algoritmos)  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Comportamiento</a:t>
            </a:r>
            <a:endParaRPr lang="es-ES" altLang="es-AR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F61B3D1-CB2F-4E41-BE98-D48C6E082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/>
          </a:bodyPr>
          <a:lstStyle/>
          <a:p>
            <a:r>
              <a:rPr lang="es-MX" altLang="es-AR" sz="3200" b="1" dirty="0"/>
              <a:t>Clase</a:t>
            </a:r>
            <a:endParaRPr lang="es-ES" altLang="es-AR" sz="3200" b="1" dirty="0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4520DB3C-513F-46A0-B287-42B6149E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E1E3-9D76-442F-AC59-9A47A17BE8F2}" type="slidenum">
              <a:rPr lang="es-ES" altLang="es-AR"/>
              <a:pPr/>
              <a:t>11</a:t>
            </a:fld>
            <a:endParaRPr lang="es-ES" altLang="es-AR"/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D86A9251-5E7C-4459-BF21-DAE5C8C2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355708"/>
            <a:ext cx="7772400" cy="411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85838" indent="-411163"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5225"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08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ctr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En general, es posible crear una clase a </a:t>
            </a:r>
          </a:p>
          <a:p>
            <a:pPr marL="0" indent="0" algn="ctr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partir de cualquier objeto que esté a </a:t>
            </a:r>
          </a:p>
          <a:p>
            <a:pPr marL="0" indent="0" algn="ctr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nuestro alrededor. </a:t>
            </a:r>
          </a:p>
          <a:p>
            <a:pPr marL="0" indent="0" algn="ctr">
              <a:spcBef>
                <a:spcPct val="50000"/>
              </a:spcBef>
              <a:buClr>
                <a:srgbClr val="912E13"/>
              </a:buClr>
            </a:pPr>
            <a:endParaRPr kumimoji="1" lang="es-ES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7425" lvl="3" algn="just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60537" lvl="4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Persona</a:t>
            </a:r>
          </a:p>
          <a:p>
            <a:pPr marL="1760537" lvl="4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Automóvil</a:t>
            </a:r>
          </a:p>
          <a:p>
            <a:pPr marL="1760537" lvl="4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Mascota</a:t>
            </a:r>
            <a:r>
              <a:rPr lang="es-MX" altLang="es-AR" dirty="0">
                <a:latin typeface="Comic Sans MS" panose="030F0702030302020204" pitchFamily="66" charset="0"/>
              </a:rPr>
              <a:t>	</a:t>
            </a:r>
            <a:endParaRPr lang="es-ES" altLang="es-AR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9BEB7E9-698B-46F4-9393-257993926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/>
          </a:bodyPr>
          <a:lstStyle/>
          <a:p>
            <a:r>
              <a:rPr lang="es-MX" altLang="es-AR" sz="3200" b="1" dirty="0"/>
              <a:t>Instancias-Objetos</a:t>
            </a:r>
            <a:endParaRPr lang="es-ES" altLang="es-AR" sz="3200" b="1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4B3DD99-4083-4E78-B095-B1C5BD371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001000" cy="4419600"/>
          </a:xfrm>
        </p:spPr>
        <p:txBody>
          <a:bodyPr/>
          <a:lstStyle/>
          <a:p>
            <a:pPr algn="just"/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ES" altLang="es-AR" sz="2400" dirty="0">
                <a:cs typeface="Times New Roman" panose="02020603050405020304" pitchFamily="18" charset="0"/>
              </a:rPr>
              <a:t> </a:t>
            </a:r>
            <a:r>
              <a:rPr lang="es-ES" altLang="es-AR" sz="24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Instancia</a:t>
            </a:r>
            <a:r>
              <a:rPr lang="es-ES" altLang="es-AR" sz="2400" i="1" dirty="0">
                <a:cs typeface="Times New Roman" panose="02020603050405020304" pitchFamily="18" charset="0"/>
              </a:rPr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ocurrencia de la clase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" altLang="es-AR" sz="2400" dirty="0">
              <a:cs typeface="Times New Roman" panose="02020603050405020304" pitchFamily="18" charset="0"/>
            </a:endParaRPr>
          </a:p>
          <a:p>
            <a:pPr algn="just"/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momento de crear un objeto se </a:t>
            </a:r>
          </a:p>
          <a:p>
            <a:pPr marL="0" indent="0" algn="just">
              <a:buNone/>
            </a:pP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la instanciación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" altLang="es-AR" sz="2400" dirty="0">
              <a:cs typeface="Times New Roman" panose="02020603050405020304" pitchFamily="18" charset="0"/>
            </a:endParaRPr>
          </a:p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altLang="es-AR" sz="2400" dirty="0">
                <a:cs typeface="Times New Roman" panose="02020603050405020304" pitchFamily="18" charset="0"/>
              </a:rPr>
              <a:t> </a:t>
            </a:r>
            <a:r>
              <a:rPr lang="es-ES" altLang="es-AR" sz="24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Objeto</a:t>
            </a:r>
            <a:r>
              <a:rPr lang="es-ES" altLang="es-AR" sz="2400" dirty="0">
                <a:cs typeface="Times New Roman" panose="02020603050405020304" pitchFamily="18" charset="0"/>
              </a:rPr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instancia de una </a:t>
            </a:r>
          </a:p>
          <a:p>
            <a:pPr marL="0" indent="0" algn="just">
              <a:buFont typeface="Wingdings 3" charset="2"/>
              <a:buNone/>
            </a:pP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específica</a:t>
            </a: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s-ES" altLang="es-AR" sz="2400" dirty="0"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40F0EC5B-29B8-4F7C-B034-F709554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608-78FB-45FE-8F8C-542F2A8273EB}" type="slidenum">
              <a:rPr lang="es-ES" altLang="es-AR"/>
              <a:pPr/>
              <a:t>12</a:t>
            </a:fld>
            <a:endParaRPr lang="es-ES" altLang="es-A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0974BB4-9B37-491F-A201-7BAA2E23E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/>
          </a:bodyPr>
          <a:lstStyle/>
          <a:p>
            <a:r>
              <a:rPr lang="es-MX" altLang="es-AR" sz="3200" b="1" dirty="0"/>
              <a:t>Instancias-Objetos</a:t>
            </a:r>
            <a:endParaRPr lang="es-ES" altLang="es-AR" sz="3200" b="1" dirty="0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21412C3F-ACDA-4BCC-92A7-D3D53F6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56E-4D3B-4DB4-8EDF-F4422A198DEF}" type="slidenum">
              <a:rPr lang="es-ES" altLang="es-AR"/>
              <a:pPr/>
              <a:t>13</a:t>
            </a:fld>
            <a:endParaRPr lang="es-ES" altLang="es-AR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8E21FBBB-1B7F-485A-A6A5-F37BC713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88840"/>
            <a:ext cx="7056784" cy="334245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1" indent="0" algn="just">
              <a:spcBef>
                <a:spcPct val="20000"/>
              </a:spcBef>
              <a:buClr>
                <a:srgbClr val="FF9900"/>
              </a:buClr>
              <a:buSzPct val="75000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457200" lvl="1" indent="0" algn="just">
              <a:spcBef>
                <a:spcPct val="20000"/>
              </a:spcBef>
              <a:buClr>
                <a:srgbClr val="FF9900"/>
              </a:buClr>
              <a:buSzPct val="75000"/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Suponer que existe la clase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Vehículo</a:t>
            </a:r>
            <a:endParaRPr lang="es-ES" altLang="es-AR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457200" lvl="1" indent="0" algn="just">
              <a:spcBef>
                <a:spcPct val="20000"/>
              </a:spcBef>
              <a:buClr>
                <a:srgbClr val="FF9900"/>
              </a:buClr>
              <a:buSzPct val="75000"/>
            </a:pPr>
            <a:endParaRPr kumimoji="1" lang="es-MX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ct val="2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El auto patente BWF-463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es una instancia de la </a:t>
            </a:r>
            <a:r>
              <a:rPr lang="es-ES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clase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Vehículo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, o sea,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un objeto de esa clase</a:t>
            </a:r>
            <a:endParaRPr kumimoji="1" lang="es-MX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ct val="2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La camioneta patente JZT-928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es otra instancia de la </a:t>
            </a:r>
            <a:r>
              <a:rPr lang="es-ES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clase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Vehículo</a:t>
            </a:r>
            <a:endParaRPr lang="es-ES" altLang="es-AR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BE93E70-D41A-4C27-BB45-E97A8FECE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/>
          </a:bodyPr>
          <a:lstStyle/>
          <a:p>
            <a:r>
              <a:rPr lang="es-MX" altLang="es-AR" sz="3200" b="1" dirty="0"/>
              <a:t>Atributos</a:t>
            </a:r>
            <a:endParaRPr lang="es-ES" altLang="es-AR" sz="3200" b="1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9037207-3414-498A-B96F-5B233F8CF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7551" y="1412776"/>
            <a:ext cx="8110537" cy="3471863"/>
          </a:xfrm>
        </p:spPr>
        <p:txBody>
          <a:bodyPr/>
          <a:lstStyle/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datos que caracterizan a los objetos </a:t>
            </a:r>
          </a:p>
          <a:p>
            <a:pPr marL="0" indent="0" algn="just">
              <a:buNone/>
            </a:pP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una clase y determinan el estado de un objeto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92242-98C8-4F73-93FA-080213F3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8C6E-0054-41EA-8FBF-012441C724E4}" type="slidenum">
              <a:rPr lang="es-ES" altLang="es-AR"/>
              <a:pPr/>
              <a:t>14</a:t>
            </a:fld>
            <a:endParaRPr lang="es-ES" altLang="es-AR"/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F155798F-D0A3-4948-AE4E-773E748DB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924944"/>
            <a:ext cx="3816350" cy="159152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Marca</a:t>
            </a:r>
          </a:p>
          <a:p>
            <a:pPr marL="342900" indent="-342900">
              <a:lnSpc>
                <a:spcPct val="4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Año</a:t>
            </a:r>
          </a:p>
          <a:p>
            <a:pPr marL="342900" indent="-342900">
              <a:lnSpc>
                <a:spcPct val="4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C</a:t>
            </a: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olor</a:t>
            </a:r>
            <a:endParaRPr lang="es-MX" altLang="es-A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6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Patente, etc.</a:t>
            </a:r>
            <a:endParaRPr lang="es-ES" altLang="es-A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719A3F1-BC53-4C68-A29F-756ACF1A4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299922"/>
            <a:ext cx="5728692" cy="615950"/>
          </a:xfrm>
        </p:spPr>
        <p:txBody>
          <a:bodyPr>
            <a:normAutofit/>
          </a:bodyPr>
          <a:lstStyle/>
          <a:p>
            <a:r>
              <a:rPr lang="es-MX" altLang="es-AR" sz="3200" b="1" dirty="0"/>
              <a:t>Métodos</a:t>
            </a:r>
            <a:endParaRPr lang="es-ES" altLang="es-AR" sz="3200" b="1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B7124FD-2D05-46E9-9CAB-644DDA169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067270"/>
            <a:ext cx="7024836" cy="515665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todas aquellas </a:t>
            </a:r>
            <a:r>
              <a:rPr lang="es-ES" altLang="es-AR" sz="24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acciones</a:t>
            </a:r>
            <a:r>
              <a:rPr lang="es-ES" altLang="es-AR" sz="2400" dirty="0">
                <a:cs typeface="Times New Roman" panose="02020603050405020304" pitchFamily="18" charset="0"/>
              </a:rPr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pueden realizar </a:t>
            </a:r>
            <a:r>
              <a:rPr lang="es-ES" altLang="es-AR" sz="24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sobre un objeto</a:t>
            </a:r>
            <a:r>
              <a:rPr lang="es-ES" altLang="es-AR" sz="2400" dirty="0">
                <a:cs typeface="Times New Roman" panose="02020603050405020304" pitchFamily="18" charset="0"/>
              </a:rPr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cierta Clase</a:t>
            </a:r>
          </a:p>
          <a:p>
            <a:pPr algn="just">
              <a:lnSpc>
                <a:spcPct val="90000"/>
              </a:lnSpc>
            </a:pPr>
            <a:endParaRPr kumimoji="1" lang="es-ES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implementación, estos métodos son segmentos de código en la forma de funciones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AR" sz="12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clase </a:t>
            </a:r>
            <a:r>
              <a:rPr lang="es-ES" altLang="es-AR" sz="2400" b="1" dirty="0">
                <a:solidFill>
                  <a:srgbClr val="912E13"/>
                </a:solidFill>
                <a:cs typeface="Times New Roman" panose="02020603050405020304" pitchFamily="18" charset="0"/>
              </a:rPr>
              <a:t>Vehículo</a:t>
            </a:r>
            <a:r>
              <a:rPr lang="es-ES" altLang="es-AR" sz="2400" dirty="0">
                <a:cs typeface="Times New Roman" panose="02020603050405020304" pitchFamily="18" charset="0"/>
              </a:rPr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incluir los métodos</a:t>
            </a: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327A301E-19FD-4F50-9233-319B032B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103-187E-4A94-A45D-315EABFD2E16}" type="slidenum">
              <a:rPr lang="es-ES" altLang="es-AR"/>
              <a:pPr/>
              <a:t>15</a:t>
            </a:fld>
            <a:endParaRPr lang="es-ES" altLang="es-AR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05D853D-CF75-46A5-B752-790923FAC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729" y="4581128"/>
            <a:ext cx="3816350" cy="159152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Encender</a:t>
            </a:r>
            <a:endParaRPr lang="es-MX" altLang="es-A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4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Acelerar</a:t>
            </a:r>
            <a:endParaRPr lang="es-MX" altLang="es-A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4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ES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Girar</a:t>
            </a:r>
            <a:endParaRPr lang="es-MX" altLang="es-A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60000"/>
              </a:lnSpc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dirty="0">
                <a:latin typeface="Comic Sans MS" panose="030F0702030302020204" pitchFamily="66" charset="0"/>
                <a:cs typeface="Times New Roman" panose="02020603050405020304" pitchFamily="18" charset="0"/>
              </a:rPr>
              <a:t>Frenar</a:t>
            </a:r>
            <a:endParaRPr lang="es-ES" altLang="es-A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7A59C9B-94DC-4D1B-B7D1-9A32D3FF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 altLang="es-AR" b="1" dirty="0"/>
              <a:t>Principios</a:t>
            </a:r>
            <a:r>
              <a:rPr lang="es-MX" altLang="es-AR" dirty="0"/>
              <a:t> </a:t>
            </a:r>
            <a:r>
              <a:rPr lang="es-MX" altLang="es-AR" b="1" dirty="0"/>
              <a:t>de</a:t>
            </a:r>
            <a:r>
              <a:rPr lang="es-MX" altLang="es-AR" dirty="0"/>
              <a:t> </a:t>
            </a:r>
            <a:r>
              <a:rPr lang="es-MX" altLang="es-AR" b="1" dirty="0"/>
              <a:t>la</a:t>
            </a:r>
            <a:r>
              <a:rPr lang="es-MX" altLang="es-AR" dirty="0"/>
              <a:t> </a:t>
            </a:r>
            <a:r>
              <a:rPr lang="es-MX" altLang="es-AR" b="1" dirty="0"/>
              <a:t>POO</a:t>
            </a:r>
            <a:endParaRPr lang="es-ES" altLang="es-AR" b="1" dirty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1B1EA6D-2A96-4BDC-9FAD-3CFEC2E0A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6667188" cy="156483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estilo de </a:t>
            </a:r>
            <a:r>
              <a:rPr lang="es-ES" altLang="es-AR" sz="28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desarrollo</a:t>
            </a:r>
            <a:r>
              <a:rPr lang="es-ES" altLang="es-AR" sz="2800" i="1" dirty="0">
                <a:solidFill>
                  <a:srgbClr val="912E13"/>
                </a:solidFill>
                <a:cs typeface="Times New Roman" panose="02020603050405020304" pitchFamily="18" charset="0"/>
              </a:rPr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altLang="es-AR" sz="2800" i="1" dirty="0">
                <a:solidFill>
                  <a:srgbClr val="912E13"/>
                </a:solidFill>
                <a:cs typeface="Times New Roman" panose="02020603050405020304" pitchFamily="18" charset="0"/>
              </a:rPr>
              <a:t> </a:t>
            </a:r>
            <a:r>
              <a:rPr lang="es-ES" altLang="es-AR" sz="28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Software</a:t>
            </a:r>
            <a:r>
              <a:rPr lang="es-ES" altLang="es-AR" sz="2800" i="1" dirty="0">
                <a:solidFill>
                  <a:srgbClr val="912E13"/>
                </a:solidFill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permite crear </a:t>
            </a:r>
            <a:r>
              <a:rPr lang="es-ES" altLang="es-AR" sz="28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código</a:t>
            </a:r>
            <a:r>
              <a:rPr lang="es-ES" altLang="es-AR" sz="2800" i="1" dirty="0">
                <a:solidFill>
                  <a:srgbClr val="912E13"/>
                </a:solidFill>
                <a:cs typeface="Times New Roman" panose="02020603050405020304" pitchFamily="18" charset="0"/>
              </a:rPr>
              <a:t> </a:t>
            </a:r>
            <a:r>
              <a:rPr lang="es-ES" altLang="es-AR" sz="28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re</a:t>
            </a:r>
            <a:r>
              <a:rPr lang="es-MX" altLang="es-AR" sz="28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-</a:t>
            </a:r>
            <a:r>
              <a:rPr lang="es-ES" altLang="es-AR" sz="2800" b="1" i="1" dirty="0">
                <a:solidFill>
                  <a:srgbClr val="912E13"/>
                </a:solidFill>
                <a:cs typeface="Times New Roman" panose="02020603050405020304" pitchFamily="18" charset="0"/>
              </a:rPr>
              <a:t>utilizable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F85E8-DD70-465E-9E35-40B794B6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62D-76BC-45D3-8F5D-D9E828D24268}" type="slidenum">
              <a:rPr lang="es-ES" altLang="es-AR"/>
              <a:pPr/>
              <a:t>16</a:t>
            </a:fld>
            <a:endParaRPr lang="es-ES" altLang="es-AR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F3782180-66E6-463D-91AD-3E23EF64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360" y="3516398"/>
            <a:ext cx="5184576" cy="206210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76250" indent="-476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6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Encapsulamiento</a:t>
            </a:r>
            <a:endParaRPr lang="es-MX" altLang="es-AR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Herencia</a:t>
            </a:r>
            <a:endParaRPr lang="es-MX" altLang="es-AR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50000"/>
              </a:spcBef>
              <a:buClr>
                <a:srgbClr val="CC0066"/>
              </a:buClr>
              <a:buFont typeface="Arial" panose="020B0604020202020204" pitchFamily="34" charset="0"/>
              <a:buChar char="•"/>
            </a:pPr>
            <a:r>
              <a:rPr lang="es-MX" alt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Polimorfismo</a:t>
            </a:r>
            <a:endParaRPr lang="es-MX" altLang="es-AR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0C5210C-F9E3-4B5A-9D97-0CAF60BD6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5046663" cy="615950"/>
          </a:xfrm>
        </p:spPr>
        <p:txBody>
          <a:bodyPr>
            <a:normAutofit fontScale="90000"/>
          </a:bodyPr>
          <a:lstStyle/>
          <a:p>
            <a:r>
              <a:rPr lang="es-MX" altLang="es-AR" b="1" dirty="0"/>
              <a:t>Encapsulamiento</a:t>
            </a:r>
            <a:endParaRPr lang="es-ES" altLang="es-AR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E06FB3-DED6-41D2-AA32-EF830AAA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142B-C0E3-4D79-B217-2B608F4F8057}" type="slidenum">
              <a:rPr lang="es-ES" altLang="es-AR"/>
              <a:pPr/>
              <a:t>17</a:t>
            </a:fld>
            <a:endParaRPr lang="es-ES" altLang="es-AR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9B6086C5-575C-4E3C-912A-AE00D558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001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None/>
            </a:pPr>
            <a:endParaRPr kumimoji="1" lang="es-AR" altLang="es-AR" noProof="1"/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8735519F-4235-428D-8AC8-A9A3C79E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58813"/>
            <a:ext cx="668193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4175" indent="-384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4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16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3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04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87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448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folHlink"/>
              </a:buClr>
            </a:pPr>
            <a:r>
              <a:rPr lang="es-MX" altLang="es-AR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Proceso por el que se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ocultan</a:t>
            </a:r>
            <a:r>
              <a:rPr lang="es-MX" altLang="es-AR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1257300" lvl="2" indent="-342900">
              <a:spcBef>
                <a:spcPct val="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Las estructuras de datos</a:t>
            </a:r>
          </a:p>
          <a:p>
            <a:pPr marL="1257300" lvl="2" indent="-342900">
              <a:spcBef>
                <a:spcPct val="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Los detalles de la implementación</a:t>
            </a:r>
          </a:p>
          <a:p>
            <a:pPr marL="0" indent="0">
              <a:spcBef>
                <a:spcPct val="0"/>
              </a:spcBef>
              <a:buClr>
                <a:schemeClr val="folHlink"/>
              </a:buClr>
            </a:pPr>
            <a:endParaRPr lang="es-MX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Clr>
                <a:schemeClr val="folHlink"/>
              </a:buClr>
            </a:pPr>
            <a:r>
              <a:rPr lang="es-MX" altLang="es-AR" dirty="0">
                <a:latin typeface="+mj-lt"/>
                <a:ea typeface="+mj-ea"/>
                <a:cs typeface="+mj-cs"/>
              </a:rPr>
              <a:t>Permite considerar a los objetos como </a:t>
            </a:r>
            <a:r>
              <a:rPr lang="es-MX" altLang="es-AR" b="1" dirty="0">
                <a:solidFill>
                  <a:srgbClr val="912E13"/>
                </a:solidFill>
                <a:latin typeface="+mj-lt"/>
                <a:ea typeface="+mj-ea"/>
                <a:cs typeface="+mj-cs"/>
              </a:rPr>
              <a:t>"cajas negras"</a:t>
            </a:r>
            <a:r>
              <a:rPr lang="es-MX" altLang="es-AR" dirty="0">
                <a:latin typeface="+mj-lt"/>
                <a:ea typeface="+mj-ea"/>
                <a:cs typeface="+mj-cs"/>
              </a:rPr>
              <a:t>, evitando que otros objetos accedan a detalles que </a:t>
            </a:r>
            <a:r>
              <a:rPr lang="es-MX" altLang="es-AR" b="1" dirty="0">
                <a:solidFill>
                  <a:srgbClr val="912E13"/>
                </a:solidFill>
                <a:latin typeface="+mj-lt"/>
                <a:ea typeface="+mj-ea"/>
                <a:cs typeface="+mj-cs"/>
              </a:rPr>
              <a:t>NO LES INTERESA</a:t>
            </a:r>
          </a:p>
          <a:p>
            <a:pPr marL="0" indent="0" algn="ctr">
              <a:spcBef>
                <a:spcPct val="0"/>
              </a:spcBef>
              <a:buClr>
                <a:schemeClr val="folHlink"/>
              </a:buClr>
            </a:pPr>
            <a:endParaRPr lang="es-MX" altLang="es-AR" dirty="0"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Clr>
                <a:schemeClr val="folHlink"/>
              </a:buClr>
            </a:pPr>
            <a:r>
              <a:rPr lang="es-MX" altLang="es-AR" dirty="0">
                <a:latin typeface="+mj-lt"/>
                <a:ea typeface="+mj-ea"/>
                <a:cs typeface="+mj-cs"/>
              </a:rPr>
              <a:t>Una vez creada la clase, las funciones usuarias no requieren conocer los detalles de su implementación</a:t>
            </a:r>
            <a:endParaRPr lang="es-MX" altLang="es-AR" noProof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3198636-7445-465C-93DB-8722371BE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5121275" cy="615950"/>
          </a:xfrm>
        </p:spPr>
        <p:txBody>
          <a:bodyPr>
            <a:normAutofit fontScale="90000"/>
          </a:bodyPr>
          <a:lstStyle/>
          <a:p>
            <a:r>
              <a:rPr lang="es-MX" altLang="es-AR" b="1" dirty="0"/>
              <a:t>Encapsulamiento</a:t>
            </a:r>
            <a:endParaRPr lang="es-ES" altLang="es-AR" b="1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2B99A61-E6C3-48F7-B60B-19F538D9E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844675"/>
            <a:ext cx="5544666" cy="374456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altLang="es-AR" sz="2400" dirty="0">
                <a:solidFill>
                  <a:schemeClr val="tx1"/>
                </a:solidFill>
              </a:rPr>
              <a:t>Toda clase tiene un conjunto de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atributos</a:t>
            </a:r>
            <a:r>
              <a:rPr lang="es-ES" altLang="es-AR" sz="2400" dirty="0">
                <a:solidFill>
                  <a:srgbClr val="C00000"/>
                </a:solidFill>
              </a:rPr>
              <a:t> y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s-ES" altLang="es-AR" sz="2400" dirty="0">
                <a:solidFill>
                  <a:srgbClr val="C00000"/>
                </a:solidFill>
              </a:rPr>
              <a:t> </a:t>
            </a:r>
            <a:r>
              <a:rPr lang="es-ES" altLang="es-AR" sz="2400" dirty="0">
                <a:solidFill>
                  <a:schemeClr val="tx1"/>
                </a:solidFill>
              </a:rPr>
              <a:t>asociados a ella</a:t>
            </a:r>
            <a:endParaRPr lang="es-MX" altLang="es-AR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AR" sz="1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MX" altLang="es-A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Todos</a:t>
            </a:r>
            <a:r>
              <a:rPr lang="es-ES" altLang="es-A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ellos están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encapsulados</a:t>
            </a:r>
            <a:r>
              <a:rPr lang="es-ES" altLang="es-AR" sz="24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s-ES" altLang="es-A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 contenidos dentro de la misma clase, de manera que son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miembros</a:t>
            </a:r>
            <a:r>
              <a:rPr lang="es-ES" altLang="es-AR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s-ES" altLang="es-A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 dicha clase</a:t>
            </a:r>
            <a:endParaRPr lang="es-MX" altLang="es-AR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AR" sz="1200" dirty="0"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72E37B2B-4E11-4220-B82B-66502A88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4C3-03FF-4AFE-9DFA-7220B55CA9BA}" type="slidenum">
              <a:rPr lang="es-ES" altLang="es-AR"/>
              <a:pPr/>
              <a:t>18</a:t>
            </a:fld>
            <a:endParaRPr lang="es-ES" alt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4639BE2-0712-449F-B5E3-A28E8682D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5121275" cy="615950"/>
          </a:xfrm>
        </p:spPr>
        <p:txBody>
          <a:bodyPr>
            <a:normAutofit/>
          </a:bodyPr>
          <a:lstStyle/>
          <a:p>
            <a:r>
              <a:rPr lang="es-MX" altLang="es-AR" sz="3200" b="1" dirty="0"/>
              <a:t>Encapsulamiento</a:t>
            </a:r>
            <a:endParaRPr lang="es-ES" altLang="es-AR" sz="3200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3C90AE-9C35-4FE3-A8DA-4C71BDCD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58C9-6FFA-457A-B509-553F9624C02A}" type="slidenum">
              <a:rPr lang="es-ES" altLang="es-AR"/>
              <a:pPr/>
              <a:t>19</a:t>
            </a:fld>
            <a:endParaRPr lang="es-ES" altLang="es-AR"/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73582E94-3A0D-4C88-A84E-8642B488C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143000"/>
            <a:ext cx="5610690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3525" indent="-263525"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0238"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" altLang="es-AR" dirty="0">
                <a:latin typeface="+mn-lt"/>
              </a:rPr>
              <a:t>Cuenta</a:t>
            </a:r>
            <a:r>
              <a:rPr lang="es-ES" altLang="es-AR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dirty="0">
                <a:latin typeface="+mn-lt"/>
              </a:rPr>
              <a:t>Corriente</a:t>
            </a:r>
          </a:p>
          <a:p>
            <a:pPr>
              <a:spcBef>
                <a:spcPct val="20000"/>
              </a:spcBef>
            </a:pPr>
            <a:endParaRPr lang="es-ES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20000"/>
              </a:spcBef>
            </a:pPr>
            <a:r>
              <a:rPr lang="es-ES" altLang="es-AR" dirty="0">
                <a:latin typeface="+mn-lt"/>
              </a:rPr>
              <a:t>Atributos</a:t>
            </a:r>
            <a:r>
              <a:rPr lang="es-ES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973138" lvl="1" indent="-342900">
              <a:spcBef>
                <a:spcPct val="2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ES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Número</a:t>
            </a:r>
          </a:p>
          <a:p>
            <a:pPr marL="973138" lvl="1" indent="-342900">
              <a:spcBef>
                <a:spcPct val="2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ES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Saldo</a:t>
            </a:r>
          </a:p>
          <a:p>
            <a:pPr lvl="2">
              <a:spcBef>
                <a:spcPct val="20000"/>
              </a:spcBef>
              <a:buFont typeface="Wingdings" panose="05000000000000000000" pitchFamily="2" charset="2"/>
              <a:buNone/>
            </a:pPr>
            <a:endParaRPr lang="es-ES" altLang="es-AR" sz="1200" dirty="0">
              <a:solidFill>
                <a:srgbClr val="996633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lang="es-MX" altLang="es-AR" u="sng" dirty="0">
              <a:solidFill>
                <a:srgbClr val="996633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r>
              <a:rPr lang="es-MX" altLang="es-AR" dirty="0">
                <a:latin typeface="+mn-lt"/>
              </a:rPr>
              <a:t>Métodos</a:t>
            </a:r>
            <a:r>
              <a:rPr lang="es-MX" altLang="es-AR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973138" lvl="1" indent="-342900">
              <a:spcBef>
                <a:spcPct val="2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sz="2000" dirty="0">
                <a:solidFill>
                  <a:srgbClr val="996633"/>
                </a:solidFill>
                <a:latin typeface="Comic Sans MS" panose="030F0702030302020204" pitchFamily="66" charset="0"/>
              </a:rPr>
              <a:t>	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Depositar</a:t>
            </a:r>
          </a:p>
          <a:p>
            <a:pPr marL="973138" lvl="1" indent="-342900">
              <a:spcBef>
                <a:spcPct val="2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	Girar</a:t>
            </a:r>
          </a:p>
          <a:p>
            <a:pPr marL="973138" lvl="1" indent="-342900">
              <a:spcBef>
                <a:spcPct val="2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Conocer el saldo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s-MX" altLang="es-AR" sz="2000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4" name="Rectangle 10">
            <a:extLst>
              <a:ext uri="{FF2B5EF4-FFF2-40B4-BE49-F238E27FC236}">
                <a16:creationId xmlns:a16="http://schemas.microsoft.com/office/drawing/2014/main" id="{C5ED737F-52B1-4CB3-A4E6-3F681D38A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7989888" cy="615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altLang="es-AR"/>
              <a:t>POO</a:t>
            </a:r>
            <a:endParaRPr lang="es-MX" altLang="es-AR" noProof="1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7ADDAA1F-30BB-4874-BAD2-7C047DB9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91624710-E903-4ADA-9A91-C8AB2A8F4D26}" type="slidenum">
              <a:rPr lang="es-ES" altLang="es-AR"/>
              <a:pPr/>
              <a:t>2</a:t>
            </a:fld>
            <a:endParaRPr lang="es-ES" altLang="es-AR" dirty="0"/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06322E04-8F76-407F-8F76-31837AE3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63614"/>
            <a:ext cx="7467600" cy="47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7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Facilita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s-ES" altLang="es-AR" b="1" i="1" dirty="0">
                <a:solidFill>
                  <a:srgbClr val="912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de software de calidad</a:t>
            </a:r>
          </a:p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sus características potencian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23913" lvl="1" indent="-342900" algn="just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ES" altLang="es-AR" b="1" dirty="0">
                <a:latin typeface="Arial" panose="020B0604020202020204" pitchFamily="34" charset="0"/>
                <a:cs typeface="Arial" panose="020B0604020202020204" pitchFamily="34" charset="0"/>
              </a:rPr>
              <a:t>mantención</a:t>
            </a:r>
            <a:endParaRPr kumimoji="1" lang="es-MX" alt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3913" lvl="1" indent="-342900" algn="just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1" lang="es-ES" altLang="es-AR" b="1" dirty="0">
                <a:latin typeface="Arial" panose="020B0604020202020204" pitchFamily="34" charset="0"/>
                <a:cs typeface="Arial" panose="020B0604020202020204" pitchFamily="34" charset="0"/>
              </a:rPr>
              <a:t>extensión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endParaRPr kumimoji="1" lang="es-MX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3913" lvl="1" indent="-342900" algn="just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1" lang="es-ES" altLang="es-AR" b="1" dirty="0">
                <a:latin typeface="Arial" panose="020B0604020202020204" pitchFamily="34" charset="0"/>
                <a:cs typeface="Arial" panose="020B0604020202020204" pitchFamily="34" charset="0"/>
              </a:rPr>
              <a:t>reutilización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del software generado </a:t>
            </a:r>
          </a:p>
          <a:p>
            <a:pPr marL="481013" lvl="1" indent="0" algn="just">
              <a:spcBef>
                <a:spcPct val="30000"/>
              </a:spcBef>
              <a:buClr>
                <a:schemeClr val="accent1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bajo este paradigma</a:t>
            </a:r>
            <a:endParaRPr kumimoji="1" lang="es-MX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ct val="50000"/>
              </a:spcBef>
              <a:buClr>
                <a:srgbClr val="912E13"/>
              </a:buClr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La P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se basa en la</a:t>
            </a:r>
            <a:r>
              <a:rPr kumimoji="1" lang="es-ES" altLang="es-AR" b="1" i="1" dirty="0">
                <a:solidFill>
                  <a:srgbClr val="912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 natural 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de un mundo lleno de </a:t>
            </a:r>
            <a:r>
              <a:rPr kumimoji="1" lang="es-ES" altLang="es-AR" b="1" i="1" dirty="0">
                <a:solidFill>
                  <a:srgbClr val="912E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kumimoji="1" lang="es-ES" altLang="es-AR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y que la resolución de problemas se realiza mediante el modelo de objetos</a:t>
            </a:r>
          </a:p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endParaRPr kumimoji="1" lang="es-ES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226A848E-C36D-4BE7-B046-1CFCCEEC1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487362"/>
            <a:ext cx="8001000" cy="615950"/>
          </a:xfrm>
          <a:noFill/>
          <a:ln/>
        </p:spPr>
        <p:txBody>
          <a:bodyPr>
            <a:normAutofit/>
          </a:bodyPr>
          <a:lstStyle/>
          <a:p>
            <a:r>
              <a:rPr lang="es-MX" altLang="es-AR" sz="3200" b="1" dirty="0"/>
              <a:t>Objetos</a:t>
            </a:r>
            <a:endParaRPr lang="es-ES" altLang="es-AR" sz="3200" b="1" dirty="0"/>
          </a:p>
        </p:txBody>
      </p:sp>
      <p:sp>
        <p:nvSpPr>
          <p:cNvPr id="14" name="Marcador de número de diapositiva 4">
            <a:extLst>
              <a:ext uri="{FF2B5EF4-FFF2-40B4-BE49-F238E27FC236}">
                <a16:creationId xmlns:a16="http://schemas.microsoft.com/office/drawing/2014/main" id="{5B031AAD-92B9-4504-AFF6-A9DD475A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71A-0C83-423E-A642-F971B1D694B0}" type="slidenum">
              <a:rPr lang="es-ES" altLang="es-AR"/>
              <a:pPr/>
              <a:t>20</a:t>
            </a:fld>
            <a:endParaRPr lang="es-ES" altLang="es-AR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32A661A-743F-4290-84F8-34AF8A9F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80089"/>
            <a:ext cx="7239000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001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20000"/>
              </a:spcBef>
              <a:buClr>
                <a:srgbClr val="996633"/>
              </a:buClr>
              <a:buSzPct val="75000"/>
            </a:pPr>
            <a:r>
              <a:rPr lang="es-MX" altLang="es-AR" dirty="0">
                <a:latin typeface="+mn-lt"/>
              </a:rPr>
              <a:t>En la POO un objeto: </a:t>
            </a:r>
            <a:r>
              <a:rPr lang="es-ES" altLang="es-AR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"</a:t>
            </a:r>
            <a:r>
              <a:rPr lang="es-ES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integra datos y algoritmos</a:t>
            </a:r>
            <a:r>
              <a:rPr lang="es-ES" altLang="es-AR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"</a:t>
            </a:r>
            <a:endParaRPr lang="es-MX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50000"/>
              </a:lnSpc>
              <a:spcBef>
                <a:spcPct val="20000"/>
              </a:spcBef>
              <a:buClr>
                <a:srgbClr val="996633"/>
              </a:buClr>
              <a:buSzPct val="75000"/>
              <a:buFont typeface="Wingdings" panose="05000000000000000000" pitchFamily="2" charset="2"/>
              <a:buNone/>
            </a:pPr>
            <a:endParaRPr lang="es-MX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just">
              <a:spcBef>
                <a:spcPct val="20000"/>
              </a:spcBef>
              <a:buClr>
                <a:srgbClr val="996633"/>
              </a:buClr>
              <a:buSzPct val="75000"/>
            </a:pPr>
            <a:r>
              <a:rPr lang="es-MX" altLang="es-AR" dirty="0">
                <a:latin typeface="+mn-lt"/>
              </a:rPr>
              <a:t>En la </a:t>
            </a:r>
            <a:r>
              <a:rPr lang="es-ES" altLang="es-AR" dirty="0">
                <a:latin typeface="+mn-lt"/>
              </a:rPr>
              <a:t>programación estructurada, variables y funciones están separadas</a:t>
            </a:r>
          </a:p>
        </p:txBody>
      </p:sp>
      <p:grpSp>
        <p:nvGrpSpPr>
          <p:cNvPr id="69655" name="Group 23">
            <a:extLst>
              <a:ext uri="{FF2B5EF4-FFF2-40B4-BE49-F238E27FC236}">
                <a16:creationId xmlns:a16="http://schemas.microsoft.com/office/drawing/2014/main" id="{A0AAD1FF-690F-4A99-B2F9-BBC394C462CA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3315184"/>
            <a:ext cx="8104187" cy="2433638"/>
            <a:chOff x="567" y="2296"/>
            <a:chExt cx="5105" cy="1533"/>
          </a:xfrm>
        </p:grpSpPr>
        <p:sp>
          <p:nvSpPr>
            <p:cNvPr id="69647" name="Rectangle 15">
              <a:extLst>
                <a:ext uri="{FF2B5EF4-FFF2-40B4-BE49-F238E27FC236}">
                  <a16:creationId xmlns:a16="http://schemas.microsoft.com/office/drawing/2014/main" id="{F217749B-4238-46CF-88EA-415B644EC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96"/>
              <a:ext cx="2216" cy="1533"/>
            </a:xfrm>
            <a:prstGeom prst="rect">
              <a:avLst/>
            </a:prstGeom>
            <a:solidFill>
              <a:srgbClr val="EFDA8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6" name="Rectangle 14">
              <a:extLst>
                <a:ext uri="{FF2B5EF4-FFF2-40B4-BE49-F238E27FC236}">
                  <a16:creationId xmlns:a16="http://schemas.microsoft.com/office/drawing/2014/main" id="{1572C2B5-7C2F-44D9-BA49-5F55F703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296"/>
              <a:ext cx="2304" cy="1488"/>
            </a:xfrm>
            <a:prstGeom prst="rect">
              <a:avLst/>
            </a:prstGeom>
            <a:solidFill>
              <a:srgbClr val="EFDA8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69637" name="Rectangle 5">
              <a:extLst>
                <a:ext uri="{FF2B5EF4-FFF2-40B4-BE49-F238E27FC236}">
                  <a16:creationId xmlns:a16="http://schemas.microsoft.com/office/drawing/2014/main" id="{5091C708-3420-4DB3-8E41-8FF105674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840"/>
              <a:ext cx="2087" cy="785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27113" indent="-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0013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2913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996633"/>
                </a:buClr>
                <a:buFont typeface="Wingdings" panose="05000000000000000000" pitchFamily="2" charset="2"/>
                <a:buNone/>
              </a:pPr>
              <a:r>
                <a:rPr lang="es-MX" altLang="es-AR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Clase</a:t>
              </a:r>
            </a:p>
            <a:p>
              <a:pPr algn="ctr">
                <a:spcBef>
                  <a:spcPct val="20000"/>
                </a:spcBef>
                <a:buClr>
                  <a:srgbClr val="996633"/>
                </a:buClr>
                <a:buFont typeface="Wingdings" panose="05000000000000000000" pitchFamily="2" charset="2"/>
                <a:buNone/>
              </a:pPr>
              <a:r>
                <a:rPr lang="es-MX" altLang="es-AR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O</a:t>
              </a:r>
              <a:r>
                <a:rPr lang="es-ES" altLang="es-AR" sz="2000" dirty="0" err="1">
                  <a:latin typeface="Comic Sans MS" panose="030F0702030302020204" pitchFamily="66" charset="0"/>
                  <a:cs typeface="Times New Roman" panose="02020603050405020304" pitchFamily="18" charset="0"/>
                </a:rPr>
                <a:t>bjeto</a:t>
              </a:r>
              <a:endParaRPr lang="es-MX" altLang="es-AR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20000"/>
                </a:spcBef>
                <a:buClr>
                  <a:srgbClr val="996633"/>
                </a:buClr>
                <a:buFont typeface="Wingdings" panose="05000000000000000000" pitchFamily="2" charset="2"/>
                <a:buNone/>
              </a:pPr>
              <a:r>
                <a:rPr lang="es-MX" altLang="es-AR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I</a:t>
              </a:r>
              <a:r>
                <a:rPr lang="es-ES" altLang="es-AR" sz="2000" dirty="0" err="1">
                  <a:latin typeface="Comic Sans MS" panose="030F0702030302020204" pitchFamily="66" charset="0"/>
                  <a:cs typeface="Times New Roman" panose="02020603050405020304" pitchFamily="18" charset="0"/>
                </a:rPr>
                <a:t>nstanciación</a:t>
              </a:r>
              <a:r>
                <a:rPr lang="es-ES" altLang="es-AR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de objetos </a:t>
              </a:r>
            </a:p>
          </p:txBody>
        </p:sp>
        <p:sp>
          <p:nvSpPr>
            <p:cNvPr id="69638" name="Rectangle 6">
              <a:extLst>
                <a:ext uri="{FF2B5EF4-FFF2-40B4-BE49-F238E27FC236}">
                  <a16:creationId xmlns:a16="http://schemas.microsoft.com/office/drawing/2014/main" id="{37506BEC-F920-43B5-9870-0B306E29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40"/>
              <a:ext cx="2087" cy="7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27113" indent="-4556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0013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2913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996633"/>
                </a:buClr>
                <a:buFont typeface="Wingdings" panose="05000000000000000000" pitchFamily="2" charset="2"/>
                <a:buNone/>
              </a:pPr>
              <a:r>
                <a:rPr lang="es-ES" altLang="es-AR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Tipo</a:t>
              </a:r>
            </a:p>
            <a:p>
              <a:pPr algn="ctr">
                <a:spcBef>
                  <a:spcPct val="20000"/>
                </a:spcBef>
                <a:buClr>
                  <a:srgbClr val="996633"/>
                </a:buClr>
                <a:buFont typeface="Wingdings" panose="05000000000000000000" pitchFamily="2" charset="2"/>
                <a:buNone/>
              </a:pPr>
              <a:r>
                <a:rPr lang="es-ES" altLang="es-AR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Variable</a:t>
              </a:r>
              <a:endParaRPr lang="es-MX" altLang="es-AR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20000"/>
                </a:spcBef>
                <a:buClr>
                  <a:srgbClr val="996633"/>
                </a:buClr>
                <a:buFont typeface="Wingdings" panose="05000000000000000000" pitchFamily="2" charset="2"/>
                <a:buNone/>
              </a:pPr>
              <a:r>
                <a:rPr lang="es-ES" altLang="es-AR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Declaración de variables</a:t>
              </a:r>
              <a:endParaRPr lang="es-ES" altLang="es-AR" sz="18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69639" name="AutoShape 7">
              <a:extLst>
                <a:ext uri="{FF2B5EF4-FFF2-40B4-BE49-F238E27FC236}">
                  <a16:creationId xmlns:a16="http://schemas.microsoft.com/office/drawing/2014/main" id="{A5D120DD-4BE6-42D9-8D16-BF10B5496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888"/>
              <a:ext cx="480" cy="93"/>
            </a:xfrm>
            <a:prstGeom prst="rightArrow">
              <a:avLst>
                <a:gd name="adj1" fmla="val 50000"/>
                <a:gd name="adj2" fmla="val 129032"/>
              </a:avLst>
            </a:prstGeom>
            <a:solidFill>
              <a:srgbClr val="FFCCFF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0" name="AutoShape 8">
              <a:extLst>
                <a:ext uri="{FF2B5EF4-FFF2-40B4-BE49-F238E27FC236}">
                  <a16:creationId xmlns:a16="http://schemas.microsoft.com/office/drawing/2014/main" id="{7520E5C3-A9C5-4B5B-B376-0D8404C07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090"/>
              <a:ext cx="480" cy="93"/>
            </a:xfrm>
            <a:prstGeom prst="rightArrow">
              <a:avLst>
                <a:gd name="adj1" fmla="val 50000"/>
                <a:gd name="adj2" fmla="val 129032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1" name="AutoShape 9">
              <a:extLst>
                <a:ext uri="{FF2B5EF4-FFF2-40B4-BE49-F238E27FC236}">
                  <a16:creationId xmlns:a16="http://schemas.microsoft.com/office/drawing/2014/main" id="{F50E5FA3-737D-427D-BE0D-70D5D8402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307"/>
              <a:ext cx="480" cy="93"/>
            </a:xfrm>
            <a:prstGeom prst="rightArrow">
              <a:avLst>
                <a:gd name="adj1" fmla="val 50000"/>
                <a:gd name="adj2" fmla="val 129032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3" name="Text Box 11">
              <a:extLst>
                <a:ext uri="{FF2B5EF4-FFF2-40B4-BE49-F238E27FC236}">
                  <a16:creationId xmlns:a16="http://schemas.microsoft.com/office/drawing/2014/main" id="{C7B6A21F-D5F1-4515-84C6-36A6AD2E0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478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s-MX" altLang="es-AR" sz="28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POO</a:t>
              </a:r>
              <a:endParaRPr kumimoji="1" lang="es-ES" altLang="es-AR" sz="28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4" name="Text Box 12">
              <a:extLst>
                <a:ext uri="{FF2B5EF4-FFF2-40B4-BE49-F238E27FC236}">
                  <a16:creationId xmlns:a16="http://schemas.microsoft.com/office/drawing/2014/main" id="{4879B8AE-1439-4EA4-9E07-EC8731914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523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s-MX" altLang="es-AR" sz="2800" b="1">
                  <a:solidFill>
                    <a:schemeClr val="tx2"/>
                  </a:solidFill>
                  <a:latin typeface="Comic Sans MS" panose="030F0702030302020204" pitchFamily="66" charset="0"/>
                </a:rPr>
                <a:t>   Procedural</a:t>
              </a:r>
              <a:endParaRPr kumimoji="1" lang="es-ES" altLang="es-AR" sz="2800" b="1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2D5FDF2-700E-4BFF-9992-0A633B9C8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  <a:noFill/>
          <a:ln/>
        </p:spPr>
        <p:txBody>
          <a:bodyPr>
            <a:normAutofit/>
          </a:bodyPr>
          <a:lstStyle/>
          <a:p>
            <a:r>
              <a:rPr lang="es-MX" altLang="es-AR" sz="3200" b="1" dirty="0"/>
              <a:t>Objetos</a:t>
            </a:r>
            <a:endParaRPr lang="es-ES" altLang="es-AR" sz="3200" b="1" dirty="0"/>
          </a:p>
        </p:txBody>
      </p:sp>
      <p:sp>
        <p:nvSpPr>
          <p:cNvPr id="14" name="Marcador de número de diapositiva 4">
            <a:extLst>
              <a:ext uri="{FF2B5EF4-FFF2-40B4-BE49-F238E27FC236}">
                <a16:creationId xmlns:a16="http://schemas.microsoft.com/office/drawing/2014/main" id="{308C38FE-1CBA-422B-B956-94560E8B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FBF6-26F2-4CF3-B695-7FCDAC3E4DF9}" type="slidenum">
              <a:rPr lang="es-ES" altLang="es-AR"/>
              <a:pPr/>
              <a:t>21</a:t>
            </a:fld>
            <a:endParaRPr lang="es-ES" altLang="es-AR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22CE72B-3F50-4541-8DC0-A3F1E892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6042914" cy="406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97013" indent="-355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3991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47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05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62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95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76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20000"/>
              </a:spcBef>
              <a:buClr>
                <a:srgbClr val="996633"/>
              </a:buClr>
              <a:buSzPct val="75000"/>
            </a:pPr>
            <a:r>
              <a:rPr lang="es-ES" altLang="es-AR" dirty="0">
                <a:latin typeface="+mj-lt"/>
                <a:ea typeface="+mj-ea"/>
                <a:cs typeface="+mj-cs"/>
              </a:rPr>
              <a:t>Cada objeto es responsable de inicializarse y destruirse en forma correcta</a:t>
            </a:r>
            <a:endParaRPr lang="es-MX" altLang="es-AR" dirty="0">
              <a:latin typeface="+mj-lt"/>
              <a:ea typeface="+mj-ea"/>
              <a:cs typeface="+mj-cs"/>
            </a:endParaRPr>
          </a:p>
          <a:p>
            <a:pPr algn="just">
              <a:lnSpc>
                <a:spcPct val="50000"/>
              </a:lnSpc>
              <a:spcBef>
                <a:spcPct val="20000"/>
              </a:spcBef>
              <a:buClr>
                <a:srgbClr val="996633"/>
              </a:buClr>
              <a:buSzPct val="75000"/>
              <a:buFont typeface="Wingdings" panose="05000000000000000000" pitchFamily="2" charset="2"/>
              <a:buNone/>
            </a:pPr>
            <a:endParaRPr lang="es-MX" altLang="es-AR" sz="1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20000"/>
              </a:spcBef>
              <a:buClr>
                <a:srgbClr val="996633"/>
              </a:buClr>
              <a:buSzPct val="75000"/>
            </a:pPr>
            <a:r>
              <a:rPr lang="es-ES" altLang="es-AR" dirty="0">
                <a:latin typeface="+mj-lt"/>
                <a:ea typeface="+mj-ea"/>
                <a:cs typeface="+mj-cs"/>
              </a:rPr>
              <a:t>Un objeto </a:t>
            </a:r>
            <a:r>
              <a:rPr lang="es-MX" altLang="es-AR" dirty="0">
                <a:latin typeface="+mj-lt"/>
                <a:ea typeface="+mj-ea"/>
                <a:cs typeface="+mj-cs"/>
              </a:rPr>
              <a:t>consta de:</a:t>
            </a:r>
          </a:p>
          <a:p>
            <a:pPr marL="0" indent="0" algn="just">
              <a:spcBef>
                <a:spcPct val="20000"/>
              </a:spcBef>
              <a:buClr>
                <a:srgbClr val="996633"/>
              </a:buClr>
              <a:buSzPct val="75000"/>
            </a:pPr>
            <a:endParaRPr lang="es-MX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208087" lvl="5" indent="0" algn="just">
              <a:lnSpc>
                <a:spcPct val="80000"/>
              </a:lnSpc>
              <a:spcBef>
                <a:spcPct val="20000"/>
              </a:spcBef>
              <a:buClr>
                <a:srgbClr val="996633"/>
              </a:buClr>
              <a:buSzPct val="75000"/>
              <a:buFont typeface="Wingdings" panose="05000000000000000000" pitchFamily="2" charset="2"/>
              <a:buChar char="Ø"/>
            </a:pPr>
            <a:r>
              <a:rPr lang="es-MX" altLang="es-AR" sz="32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Tiempo de vida</a:t>
            </a:r>
          </a:p>
          <a:p>
            <a:pPr marL="1208087" lvl="5" indent="0" algn="just">
              <a:lnSpc>
                <a:spcPct val="80000"/>
              </a:lnSpc>
              <a:spcBef>
                <a:spcPct val="20000"/>
              </a:spcBef>
              <a:buClr>
                <a:srgbClr val="996633"/>
              </a:buClr>
              <a:buSzPct val="75000"/>
              <a:buFont typeface="Wingdings" panose="05000000000000000000" pitchFamily="2" charset="2"/>
              <a:buChar char="Ø"/>
            </a:pPr>
            <a:r>
              <a:rPr lang="es-MX" altLang="es-AR" sz="32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s-ES" altLang="es-AR" sz="32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s-MX" altLang="es-AR" sz="3200" b="1" u="sng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tado</a:t>
            </a:r>
            <a:endParaRPr lang="es-MX" altLang="es-AR" sz="3200" b="1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208087" lvl="5" indent="0" algn="just">
              <a:lnSpc>
                <a:spcPct val="80000"/>
              </a:lnSpc>
              <a:spcBef>
                <a:spcPct val="20000"/>
              </a:spcBef>
              <a:buClr>
                <a:srgbClr val="996633"/>
              </a:buClr>
              <a:buSzPct val="75000"/>
              <a:buFont typeface="Wingdings" panose="05000000000000000000" pitchFamily="2" charset="2"/>
              <a:buChar char="Ø"/>
            </a:pPr>
            <a:r>
              <a:rPr lang="es-MX" altLang="es-AR" sz="32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Comportamiento</a:t>
            </a:r>
            <a:endParaRPr lang="es-ES" altLang="es-AR" sz="3200" b="1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13">
            <a:extLst>
              <a:ext uri="{FF2B5EF4-FFF2-40B4-BE49-F238E27FC236}">
                <a16:creationId xmlns:a16="http://schemas.microsoft.com/office/drawing/2014/main" id="{AED72F29-4DAD-4EE1-8C93-3E62D3E8C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6190456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altLang="es-AR" sz="3200" b="1" dirty="0"/>
              <a:t>Tiempo de vida de un objeto</a:t>
            </a:r>
            <a:endParaRPr lang="es-ES" altLang="es-AR" sz="3200" b="1" dirty="0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A4DF933F-838D-455A-9FD3-F4368D42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835-65C0-4611-8F46-34F170352644}" type="slidenum">
              <a:rPr lang="es-ES" altLang="es-AR"/>
              <a:pPr/>
              <a:t>22</a:t>
            </a:fld>
            <a:endParaRPr lang="es-ES" altLang="es-AR"/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A3E7F124-B948-4113-AFF1-26BE1C67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456292"/>
            <a:ext cx="648072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2236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14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605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796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36863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94063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51263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08463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ct val="20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s-ES" altLang="es-AR" dirty="0">
                <a:latin typeface="+mn-lt"/>
              </a:rPr>
              <a:t>La duración de un objeto en un programa siempre está limitada en el tiempo</a:t>
            </a:r>
          </a:p>
          <a:p>
            <a:pPr marL="342900" indent="-342900" algn="just">
              <a:spcBef>
                <a:spcPct val="20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s-ES" altLang="es-AR" dirty="0">
                <a:latin typeface="+mn-lt"/>
              </a:rPr>
              <a:t>La mayoría de los objetos sólo existen durante una parte de la ejecución del programa</a:t>
            </a:r>
            <a:endParaRPr lang="es-MX" altLang="es-AR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s-ES" altLang="es-AR" dirty="0">
                <a:latin typeface="+mn-lt"/>
              </a:rPr>
              <a:t>Los objetos son creados mediante un mecanismo denominado instanciación</a:t>
            </a:r>
            <a:endParaRPr lang="es-MX" altLang="es-AR" dirty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s-MX" altLang="es-AR" dirty="0">
                <a:latin typeface="+mn-lt"/>
              </a:rPr>
              <a:t>Los objetos</a:t>
            </a:r>
            <a:r>
              <a:rPr lang="es-ES" altLang="es-AR" dirty="0">
                <a:latin typeface="+mn-lt"/>
              </a:rPr>
              <a:t> dejan de existir cuando son destruidos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>
            <a:extLst>
              <a:ext uri="{FF2B5EF4-FFF2-40B4-BE49-F238E27FC236}">
                <a16:creationId xmlns:a16="http://schemas.microsoft.com/office/drawing/2014/main" id="{36F73288-5532-4B7F-B47D-E3CB5330D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132856"/>
            <a:ext cx="6984776" cy="2664296"/>
          </a:xfrm>
          <a:noFill/>
          <a:ln/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Queda </a:t>
            </a:r>
            <a: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definido por sus atributos. </a:t>
            </a:r>
            <a:b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él se definen las propiedades del objeto, y el estado en que se encuentra en un momento determinado de su existencia</a:t>
            </a:r>
            <a: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MX" altLang="es-AR" sz="2400" dirty="0"/>
              <a:t/>
            </a:r>
            <a:br>
              <a:rPr lang="es-MX" altLang="es-AR" sz="2400" dirty="0"/>
            </a:br>
            <a:endParaRPr lang="es-ES" altLang="es-AR" sz="2400" dirty="0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2DA5A4C4-70B5-4102-98CC-D5C218DB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0069-0543-4D50-BE27-C0BEDBF6212B}" type="slidenum">
              <a:rPr lang="es-ES" altLang="es-AR"/>
              <a:pPr/>
              <a:t>23</a:t>
            </a:fld>
            <a:endParaRPr lang="es-ES" altLang="es-A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180BA58-838F-4095-8A2A-530322FE89E7}"/>
              </a:ext>
            </a:extLst>
          </p:cNvPr>
          <p:cNvSpPr txBox="1">
            <a:spLocks noChangeArrowheads="1"/>
          </p:cNvSpPr>
          <p:nvPr/>
        </p:nvSpPr>
        <p:spPr>
          <a:xfrm>
            <a:off x="510539" y="980728"/>
            <a:ext cx="6190456" cy="55562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altLang="es-AR" sz="3200" b="1" dirty="0"/>
              <a:t>Estado de un objeto</a:t>
            </a:r>
            <a:endParaRPr lang="es-ES" altLang="es-AR" sz="3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>
            <a:extLst>
              <a:ext uri="{FF2B5EF4-FFF2-40B4-BE49-F238E27FC236}">
                <a16:creationId xmlns:a16="http://schemas.microsoft.com/office/drawing/2014/main" id="{36F73288-5532-4B7F-B47D-E3CB5330D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1916832"/>
            <a:ext cx="6984776" cy="3284984"/>
          </a:xfrm>
          <a:noFill/>
          <a:ln/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Queda definido por los </a:t>
            </a:r>
            <a: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métodos</a:t>
            </a:r>
            <a:b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prototipos de los métodos definidos en la interfaz de una clase </a:t>
            </a:r>
            <a: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permiten a otros objetos, que </a:t>
            </a:r>
            <a: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forman parte de la aplicación,</a:t>
            </a:r>
            <a:r>
              <a:rPr lang="es-ES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interactuar con los objetos de esa clase</a:t>
            </a:r>
            <a: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MX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ES" altLang="es-AR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2DA5A4C4-70B5-4102-98CC-D5C218DB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0069-0543-4D50-BE27-C0BEDBF6212B}" type="slidenum">
              <a:rPr lang="es-ES" altLang="es-AR"/>
              <a:pPr/>
              <a:t>24</a:t>
            </a:fld>
            <a:endParaRPr lang="es-ES" altLang="es-A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FCE4557-176B-4CF1-8713-016EB41D1F4B}"/>
              </a:ext>
            </a:extLst>
          </p:cNvPr>
          <p:cNvSpPr txBox="1">
            <a:spLocks noChangeArrowheads="1"/>
          </p:cNvSpPr>
          <p:nvPr/>
        </p:nvSpPr>
        <p:spPr>
          <a:xfrm>
            <a:off x="510539" y="980728"/>
            <a:ext cx="6190456" cy="55562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altLang="es-AR" sz="3200" b="1" dirty="0"/>
              <a:t>Comportamiento de un objeto</a:t>
            </a:r>
            <a:endParaRPr lang="es-ES" alt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932745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02952D-4C37-4FAD-86DD-09A967B28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/>
          </a:bodyPr>
          <a:lstStyle/>
          <a:p>
            <a:r>
              <a:rPr lang="es-MX" altLang="es-AR" sz="3100" b="1" dirty="0"/>
              <a:t>Clases</a:t>
            </a:r>
            <a:endParaRPr lang="es-ES" altLang="es-AR" sz="3100" b="1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11741CE-17EA-4EB0-85D4-40B31B2B3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524000"/>
            <a:ext cx="7578141" cy="3810000"/>
          </a:xfrm>
        </p:spPr>
        <p:txBody>
          <a:bodyPr/>
          <a:lstStyle/>
          <a:p>
            <a:pPr algn="just"/>
            <a:r>
              <a:rPr lang="es-ES" altLang="es-AR" sz="2400" dirty="0">
                <a:solidFill>
                  <a:schemeClr val="tx1"/>
                </a:solidFill>
              </a:rPr>
              <a:t>Las clases son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abstracciones</a:t>
            </a:r>
            <a:r>
              <a:rPr lang="es-ES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400" dirty="0">
                <a:solidFill>
                  <a:schemeClr val="tx1"/>
                </a:solidFill>
              </a:rPr>
              <a:t>que representan </a:t>
            </a:r>
          </a:p>
          <a:p>
            <a:pPr marL="0" indent="0" algn="just">
              <a:buNone/>
            </a:pPr>
            <a:r>
              <a:rPr lang="es-ES" altLang="es-AR" sz="2400" dirty="0">
                <a:solidFill>
                  <a:schemeClr val="tx1"/>
                </a:solidFill>
              </a:rPr>
              <a:t>a un conjunto de objetos con un:</a:t>
            </a:r>
          </a:p>
          <a:p>
            <a:pPr lvl="2" algn="just">
              <a:buClr>
                <a:srgbClr val="6600FF"/>
              </a:buClr>
              <a:buFont typeface="Wingdings" panose="05000000000000000000" pitchFamily="2" charset="2"/>
              <a:buChar char="q"/>
            </a:pP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Comportamiento</a:t>
            </a:r>
            <a:r>
              <a:rPr lang="es-ES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 </a:t>
            </a:r>
          </a:p>
          <a:p>
            <a:pPr lvl="2" algn="just">
              <a:buClr>
                <a:srgbClr val="6600FF"/>
              </a:buClr>
              <a:buFont typeface="Wingdings" panose="05000000000000000000" pitchFamily="2" charset="2"/>
              <a:buChar char="q"/>
            </a:pP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Interfaz</a:t>
            </a:r>
            <a:r>
              <a:rPr lang="es-ES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común</a:t>
            </a:r>
            <a:endParaRPr lang="es-MX" altLang="es-A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s-MX" altLang="es-A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" altLang="es-AR" sz="2400" dirty="0">
                <a:solidFill>
                  <a:schemeClr val="tx1"/>
                </a:solidFill>
              </a:rPr>
              <a:t>Es la implementación de un tipo de dato </a:t>
            </a:r>
          </a:p>
          <a:p>
            <a:pPr marL="0" indent="0" algn="just">
              <a:buFont typeface="Wingdings 3" charset="2"/>
              <a:buNone/>
            </a:pPr>
            <a:r>
              <a:rPr lang="es-ES" altLang="es-AR" sz="2400" dirty="0">
                <a:solidFill>
                  <a:schemeClr val="tx1"/>
                </a:solidFill>
              </a:rPr>
              <a:t>(considerando los objetos como instancias de las </a:t>
            </a:r>
          </a:p>
          <a:p>
            <a:pPr marL="0" indent="0" algn="just">
              <a:buFont typeface="Wingdings 3" charset="2"/>
              <a:buNone/>
            </a:pPr>
            <a:r>
              <a:rPr lang="es-ES" altLang="es-AR" sz="2400" dirty="0">
                <a:solidFill>
                  <a:schemeClr val="tx1"/>
                </a:solidFill>
              </a:rPr>
              <a:t>clases)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F01706FD-4477-416F-BC5C-765EA69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702-9E01-4924-95A6-3738E4A7751D}" type="slidenum">
              <a:rPr lang="es-ES" altLang="es-AR"/>
              <a:pPr/>
              <a:t>25</a:t>
            </a:fld>
            <a:endParaRPr lang="es-ES" altLang="es-A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997FC28-09F2-4F41-B660-E1E0FEADC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/>
          </a:bodyPr>
          <a:lstStyle/>
          <a:p>
            <a:r>
              <a:rPr lang="es-MX" altLang="es-AR" sz="3100" b="1" dirty="0"/>
              <a:t>Clases</a:t>
            </a:r>
            <a:endParaRPr lang="es-ES" altLang="es-AR" sz="3100" b="1" dirty="0"/>
          </a:p>
        </p:txBody>
      </p:sp>
      <p:sp>
        <p:nvSpPr>
          <p:cNvPr id="13" name="Marcador de número de diapositiva 4">
            <a:extLst>
              <a:ext uri="{FF2B5EF4-FFF2-40B4-BE49-F238E27FC236}">
                <a16:creationId xmlns:a16="http://schemas.microsoft.com/office/drawing/2014/main" id="{7A2C4228-C740-4383-A6D3-23419430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F67-0B44-459C-8E2E-F406CA9C27E8}" type="slidenum">
              <a:rPr lang="es-ES" altLang="es-AR"/>
              <a:pPr/>
              <a:t>26</a:t>
            </a:fld>
            <a:endParaRPr lang="es-ES" altLang="es-AR"/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49C00EA7-E7A9-4115-9EE2-76DC4AEAF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341438"/>
            <a:ext cx="77724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001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20000"/>
              </a:spcBef>
              <a:buClr>
                <a:srgbClr val="996633"/>
              </a:buClr>
            </a:pPr>
            <a:r>
              <a:rPr lang="es-MX" altLang="es-AR" dirty="0">
                <a:latin typeface="+mn-lt"/>
              </a:rPr>
              <a:t>Permiten definir y representar colecciones de objetos</a:t>
            </a:r>
          </a:p>
          <a:p>
            <a:pPr algn="just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endParaRPr lang="es-MX" altLang="es-AR" dirty="0">
              <a:latin typeface="+mn-lt"/>
            </a:endParaRPr>
          </a:p>
          <a:p>
            <a:pPr marL="0" indent="0" algn="just">
              <a:spcBef>
                <a:spcPct val="20000"/>
              </a:spcBef>
              <a:buClr>
                <a:srgbClr val="996633"/>
              </a:buClr>
            </a:pPr>
            <a:r>
              <a:rPr lang="es-MX" altLang="es-AR" dirty="0">
                <a:latin typeface="+mn-lt"/>
              </a:rPr>
              <a:t>Proveen un modelo para la creación de objetos</a:t>
            </a:r>
          </a:p>
          <a:p>
            <a:pPr algn="just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endParaRPr lang="es-MX" altLang="es-AR" dirty="0">
              <a:latin typeface="+mn-lt"/>
            </a:endParaRPr>
          </a:p>
          <a:p>
            <a:pPr marL="0" indent="0">
              <a:spcBef>
                <a:spcPct val="20000"/>
              </a:spcBef>
              <a:buClr>
                <a:srgbClr val="996633"/>
              </a:buClr>
            </a:pPr>
            <a:r>
              <a:rPr lang="es-MX" altLang="es-AR" dirty="0">
                <a:latin typeface="+mn-lt"/>
              </a:rPr>
              <a:t>Los elementos que componen la clase son</a:t>
            </a:r>
            <a:endParaRPr lang="es-ES" altLang="es-AR" dirty="0">
              <a:latin typeface="+mn-lt"/>
            </a:endParaRPr>
          </a:p>
        </p:txBody>
      </p:sp>
      <p:grpSp>
        <p:nvGrpSpPr>
          <p:cNvPr id="74773" name="Group 21">
            <a:extLst>
              <a:ext uri="{FF2B5EF4-FFF2-40B4-BE49-F238E27FC236}">
                <a16:creationId xmlns:a16="http://schemas.microsoft.com/office/drawing/2014/main" id="{6AD8E7DB-3335-401D-9314-EA6C56C67A1F}"/>
              </a:ext>
            </a:extLst>
          </p:cNvPr>
          <p:cNvGrpSpPr>
            <a:grpSpLocks/>
          </p:cNvGrpSpPr>
          <p:nvPr/>
        </p:nvGrpSpPr>
        <p:grpSpPr bwMode="auto">
          <a:xfrm>
            <a:off x="1123950" y="3860800"/>
            <a:ext cx="7219950" cy="1695451"/>
            <a:chOff x="957" y="2659"/>
            <a:chExt cx="4548" cy="1068"/>
          </a:xfrm>
        </p:grpSpPr>
        <p:sp>
          <p:nvSpPr>
            <p:cNvPr id="74757" name="Rectangle 5">
              <a:extLst>
                <a:ext uri="{FF2B5EF4-FFF2-40B4-BE49-F238E27FC236}">
                  <a16:creationId xmlns:a16="http://schemas.microsoft.com/office/drawing/2014/main" id="{CFC7EB78-7FCF-461E-8A9C-FED15C44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2659"/>
              <a:ext cx="1584" cy="10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4758" name="Line 6">
              <a:extLst>
                <a:ext uri="{FF2B5EF4-FFF2-40B4-BE49-F238E27FC236}">
                  <a16:creationId xmlns:a16="http://schemas.microsoft.com/office/drawing/2014/main" id="{43A84EFD-F686-4A64-BE83-05DFD580B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" y="3061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74759" name="Text Box 7">
              <a:extLst>
                <a:ext uri="{FF2B5EF4-FFF2-40B4-BE49-F238E27FC236}">
                  <a16:creationId xmlns:a16="http://schemas.microsoft.com/office/drawing/2014/main" id="{54FA5063-80E1-4D02-B1CB-EE4CC7964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2677"/>
              <a:ext cx="12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20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Atributos</a:t>
              </a:r>
              <a:endParaRPr lang="es-ES" alt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4381F28-7B46-4731-8A5E-395705BC6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3253"/>
              <a:ext cx="12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20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Métodos</a:t>
              </a:r>
              <a:endParaRPr lang="es-ES" alt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4762" name="Text Box 10">
              <a:extLst>
                <a:ext uri="{FF2B5EF4-FFF2-40B4-BE49-F238E27FC236}">
                  <a16:creationId xmlns:a16="http://schemas.microsoft.com/office/drawing/2014/main" id="{BCD6C34E-F495-4EE5-8CC9-5E0215455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" y="2705"/>
              <a:ext cx="2736" cy="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Representan el </a:t>
              </a:r>
              <a:r>
                <a:rPr lang="es-MX" altLang="es-AR" sz="20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estado</a:t>
              </a:r>
              <a:r>
                <a:rPr lang="es-MX" altLang="es-AR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de un objeto 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s-MX" altLang="es-AR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(variables de ejemplar)</a:t>
              </a:r>
              <a:endParaRPr lang="es-ES" alt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4763" name="Text Box 11">
              <a:extLst>
                <a:ext uri="{FF2B5EF4-FFF2-40B4-BE49-F238E27FC236}">
                  <a16:creationId xmlns:a16="http://schemas.microsoft.com/office/drawing/2014/main" id="{BEE3AD85-326B-4A58-8F4A-C39BEBEFF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" y="3281"/>
              <a:ext cx="2736" cy="446"/>
            </a:xfrm>
            <a:prstGeom prst="rect">
              <a:avLst/>
            </a:prstGeom>
            <a:solidFill>
              <a:srgbClr val="F3D6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Representan el </a:t>
              </a:r>
              <a:r>
                <a:rPr lang="es-MX" altLang="es-AR" sz="20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comportamiento</a:t>
              </a:r>
              <a:r>
                <a:rPr lang="es-MX" altLang="es-AR" sz="20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de un objeto (funciones miembro)</a:t>
              </a:r>
              <a:endParaRPr lang="es-ES" alt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4769" name="AutoShape 17">
              <a:extLst>
                <a:ext uri="{FF2B5EF4-FFF2-40B4-BE49-F238E27FC236}">
                  <a16:creationId xmlns:a16="http://schemas.microsoft.com/office/drawing/2014/main" id="{9645AE7A-B582-4967-94A3-29EB72993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869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4770" name="AutoShape 18">
              <a:extLst>
                <a:ext uri="{FF2B5EF4-FFF2-40B4-BE49-F238E27FC236}">
                  <a16:creationId xmlns:a16="http://schemas.microsoft.com/office/drawing/2014/main" id="{E6C6FDE0-2B7A-4BC7-8F5A-B582377C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44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1CA4BFC-50B7-4F9B-BD11-1E66482D8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8001000" cy="555625"/>
          </a:xfrm>
        </p:spPr>
        <p:txBody>
          <a:bodyPr>
            <a:normAutofit fontScale="90000"/>
          </a:bodyPr>
          <a:lstStyle/>
          <a:p>
            <a:r>
              <a:rPr lang="es-MX" altLang="es-AR" sz="3200" dirty="0"/>
              <a:t>Ejemplo</a:t>
            </a:r>
            <a:endParaRPr lang="es-ES" altLang="es-AR" sz="3200" dirty="0"/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68454506-8CB6-4EC6-9404-D2135A174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4706" y="1484784"/>
            <a:ext cx="7494587" cy="4343400"/>
          </a:xfrm>
        </p:spPr>
        <p:txBody>
          <a:bodyPr>
            <a:normAutofit lnSpcReduction="10000"/>
          </a:bodyPr>
          <a:lstStyle/>
          <a:p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s-MX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MX" altLang="es-AR" sz="2400" dirty="0">
                <a:solidFill>
                  <a:schemeClr val="tx1"/>
                </a:solidFill>
              </a:rPr>
              <a:t>Cuenta corriente</a:t>
            </a:r>
          </a:p>
          <a:p>
            <a:pPr lvl="1"/>
            <a:r>
              <a:rPr lang="es-MX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Atributos</a:t>
            </a:r>
            <a:r>
              <a:rPr lang="es-MX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2"/>
            <a:r>
              <a:rPr lang="es-MX" altLang="es-AR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altLang="es-AR" sz="2400" dirty="0">
                <a:solidFill>
                  <a:schemeClr val="tx1"/>
                </a:solidFill>
              </a:rPr>
              <a:t>Número</a:t>
            </a:r>
          </a:p>
          <a:p>
            <a:pPr lvl="2"/>
            <a:r>
              <a:rPr lang="es-MX" altLang="es-AR" sz="2400" dirty="0">
                <a:solidFill>
                  <a:schemeClr val="tx1"/>
                </a:solidFill>
              </a:rPr>
              <a:t> Nombre</a:t>
            </a:r>
          </a:p>
          <a:p>
            <a:pPr lvl="2"/>
            <a:r>
              <a:rPr lang="es-MX" altLang="es-AR" sz="2400" dirty="0">
                <a:solidFill>
                  <a:schemeClr val="tx1"/>
                </a:solidFill>
              </a:rPr>
              <a:t> Saldo</a:t>
            </a:r>
          </a:p>
          <a:p>
            <a:pPr lvl="1"/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Métodos:</a:t>
            </a:r>
          </a:p>
          <a:p>
            <a:pPr lvl="2"/>
            <a:r>
              <a:rPr lang="es-MX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altLang="es-AR" sz="2400" dirty="0">
                <a:solidFill>
                  <a:schemeClr val="tx1"/>
                </a:solidFill>
              </a:rPr>
              <a:t>Depositar</a:t>
            </a:r>
          </a:p>
          <a:p>
            <a:pPr lvl="2"/>
            <a:r>
              <a:rPr lang="es-MX" altLang="es-AR" sz="2400" dirty="0">
                <a:solidFill>
                  <a:schemeClr val="tx1"/>
                </a:solidFill>
              </a:rPr>
              <a:t> Girar</a:t>
            </a:r>
          </a:p>
          <a:p>
            <a:pPr lvl="2"/>
            <a:r>
              <a:rPr lang="es-ES" altLang="es-AR" sz="2400" dirty="0">
                <a:solidFill>
                  <a:schemeClr val="tx1"/>
                </a:solidFill>
              </a:rPr>
              <a:t> Consultar saldo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AA490819-9830-4896-890E-397950ED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40FA-FF93-477A-A74D-4D64F7CCEA42}" type="slidenum">
              <a:rPr lang="es-ES" altLang="es-AR"/>
              <a:pPr/>
              <a:t>27</a:t>
            </a:fld>
            <a:endParaRPr lang="es-ES" altLang="es-A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7F73AE2-9692-43EF-A320-2A4DD8C4D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8001000" cy="555625"/>
          </a:xfrm>
        </p:spPr>
        <p:txBody>
          <a:bodyPr>
            <a:normAutofit fontScale="90000"/>
          </a:bodyPr>
          <a:lstStyle/>
          <a:p>
            <a:r>
              <a:rPr lang="es-MX" altLang="es-AR" sz="3200"/>
              <a:t>Ejemplo de instancia de objetos</a:t>
            </a:r>
            <a:endParaRPr lang="es-ES" altLang="es-AR" sz="3200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7C7D471-5D5A-47F7-8C38-776CBDA00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924425"/>
          </a:xfrm>
        </p:spPr>
        <p:txBody>
          <a:bodyPr/>
          <a:lstStyle/>
          <a:p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Clase:  </a:t>
            </a:r>
            <a:r>
              <a:rPr lang="es-MX" altLang="es-AR" sz="2400" dirty="0"/>
              <a:t>	</a:t>
            </a:r>
            <a:r>
              <a:rPr lang="es-MX" altLang="es-AR" sz="2400" dirty="0">
                <a:solidFill>
                  <a:schemeClr val="tx1"/>
                </a:solidFill>
              </a:rPr>
              <a:t>Cuenta corriente</a:t>
            </a:r>
          </a:p>
          <a:p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Instancias</a:t>
            </a:r>
            <a:r>
              <a:rPr lang="es-MX" altLang="es-A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 </a:t>
            </a:r>
            <a:r>
              <a:rPr lang="es-MX" altLang="es-AR" sz="2400" dirty="0">
                <a:solidFill>
                  <a:schemeClr val="tx1"/>
                </a:solidFill>
              </a:rPr>
              <a:t>Cuenta Corriente A, B</a:t>
            </a:r>
            <a:endParaRPr lang="es-ES" altLang="es-AR" sz="2400" dirty="0">
              <a:solidFill>
                <a:schemeClr val="tx1"/>
              </a:solidFill>
            </a:endParaRPr>
          </a:p>
        </p:txBody>
      </p:sp>
      <p:sp>
        <p:nvSpPr>
          <p:cNvPr id="25" name="Marcador de número de diapositiva 4">
            <a:extLst>
              <a:ext uri="{FF2B5EF4-FFF2-40B4-BE49-F238E27FC236}">
                <a16:creationId xmlns:a16="http://schemas.microsoft.com/office/drawing/2014/main" id="{ABACD86B-D802-47BE-B69B-5006336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F174-BEF2-4F33-A42B-D7D8F3A7036D}" type="slidenum">
              <a:rPr lang="es-ES" altLang="es-AR"/>
              <a:pPr/>
              <a:t>28</a:t>
            </a:fld>
            <a:endParaRPr lang="es-ES" altLang="es-AR"/>
          </a:p>
        </p:txBody>
      </p:sp>
      <p:grpSp>
        <p:nvGrpSpPr>
          <p:cNvPr id="120874" name="Group 42">
            <a:extLst>
              <a:ext uri="{FF2B5EF4-FFF2-40B4-BE49-F238E27FC236}">
                <a16:creationId xmlns:a16="http://schemas.microsoft.com/office/drawing/2014/main" id="{577EDECB-F479-4682-BBDC-118F1634A3A6}"/>
              </a:ext>
            </a:extLst>
          </p:cNvPr>
          <p:cNvGrpSpPr>
            <a:grpSpLocks/>
          </p:cNvGrpSpPr>
          <p:nvPr/>
        </p:nvGrpSpPr>
        <p:grpSpPr bwMode="auto">
          <a:xfrm>
            <a:off x="1326276" y="2814681"/>
            <a:ext cx="5619750" cy="3403600"/>
            <a:chOff x="1111" y="1616"/>
            <a:chExt cx="3540" cy="2144"/>
          </a:xfrm>
        </p:grpSpPr>
        <p:sp>
          <p:nvSpPr>
            <p:cNvPr id="120837" name="Text Box 5">
              <a:extLst>
                <a:ext uri="{FF2B5EF4-FFF2-40B4-BE49-F238E27FC236}">
                  <a16:creationId xmlns:a16="http://schemas.microsoft.com/office/drawing/2014/main" id="{FC484579-DFD3-4E9C-9263-299219071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61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2000" dirty="0">
                  <a:latin typeface="Comic Sans MS" panose="030F0702030302020204" pitchFamily="66" charset="0"/>
                </a:rPr>
                <a:t>Objeto:  </a:t>
              </a:r>
              <a:r>
                <a:rPr lang="es-MX" altLang="es-AR" sz="2000" b="1" dirty="0">
                  <a:latin typeface="Comic Sans MS" panose="030F0702030302020204" pitchFamily="66" charset="0"/>
                </a:rPr>
                <a:t>A</a:t>
              </a:r>
              <a:endParaRPr lang="es-ES" altLang="es-AR" sz="2000" b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120861" name="Group 29">
              <a:extLst>
                <a:ext uri="{FF2B5EF4-FFF2-40B4-BE49-F238E27FC236}">
                  <a16:creationId xmlns:a16="http://schemas.microsoft.com/office/drawing/2014/main" id="{E07FEB52-7704-4978-B89A-93C3BAC4B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888"/>
              <a:ext cx="1680" cy="1872"/>
              <a:chOff x="912" y="2208"/>
              <a:chExt cx="1680" cy="1872"/>
            </a:xfrm>
          </p:grpSpPr>
          <p:sp>
            <p:nvSpPr>
              <p:cNvPr id="120836" name="Rectangle 4">
                <a:extLst>
                  <a:ext uri="{FF2B5EF4-FFF2-40B4-BE49-F238E27FC236}">
                    <a16:creationId xmlns:a16="http://schemas.microsoft.com/office/drawing/2014/main" id="{B65D871E-FEFF-4D4B-9972-CC37E873C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208"/>
                <a:ext cx="1584" cy="187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20839" name="Text Box 7">
                <a:extLst>
                  <a:ext uri="{FF2B5EF4-FFF2-40B4-BE49-F238E27FC236}">
                    <a16:creationId xmlns:a16="http://schemas.microsoft.com/office/drawing/2014/main" id="{DB269B24-0D21-470F-8E17-2A306C0D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7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1800" b="1">
                    <a:latin typeface="Arial" panose="020B0604020202020204" pitchFamily="34" charset="0"/>
                  </a:rPr>
                  <a:t>Métodos</a:t>
                </a:r>
                <a:endParaRPr lang="es-ES" altLang="es-AR" sz="1800" b="1">
                  <a:latin typeface="Arial" panose="020B0604020202020204" pitchFamily="34" charset="0"/>
                </a:endParaRPr>
              </a:p>
            </p:txBody>
          </p:sp>
          <p:grpSp>
            <p:nvGrpSpPr>
              <p:cNvPr id="120860" name="Group 28">
                <a:extLst>
                  <a:ext uri="{FF2B5EF4-FFF2-40B4-BE49-F238E27FC236}">
                    <a16:creationId xmlns:a16="http://schemas.microsoft.com/office/drawing/2014/main" id="{A90BA947-F82D-49DC-BD4F-DD1164A770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024"/>
                <a:ext cx="1008" cy="1008"/>
                <a:chOff x="1209" y="2976"/>
                <a:chExt cx="1008" cy="1008"/>
              </a:xfrm>
            </p:grpSpPr>
            <p:sp>
              <p:nvSpPr>
                <p:cNvPr id="120838" name="Rectangle 6">
                  <a:extLst>
                    <a:ext uri="{FF2B5EF4-FFF2-40B4-BE49-F238E27FC236}">
                      <a16:creationId xmlns:a16="http://schemas.microsoft.com/office/drawing/2014/main" id="{6CFF5169-6F9B-4B21-9F10-3F84539A5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9" y="2976"/>
                  <a:ext cx="1008" cy="10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20840" name="Rectangle 8">
                  <a:extLst>
                    <a:ext uri="{FF2B5EF4-FFF2-40B4-BE49-F238E27FC236}">
                      <a16:creationId xmlns:a16="http://schemas.microsoft.com/office/drawing/2014/main" id="{B8CDAFE5-FE92-46DF-847A-6C4A1440B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" y="3072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s-MX" altLang="es-AR" sz="1800">
                      <a:latin typeface="Comic Sans MS" panose="030F0702030302020204" pitchFamily="66" charset="0"/>
                    </a:rPr>
                    <a:t>Depositar</a:t>
                  </a:r>
                  <a:endParaRPr kumimoji="1" lang="es-ES" altLang="es-AR" sz="1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20841" name="Rectangle 9">
                  <a:extLst>
                    <a:ext uri="{FF2B5EF4-FFF2-40B4-BE49-F238E27FC236}">
                      <a16:creationId xmlns:a16="http://schemas.microsoft.com/office/drawing/2014/main" id="{86A5BD59-D3B8-4D39-9485-64F7C4D575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" y="3360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s-MX" altLang="es-AR" sz="1800">
                      <a:latin typeface="Comic Sans MS" panose="030F0702030302020204" pitchFamily="66" charset="0"/>
                    </a:rPr>
                    <a:t>Girar</a:t>
                  </a:r>
                  <a:endParaRPr kumimoji="1" lang="es-MX" altLang="es-AR" sz="1800" noProof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20842" name="Rectangle 10">
                  <a:extLst>
                    <a:ext uri="{FF2B5EF4-FFF2-40B4-BE49-F238E27FC236}">
                      <a16:creationId xmlns:a16="http://schemas.microsoft.com/office/drawing/2014/main" id="{9936F622-3D8A-4840-A05C-A7BC6D5FC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" y="3648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s-MX" altLang="es-AR" sz="1800">
                      <a:latin typeface="Comic Sans MS" panose="030F0702030302020204" pitchFamily="66" charset="0"/>
                    </a:rPr>
                    <a:t>Consultar</a:t>
                  </a:r>
                  <a:endParaRPr kumimoji="1" lang="es-ES" altLang="es-AR" sz="18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120844" name="Text Box 12">
                <a:extLst>
                  <a:ext uri="{FF2B5EF4-FFF2-40B4-BE49-F238E27FC236}">
                    <a16:creationId xmlns:a16="http://schemas.microsoft.com/office/drawing/2014/main" id="{4A01A174-810E-486A-A03C-7188BA5B8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08"/>
                <a:ext cx="1680" cy="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1400">
                    <a:latin typeface="Comic Sans MS" panose="030F0702030302020204" pitchFamily="66" charset="0"/>
                  </a:rPr>
                  <a:t>Num: 1234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altLang="es-AR" sz="1400">
                    <a:latin typeface="Comic Sans MS" panose="030F0702030302020204" pitchFamily="66" charset="0"/>
                  </a:rPr>
                  <a:t>Nombre: Juan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altLang="es-AR" sz="1400">
                    <a:latin typeface="Comic Sans MS" panose="030F0702030302020204" pitchFamily="66" charset="0"/>
                  </a:rPr>
                  <a:t>Saldo: 350.000</a:t>
                </a:r>
                <a:endParaRPr lang="es-ES" altLang="es-AR" sz="1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20862" name="Group 30">
              <a:extLst>
                <a:ext uri="{FF2B5EF4-FFF2-40B4-BE49-F238E27FC236}">
                  <a16:creationId xmlns:a16="http://schemas.microsoft.com/office/drawing/2014/main" id="{B590F61A-86B6-497F-8347-C6FC01781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888"/>
              <a:ext cx="1680" cy="1872"/>
              <a:chOff x="912" y="2208"/>
              <a:chExt cx="1680" cy="1872"/>
            </a:xfrm>
          </p:grpSpPr>
          <p:sp>
            <p:nvSpPr>
              <p:cNvPr id="120863" name="Rectangle 31">
                <a:extLst>
                  <a:ext uri="{FF2B5EF4-FFF2-40B4-BE49-F238E27FC236}">
                    <a16:creationId xmlns:a16="http://schemas.microsoft.com/office/drawing/2014/main" id="{0BF37BE8-B174-41E2-8954-1127823BA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208"/>
                <a:ext cx="1584" cy="187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20864" name="Text Box 32">
                <a:extLst>
                  <a:ext uri="{FF2B5EF4-FFF2-40B4-BE49-F238E27FC236}">
                    <a16:creationId xmlns:a16="http://schemas.microsoft.com/office/drawing/2014/main" id="{FE11D526-DAA5-4628-97DB-5012C8185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7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1800" b="1">
                    <a:latin typeface="Arial" panose="020B0604020202020204" pitchFamily="34" charset="0"/>
                  </a:rPr>
                  <a:t>Métodos</a:t>
                </a:r>
                <a:endParaRPr lang="es-ES" altLang="es-AR" sz="1800" b="1">
                  <a:latin typeface="Arial" panose="020B0604020202020204" pitchFamily="34" charset="0"/>
                </a:endParaRPr>
              </a:p>
            </p:txBody>
          </p:sp>
          <p:grpSp>
            <p:nvGrpSpPr>
              <p:cNvPr id="120865" name="Group 33">
                <a:extLst>
                  <a:ext uri="{FF2B5EF4-FFF2-40B4-BE49-F238E27FC236}">
                    <a16:creationId xmlns:a16="http://schemas.microsoft.com/office/drawing/2014/main" id="{2BAFD213-E69E-4991-BEF6-17D0255E6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024"/>
                <a:ext cx="1008" cy="1008"/>
                <a:chOff x="1209" y="2976"/>
                <a:chExt cx="1008" cy="1008"/>
              </a:xfrm>
            </p:grpSpPr>
            <p:sp>
              <p:nvSpPr>
                <p:cNvPr id="120866" name="Rectangle 34">
                  <a:extLst>
                    <a:ext uri="{FF2B5EF4-FFF2-40B4-BE49-F238E27FC236}">
                      <a16:creationId xmlns:a16="http://schemas.microsoft.com/office/drawing/2014/main" id="{60E14857-C386-4341-9C3A-3D14F294AE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9" y="2976"/>
                  <a:ext cx="1008" cy="10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20867" name="Rectangle 35">
                  <a:extLst>
                    <a:ext uri="{FF2B5EF4-FFF2-40B4-BE49-F238E27FC236}">
                      <a16:creationId xmlns:a16="http://schemas.microsoft.com/office/drawing/2014/main" id="{4686A9D0-ED66-492F-ACF9-1D25F9E85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" y="3072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s-MX" altLang="es-AR" sz="1800">
                      <a:latin typeface="Comic Sans MS" panose="030F0702030302020204" pitchFamily="66" charset="0"/>
                    </a:rPr>
                    <a:t>Depositar</a:t>
                  </a:r>
                  <a:endParaRPr kumimoji="1" lang="es-ES" altLang="es-AR" sz="1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20868" name="Rectangle 36">
                  <a:extLst>
                    <a:ext uri="{FF2B5EF4-FFF2-40B4-BE49-F238E27FC236}">
                      <a16:creationId xmlns:a16="http://schemas.microsoft.com/office/drawing/2014/main" id="{D098CD8E-E8E7-427E-ADBC-9317A59EC3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" y="3360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s-MX" altLang="es-AR" sz="1800">
                      <a:latin typeface="Comic Sans MS" panose="030F0702030302020204" pitchFamily="66" charset="0"/>
                    </a:rPr>
                    <a:t>Girar</a:t>
                  </a:r>
                  <a:endParaRPr kumimoji="1" lang="es-MX" altLang="es-AR" sz="1800" noProof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20869" name="Rectangle 37">
                  <a:extLst>
                    <a:ext uri="{FF2B5EF4-FFF2-40B4-BE49-F238E27FC236}">
                      <a16:creationId xmlns:a16="http://schemas.microsoft.com/office/drawing/2014/main" id="{4DBD1DC6-D99A-4E5F-A21C-5528E6BC4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" y="3648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s-MX" altLang="es-AR" sz="1800">
                      <a:latin typeface="Comic Sans MS" panose="030F0702030302020204" pitchFamily="66" charset="0"/>
                    </a:rPr>
                    <a:t>Consultar</a:t>
                  </a:r>
                  <a:endParaRPr kumimoji="1" lang="es-ES" altLang="es-AR" sz="18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120870" name="Text Box 38">
                <a:extLst>
                  <a:ext uri="{FF2B5EF4-FFF2-40B4-BE49-F238E27FC236}">
                    <a16:creationId xmlns:a16="http://schemas.microsoft.com/office/drawing/2014/main" id="{0DAD09D7-C48F-4A4D-AF1C-0DF279E73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08"/>
                <a:ext cx="1680" cy="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1400">
                    <a:latin typeface="Comic Sans MS" panose="030F0702030302020204" pitchFamily="66" charset="0"/>
                  </a:rPr>
                  <a:t>Num: 9876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altLang="es-AR" sz="1400">
                    <a:latin typeface="Comic Sans MS" panose="030F0702030302020204" pitchFamily="66" charset="0"/>
                  </a:rPr>
                  <a:t>Nombre: María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altLang="es-AR" sz="1400">
                    <a:latin typeface="Comic Sans MS" panose="030F0702030302020204" pitchFamily="66" charset="0"/>
                  </a:rPr>
                  <a:t>Saldo: 450.600</a:t>
                </a:r>
                <a:endParaRPr lang="es-ES" altLang="es-AR" sz="1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20871" name="Text Box 39">
              <a:extLst>
                <a:ext uri="{FF2B5EF4-FFF2-40B4-BE49-F238E27FC236}">
                  <a16:creationId xmlns:a16="http://schemas.microsoft.com/office/drawing/2014/main" id="{10D1DC3E-1289-4560-B845-A8B097BBB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61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2000">
                  <a:latin typeface="Comic Sans MS" panose="030F0702030302020204" pitchFamily="66" charset="0"/>
                </a:rPr>
                <a:t>Objeto:  </a:t>
              </a:r>
              <a:r>
                <a:rPr lang="es-MX" altLang="es-AR" sz="2000" b="1">
                  <a:latin typeface="Comic Sans MS" panose="030F0702030302020204" pitchFamily="66" charset="0"/>
                </a:rPr>
                <a:t>B</a:t>
              </a:r>
              <a:endParaRPr lang="es-ES" altLang="es-AR" sz="2000" b="1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D019422-A2BD-4DCA-BC0B-83C191AB9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169318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 altLang="es-AR" sz="3200" b="1" dirty="0"/>
              <a:t>Mensaje</a:t>
            </a:r>
            <a:br>
              <a:rPr lang="es-MX" altLang="es-AR" sz="3200" b="1" dirty="0"/>
            </a:br>
            <a:endParaRPr lang="es-ES" altLang="es-AR" sz="3200" b="1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D3378CD-4429-47DA-B191-8251A7F32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73" y="1340768"/>
            <a:ext cx="6550496" cy="451594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Mecanismo por el cual </a:t>
            </a:r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solicita </a:t>
            </a: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 acción sobre el objeto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AR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</a:pPr>
            <a:r>
              <a:rPr lang="es-ES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programa</a:t>
            </a:r>
            <a:r>
              <a:rPr lang="es-ES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en ejecución es una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colección de objetos</a:t>
            </a:r>
            <a:r>
              <a:rPr lang="es-ES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se crean, </a:t>
            </a: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interactúan</a:t>
            </a:r>
            <a:r>
              <a:rPr lang="es-ES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se destruyen</a:t>
            </a:r>
            <a:endParaRPr lang="es-MX" altLang="es-AR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AR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</a:t>
            </a:r>
            <a:r>
              <a:rPr lang="es-ES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interacción se basa en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mensajes</a:t>
            </a:r>
            <a:r>
              <a:rPr lang="es-ES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son </a:t>
            </a:r>
            <a:r>
              <a:rPr lang="es-ES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enviados de un objeto a otro</a:t>
            </a:r>
            <a:r>
              <a:rPr lang="es-ES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de modo que el emisor le pide al receptor la ejecución de un método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7F4D1DBB-55C3-4640-8C7D-97DE1374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5274-C60C-4802-8F03-308BC8423020}" type="slidenum">
              <a:rPr lang="es-ES" altLang="es-AR"/>
              <a:pPr/>
              <a:t>29</a:t>
            </a:fld>
            <a:endParaRPr lang="es-ES" alt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3A572C9-0E30-4485-9506-F82A332BE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645409"/>
            <a:ext cx="6984776" cy="615950"/>
          </a:xfrm>
        </p:spPr>
        <p:txBody>
          <a:bodyPr>
            <a:normAutofit fontScale="90000"/>
          </a:bodyPr>
          <a:lstStyle/>
          <a:p>
            <a:r>
              <a:rPr lang="es-MX" altLang="es-AR" b="1" dirty="0"/>
              <a:t>Programación</a:t>
            </a:r>
            <a:r>
              <a:rPr lang="es-MX" altLang="es-AR" dirty="0"/>
              <a:t> </a:t>
            </a:r>
            <a:r>
              <a:rPr lang="es-MX" altLang="es-AR" b="1" dirty="0"/>
              <a:t>Orientada</a:t>
            </a:r>
            <a:r>
              <a:rPr lang="es-MX" altLang="es-AR" dirty="0"/>
              <a:t> </a:t>
            </a:r>
            <a:r>
              <a:rPr lang="es-MX" altLang="es-AR" b="1" dirty="0"/>
              <a:t>a</a:t>
            </a:r>
            <a:r>
              <a:rPr lang="es-MX" altLang="es-AR" dirty="0"/>
              <a:t> </a:t>
            </a:r>
            <a:r>
              <a:rPr lang="es-MX" altLang="es-AR" b="1" dirty="0"/>
              <a:t>Objetos</a:t>
            </a:r>
            <a:endParaRPr lang="es-MX" altLang="es-AR" b="1" noProof="1"/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7A64326E-F99F-4372-B8E2-53137C9C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6350-82D6-41DA-9D5E-F0A4E0354591}" type="slidenum">
              <a:rPr lang="es-ES" altLang="es-AR"/>
              <a:pPr/>
              <a:t>3</a:t>
            </a:fld>
            <a:endParaRPr lang="es-ES" altLang="es-AR"/>
          </a:p>
        </p:txBody>
      </p:sp>
      <p:grpSp>
        <p:nvGrpSpPr>
          <p:cNvPr id="92171" name="Group 11">
            <a:extLst>
              <a:ext uri="{FF2B5EF4-FFF2-40B4-BE49-F238E27FC236}">
                <a16:creationId xmlns:a16="http://schemas.microsoft.com/office/drawing/2014/main" id="{1C4428EF-F245-4242-9DFD-90F7C2FB4FC9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1988840"/>
            <a:ext cx="4267200" cy="2743200"/>
            <a:chOff x="4033" y="9046"/>
            <a:chExt cx="5328" cy="3958"/>
          </a:xfrm>
        </p:grpSpPr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AB8628E3-D7EF-4F68-A4B4-A440FB3AE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9046"/>
              <a:ext cx="1872" cy="158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algn="ctr"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Métodos</a:t>
              </a:r>
            </a:p>
          </p:txBody>
        </p:sp>
        <p:sp>
          <p:nvSpPr>
            <p:cNvPr id="92173" name="Text Box 13">
              <a:extLst>
                <a:ext uri="{FF2B5EF4-FFF2-40B4-BE49-F238E27FC236}">
                  <a16:creationId xmlns:a16="http://schemas.microsoft.com/office/drawing/2014/main" id="{B51C57EA-A535-49EE-A844-8412C7953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9486"/>
              <a:ext cx="1008" cy="57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sp>
          <p:nvSpPr>
            <p:cNvPr id="92174" name="Text Box 14">
              <a:extLst>
                <a:ext uri="{FF2B5EF4-FFF2-40B4-BE49-F238E27FC236}">
                  <a16:creationId xmlns:a16="http://schemas.microsoft.com/office/drawing/2014/main" id="{2C27E54B-6B3B-4AD7-AAFC-7558CB4C6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" y="9046"/>
              <a:ext cx="1872" cy="1584"/>
            </a:xfrm>
            <a:prstGeom prst="rect">
              <a:avLst/>
            </a:prstGeom>
            <a:solidFill>
              <a:srgbClr val="EFDA8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algn="ctr"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Métodos</a:t>
              </a: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5D7AE157-82FC-47BA-9B32-656158F61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" y="9486"/>
              <a:ext cx="1008" cy="57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sp>
          <p:nvSpPr>
            <p:cNvPr id="92176" name="Text Box 16">
              <a:extLst>
                <a:ext uri="{FF2B5EF4-FFF2-40B4-BE49-F238E27FC236}">
                  <a16:creationId xmlns:a16="http://schemas.microsoft.com/office/drawing/2014/main" id="{32F68779-DAE1-40B1-93BB-E59D004E7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11420"/>
              <a:ext cx="1872" cy="1584"/>
            </a:xfrm>
            <a:prstGeom prst="rect">
              <a:avLst/>
            </a:prstGeom>
            <a:solidFill>
              <a:srgbClr val="EFDA8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algn="ctr"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Métodos</a:t>
              </a:r>
            </a:p>
          </p:txBody>
        </p:sp>
        <p:sp>
          <p:nvSpPr>
            <p:cNvPr id="92177" name="Text Box 17">
              <a:extLst>
                <a:ext uri="{FF2B5EF4-FFF2-40B4-BE49-F238E27FC236}">
                  <a16:creationId xmlns:a16="http://schemas.microsoft.com/office/drawing/2014/main" id="{0DE81742-B8B8-42E7-969D-B199FD63A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" y="11420"/>
              <a:ext cx="1872" cy="1584"/>
            </a:xfrm>
            <a:prstGeom prst="rect">
              <a:avLst/>
            </a:prstGeom>
            <a:solidFill>
              <a:srgbClr val="EFDA8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eaLnBrk="0" hangingPunct="0"/>
              <a:endParaRPr lang="es-ES" altLang="es-AR" sz="1000" dirty="0"/>
            </a:p>
            <a:p>
              <a:pPr algn="ctr"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Métodos</a:t>
              </a: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58AD179D-EAC5-4C27-92B7-83BADACB7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11861"/>
              <a:ext cx="1008" cy="57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sp>
          <p:nvSpPr>
            <p:cNvPr id="92179" name="Text Box 19">
              <a:extLst>
                <a:ext uri="{FF2B5EF4-FFF2-40B4-BE49-F238E27FC236}">
                  <a16:creationId xmlns:a16="http://schemas.microsoft.com/office/drawing/2014/main" id="{3FD556B4-907D-451C-B8AE-2070B206A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" y="11861"/>
              <a:ext cx="1008" cy="57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altLang="es-AR" sz="14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sp>
          <p:nvSpPr>
            <p:cNvPr id="92180" name="Line 20">
              <a:extLst>
                <a:ext uri="{FF2B5EF4-FFF2-40B4-BE49-F238E27FC236}">
                  <a16:creationId xmlns:a16="http://schemas.microsoft.com/office/drawing/2014/main" id="{12E98190-7626-4B30-A6EB-75B95821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5" y="9783"/>
              <a:ext cx="15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181" name="Line 21">
              <a:extLst>
                <a:ext uri="{FF2B5EF4-FFF2-40B4-BE49-F238E27FC236}">
                  <a16:creationId xmlns:a16="http://schemas.microsoft.com/office/drawing/2014/main" id="{61107390-7F79-4FA5-BE25-88EDE0F10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5" y="12014"/>
              <a:ext cx="15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182" name="Line 22">
              <a:extLst>
                <a:ext uri="{FF2B5EF4-FFF2-40B4-BE49-F238E27FC236}">
                  <a16:creationId xmlns:a16="http://schemas.microsoft.com/office/drawing/2014/main" id="{63410A5A-D55C-45C5-ADAE-6F7349F43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5" y="10674"/>
              <a:ext cx="1584" cy="7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183" name="Line 23">
              <a:extLst>
                <a:ext uri="{FF2B5EF4-FFF2-40B4-BE49-F238E27FC236}">
                  <a16:creationId xmlns:a16="http://schemas.microsoft.com/office/drawing/2014/main" id="{08CCD798-3C6B-4F99-B926-F885339C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5" y="10674"/>
              <a:ext cx="1584" cy="7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184" name="Line 24">
              <a:extLst>
                <a:ext uri="{FF2B5EF4-FFF2-40B4-BE49-F238E27FC236}">
                  <a16:creationId xmlns:a16="http://schemas.microsoft.com/office/drawing/2014/main" id="{608C0456-124A-43E0-8609-0D7ED6EE5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5" y="12607"/>
              <a:ext cx="15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185" name="Line 25">
              <a:extLst>
                <a:ext uri="{FF2B5EF4-FFF2-40B4-BE49-F238E27FC236}">
                  <a16:creationId xmlns:a16="http://schemas.microsoft.com/office/drawing/2014/main" id="{85D1D498-E16D-4921-846F-BFDD64AD3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10674"/>
              <a:ext cx="0" cy="7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186" name="Line 26">
              <a:extLst>
                <a:ext uri="{FF2B5EF4-FFF2-40B4-BE49-F238E27FC236}">
                  <a16:creationId xmlns:a16="http://schemas.microsoft.com/office/drawing/2014/main" id="{481FF667-8766-4BA7-956A-0C7BB1108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97" y="10674"/>
              <a:ext cx="0" cy="7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50504BD-495A-45E4-BD31-18BB333A6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 altLang="es-AR"/>
              <a:t>Métodos</a:t>
            </a:r>
            <a:endParaRPr lang="es-ES" altLang="es-AR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3FC5E596-D8BB-4FB9-AD76-38A698C0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9C0A-58BA-45F4-B9A4-1ED63762B052}" type="slidenum">
              <a:rPr lang="es-ES" altLang="es-AR"/>
              <a:pPr/>
              <a:t>30</a:t>
            </a:fld>
            <a:endParaRPr lang="es-ES" altLang="es-AR"/>
          </a:p>
        </p:txBody>
      </p:sp>
      <p:sp>
        <p:nvSpPr>
          <p:cNvPr id="114718" name="Text Box 30">
            <a:extLst>
              <a:ext uri="{FF2B5EF4-FFF2-40B4-BE49-F238E27FC236}">
                <a16:creationId xmlns:a16="http://schemas.microsoft.com/office/drawing/2014/main" id="{A62E95A2-334E-45E5-A4FC-0B837EE6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68518"/>
            <a:ext cx="7729537" cy="364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8325" indent="-374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8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altLang="es-AR" dirty="0">
                <a:latin typeface="+mj-lt"/>
                <a:ea typeface="+mj-ea"/>
                <a:cs typeface="+mj-cs"/>
              </a:rPr>
              <a:t>Un método es una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función miembro </a:t>
            </a:r>
            <a:r>
              <a:rPr lang="es-MX" altLang="es-AR" dirty="0">
                <a:latin typeface="+mj-lt"/>
                <a:ea typeface="+mj-ea"/>
                <a:cs typeface="+mj-cs"/>
              </a:rPr>
              <a:t>de una clase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MX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altLang="es-AR" dirty="0">
                <a:latin typeface="+mj-lt"/>
                <a:ea typeface="+mj-ea"/>
                <a:cs typeface="+mj-cs"/>
              </a:rPr>
              <a:t>Establece el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comportamiento</a:t>
            </a:r>
            <a:r>
              <a:rPr lang="es-MX" altLang="es-AR" dirty="0">
                <a:latin typeface="+mj-lt"/>
                <a:ea typeface="+mj-ea"/>
                <a:cs typeface="+mj-cs"/>
              </a:rPr>
              <a:t> del objeto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MX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altLang="es-AR" dirty="0">
                <a:latin typeface="+mj-lt"/>
                <a:ea typeface="+mj-ea"/>
                <a:cs typeface="+mj-cs"/>
              </a:rPr>
              <a:t>Opera directamente sobre el objeto que lo invocó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MX" altLang="es-AR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MX" altLang="es-AR" dirty="0">
                <a:latin typeface="+mj-lt"/>
                <a:ea typeface="+mj-ea"/>
                <a:cs typeface="+mj-cs"/>
              </a:rPr>
              <a:t>Recibe, como parámetro implícito, el objeto 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MX" altLang="es-AR" dirty="0">
                <a:latin typeface="+mj-lt"/>
                <a:ea typeface="+mj-ea"/>
                <a:cs typeface="+mj-cs"/>
              </a:rPr>
              <a:t>que lo invocó</a:t>
            </a:r>
            <a:endParaRPr lang="es-MX" altLang="es-AR" noProof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DDF28-0C66-4E21-94F6-DC91F05AE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ES_tradnl" altLang="es-AR">
                <a:cs typeface="Times New Roman" panose="02020603050405020304" pitchFamily="18" charset="0"/>
              </a:rPr>
              <a:t>Mensajes y métodos</a:t>
            </a:r>
            <a:r>
              <a:rPr lang="es-ES_tradnl" altLang="es-AR" noProof="1"/>
              <a:t> 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628FD3B-D910-47F2-8013-1AA23038E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7939087" cy="42100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objeto (agente emisor) envía un mensaje a otro </a:t>
            </a:r>
          </a:p>
          <a:p>
            <a:pPr marL="0" indent="0" algn="just">
              <a:buNone/>
            </a:pPr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objeto (agente receptor)</a:t>
            </a:r>
          </a:p>
          <a:p>
            <a:pPr algn="just">
              <a:lnSpc>
                <a:spcPct val="50000"/>
              </a:lnSpc>
              <a:buFont typeface="Wingdings" panose="05000000000000000000" pitchFamily="2" charset="2"/>
              <a:buNone/>
            </a:pPr>
            <a:endParaRPr lang="es-ES_tradnl" altLang="es-AR" sz="2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mensaje tiene codificada la petición de una acción</a:t>
            </a:r>
          </a:p>
          <a:p>
            <a:pPr algn="just">
              <a:lnSpc>
                <a:spcPct val="50000"/>
              </a:lnSpc>
              <a:buFont typeface="Wingdings" panose="05000000000000000000" pitchFamily="2" charset="2"/>
              <a:buNone/>
            </a:pPr>
            <a:endParaRPr lang="es-ES_tradnl" altLang="es-AR" sz="2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mensaje incluye la información (argumentos) </a:t>
            </a:r>
          </a:p>
          <a:p>
            <a:pPr marL="0" indent="0" algn="just">
              <a:buNone/>
            </a:pPr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necesaria para satisfacer la petición</a:t>
            </a:r>
          </a:p>
          <a:p>
            <a:pPr algn="just">
              <a:lnSpc>
                <a:spcPct val="50000"/>
              </a:lnSpc>
              <a:buFont typeface="Wingdings" panose="05000000000000000000" pitchFamily="2" charset="2"/>
              <a:buNone/>
            </a:pPr>
            <a:endParaRPr lang="es-ES_tradnl" altLang="es-AR" sz="2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 el receptor acepta el mensaje, acepta la</a:t>
            </a:r>
          </a:p>
          <a:p>
            <a:pPr marL="0" indent="0" algn="just">
              <a:buNone/>
            </a:pPr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 de ejecutar la acción indicada</a:t>
            </a:r>
          </a:p>
          <a:p>
            <a:pPr algn="just">
              <a:lnSpc>
                <a:spcPct val="50000"/>
              </a:lnSpc>
              <a:buFont typeface="Wingdings" panose="05000000000000000000" pitchFamily="2" charset="2"/>
              <a:buNone/>
            </a:pPr>
            <a:endParaRPr lang="es-ES_tradnl" altLang="es-AR" sz="2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 respuesta a un mensaje, el receptor ejecuta un </a:t>
            </a:r>
          </a:p>
          <a:p>
            <a:pPr marL="0" indent="0" algn="just">
              <a:buNone/>
            </a:pPr>
            <a:r>
              <a:rPr lang="es-ES_tradnl" altLang="es-AR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método para satisfacer la petición</a:t>
            </a:r>
            <a:r>
              <a:rPr lang="es-ES_tradnl" altLang="es-AR" sz="26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2E2E1756-1CAB-4E66-91D3-0D4AA030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F84A-70B7-41AA-BDCF-D44E5F28FEE8}" type="slidenum">
              <a:rPr lang="es-ES" altLang="es-AR"/>
              <a:pPr/>
              <a:t>31</a:t>
            </a:fld>
            <a:endParaRPr lang="es-ES" altLang="es-A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58FA1EE-0F0B-4395-A0E6-05BF5439B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ES_tradnl" altLang="es-AR" dirty="0">
                <a:cs typeface="Times New Roman" panose="02020603050405020304" pitchFamily="18" charset="0"/>
              </a:rPr>
              <a:t>Clases y ejemplares</a:t>
            </a:r>
            <a:r>
              <a:rPr lang="es-ES_tradnl" altLang="es-AR" noProof="1"/>
              <a:t> 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6104DE7-34A4-4E3B-AE95-7265A756D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9" y="2008187"/>
            <a:ext cx="6840760" cy="2841625"/>
          </a:xfrm>
        </p:spPr>
        <p:txBody>
          <a:bodyPr>
            <a:normAutofit/>
          </a:bodyPr>
          <a:lstStyle/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Todos los objetos son ejemplares de una clase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clase del receptor determina el método que se activa como respuesta a un mensaje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Todos los objetos de una clase usan el mismo método en respuesta a mensajes similares</a:t>
            </a:r>
            <a:r>
              <a:rPr lang="es-ES_tradnl" altLang="es-AR" sz="20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69B8E854-BCAE-4B41-8143-121522D7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094-D59B-4773-A998-F76D4C78836B}" type="slidenum">
              <a:rPr lang="es-ES" altLang="es-AR"/>
              <a:pPr/>
              <a:t>32</a:t>
            </a:fld>
            <a:endParaRPr lang="es-ES" altLang="es-A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42D568E-F1C2-485C-8B96-8BA688797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17367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ES_tradnl" altLang="es-AR" dirty="0">
                <a:cs typeface="Times New Roman" panose="02020603050405020304" pitchFamily="18" charset="0"/>
              </a:rPr>
              <a:t>Clases y métodos</a:t>
            </a:r>
            <a:r>
              <a:rPr lang="es-ES_tradnl" altLang="es-AR" noProof="1">
                <a:cs typeface="Times New Roman" panose="02020603050405020304" pitchFamily="18" charset="0"/>
              </a:rPr>
              <a:t> </a:t>
            </a:r>
            <a:r>
              <a:rPr lang="es-ES_tradnl" altLang="es-AR" noProof="1"/>
              <a:t> 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D1E2A7C-9460-42A9-B04C-0B1FFD271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3" y="1005888"/>
            <a:ext cx="6192688" cy="5400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objetos son ejemplos de </a:t>
            </a:r>
            <a:r>
              <a:rPr lang="es-ES_tradnl" altLang="es-AR" sz="2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TAD’s</a:t>
            </a:r>
            <a:endParaRPr lang="es-ES_tradnl" alt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</a:pPr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TAD tiene dos caras: una exterior, la que ve el usuario, y una interior, la que sólo ve el programador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</a:pPr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usuario ve nada más que un conjunto de operaciones que definen el comportamiento de la abstracción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</a:pPr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programador ve las variables de datos que se usan para mantener el estado interno del objeto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</a:pPr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ejemplar es un representante de una clase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EDA4D830-5A1E-456A-9A35-B763EDE2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D4C0-B959-4BC6-A577-F089651A2733}" type="slidenum">
              <a:rPr lang="es-ES" altLang="es-AR"/>
              <a:pPr/>
              <a:t>33</a:t>
            </a:fld>
            <a:endParaRPr lang="es-ES" altLang="es-A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A32D07E-699C-4C1E-80A7-B3342E843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ES_tradnl" altLang="es-AR">
                <a:cs typeface="Times New Roman" panose="02020603050405020304" pitchFamily="18" charset="0"/>
              </a:rPr>
              <a:t>Clases y métodos</a:t>
            </a:r>
            <a:r>
              <a:rPr lang="es-ES_tradnl" altLang="es-AR" u="sng" noProof="1">
                <a:cs typeface="Times New Roman" panose="02020603050405020304" pitchFamily="18" charset="0"/>
              </a:rPr>
              <a:t> </a:t>
            </a:r>
            <a:r>
              <a:rPr lang="es-ES_tradnl" altLang="es-AR" noProof="1"/>
              <a:t> 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C12B096-6AEE-493E-BB82-9F5ED16CB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9" y="1448594"/>
            <a:ext cx="6984776" cy="3960812"/>
          </a:xfrm>
        </p:spPr>
        <p:txBody>
          <a:bodyPr>
            <a:normAutofit/>
          </a:bodyPr>
          <a:lstStyle/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estado lo determinan los datos miembro.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comportamiento lo determinan los métodos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Desde el exterior, los clientes sólo pueden ver el comportamiento de los objetos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Desde el interior, los métodos proporcionan el comportamiento apropiado mediante las modificaciones del estado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2794F692-094F-4B02-8633-43247372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8029-C318-4223-A934-3D2F450CD956}" type="slidenum">
              <a:rPr lang="es-ES" altLang="es-AR"/>
              <a:pPr/>
              <a:t>34</a:t>
            </a:fld>
            <a:endParaRPr lang="es-ES" altLang="es-A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5E76597-FDBC-4236-97BB-AA78744A6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ES_tradnl" altLang="es-AR">
                <a:cs typeface="Times New Roman" panose="02020603050405020304" pitchFamily="18" charset="0"/>
              </a:rPr>
              <a:t>Clases y métodos</a:t>
            </a:r>
            <a:r>
              <a:rPr lang="es-ES_tradnl" altLang="es-AR" u="sng" noProof="1">
                <a:cs typeface="Times New Roman" panose="02020603050405020304" pitchFamily="18" charset="0"/>
              </a:rPr>
              <a:t> </a:t>
            </a:r>
            <a:r>
              <a:rPr lang="es-ES_tradnl" altLang="es-AR" noProof="1"/>
              <a:t> 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54550AA-8910-4C74-B68E-68178AD8A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7056783" cy="5137728"/>
          </a:xfrm>
        </p:spPr>
        <p:txBody>
          <a:bodyPr>
            <a:normAutofit/>
          </a:bodyPr>
          <a:lstStyle/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s-ES_tradnl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interfaz</a:t>
            </a:r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describe la forma en que un  objeto se </a:t>
            </a:r>
            <a:r>
              <a:rPr lang="es-ES_tradnl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conecta con el mundo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implementación describe cómo se logra la responsabilidad prometida en la interfaz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 clase se puede concebir como un registro con dos variedades de campos: datos y procedimientos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datos constituyen las variables de ejemplar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s-AR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s-ES_tradnl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procedimientos constituyen los métodos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5D84582F-4471-44D2-9EBD-0E5167E5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CD85-2A1A-4E1C-804E-C902266548C5}" type="slidenum">
              <a:rPr lang="es-ES" altLang="es-AR"/>
              <a:pPr/>
              <a:t>35</a:t>
            </a:fld>
            <a:endParaRPr lang="es-ES" altLang="es-A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BF0A8F-ADA7-4A0E-BA4F-89F45D310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BEA8C-8DCD-4960-A77F-B00F1F6CC328}" type="slidenum">
              <a:rPr lang="es-ES" altLang="es-AR"/>
              <a:pPr/>
              <a:t>36</a:t>
            </a:fld>
            <a:endParaRPr lang="es-ES" altLang="es-A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E00F76-0B0E-40F7-90F1-0366E3513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712" y="1692275"/>
            <a:ext cx="4179168" cy="4349088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AR" sz="20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class</a:t>
            </a:r>
            <a:r>
              <a:rPr lang="es-MX" altLang="es-AR" sz="2000" dirty="0">
                <a:latin typeface="Comic Sans MS" panose="030F0702030302020204" pitchFamily="66" charset="0"/>
              </a:rPr>
              <a:t> &lt;nombre&gt; {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private</a:t>
            </a:r>
            <a:r>
              <a:rPr lang="es-MX" altLang="es-AR" sz="2000" dirty="0"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&lt;datos privados&gt;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&lt;métodos privados&gt;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  </a:t>
            </a:r>
            <a:r>
              <a:rPr lang="es-MX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public</a:t>
            </a:r>
            <a:r>
              <a:rPr lang="es-MX" altLang="es-AR" sz="2000" dirty="0"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&lt;datos públicos&gt;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&lt;método públicos&gt;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protected</a:t>
            </a:r>
            <a:r>
              <a:rPr lang="es-MX" altLang="es-AR" sz="2000" dirty="0"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&lt;datos protegidos&gt;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&lt;método protegidos&gt;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MX" altLang="es-AR" sz="2000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};</a:t>
            </a:r>
            <a:endParaRPr lang="es-ES" altLang="es-AR" sz="2000" dirty="0">
              <a:latin typeface="Comic Sans MS" panose="030F0702030302020204" pitchFamily="66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4DCF5A3-EBBB-43F1-B158-804155C5E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Estructura de una clase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060FB5F9-2B99-4FDB-84E3-577C5B04F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18653-FA74-47FC-B77B-52A50CAA3C4A}" type="slidenum">
              <a:rPr lang="es-ES" altLang="es-AR"/>
              <a:pPr/>
              <a:t>37</a:t>
            </a:fld>
            <a:endParaRPr lang="es-ES" altLang="es-AR"/>
          </a:p>
        </p:txBody>
      </p:sp>
      <p:sp>
        <p:nvSpPr>
          <p:cNvPr id="105475" name="Rectangle 3075">
            <a:extLst>
              <a:ext uri="{FF2B5EF4-FFF2-40B4-BE49-F238E27FC236}">
                <a16:creationId xmlns:a16="http://schemas.microsoft.com/office/drawing/2014/main" id="{0E2134D6-2263-40A6-AEF6-60D3E44FF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680" y="1628800"/>
            <a:ext cx="5017095" cy="4546575"/>
          </a:xfrm>
          <a:solidFill>
            <a:srgbClr val="EFDA8E"/>
          </a:solidFill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class</a:t>
            </a:r>
            <a:r>
              <a:rPr lang="es-MX" altLang="es-AR" sz="2400" dirty="0">
                <a:latin typeface="Comic Sans MS" panose="030F0702030302020204" pitchFamily="66" charset="0"/>
              </a:rPr>
              <a:t> Empleado {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sz="24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private</a:t>
            </a:r>
            <a:r>
              <a:rPr lang="es-MX" altLang="es-AR" sz="2400" dirty="0"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dirty="0">
                <a:latin typeface="Comic Sans MS" panose="030F0702030302020204" pitchFamily="66" charset="0"/>
              </a:rPr>
              <a:t>	</a:t>
            </a:r>
            <a:r>
              <a:rPr lang="es-MX" altLang="es-AR" sz="2400" dirty="0" err="1">
                <a:latin typeface="Comic Sans MS" panose="030F0702030302020204" pitchFamily="66" charset="0"/>
              </a:rPr>
              <a:t>char</a:t>
            </a:r>
            <a:r>
              <a:rPr lang="es-MX" altLang="es-AR" sz="2400" dirty="0">
                <a:latin typeface="Comic Sans MS" panose="030F0702030302020204" pitchFamily="66" charset="0"/>
              </a:rPr>
              <a:t> *</a:t>
            </a:r>
            <a:r>
              <a:rPr lang="es-MX" altLang="es-AR" sz="2400" dirty="0" err="1">
                <a:latin typeface="Comic Sans MS" panose="030F0702030302020204" pitchFamily="66" charset="0"/>
              </a:rPr>
              <a:t>nom</a:t>
            </a:r>
            <a:r>
              <a:rPr lang="es-MX" altLang="es-AR" sz="2400" dirty="0">
                <a:latin typeface="Comic Sans MS" panose="030F0702030302020204" pitchFamily="66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dirty="0">
                <a:latin typeface="Comic Sans MS" panose="030F0702030302020204" pitchFamily="66" charset="0"/>
              </a:rPr>
              <a:t>	</a:t>
            </a:r>
            <a:r>
              <a:rPr lang="es-MX" altLang="es-AR" sz="2400" dirty="0" err="1">
                <a:latin typeface="Comic Sans MS" panose="030F0702030302020204" pitchFamily="66" charset="0"/>
              </a:rPr>
              <a:t>char</a:t>
            </a:r>
            <a:r>
              <a:rPr lang="es-MX" altLang="es-AR" sz="2400" dirty="0">
                <a:latin typeface="Comic Sans MS" panose="030F0702030302020204" pitchFamily="66" charset="0"/>
              </a:rPr>
              <a:t> *app;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dirty="0">
                <a:latin typeface="Comic Sans MS" panose="030F0702030302020204" pitchFamily="66" charset="0"/>
              </a:rPr>
              <a:t>	</a:t>
            </a:r>
            <a:r>
              <a:rPr lang="es-MX" altLang="es-AR" sz="2400" dirty="0" err="1">
                <a:latin typeface="Comic Sans MS" panose="030F0702030302020204" pitchFamily="66" charset="0"/>
              </a:rPr>
              <a:t>float</a:t>
            </a:r>
            <a:r>
              <a:rPr lang="es-MX" altLang="es-AR" sz="2400" dirty="0">
                <a:latin typeface="Comic Sans MS" panose="030F0702030302020204" pitchFamily="66" charset="0"/>
              </a:rPr>
              <a:t> sueldo;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dirty="0">
                <a:latin typeface="Comic Sans MS" panose="030F0702030302020204" pitchFamily="66" charset="0"/>
              </a:rPr>
              <a:t>  </a:t>
            </a:r>
            <a:r>
              <a:rPr lang="es-MX" altLang="es-AR" sz="24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public</a:t>
            </a:r>
            <a:r>
              <a:rPr lang="es-MX" altLang="es-AR" sz="2400" dirty="0"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dirty="0">
                <a:latin typeface="Comic Sans MS" panose="030F0702030302020204" pitchFamily="66" charset="0"/>
              </a:rPr>
              <a:t>	</a:t>
            </a:r>
            <a:r>
              <a:rPr lang="es-MX" altLang="es-AR" sz="2400" dirty="0" err="1">
                <a:latin typeface="Comic Sans MS" panose="030F0702030302020204" pitchFamily="66" charset="0"/>
              </a:rPr>
              <a:t>void</a:t>
            </a:r>
            <a:r>
              <a:rPr lang="es-MX" altLang="es-AR" sz="2400" dirty="0">
                <a:latin typeface="Comic Sans MS" panose="030F0702030302020204" pitchFamily="66" charset="0"/>
              </a:rPr>
              <a:t> </a:t>
            </a:r>
            <a:r>
              <a:rPr lang="es-MX" altLang="es-AR" sz="2400" dirty="0" err="1">
                <a:latin typeface="Comic Sans MS" panose="030F0702030302020204" pitchFamily="66" charset="0"/>
              </a:rPr>
              <a:t>verDatos</a:t>
            </a:r>
            <a:r>
              <a:rPr lang="es-MX" altLang="es-AR" sz="2400" dirty="0">
                <a:latin typeface="Comic Sans MS" panose="030F0702030302020204" pitchFamily="66" charset="0"/>
              </a:rPr>
              <a:t>();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dirty="0">
                <a:latin typeface="Comic Sans MS" panose="030F0702030302020204" pitchFamily="66" charset="0"/>
              </a:rPr>
              <a:t>	</a:t>
            </a:r>
            <a:r>
              <a:rPr lang="es-MX" altLang="es-AR" sz="2400" dirty="0" err="1">
                <a:latin typeface="Comic Sans MS" panose="030F0702030302020204" pitchFamily="66" charset="0"/>
              </a:rPr>
              <a:t>float</a:t>
            </a:r>
            <a:r>
              <a:rPr lang="es-MX" altLang="es-AR" sz="2400" dirty="0">
                <a:latin typeface="Comic Sans MS" panose="030F0702030302020204" pitchFamily="66" charset="0"/>
              </a:rPr>
              <a:t> </a:t>
            </a:r>
            <a:r>
              <a:rPr lang="es-MX" altLang="es-AR" sz="2400" dirty="0" err="1">
                <a:latin typeface="Comic Sans MS" panose="030F0702030302020204" pitchFamily="66" charset="0"/>
              </a:rPr>
              <a:t>obtenerSueldo</a:t>
            </a:r>
            <a:r>
              <a:rPr lang="es-MX" altLang="es-AR" sz="2400" dirty="0">
                <a:latin typeface="Comic Sans MS" panose="030F0702030302020204" pitchFamily="66" charset="0"/>
              </a:rPr>
              <a:t>();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s-MX" altLang="es-AR" sz="2400" dirty="0"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105476" name="Text Box 3076">
            <a:extLst>
              <a:ext uri="{FF2B5EF4-FFF2-40B4-BE49-F238E27FC236}">
                <a16:creationId xmlns:a16="http://schemas.microsoft.com/office/drawing/2014/main" id="{2C637943-2F4E-40AC-8DD6-5FCF054F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AR" altLang="es-AR" noProof="1"/>
          </a:p>
        </p:txBody>
      </p:sp>
      <p:sp>
        <p:nvSpPr>
          <p:cNvPr id="105481" name="Rectangle 3081">
            <a:extLst>
              <a:ext uri="{FF2B5EF4-FFF2-40B4-BE49-F238E27FC236}">
                <a16:creationId xmlns:a16="http://schemas.microsoft.com/office/drawing/2014/main" id="{CB76DF48-F6CB-4852-B0F0-371762E52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Ejemplo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número de diapositiva 4">
            <a:extLst>
              <a:ext uri="{FF2B5EF4-FFF2-40B4-BE49-F238E27FC236}">
                <a16:creationId xmlns:a16="http://schemas.microsoft.com/office/drawing/2014/main" id="{67F069FA-B70C-4323-9462-4334D1BA5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6D7F0-9071-4C9F-993D-A8388A8967F6}" type="slidenum">
              <a:rPr lang="es-ES" altLang="es-AR"/>
              <a:pPr/>
              <a:t>38</a:t>
            </a:fld>
            <a:endParaRPr lang="es-ES" altLang="es-AR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C052CE5-3EC0-430B-8198-98BA76C46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2ECAE197-F07F-426D-81CD-3250A0F95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414838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3017700F-0DD0-4FB8-A7DF-CE30B2F2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038600"/>
            <a:ext cx="3810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945DEC9A-761D-4E89-A469-5BA9B5AF7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E2343B9D-4370-4937-AECA-845459670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806AC36E-C2BD-487F-AAAA-61586C16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080" y="5121194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1C9AA94D-CF22-43F0-8F7A-814EE774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080" y="4421107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1800" b="1">
                <a:latin typeface="Comic Sans MS" panose="030F0702030302020204" pitchFamily="66" charset="0"/>
              </a:rPr>
              <a:t>public:</a:t>
            </a:r>
            <a:endParaRPr lang="es-ES" altLang="es-AR" sz="1800" b="1">
              <a:latin typeface="Comic Sans MS" panose="030F0702030302020204" pitchFamily="66" charset="0"/>
            </a:endParaRP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8AE9AC71-65B0-4F74-9FF3-6A7B9C6F2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080" y="4783057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1800" b="1">
                <a:solidFill>
                  <a:srgbClr val="009900"/>
                </a:solidFill>
                <a:latin typeface="Comic Sans MS" panose="030F0702030302020204" pitchFamily="66" charset="0"/>
              </a:rPr>
              <a:t>protected:</a:t>
            </a:r>
            <a:endParaRPr lang="es-ES" altLang="es-AR" sz="1800" b="1">
              <a:solidFill>
                <a:srgbClr val="009900"/>
              </a:solidFill>
              <a:latin typeface="Comic Sans MS" panose="030F0702030302020204" pitchFamily="66" charset="0"/>
            </a:endParaRP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B2E168C6-39B3-4F74-824A-63696176B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130" y="5154532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1800" b="1">
                <a:solidFill>
                  <a:schemeClr val="folHlink"/>
                </a:solidFill>
                <a:latin typeface="Comic Sans MS" panose="030F0702030302020204" pitchFamily="66" charset="0"/>
              </a:rPr>
              <a:t>private</a:t>
            </a:r>
            <a:r>
              <a:rPr lang="es-MX" altLang="es-AR" sz="1800">
                <a:latin typeface="Comic Sans MS" panose="030F0702030302020204" pitchFamily="66" charset="0"/>
              </a:rPr>
              <a:t>:</a:t>
            </a:r>
            <a:endParaRPr lang="es-ES" altLang="es-AR" sz="1800">
              <a:latin typeface="Comic Sans MS" panose="030F0702030302020204" pitchFamily="66" charset="0"/>
            </a:endParaRPr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B96C92B0-0D1C-46F4-A991-E349687B7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080" y="313999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9509C891-C8DA-4739-A32A-666AB5AD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355" y="2741532"/>
            <a:ext cx="374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2000" b="1">
                <a:latin typeface="Comic Sans MS" panose="030F0702030302020204" pitchFamily="66" charset="0"/>
              </a:rPr>
              <a:t>Métodos de cualquier clase</a:t>
            </a:r>
            <a:endParaRPr lang="es-ES" altLang="es-AR" sz="2000" b="1">
              <a:latin typeface="Comic Sans MS" panose="030F0702030302020204" pitchFamily="66" charset="0"/>
            </a:endParaRPr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6D7F0A4C-E417-4177-A609-8E932872C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1480" y="3520994"/>
            <a:ext cx="0" cy="990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F33ED8B6-E0B0-405F-AC2E-76D0FE539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280" y="3520994"/>
            <a:ext cx="0" cy="1447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B8313D16-8A20-4387-9CA9-3145648C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780" y="3103563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2000" b="1" dirty="0">
                <a:solidFill>
                  <a:srgbClr val="009900"/>
                </a:solidFill>
                <a:latin typeface="Comic Sans MS" panose="030F0702030302020204" pitchFamily="66" charset="0"/>
              </a:rPr>
              <a:t>Métodos de la clase y sus derivadas</a:t>
            </a:r>
            <a:endParaRPr lang="es-ES" altLang="es-AR" sz="2000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</p:txBody>
      </p:sp>
      <p:sp>
        <p:nvSpPr>
          <p:cNvPr id="8212" name="Oval 20">
            <a:extLst>
              <a:ext uri="{FF2B5EF4-FFF2-40B4-BE49-F238E27FC236}">
                <a16:creationId xmlns:a16="http://schemas.microsoft.com/office/drawing/2014/main" id="{0BD63973-7216-4FAC-9F05-BFD0CF1B1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682794"/>
            <a:ext cx="47244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00F633DA-7E31-4B33-90F2-79BB19463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4480" y="3978194"/>
            <a:ext cx="0" cy="533400"/>
          </a:xfrm>
          <a:prstGeom prst="line">
            <a:avLst/>
          </a:prstGeom>
          <a:noFill/>
          <a:ln w="9525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18D04717-1899-4B02-89F7-A2989F14C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280" y="3978194"/>
            <a:ext cx="0" cy="990600"/>
          </a:xfrm>
          <a:prstGeom prst="line">
            <a:avLst/>
          </a:prstGeom>
          <a:noFill/>
          <a:ln w="9525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C166CA5C-201E-47AC-98D6-C1EB9FD8E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080" y="3978194"/>
            <a:ext cx="0" cy="1371600"/>
          </a:xfrm>
          <a:prstGeom prst="line">
            <a:avLst/>
          </a:prstGeom>
          <a:noFill/>
          <a:ln w="9525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CA018A78-778A-448F-827C-186E93F6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880" y="3651169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2000" b="1">
                <a:solidFill>
                  <a:srgbClr val="912E13"/>
                </a:solidFill>
                <a:latin typeface="Comic Sans MS" panose="030F0702030302020204" pitchFamily="66" charset="0"/>
              </a:rPr>
              <a:t>Métodos de la clase</a:t>
            </a:r>
            <a:endParaRPr lang="es-ES" altLang="es-AR" sz="2000" b="1">
              <a:solidFill>
                <a:srgbClr val="912E13"/>
              </a:solidFill>
              <a:latin typeface="Comic Sans MS" panose="030F0702030302020204" pitchFamily="66" charset="0"/>
            </a:endParaRPr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A0B770A4-A5EE-4802-961E-2DB3F8F4F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75" y="155211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Control de acceso</a:t>
            </a:r>
            <a:endParaRPr lang="es-MX" altLang="es-AR" noProof="1"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B1BD43-1535-46F3-828B-9C062CE01B1F}"/>
              </a:ext>
            </a:extLst>
          </p:cNvPr>
          <p:cNvSpPr/>
          <p:nvPr/>
        </p:nvSpPr>
        <p:spPr>
          <a:xfrm>
            <a:off x="609599" y="80901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altLang="es-AR" sz="2400" dirty="0">
                <a:latin typeface="Comic Sans MS" panose="030F0702030302020204" pitchFamily="66" charset="0"/>
              </a:rPr>
              <a:t>Especificadores de acceso:</a:t>
            </a:r>
          </a:p>
          <a:p>
            <a:pPr marL="1370013" lvl="2" algn="just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s-MX" altLang="es-AR" sz="2000" dirty="0" err="1">
                <a:latin typeface="Comic Sans MS" panose="030F0702030302020204" pitchFamily="66" charset="0"/>
              </a:rPr>
              <a:t>public</a:t>
            </a:r>
            <a:r>
              <a:rPr lang="es-MX" altLang="es-AR" sz="2000" dirty="0">
                <a:latin typeface="Comic Sans MS" panose="030F0702030302020204" pitchFamily="66" charset="0"/>
              </a:rPr>
              <a:t>:</a:t>
            </a:r>
          </a:p>
          <a:p>
            <a:pPr marL="1370013" lvl="2" algn="just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s-MX" altLang="es-AR" sz="2000" dirty="0" err="1">
                <a:latin typeface="Comic Sans MS" panose="030F0702030302020204" pitchFamily="66" charset="0"/>
              </a:rPr>
              <a:t>private</a:t>
            </a:r>
            <a:r>
              <a:rPr lang="es-MX" altLang="es-AR" sz="2000" dirty="0">
                <a:latin typeface="Comic Sans MS" panose="030F0702030302020204" pitchFamily="66" charset="0"/>
              </a:rPr>
              <a:t>:</a:t>
            </a:r>
          </a:p>
          <a:p>
            <a:pPr marL="1370013" lvl="2" algn="just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s-MX" altLang="es-AR" sz="2000" dirty="0" err="1">
                <a:latin typeface="Comic Sans MS" panose="030F0702030302020204" pitchFamily="66" charset="0"/>
              </a:rPr>
              <a:t>protected</a:t>
            </a:r>
            <a:r>
              <a:rPr lang="es-MX" altLang="es-AR" sz="2000" dirty="0">
                <a:latin typeface="Comic Sans MS" panose="030F0702030302020204" pitchFamily="66" charset="0"/>
              </a:rPr>
              <a:t>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66405D02-C77C-4EE1-881C-66CF966DF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ECE2-390E-46B3-A741-326485F1E6B0}" type="slidenum">
              <a:rPr lang="es-ES" altLang="es-AR"/>
              <a:pPr/>
              <a:t>39</a:t>
            </a:fld>
            <a:endParaRPr lang="es-ES" altLang="es-AR"/>
          </a:p>
        </p:txBody>
      </p:sp>
      <p:sp>
        <p:nvSpPr>
          <p:cNvPr id="79875" name="Rectangle 1027">
            <a:extLst>
              <a:ext uri="{FF2B5EF4-FFF2-40B4-BE49-F238E27FC236}">
                <a16:creationId xmlns:a16="http://schemas.microsoft.com/office/drawing/2014/main" id="{2D6530AC-578A-4604-9DC9-5528E014B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433" y="1409021"/>
            <a:ext cx="7896225" cy="4814904"/>
          </a:xfrm>
        </p:spPr>
        <p:txBody>
          <a:bodyPr/>
          <a:lstStyle/>
          <a:p>
            <a:pPr marL="533400" indent="-533400" algn="just">
              <a:buFont typeface="Wingdings" panose="05000000000000000000" pitchFamily="2" charset="2"/>
              <a:buNone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métodos se pueden implementar:</a:t>
            </a:r>
          </a:p>
          <a:p>
            <a:pPr marL="1028700" lvl="1" indent="-457200" algn="just">
              <a:buFont typeface="Wingdings" panose="05000000000000000000" pitchFamily="2" charset="2"/>
              <a:buAutoNum type="alphaLcPeriod"/>
            </a:pPr>
            <a:r>
              <a:rPr lang="es-MX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Dentro de la definición de la clase </a:t>
            </a:r>
          </a:p>
          <a:p>
            <a:pPr marL="1028700" lvl="1" indent="-457200" algn="just">
              <a:buFont typeface="Wingdings" panose="05000000000000000000" pitchFamily="2" charset="2"/>
              <a:buNone/>
            </a:pPr>
            <a:endParaRPr lang="es-MX" altLang="es-AR" sz="2000" dirty="0">
              <a:latin typeface="Comic Sans MS" panose="030F0702030302020204" pitchFamily="66" charset="0"/>
            </a:endParaRPr>
          </a:p>
          <a:p>
            <a:pPr marL="1028700" lvl="1" indent="-457200" algn="just">
              <a:buFont typeface="Wingdings" panose="05000000000000000000" pitchFamily="2" charset="2"/>
              <a:buNone/>
            </a:pPr>
            <a:endParaRPr lang="es-MX" altLang="es-AR" sz="2000" dirty="0">
              <a:latin typeface="Comic Sans MS" panose="030F0702030302020204" pitchFamily="66" charset="0"/>
            </a:endParaRPr>
          </a:p>
          <a:p>
            <a:pPr marL="1028700" lvl="1" indent="-457200" algn="just">
              <a:buFont typeface="Wingdings" panose="05000000000000000000" pitchFamily="2" charset="2"/>
              <a:buNone/>
            </a:pPr>
            <a:endParaRPr lang="es-MX" altLang="es-AR" sz="2000" dirty="0">
              <a:latin typeface="Comic Sans MS" panose="030F0702030302020204" pitchFamily="66" charset="0"/>
            </a:endParaRPr>
          </a:p>
          <a:p>
            <a:pPr marL="1028700" lvl="1" indent="-457200" algn="just">
              <a:buFont typeface="Wingdings" panose="05000000000000000000" pitchFamily="2" charset="2"/>
              <a:buAutoNum type="alphaLcPeriod" startAt="2"/>
            </a:pPr>
            <a:r>
              <a:rPr lang="es-MX" altLang="es-AR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continuación de la definición de la clase</a:t>
            </a:r>
          </a:p>
        </p:txBody>
      </p:sp>
      <p:sp>
        <p:nvSpPr>
          <p:cNvPr id="79877" name="Text Box 1029">
            <a:extLst>
              <a:ext uri="{FF2B5EF4-FFF2-40B4-BE49-F238E27FC236}">
                <a16:creationId xmlns:a16="http://schemas.microsoft.com/office/drawing/2014/main" id="{3FBEF4FC-12F3-4410-8FEF-880605F2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377" y="4005064"/>
            <a:ext cx="5223246" cy="854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2000" dirty="0"/>
              <a:t>Tipo </a:t>
            </a:r>
            <a:r>
              <a:rPr lang="es-MX" altLang="es-AR" sz="2000" b="1" dirty="0" err="1">
                <a:solidFill>
                  <a:schemeClr val="tx2"/>
                </a:solidFill>
              </a:rPr>
              <a:t>Nombre_Clase</a:t>
            </a:r>
            <a:r>
              <a:rPr lang="es-MX" altLang="es-AR" sz="2000" b="1" dirty="0">
                <a:solidFill>
                  <a:schemeClr val="folHlink"/>
                </a:solidFill>
              </a:rPr>
              <a:t>::</a:t>
            </a:r>
            <a:r>
              <a:rPr lang="es-MX" altLang="es-AR" sz="2000" b="1" dirty="0">
                <a:solidFill>
                  <a:srgbClr val="009900"/>
                </a:solidFill>
              </a:rPr>
              <a:t>Método</a:t>
            </a:r>
            <a:r>
              <a:rPr lang="es-MX" altLang="es-AR" sz="2000" dirty="0"/>
              <a:t>(parámetros)</a:t>
            </a:r>
          </a:p>
          <a:p>
            <a:pPr algn="l">
              <a:spcBef>
                <a:spcPct val="50000"/>
              </a:spcBef>
            </a:pPr>
            <a:r>
              <a:rPr lang="es-MX" altLang="es-AR" sz="2000" dirty="0"/>
              <a:t>{ sentencias }</a:t>
            </a:r>
            <a:endParaRPr lang="es-ES" altLang="es-AR" sz="2000" b="1" dirty="0">
              <a:solidFill>
                <a:schemeClr val="folHlink"/>
              </a:solidFill>
            </a:endParaRPr>
          </a:p>
        </p:txBody>
      </p:sp>
      <p:sp>
        <p:nvSpPr>
          <p:cNvPr id="79879" name="Text Box 1031">
            <a:extLst>
              <a:ext uri="{FF2B5EF4-FFF2-40B4-BE49-F238E27FC236}">
                <a16:creationId xmlns:a16="http://schemas.microsoft.com/office/drawing/2014/main" id="{2FFE46A6-0F80-422A-8DC8-7CA280A35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487" y="2395802"/>
            <a:ext cx="5040560" cy="854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2000" dirty="0"/>
              <a:t>Tipo </a:t>
            </a:r>
            <a:r>
              <a:rPr lang="es-MX" altLang="es-AR" sz="2000" b="1" dirty="0">
                <a:solidFill>
                  <a:srgbClr val="009900"/>
                </a:solidFill>
              </a:rPr>
              <a:t>Método</a:t>
            </a:r>
            <a:r>
              <a:rPr lang="es-MX" altLang="es-AR" sz="2000" dirty="0"/>
              <a:t>(parámetros)</a:t>
            </a:r>
          </a:p>
          <a:p>
            <a:pPr algn="l">
              <a:spcBef>
                <a:spcPct val="50000"/>
              </a:spcBef>
            </a:pPr>
            <a:r>
              <a:rPr lang="es-MX" altLang="es-AR" sz="2000" dirty="0"/>
              <a:t>{ sentencias }</a:t>
            </a:r>
            <a:endParaRPr lang="es-ES" altLang="es-AR" sz="2000" b="1" dirty="0">
              <a:solidFill>
                <a:schemeClr val="folHlink"/>
              </a:solidFill>
            </a:endParaRPr>
          </a:p>
        </p:txBody>
      </p:sp>
      <p:sp>
        <p:nvSpPr>
          <p:cNvPr id="79881" name="Rectangle 1033">
            <a:extLst>
              <a:ext uri="{FF2B5EF4-FFF2-40B4-BE49-F238E27FC236}">
                <a16:creationId xmlns:a16="http://schemas.microsoft.com/office/drawing/2014/main" id="{5C6B028D-A852-47C2-8F62-92BB3D10E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Métodos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279DAE9F-38CA-415F-BD56-E59A2BF3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07C5-F234-4145-A3F7-A5A1E943F75A}" type="slidenum">
              <a:rPr lang="es-ES" altLang="es-AR"/>
              <a:pPr/>
              <a:t>4</a:t>
            </a:fld>
            <a:endParaRPr lang="es-ES" altLang="es-AR"/>
          </a:p>
        </p:txBody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C2B55A04-B0A4-4FEE-B41B-726166E2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00213"/>
            <a:ext cx="7467600" cy="352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La visión de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Objetos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just">
              <a:lnSpc>
                <a:spcPct val="40000"/>
              </a:lnSpc>
              <a:spcBef>
                <a:spcPct val="50000"/>
              </a:spcBef>
              <a:buClr>
                <a:srgbClr val="912E13"/>
              </a:buClr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Mesas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Sillas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Autos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Cuentas bancarias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Partidos de fútbol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Perros, </a:t>
            </a:r>
            <a:r>
              <a:rPr kumimoji="1" lang="es-MX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kumimoji="1" lang="es-ES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24F43B-E345-4969-84BF-FB9285EA9EE3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32656"/>
            <a:ext cx="6984776" cy="61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altLang="es-AR" b="1" dirty="0"/>
              <a:t>Programación</a:t>
            </a:r>
            <a:r>
              <a:rPr lang="es-MX" altLang="es-AR" dirty="0"/>
              <a:t> </a:t>
            </a:r>
            <a:r>
              <a:rPr lang="es-MX" altLang="es-AR" b="1" dirty="0"/>
              <a:t>Orientada</a:t>
            </a:r>
            <a:r>
              <a:rPr lang="es-MX" altLang="es-AR" dirty="0"/>
              <a:t> </a:t>
            </a:r>
            <a:r>
              <a:rPr lang="es-MX" altLang="es-AR" b="1" dirty="0"/>
              <a:t>a</a:t>
            </a:r>
            <a:r>
              <a:rPr lang="es-MX" altLang="es-AR" dirty="0"/>
              <a:t> </a:t>
            </a:r>
            <a:r>
              <a:rPr lang="es-MX" altLang="es-AR" b="1" dirty="0"/>
              <a:t>Objetos</a:t>
            </a:r>
            <a:endParaRPr lang="es-MX" altLang="es-AR" b="1" noProof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60E61F0E-6D5C-4974-9512-90589A810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A1A66-2D7E-4877-9523-919641D5FA5B}" type="slidenum">
              <a:rPr lang="es-ES" altLang="es-AR"/>
              <a:pPr/>
              <a:t>40</a:t>
            </a:fld>
            <a:endParaRPr lang="es-ES" altLang="es-AR"/>
          </a:p>
        </p:txBody>
      </p:sp>
      <p:sp>
        <p:nvSpPr>
          <p:cNvPr id="75779" name="Rectangle 2051">
            <a:extLst>
              <a:ext uri="{FF2B5EF4-FFF2-40B4-BE49-F238E27FC236}">
                <a16:creationId xmlns:a16="http://schemas.microsoft.com/office/drawing/2014/main" id="{2DC5EE71-EBE0-4329-9697-434EC2EA4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6731" y="1497013"/>
            <a:ext cx="6863581" cy="2665412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Mecanismo mediante el cual el usuario  solicita a un objeto que ejecute alguna acción</a:t>
            </a:r>
          </a:p>
          <a:p>
            <a:pPr marL="457200" indent="-457200" algn="just">
              <a:buFont typeface="Wingdings" panose="05000000000000000000" pitchFamily="2" charset="2"/>
              <a:buNone/>
            </a:pPr>
            <a:endParaRPr lang="es-MX" altLang="es-AR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objeto, si reconoce el mensaje, activa el método adecuado en respuesta al mensaje</a:t>
            </a:r>
          </a:p>
          <a:p>
            <a:pPr marL="457200" indent="-457200" algn="just">
              <a:buFont typeface="Wingdings" panose="05000000000000000000" pitchFamily="2" charset="2"/>
              <a:buNone/>
            </a:pPr>
            <a:endParaRPr lang="es-ES" altLang="es-AR" dirty="0">
              <a:latin typeface="Comic Sans MS" panose="030F0702030302020204" pitchFamily="66" charset="0"/>
            </a:endParaRPr>
          </a:p>
        </p:txBody>
      </p:sp>
      <p:sp>
        <p:nvSpPr>
          <p:cNvPr id="75780" name="Text Box 2052">
            <a:extLst>
              <a:ext uri="{FF2B5EF4-FFF2-40B4-BE49-F238E27FC236}">
                <a16:creationId xmlns:a16="http://schemas.microsoft.com/office/drawing/2014/main" id="{DC0BBE8B-CDE1-4418-88B3-984270FC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384675"/>
            <a:ext cx="59766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AR">
                <a:solidFill>
                  <a:srgbClr val="009900"/>
                </a:solidFill>
              </a:rPr>
              <a:t>objeto</a:t>
            </a:r>
            <a:r>
              <a:rPr lang="es-MX" altLang="es-AR" b="1">
                <a:solidFill>
                  <a:srgbClr val="3366FF"/>
                </a:solidFill>
              </a:rPr>
              <a:t>.</a:t>
            </a:r>
            <a:r>
              <a:rPr lang="es-MX" altLang="es-AR">
                <a:solidFill>
                  <a:schemeClr val="folHlink"/>
                </a:solidFill>
              </a:rPr>
              <a:t>método_público</a:t>
            </a:r>
            <a:r>
              <a:rPr lang="es-MX" altLang="es-AR"/>
              <a:t>(argumentos)</a:t>
            </a:r>
            <a:endParaRPr lang="es-ES" altLang="es-AR"/>
          </a:p>
        </p:txBody>
      </p:sp>
      <p:sp>
        <p:nvSpPr>
          <p:cNvPr id="75782" name="Rectangle 2054">
            <a:extLst>
              <a:ext uri="{FF2B5EF4-FFF2-40B4-BE49-F238E27FC236}">
                <a16:creationId xmlns:a16="http://schemas.microsoft.com/office/drawing/2014/main" id="{E3303AA8-8099-4AB3-A739-D6EF5A85E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Mensajes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3157776D-4CF1-4892-94F5-C5723E82B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18F1A9-A1EE-4F86-B614-A7EA3B678962}" type="slidenum">
              <a:rPr lang="es-ES" altLang="es-AR"/>
              <a:pPr/>
              <a:t>41</a:t>
            </a:fld>
            <a:endParaRPr lang="es-ES" altLang="es-AR"/>
          </a:p>
        </p:txBody>
      </p:sp>
      <p:sp>
        <p:nvSpPr>
          <p:cNvPr id="80902" name="Rectangle 1030">
            <a:extLst>
              <a:ext uri="{FF2B5EF4-FFF2-40B4-BE49-F238E27FC236}">
                <a16:creationId xmlns:a16="http://schemas.microsoft.com/office/drawing/2014/main" id="{341C541F-EE59-4A33-9F40-6BE7AD15C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568" y="764704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Interfaz</a:t>
            </a:r>
            <a:endParaRPr lang="es-MX" altLang="es-AR" noProof="1">
              <a:latin typeface="Arial" panose="020B0604020202020204" pitchFamily="34" charset="0"/>
            </a:endParaRPr>
          </a:p>
        </p:txBody>
      </p:sp>
      <p:sp>
        <p:nvSpPr>
          <p:cNvPr id="80903" name="Rectangle 1031">
            <a:extLst>
              <a:ext uri="{FF2B5EF4-FFF2-40B4-BE49-F238E27FC236}">
                <a16:creationId xmlns:a16="http://schemas.microsoft.com/office/drawing/2014/main" id="{86B2F3EB-F1BF-436F-83BC-D2A58C05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85" y="1907486"/>
            <a:ext cx="6408638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1027113" indent="-455613" algn="l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70013" indent="-228600" algn="l"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2913" indent="-228600" algn="l"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MX" altLang="es-AR" sz="2400" dirty="0">
                <a:latin typeface="+mj-lt"/>
                <a:ea typeface="+mj-ea"/>
                <a:cs typeface="+mj-cs"/>
              </a:rPr>
              <a:t>Mecanismo mediante el cual un objeto puede comunicarse con el medio</a:t>
            </a:r>
          </a:p>
          <a:p>
            <a:pPr algn="just">
              <a:buFont typeface="Wingdings" panose="05000000000000000000" pitchFamily="2" charset="2"/>
              <a:buNone/>
            </a:pPr>
            <a:endParaRPr lang="es-MX" altLang="es-AR" sz="2400" dirty="0">
              <a:latin typeface="+mj-lt"/>
              <a:ea typeface="+mj-ea"/>
              <a:cs typeface="+mj-cs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altLang="es-AR" sz="2400" dirty="0">
                <a:latin typeface="+mj-lt"/>
                <a:ea typeface="+mj-ea"/>
                <a:cs typeface="+mj-cs"/>
              </a:rPr>
              <a:t>Se materializa a través de los métodos públicos de la clase</a:t>
            </a:r>
            <a:endParaRPr lang="es-ES" altLang="es-AR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5B817-1F17-4E57-9A99-26F286DF6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C7839-58FB-4DDF-A251-A40F4C856C00}" type="slidenum">
              <a:rPr lang="es-ES" altLang="es-AR"/>
              <a:pPr/>
              <a:t>42</a:t>
            </a:fld>
            <a:endParaRPr lang="es-ES" altLang="es-AR"/>
          </a:p>
        </p:txBody>
      </p:sp>
      <p:sp>
        <p:nvSpPr>
          <p:cNvPr id="83971" name="Rectangle 1027">
            <a:extLst>
              <a:ext uri="{FF2B5EF4-FFF2-40B4-BE49-F238E27FC236}">
                <a16:creationId xmlns:a16="http://schemas.microsoft.com/office/drawing/2014/main" id="{997BF0B3-F20D-408E-B686-367FEBC15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9" y="1916113"/>
            <a:ext cx="6337200" cy="325278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Denominador !=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Ambos enteros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Crear una fracción con datos desde el teclado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Conocer su numerador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Conocer su denominador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altLang="es-AR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Obtener su equivalente real</a:t>
            </a:r>
            <a:endParaRPr lang="es-ES" altLang="es-AR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974" name="Rectangle 1030">
            <a:extLst>
              <a:ext uri="{FF2B5EF4-FFF2-40B4-BE49-F238E27FC236}">
                <a16:creationId xmlns:a16="http://schemas.microsoft.com/office/drawing/2014/main" id="{E0BAA4B9-C91D-404A-9564-673A1840F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517857"/>
            <a:ext cx="6410673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Clase Fracción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número de diapositiva 4">
            <a:extLst>
              <a:ext uri="{FF2B5EF4-FFF2-40B4-BE49-F238E27FC236}">
                <a16:creationId xmlns:a16="http://schemas.microsoft.com/office/drawing/2014/main" id="{E7F6B398-9523-4ED2-B75C-48EE904D5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80FC0-19F2-4EBA-84DB-9E34090AB944}" type="slidenum">
              <a:rPr lang="es-ES" altLang="es-AR"/>
              <a:pPr/>
              <a:t>43</a:t>
            </a:fld>
            <a:endParaRPr lang="es-ES" altLang="es-AR"/>
          </a:p>
        </p:txBody>
      </p:sp>
      <p:graphicFrame>
        <p:nvGraphicFramePr>
          <p:cNvPr id="84995" name="Object 1027">
            <a:extLst>
              <a:ext uri="{FF2B5EF4-FFF2-40B4-BE49-F238E27FC236}">
                <a16:creationId xmlns:a16="http://schemas.microsoft.com/office/drawing/2014/main" id="{947F6CD6-6F26-4D64-B78C-A438813F1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21294"/>
              </p:ext>
            </p:extLst>
          </p:nvPr>
        </p:nvGraphicFramePr>
        <p:xfrm>
          <a:off x="467544" y="3195337"/>
          <a:ext cx="420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cuación" r:id="rId3" imgW="177480" imgH="419040" progId="Equation.3">
                  <p:embed/>
                </p:oleObj>
              </mc:Choice>
              <mc:Fallback>
                <p:oleObj name="Ecuación" r:id="rId3" imgW="177480" imgH="419040" progId="Equation.3">
                  <p:embed/>
                  <p:pic>
                    <p:nvPicPr>
                      <p:cNvPr id="84995" name="Object 1027">
                        <a:extLst>
                          <a:ext uri="{FF2B5EF4-FFF2-40B4-BE49-F238E27FC236}">
                            <a16:creationId xmlns:a16="http://schemas.microsoft.com/office/drawing/2014/main" id="{947F6CD6-6F26-4D64-B78C-A438813F1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95337"/>
                        <a:ext cx="4206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6" name="Group 1028">
            <a:extLst>
              <a:ext uri="{FF2B5EF4-FFF2-40B4-BE49-F238E27FC236}">
                <a16:creationId xmlns:a16="http://schemas.microsoft.com/office/drawing/2014/main" id="{826F8FCA-E8D7-45AA-98A0-755815C6022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49434"/>
            <a:ext cx="1752600" cy="3352800"/>
            <a:chOff x="1248" y="1200"/>
            <a:chExt cx="1104" cy="2112"/>
          </a:xfrm>
        </p:grpSpPr>
        <p:sp>
          <p:nvSpPr>
            <p:cNvPr id="84997" name="AutoShape 1029">
              <a:extLst>
                <a:ext uri="{FF2B5EF4-FFF2-40B4-BE49-F238E27FC236}">
                  <a16:creationId xmlns:a16="http://schemas.microsoft.com/office/drawing/2014/main" id="{07DCD6A0-21E4-4A31-9F70-4786BC8D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88"/>
              <a:ext cx="1104" cy="1824"/>
            </a:xfrm>
            <a:prstGeom prst="roundRect">
              <a:avLst>
                <a:gd name="adj" fmla="val 16667"/>
              </a:avLst>
            </a:prstGeom>
            <a:solidFill>
              <a:srgbClr val="EFDA8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998" name="Line 1030">
              <a:extLst>
                <a:ext uri="{FF2B5EF4-FFF2-40B4-BE49-F238E27FC236}">
                  <a16:creationId xmlns:a16="http://schemas.microsoft.com/office/drawing/2014/main" id="{FB4A09F1-2DFF-4DCC-BF2B-C9E2BD87B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19"/>
              <a:ext cx="9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4999" name="Text Box 1031">
              <a:extLst>
                <a:ext uri="{FF2B5EF4-FFF2-40B4-BE49-F238E27FC236}">
                  <a16:creationId xmlns:a16="http://schemas.microsoft.com/office/drawing/2014/main" id="{C3A015A0-BF9F-4677-ACBC-AB6ABE9A6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1536"/>
              <a:ext cx="768" cy="381"/>
            </a:xfrm>
            <a:prstGeom prst="rect">
              <a:avLst/>
            </a:prstGeom>
            <a:solidFill>
              <a:srgbClr val="EFDA8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s-MX" altLang="es-AR" sz="1600">
                  <a:latin typeface="Comic Sans MS" panose="030F0702030302020204" pitchFamily="66" charset="0"/>
                </a:rPr>
                <a:t>num: 5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s-MX" altLang="es-AR" sz="1600">
                  <a:latin typeface="Comic Sans MS" panose="030F0702030302020204" pitchFamily="66" charset="0"/>
                </a:rPr>
                <a:t>den: 7</a:t>
              </a:r>
              <a:endParaRPr kumimoji="1" lang="es-ES" altLang="es-AR" sz="1600">
                <a:latin typeface="Comic Sans MS" panose="030F0702030302020204" pitchFamily="66" charset="0"/>
              </a:endParaRPr>
            </a:p>
          </p:txBody>
        </p:sp>
        <p:sp>
          <p:nvSpPr>
            <p:cNvPr id="85000" name="Text Box 1032">
              <a:extLst>
                <a:ext uri="{FF2B5EF4-FFF2-40B4-BE49-F238E27FC236}">
                  <a16:creationId xmlns:a16="http://schemas.microsoft.com/office/drawing/2014/main" id="{7A419381-5334-48BF-AB98-3ACBA934E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118"/>
              <a:ext cx="912" cy="810"/>
            </a:xfrm>
            <a:prstGeom prst="rect">
              <a:avLst/>
            </a:prstGeom>
            <a:solidFill>
              <a:srgbClr val="EFDA8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endParaRPr kumimoji="1" lang="es-MX" altLang="es-AR" sz="1600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 dirty="0">
                  <a:latin typeface="Comic Sans MS" panose="030F0702030302020204" pitchFamily="66" charset="0"/>
                </a:rPr>
                <a:t>Listar()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 dirty="0">
                  <a:latin typeface="Comic Sans MS" panose="030F0702030302020204" pitchFamily="66" charset="0"/>
                </a:rPr>
                <a:t>Numerador()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 dirty="0">
                  <a:latin typeface="Comic Sans MS" panose="030F0702030302020204" pitchFamily="66" charset="0"/>
                </a:rPr>
                <a:t>Denominador()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 dirty="0">
                  <a:latin typeface="Comic Sans MS" panose="030F0702030302020204" pitchFamily="66" charset="0"/>
                </a:rPr>
                <a:t>Equivalente()</a:t>
              </a:r>
              <a:endParaRPr kumimoji="1" lang="es-ES" altLang="es-AR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5001" name="Text Box 1033">
              <a:extLst>
                <a:ext uri="{FF2B5EF4-FFF2-40B4-BE49-F238E27FC236}">
                  <a16:creationId xmlns:a16="http://schemas.microsoft.com/office/drawing/2014/main" id="{A6205B79-AA46-4E6B-84EA-3789491F9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s-MX" altLang="es-AR">
                  <a:latin typeface="Comic Sans MS" panose="030F0702030302020204" pitchFamily="66" charset="0"/>
                </a:rPr>
                <a:t>f:</a:t>
              </a:r>
              <a:endParaRPr kumimoji="1" lang="es-ES" altLang="es-AR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5002" name="Group 1034">
            <a:extLst>
              <a:ext uri="{FF2B5EF4-FFF2-40B4-BE49-F238E27FC236}">
                <a16:creationId xmlns:a16="http://schemas.microsoft.com/office/drawing/2014/main" id="{10702EF5-5AE0-4449-B72C-5A9857DEA128}"/>
              </a:ext>
            </a:extLst>
          </p:cNvPr>
          <p:cNvGrpSpPr>
            <a:grpSpLocks/>
          </p:cNvGrpSpPr>
          <p:nvPr/>
        </p:nvGrpSpPr>
        <p:grpSpPr bwMode="auto">
          <a:xfrm>
            <a:off x="3659841" y="1841395"/>
            <a:ext cx="1752600" cy="3352800"/>
            <a:chOff x="2496" y="1200"/>
            <a:chExt cx="1104" cy="2112"/>
          </a:xfrm>
        </p:grpSpPr>
        <p:sp>
          <p:nvSpPr>
            <p:cNvPr id="85003" name="AutoShape 1035">
              <a:extLst>
                <a:ext uri="{FF2B5EF4-FFF2-40B4-BE49-F238E27FC236}">
                  <a16:creationId xmlns:a16="http://schemas.microsoft.com/office/drawing/2014/main" id="{E99DEB8E-D246-42F7-83D5-398DE85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88"/>
              <a:ext cx="1104" cy="1824"/>
            </a:xfrm>
            <a:prstGeom prst="roundRect">
              <a:avLst>
                <a:gd name="adj" fmla="val 16667"/>
              </a:avLst>
            </a:prstGeom>
            <a:solidFill>
              <a:srgbClr val="EFDA8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85004" name="Group 1036">
              <a:extLst>
                <a:ext uri="{FF2B5EF4-FFF2-40B4-BE49-F238E27FC236}">
                  <a16:creationId xmlns:a16="http://schemas.microsoft.com/office/drawing/2014/main" id="{C0C2B01B-C827-43FA-B2D5-F6AA6874F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200"/>
              <a:ext cx="960" cy="1722"/>
              <a:chOff x="2592" y="1200"/>
              <a:chExt cx="960" cy="1722"/>
            </a:xfrm>
          </p:grpSpPr>
          <p:grpSp>
            <p:nvGrpSpPr>
              <p:cNvPr id="85005" name="Group 1037">
                <a:extLst>
                  <a:ext uri="{FF2B5EF4-FFF2-40B4-BE49-F238E27FC236}">
                    <a16:creationId xmlns:a16="http://schemas.microsoft.com/office/drawing/2014/main" id="{807C0B55-5079-4924-9F5E-F79F05D0E8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536"/>
                <a:ext cx="960" cy="1386"/>
                <a:chOff x="2592" y="1536"/>
                <a:chExt cx="960" cy="1386"/>
              </a:xfrm>
            </p:grpSpPr>
            <p:sp>
              <p:nvSpPr>
                <p:cNvPr id="85006" name="Line 1038">
                  <a:extLst>
                    <a:ext uri="{FF2B5EF4-FFF2-40B4-BE49-F238E27FC236}">
                      <a16:creationId xmlns:a16="http://schemas.microsoft.com/office/drawing/2014/main" id="{5D718080-977D-405D-9D43-DDBD8EC4A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201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85007" name="Text Box 1039">
                  <a:extLst>
                    <a:ext uri="{FF2B5EF4-FFF2-40B4-BE49-F238E27FC236}">
                      <a16:creationId xmlns:a16="http://schemas.microsoft.com/office/drawing/2014/main" id="{6E716601-A331-4809-B675-667DB66543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536"/>
                  <a:ext cx="768" cy="381"/>
                </a:xfrm>
                <a:prstGeom prst="rect">
                  <a:avLst/>
                </a:prstGeom>
                <a:solidFill>
                  <a:srgbClr val="EFDA8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kumimoji="1" lang="es-MX" altLang="es-AR" sz="1600">
                      <a:latin typeface="Comic Sans MS" panose="030F0702030302020204" pitchFamily="66" charset="0"/>
                    </a:rPr>
                    <a:t>num: 1</a:t>
                  </a:r>
                </a:p>
                <a:p>
                  <a:pPr algn="l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kumimoji="1" lang="es-MX" altLang="es-AR" sz="1600">
                      <a:latin typeface="Comic Sans MS" panose="030F0702030302020204" pitchFamily="66" charset="0"/>
                    </a:rPr>
                    <a:t>den: 2</a:t>
                  </a:r>
                  <a:endParaRPr kumimoji="1" lang="es-ES" altLang="es-AR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85008" name="Text Box 1040">
                  <a:extLst>
                    <a:ext uri="{FF2B5EF4-FFF2-40B4-BE49-F238E27FC236}">
                      <a16:creationId xmlns:a16="http://schemas.microsoft.com/office/drawing/2014/main" id="{6B3533C3-BF03-42C4-9D8F-F030D4DE8A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2112"/>
                  <a:ext cx="912" cy="810"/>
                </a:xfrm>
                <a:prstGeom prst="rect">
                  <a:avLst/>
                </a:prstGeom>
                <a:solidFill>
                  <a:srgbClr val="EFDA8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70000"/>
                    </a:lnSpc>
                    <a:spcBef>
                      <a:spcPct val="50000"/>
                    </a:spcBef>
                  </a:pPr>
                  <a:endParaRPr kumimoji="1" lang="es-MX" altLang="es-AR" sz="1600">
                    <a:latin typeface="Times New Roman" panose="02020603050405020304" pitchFamily="18" charset="0"/>
                  </a:endParaRPr>
                </a:p>
                <a:p>
                  <a:pPr algn="l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1" lang="es-MX" altLang="es-AR" sz="1400">
                      <a:latin typeface="Comic Sans MS" panose="030F0702030302020204" pitchFamily="66" charset="0"/>
                    </a:rPr>
                    <a:t>Listar()</a:t>
                  </a:r>
                </a:p>
                <a:p>
                  <a:pPr algn="l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1" lang="es-MX" altLang="es-AR" sz="1400">
                      <a:latin typeface="Comic Sans MS" panose="030F0702030302020204" pitchFamily="66" charset="0"/>
                    </a:rPr>
                    <a:t>Numerador()</a:t>
                  </a:r>
                </a:p>
                <a:p>
                  <a:pPr algn="l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1" lang="es-MX" altLang="es-AR" sz="1400">
                      <a:latin typeface="Comic Sans MS" panose="030F0702030302020204" pitchFamily="66" charset="0"/>
                    </a:rPr>
                    <a:t>Denominador()</a:t>
                  </a:r>
                </a:p>
                <a:p>
                  <a:pPr algn="l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1" lang="es-MX" altLang="es-AR" sz="1400">
                      <a:latin typeface="Comic Sans MS" panose="030F0702030302020204" pitchFamily="66" charset="0"/>
                    </a:rPr>
                    <a:t>Equivalente()</a:t>
                  </a:r>
                  <a:endParaRPr kumimoji="1" lang="es-ES" altLang="es-AR" sz="14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85009" name="Text Box 1041">
                <a:extLst>
                  <a:ext uri="{FF2B5EF4-FFF2-40B4-BE49-F238E27FC236}">
                    <a16:creationId xmlns:a16="http://schemas.microsoft.com/office/drawing/2014/main" id="{5C752A71-42CF-4315-8D93-E7FB12028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20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s-MX" altLang="es-AR" dirty="0">
                    <a:latin typeface="Comic Sans MS" panose="030F0702030302020204" pitchFamily="66" charset="0"/>
                  </a:rPr>
                  <a:t>f1:</a:t>
                </a:r>
                <a:endParaRPr kumimoji="1" lang="es-ES" altLang="es-AR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85010" name="Group 1042">
            <a:extLst>
              <a:ext uri="{FF2B5EF4-FFF2-40B4-BE49-F238E27FC236}">
                <a16:creationId xmlns:a16="http://schemas.microsoft.com/office/drawing/2014/main" id="{A8B9C2E0-1EA1-43DD-B519-FB853E42083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783124"/>
            <a:ext cx="1676400" cy="3411071"/>
            <a:chOff x="3840" y="1200"/>
            <a:chExt cx="1056" cy="2112"/>
          </a:xfrm>
        </p:grpSpPr>
        <p:sp>
          <p:nvSpPr>
            <p:cNvPr id="85011" name="AutoShape 1043">
              <a:extLst>
                <a:ext uri="{FF2B5EF4-FFF2-40B4-BE49-F238E27FC236}">
                  <a16:creationId xmlns:a16="http://schemas.microsoft.com/office/drawing/2014/main" id="{A7720812-5675-4FB2-A17D-E8FA2EA1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88"/>
              <a:ext cx="1056" cy="182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012" name="Line 1044">
              <a:extLst>
                <a:ext uri="{FF2B5EF4-FFF2-40B4-BE49-F238E27FC236}">
                  <a16:creationId xmlns:a16="http://schemas.microsoft.com/office/drawing/2014/main" id="{72AFCC3B-6FA6-467A-8640-D47328A5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1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5013" name="Text Box 1045">
              <a:extLst>
                <a:ext uri="{FF2B5EF4-FFF2-40B4-BE49-F238E27FC236}">
                  <a16:creationId xmlns:a16="http://schemas.microsoft.com/office/drawing/2014/main" id="{134E690F-13E5-461A-A583-2370E3B8F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36"/>
              <a:ext cx="768" cy="3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s-MX" altLang="es-AR" sz="1600" dirty="0" err="1">
                  <a:latin typeface="Comic Sans MS" panose="030F0702030302020204" pitchFamily="66" charset="0"/>
                </a:rPr>
                <a:t>num</a:t>
              </a:r>
              <a:r>
                <a:rPr kumimoji="1" lang="es-MX" altLang="es-AR" sz="1600" dirty="0">
                  <a:latin typeface="Comic Sans MS" panose="030F0702030302020204" pitchFamily="66" charset="0"/>
                </a:rPr>
                <a:t>: 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s-MX" altLang="es-AR" sz="1600" dirty="0">
                  <a:latin typeface="Comic Sans MS" panose="030F0702030302020204" pitchFamily="66" charset="0"/>
                </a:rPr>
                <a:t>den: 8</a:t>
              </a:r>
              <a:endParaRPr kumimoji="1" lang="es-ES" altLang="es-AR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85014" name="Text Box 1046">
              <a:extLst>
                <a:ext uri="{FF2B5EF4-FFF2-40B4-BE49-F238E27FC236}">
                  <a16:creationId xmlns:a16="http://schemas.microsoft.com/office/drawing/2014/main" id="{D2F6DF59-B443-495C-A8DC-C7D000BC2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2025"/>
              <a:ext cx="912" cy="81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endParaRPr kumimoji="1" lang="es-MX" altLang="es-AR" sz="1600">
                <a:latin typeface="Times New Roman" panose="02020603050405020304" pitchFamily="18" charset="0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>
                  <a:latin typeface="Comic Sans MS" panose="030F0702030302020204" pitchFamily="66" charset="0"/>
                </a:rPr>
                <a:t>Listar()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>
                  <a:latin typeface="Comic Sans MS" panose="030F0702030302020204" pitchFamily="66" charset="0"/>
                </a:rPr>
                <a:t>Numerador()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>
                  <a:latin typeface="Comic Sans MS" panose="030F0702030302020204" pitchFamily="66" charset="0"/>
                </a:rPr>
                <a:t>Denominador()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400">
                  <a:latin typeface="Comic Sans MS" panose="030F0702030302020204" pitchFamily="66" charset="0"/>
                </a:rPr>
                <a:t>Equivalente()</a:t>
              </a:r>
              <a:endParaRPr kumimoji="1" lang="es-ES" altLang="es-AR" sz="1400">
                <a:latin typeface="Comic Sans MS" panose="030F0702030302020204" pitchFamily="66" charset="0"/>
              </a:endParaRPr>
            </a:p>
          </p:txBody>
        </p:sp>
        <p:sp>
          <p:nvSpPr>
            <p:cNvPr id="85015" name="Text Box 1047">
              <a:extLst>
                <a:ext uri="{FF2B5EF4-FFF2-40B4-BE49-F238E27FC236}">
                  <a16:creationId xmlns:a16="http://schemas.microsoft.com/office/drawing/2014/main" id="{0BE2BA94-FC1B-4197-A6E7-5109FC411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s-MX" altLang="es-AR">
                  <a:latin typeface="Comic Sans MS" panose="030F0702030302020204" pitchFamily="66" charset="0"/>
                </a:rPr>
                <a:t>f2:</a:t>
              </a:r>
              <a:endParaRPr kumimoji="1" lang="es-ES" altLang="es-AR">
                <a:latin typeface="Comic Sans MS" panose="030F0702030302020204" pitchFamily="66" charset="0"/>
              </a:endParaRPr>
            </a:p>
          </p:txBody>
        </p:sp>
      </p:grpSp>
      <p:sp>
        <p:nvSpPr>
          <p:cNvPr id="85030" name="Rectangle 1062">
            <a:extLst>
              <a:ext uri="{FF2B5EF4-FFF2-40B4-BE49-F238E27FC236}">
                <a16:creationId xmlns:a16="http://schemas.microsoft.com/office/drawing/2014/main" id="{79980745-B3D9-4261-82BA-9648A6473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Objetos de clase Fraccion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4">
            <a:extLst>
              <a:ext uri="{FF2B5EF4-FFF2-40B4-BE49-F238E27FC236}">
                <a16:creationId xmlns:a16="http://schemas.microsoft.com/office/drawing/2014/main" id="{7AEACF6A-5352-4D9E-9AB5-D410746C52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B4119-AE1C-4162-A831-A5C734E18079}" type="slidenum">
              <a:rPr lang="es-ES" altLang="es-AR"/>
              <a:pPr/>
              <a:t>44</a:t>
            </a:fld>
            <a:endParaRPr lang="es-ES" altLang="es-AR"/>
          </a:p>
        </p:txBody>
      </p:sp>
      <p:grpSp>
        <p:nvGrpSpPr>
          <p:cNvPr id="86034" name="Group 1042">
            <a:extLst>
              <a:ext uri="{FF2B5EF4-FFF2-40B4-BE49-F238E27FC236}">
                <a16:creationId xmlns:a16="http://schemas.microsoft.com/office/drawing/2014/main" id="{2D1BD79B-566C-4F0A-B9AC-53209DAD16C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281238"/>
            <a:ext cx="6994524" cy="3192462"/>
            <a:chOff x="657" y="1437"/>
            <a:chExt cx="4406" cy="2011"/>
          </a:xfrm>
        </p:grpSpPr>
        <p:sp>
          <p:nvSpPr>
            <p:cNvPr id="86020" name="Line 1028">
              <a:extLst>
                <a:ext uri="{FF2B5EF4-FFF2-40B4-BE49-F238E27FC236}">
                  <a16:creationId xmlns:a16="http://schemas.microsoft.com/office/drawing/2014/main" id="{4CF21842-6155-4E97-96B1-A098DA824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205"/>
              <a:ext cx="110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6021" name="Text Box 1029">
              <a:extLst>
                <a:ext uri="{FF2B5EF4-FFF2-40B4-BE49-F238E27FC236}">
                  <a16:creationId xmlns:a16="http://schemas.microsoft.com/office/drawing/2014/main" id="{714C3676-E1B7-4272-AE19-97070D5F6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10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s-AR" b="1" dirty="0" err="1">
                  <a:latin typeface="+mj-lt"/>
                  <a:ea typeface="+mj-ea"/>
                  <a:cs typeface="+mj-cs"/>
                </a:rPr>
                <a:t>Equivalente</a:t>
              </a:r>
              <a:endParaRPr lang="en-US" altLang="es-AR" b="1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6023" name="Text Box 1031">
              <a:extLst>
                <a:ext uri="{FF2B5EF4-FFF2-40B4-BE49-F238E27FC236}">
                  <a16:creationId xmlns:a16="http://schemas.microsoft.com/office/drawing/2014/main" id="{36B8DDBC-50A7-455C-ACAB-C779100F1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2448"/>
              <a:ext cx="7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s-AR" b="1" dirty="0">
                  <a:solidFill>
                    <a:srgbClr val="FF66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s-AR" b="1" dirty="0">
                  <a:latin typeface="+mj-lt"/>
                  <a:ea typeface="+mj-ea"/>
                  <a:cs typeface="+mj-cs"/>
                </a:rPr>
                <a:t>0,333</a:t>
              </a:r>
            </a:p>
          </p:txBody>
        </p:sp>
        <p:sp>
          <p:nvSpPr>
            <p:cNvPr id="86024" name="Line 1032">
              <a:extLst>
                <a:ext uri="{FF2B5EF4-FFF2-40B4-BE49-F238E27FC236}">
                  <a16:creationId xmlns:a16="http://schemas.microsoft.com/office/drawing/2014/main" id="{067E2D24-0B86-4A80-BFDC-D7EDB9078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08"/>
              <a:ext cx="122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86026" name="AutoShape 1034">
              <a:extLst>
                <a:ext uri="{FF2B5EF4-FFF2-40B4-BE49-F238E27FC236}">
                  <a16:creationId xmlns:a16="http://schemas.microsoft.com/office/drawing/2014/main" id="{1284EBDD-9B8F-4F00-8231-B811FC0D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672"/>
              <a:ext cx="1104" cy="177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 dirty="0"/>
            </a:p>
          </p:txBody>
        </p:sp>
        <p:sp>
          <p:nvSpPr>
            <p:cNvPr id="86027" name="Text Box 1035">
              <a:extLst>
                <a:ext uri="{FF2B5EF4-FFF2-40B4-BE49-F238E27FC236}">
                  <a16:creationId xmlns:a16="http://schemas.microsoft.com/office/drawing/2014/main" id="{9DCD8822-D0FF-4A95-9447-46A7A7B8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437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s-AR">
                  <a:solidFill>
                    <a:srgbClr val="003399"/>
                  </a:solidFill>
                  <a:latin typeface="Comic Sans MS" panose="030F0702030302020204" pitchFamily="66" charset="0"/>
                </a:rPr>
                <a:t>f</a:t>
              </a:r>
            </a:p>
          </p:txBody>
        </p:sp>
        <p:sp>
          <p:nvSpPr>
            <p:cNvPr id="86028" name="Text Box 1036">
              <a:extLst>
                <a:ext uri="{FF2B5EF4-FFF2-40B4-BE49-F238E27FC236}">
                  <a16:creationId xmlns:a16="http://schemas.microsoft.com/office/drawing/2014/main" id="{36798C6C-6636-46DD-A3FA-375628DBF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888"/>
              <a:ext cx="450" cy="37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s-MX" altLang="es-AR" sz="2000" dirty="0">
                  <a:latin typeface="Comic Sans MS" panose="030F0702030302020204" pitchFamily="66" charset="0"/>
                </a:rPr>
                <a:t>  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s-MX" altLang="es-AR" sz="2000" dirty="0">
                  <a:latin typeface="Comic Sans MS" panose="030F0702030302020204" pitchFamily="66" charset="0"/>
                </a:rPr>
                <a:t>  3</a:t>
              </a:r>
              <a:endParaRPr kumimoji="1" lang="es-ES" altLang="es-AR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86029" name="Text Box 1037">
              <a:extLst>
                <a:ext uri="{FF2B5EF4-FFF2-40B4-BE49-F238E27FC236}">
                  <a16:creationId xmlns:a16="http://schemas.microsoft.com/office/drawing/2014/main" id="{4AC91A24-1927-44D9-AD89-9A2DC712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478"/>
              <a:ext cx="1044" cy="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600" dirty="0">
                  <a:latin typeface="Comic Sans MS" panose="030F0702030302020204" pitchFamily="66" charset="0"/>
                </a:rPr>
                <a:t>Listar()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600" dirty="0">
                  <a:latin typeface="Comic Sans MS" panose="030F0702030302020204" pitchFamily="66" charset="0"/>
                </a:rPr>
                <a:t>Numerador()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600" dirty="0">
                  <a:latin typeface="Comic Sans MS" panose="030F0702030302020204" pitchFamily="66" charset="0"/>
                </a:rPr>
                <a:t>Denominador()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altLang="es-AR" sz="1600" dirty="0">
                  <a:latin typeface="Comic Sans MS" panose="030F0702030302020204" pitchFamily="66" charset="0"/>
                </a:rPr>
                <a:t>Equivalente()</a:t>
              </a:r>
              <a:endParaRPr kumimoji="1" lang="es-ES" altLang="es-AR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86030" name="Line 1038">
              <a:extLst>
                <a:ext uri="{FF2B5EF4-FFF2-40B4-BE49-F238E27FC236}">
                  <a16:creationId xmlns:a16="http://schemas.microsoft.com/office/drawing/2014/main" id="{7F53E413-4FE5-43EB-BF96-1F31A464D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" y="204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86033" name="Rectangle 1041">
            <a:extLst>
              <a:ext uri="{FF2B5EF4-FFF2-40B4-BE49-F238E27FC236}">
                <a16:creationId xmlns:a16="http://schemas.microsoft.com/office/drawing/2014/main" id="{FEC390A3-65B4-4CAF-A886-F933C4881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Mensajes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4">
            <a:extLst>
              <a:ext uri="{FF2B5EF4-FFF2-40B4-BE49-F238E27FC236}">
                <a16:creationId xmlns:a16="http://schemas.microsoft.com/office/drawing/2014/main" id="{4B0FF378-A79B-4B0E-AC6C-05445BED5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B0D3F0-09CC-447A-AA07-FA83D2C1718B}" type="slidenum">
              <a:rPr lang="es-ES" altLang="es-AR"/>
              <a:pPr/>
              <a:t>45</a:t>
            </a:fld>
            <a:endParaRPr lang="es-ES" altLang="es-AR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613C6B8-8E2B-41ED-9DFB-2C02A0E24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3506787" cy="426085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4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class</a:t>
            </a:r>
            <a:r>
              <a:rPr lang="es-ES" altLang="es-AR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" altLang="es-AR" sz="24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Fraccion</a:t>
            </a:r>
            <a:r>
              <a:rPr lang="es-ES" altLang="es-AR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" altLang="es-A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   </a:t>
            </a:r>
            <a:r>
              <a:rPr lang="es-ES" altLang="es-AR" sz="2000" b="1" dirty="0" err="1">
                <a:latin typeface="Comic Sans MS" panose="030F0702030302020204" pitchFamily="66" charset="0"/>
              </a:rPr>
              <a:t>public</a:t>
            </a:r>
            <a:r>
              <a:rPr lang="es-ES" altLang="es-AR" sz="2000" b="1" dirty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Fraccion</a:t>
            </a:r>
            <a:r>
              <a:rPr lang="es-MX" altLang="es-AR" sz="2000" dirty="0"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ES" altLang="es-AR" sz="2000" dirty="0" err="1">
                <a:latin typeface="Comic Sans MS" panose="030F0702030302020204" pitchFamily="66" charset="0"/>
              </a:rPr>
              <a:t>void</a:t>
            </a:r>
            <a:r>
              <a:rPr lang="es-ES" altLang="es-AR" sz="2000" dirty="0">
                <a:latin typeface="Comic Sans MS" panose="030F0702030302020204" pitchFamily="66" charset="0"/>
              </a:rPr>
              <a:t> </a:t>
            </a:r>
            <a:r>
              <a:rPr lang="es-MX" altLang="es-AR" sz="2000" dirty="0">
                <a:latin typeface="Comic Sans MS" panose="030F0702030302020204" pitchFamily="66" charset="0"/>
              </a:rPr>
              <a:t>Listar</a:t>
            </a:r>
            <a:r>
              <a:rPr lang="es-ES" altLang="es-AR" sz="2000" dirty="0"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ES" altLang="es-AR" sz="2000" dirty="0">
                <a:latin typeface="Comic Sans MS" panose="030F0702030302020204" pitchFamily="66" charset="0"/>
              </a:rPr>
              <a:t> Numerador();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ES" altLang="es-AR" sz="2000" dirty="0">
                <a:latin typeface="Comic Sans MS" panose="030F0702030302020204" pitchFamily="66" charset="0"/>
              </a:rPr>
              <a:t> Denominador();</a:t>
            </a:r>
            <a:endParaRPr lang="es-MX" altLang="es-AR" sz="20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float</a:t>
            </a:r>
            <a:r>
              <a:rPr lang="es-MX" altLang="es-AR" sz="2000" dirty="0">
                <a:latin typeface="Comic Sans MS" panose="030F0702030302020204" pitchFamily="66" charset="0"/>
              </a:rPr>
              <a:t>  Equivalente();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   </a:t>
            </a:r>
            <a:r>
              <a:rPr lang="es-MX" altLang="es-AR" sz="2000" b="1" dirty="0" err="1">
                <a:latin typeface="Comic Sans MS" panose="030F0702030302020204" pitchFamily="66" charset="0"/>
              </a:rPr>
              <a:t>private</a:t>
            </a:r>
            <a:r>
              <a:rPr lang="es-MX" altLang="es-AR" sz="2000" b="1" dirty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MX" altLang="es-AR" sz="2000" dirty="0">
                <a:latin typeface="Comic Sans MS" panose="030F0702030302020204" pitchFamily="66" charset="0"/>
              </a:rPr>
              <a:t> </a:t>
            </a:r>
            <a:r>
              <a:rPr lang="es-MX" altLang="es-AR" sz="2000" dirty="0" err="1">
                <a:latin typeface="Comic Sans MS" panose="030F0702030302020204" pitchFamily="66" charset="0"/>
              </a:rPr>
              <a:t>num</a:t>
            </a:r>
            <a:r>
              <a:rPr lang="es-MX" altLang="es-AR" sz="20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MX" altLang="es-AR" sz="2000" dirty="0">
                <a:latin typeface="Comic Sans MS" panose="030F0702030302020204" pitchFamily="66" charset="0"/>
              </a:rPr>
              <a:t> den;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}</a:t>
            </a:r>
            <a:endParaRPr lang="es-ES" altLang="es-AR" sz="2000" dirty="0">
              <a:latin typeface="Comic Sans MS" panose="030F0702030302020204" pitchFamily="66" charset="0"/>
            </a:endParaRPr>
          </a:p>
        </p:txBody>
      </p:sp>
      <p:grpSp>
        <p:nvGrpSpPr>
          <p:cNvPr id="87044" name="Group 4">
            <a:extLst>
              <a:ext uri="{FF2B5EF4-FFF2-40B4-BE49-F238E27FC236}">
                <a16:creationId xmlns:a16="http://schemas.microsoft.com/office/drawing/2014/main" id="{0E280511-EE42-4714-8521-D34B965E015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590800"/>
            <a:ext cx="2743200" cy="457200"/>
            <a:chOff x="1872" y="1632"/>
            <a:chExt cx="1728" cy="288"/>
          </a:xfrm>
        </p:grpSpPr>
        <p:sp>
          <p:nvSpPr>
            <p:cNvPr id="87045" name="AutoShape 5">
              <a:extLst>
                <a:ext uri="{FF2B5EF4-FFF2-40B4-BE49-F238E27FC236}">
                  <a16:creationId xmlns:a16="http://schemas.microsoft.com/office/drawing/2014/main" id="{AE90CB8F-1C2D-4D3F-9CFE-9037C225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632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7046" name="Text Box 6">
              <a:extLst>
                <a:ext uri="{FF2B5EF4-FFF2-40B4-BE49-F238E27FC236}">
                  <a16:creationId xmlns:a16="http://schemas.microsoft.com/office/drawing/2014/main" id="{127E776B-B659-4974-8078-06E305554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41"/>
              <a:ext cx="1104" cy="231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MX" altLang="es-AR" sz="1800" dirty="0">
                  <a:latin typeface="Comic Sans MS" panose="030F0702030302020204" pitchFamily="66" charset="0"/>
                </a:rPr>
                <a:t>Constructor</a:t>
              </a:r>
              <a:endParaRPr lang="es-ES" altLang="es-AR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DF540927-E6DC-42BD-96D1-B668D86A4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87048" name="Group 8">
            <a:extLst>
              <a:ext uri="{FF2B5EF4-FFF2-40B4-BE49-F238E27FC236}">
                <a16:creationId xmlns:a16="http://schemas.microsoft.com/office/drawing/2014/main" id="{1930D8A4-FEC2-42D3-8E53-F5FB07C42D7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124200"/>
            <a:ext cx="2438400" cy="1447800"/>
            <a:chOff x="2256" y="1968"/>
            <a:chExt cx="1536" cy="912"/>
          </a:xfrm>
        </p:grpSpPr>
        <p:sp>
          <p:nvSpPr>
            <p:cNvPr id="87049" name="AutoShape 9">
              <a:extLst>
                <a:ext uri="{FF2B5EF4-FFF2-40B4-BE49-F238E27FC236}">
                  <a16:creationId xmlns:a16="http://schemas.microsoft.com/office/drawing/2014/main" id="{02219519-9833-43BD-868D-634CF803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968"/>
              <a:ext cx="192" cy="912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7050" name="Text Box 10">
              <a:extLst>
                <a:ext uri="{FF2B5EF4-FFF2-40B4-BE49-F238E27FC236}">
                  <a16:creationId xmlns:a16="http://schemas.microsoft.com/office/drawing/2014/main" id="{5B37BB9A-C4A4-447B-BBBE-8932D3BA8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04"/>
              <a:ext cx="768" cy="231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MX" altLang="es-AR" sz="1800" dirty="0">
                  <a:latin typeface="Comic Sans MS" panose="030F0702030302020204" pitchFamily="66" charset="0"/>
                </a:rPr>
                <a:t>Métodos</a:t>
              </a:r>
              <a:endParaRPr lang="es-ES" altLang="es-AR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87051" name="Line 11">
              <a:extLst>
                <a:ext uri="{FF2B5EF4-FFF2-40B4-BE49-F238E27FC236}">
                  <a16:creationId xmlns:a16="http://schemas.microsoft.com/office/drawing/2014/main" id="{82A6CF7E-7500-4E9C-8795-2A398185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7052" name="Line 12">
              <a:extLst>
                <a:ext uri="{FF2B5EF4-FFF2-40B4-BE49-F238E27FC236}">
                  <a16:creationId xmlns:a16="http://schemas.microsoft.com/office/drawing/2014/main" id="{BE45D915-68E8-4F08-819F-66740470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7053" name="Line 13">
              <a:extLst>
                <a:ext uri="{FF2B5EF4-FFF2-40B4-BE49-F238E27FC236}">
                  <a16:creationId xmlns:a16="http://schemas.microsoft.com/office/drawing/2014/main" id="{C08128AF-9D66-4282-9C59-C3E01C804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7054" name="Line 14">
              <a:extLst>
                <a:ext uri="{FF2B5EF4-FFF2-40B4-BE49-F238E27FC236}">
                  <a16:creationId xmlns:a16="http://schemas.microsoft.com/office/drawing/2014/main" id="{A67F961E-C1DE-4767-AFA6-2126F8EE7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87055" name="Group 15">
            <a:extLst>
              <a:ext uri="{FF2B5EF4-FFF2-40B4-BE49-F238E27FC236}">
                <a16:creationId xmlns:a16="http://schemas.microsoft.com/office/drawing/2014/main" id="{56CFA96E-A48F-4683-A0EE-760675912B1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091113"/>
            <a:ext cx="3200400" cy="762000"/>
            <a:chOff x="1680" y="3207"/>
            <a:chExt cx="2016" cy="480"/>
          </a:xfrm>
        </p:grpSpPr>
        <p:sp>
          <p:nvSpPr>
            <p:cNvPr id="87056" name="Text Box 16">
              <a:extLst>
                <a:ext uri="{FF2B5EF4-FFF2-40B4-BE49-F238E27FC236}">
                  <a16:creationId xmlns:a16="http://schemas.microsoft.com/office/drawing/2014/main" id="{76DBE103-CA2C-47AF-85EC-848C97418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12"/>
              <a:ext cx="1632" cy="231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MX" altLang="es-AR" sz="1800" dirty="0">
                  <a:latin typeface="Comic Sans MS" panose="030F0702030302020204" pitchFamily="66" charset="0"/>
                </a:rPr>
                <a:t>Atributos</a:t>
              </a:r>
              <a:endParaRPr lang="es-ES" altLang="es-AR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87057" name="AutoShape 17">
              <a:extLst>
                <a:ext uri="{FF2B5EF4-FFF2-40B4-BE49-F238E27FC236}">
                  <a16:creationId xmlns:a16="http://schemas.microsoft.com/office/drawing/2014/main" id="{84076332-D7DA-40CD-806A-662CF282F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207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7058" name="Line 18">
              <a:extLst>
                <a:ext uri="{FF2B5EF4-FFF2-40B4-BE49-F238E27FC236}">
                  <a16:creationId xmlns:a16="http://schemas.microsoft.com/office/drawing/2014/main" id="{0F237E4D-279C-4D53-A956-FA9ED680A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7059" name="Line 19">
              <a:extLst>
                <a:ext uri="{FF2B5EF4-FFF2-40B4-BE49-F238E27FC236}">
                  <a16:creationId xmlns:a16="http://schemas.microsoft.com/office/drawing/2014/main" id="{5B2793A4-695D-46DA-A678-5D246C40D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3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2693B61-B520-4894-BD33-C50E3C451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Clase Fraccion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064C1C24-1669-4DAE-8507-D9BA806E5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8C025-D1AF-43AD-89BA-61A2ECA769B4}" type="slidenum">
              <a:rPr lang="es-ES" altLang="es-AR"/>
              <a:pPr/>
              <a:t>46</a:t>
            </a:fld>
            <a:endParaRPr lang="es-ES" altLang="es-AR"/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9AD53D6E-10EA-4FE0-BD2A-5B3FC9C11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08720"/>
            <a:ext cx="7467600" cy="229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6175" indent="-47942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667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Tienen el mismo nombre que la clase</a:t>
            </a:r>
          </a:p>
          <a:p>
            <a:pPr marL="342900" indent="-34290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No tienen tipo de retorno</a:t>
            </a:r>
          </a:p>
          <a:p>
            <a:pPr marL="342900" indent="-34290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Pueden tener parámetros </a:t>
            </a:r>
          </a:p>
          <a:p>
            <a:pPr marL="342900" indent="-34290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Pueden ser sobrecargados.</a:t>
            </a:r>
          </a:p>
          <a:p>
            <a:pPr marL="669925" lvl="1" indent="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Se diferencian en :</a:t>
            </a:r>
          </a:p>
          <a:p>
            <a:pPr marL="1025525" lvl="4" indent="-34290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La cantidad de parámetros y </a:t>
            </a:r>
          </a:p>
          <a:p>
            <a:pPr marL="1025525" lvl="4" indent="-342900">
              <a:lnSpc>
                <a:spcPct val="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Tipo de dato de los parámetros</a:t>
            </a:r>
            <a:endParaRPr lang="es-ES" altLang="es-AR" sz="2200" dirty="0">
              <a:latin typeface="+mj-lt"/>
              <a:ea typeface="+mj-ea"/>
              <a:cs typeface="+mj-cs"/>
            </a:endParaRP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E87D488C-4F1A-4F9E-8BD3-ABA2B622B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664" y="3789040"/>
            <a:ext cx="4622973" cy="2819400"/>
          </a:xfrm>
          <a:solidFill>
            <a:srgbClr val="FFFFFF"/>
          </a:solidFill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class</a:t>
            </a:r>
            <a:r>
              <a:rPr lang="es-ES" altLang="es-AR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Fraccion</a:t>
            </a:r>
            <a:r>
              <a:rPr lang="es-ES" altLang="es-AR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" altLang="es-A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   </a:t>
            </a:r>
            <a:r>
              <a:rPr lang="es-ES" altLang="es-AR" sz="2000" b="1" dirty="0" err="1">
                <a:latin typeface="Comic Sans MS" panose="030F0702030302020204" pitchFamily="66" charset="0"/>
              </a:rPr>
              <a:t>public</a:t>
            </a:r>
            <a:r>
              <a:rPr lang="es-ES" altLang="es-AR" sz="2000" b="1" dirty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 </a:t>
            </a:r>
            <a:r>
              <a:rPr lang="es-MX" altLang="es-AR" sz="20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Fraccion</a:t>
            </a:r>
            <a:r>
              <a:rPr lang="es-MX" altLang="es-AR" sz="20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	  </a:t>
            </a:r>
            <a:r>
              <a:rPr lang="es-MX" altLang="es-AR" sz="20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Fraccion</a:t>
            </a:r>
            <a:r>
              <a:rPr lang="es-MX" altLang="es-AR" sz="20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(</a:t>
            </a:r>
            <a:r>
              <a:rPr lang="es-MX" altLang="es-AR" sz="20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int,int</a:t>
            </a:r>
            <a:r>
              <a:rPr lang="es-MX" altLang="es-AR" sz="20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 </a:t>
            </a:r>
            <a:r>
              <a:rPr lang="es-ES" altLang="es-AR" sz="2000" dirty="0" err="1">
                <a:latin typeface="Comic Sans MS" panose="030F0702030302020204" pitchFamily="66" charset="0"/>
              </a:rPr>
              <a:t>void</a:t>
            </a:r>
            <a:r>
              <a:rPr lang="es-ES" altLang="es-AR" sz="2000" dirty="0">
                <a:latin typeface="Comic Sans MS" panose="030F0702030302020204" pitchFamily="66" charset="0"/>
              </a:rPr>
              <a:t> </a:t>
            </a:r>
            <a:r>
              <a:rPr lang="es-MX" altLang="es-AR" sz="2000" dirty="0">
                <a:latin typeface="Comic Sans MS" panose="030F0702030302020204" pitchFamily="66" charset="0"/>
              </a:rPr>
              <a:t>Listar</a:t>
            </a:r>
            <a:r>
              <a:rPr lang="es-ES" altLang="es-AR" sz="2000" dirty="0"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>
                <a:latin typeface="Comic Sans MS" panose="030F0702030302020204" pitchFamily="66" charset="0"/>
              </a:rPr>
              <a:t>i </a:t>
            </a:r>
            <a:r>
              <a:rPr lang="es-MX" altLang="es-AR" sz="2000" dirty="0" err="1">
                <a:latin typeface="Comic Sans MS" panose="030F0702030302020204" pitchFamily="66" charset="0"/>
              </a:rPr>
              <a:t>nt</a:t>
            </a:r>
            <a:r>
              <a:rPr lang="es-ES" altLang="es-AR" sz="2000" dirty="0">
                <a:latin typeface="Comic Sans MS" panose="030F0702030302020204" pitchFamily="66" charset="0"/>
              </a:rPr>
              <a:t> Numerador();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</a:t>
            </a:r>
            <a:r>
              <a:rPr lang="es-ES" altLang="es-AR" sz="2000" b="1" dirty="0">
                <a:latin typeface="Comic Sans MS" panose="030F0702030302020204" pitchFamily="66" charset="0"/>
              </a:rPr>
              <a:t>…</a:t>
            </a:r>
            <a:endParaRPr lang="es-MX" altLang="es-AR" sz="2000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}</a:t>
            </a:r>
            <a:endParaRPr lang="es-ES" altLang="es-AR" sz="2000" dirty="0">
              <a:latin typeface="Comic Sans MS" panose="030F0702030302020204" pitchFamily="66" charset="0"/>
            </a:endParaRP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F3AE14D6-74FC-4D41-8670-72716DD38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3023" y="203625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Constructores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4">
            <a:extLst>
              <a:ext uri="{FF2B5EF4-FFF2-40B4-BE49-F238E27FC236}">
                <a16:creationId xmlns:a16="http://schemas.microsoft.com/office/drawing/2014/main" id="{287E60E4-C4D4-4749-A3E2-E34A49057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E0A73-F4AD-49EE-B5C9-586B736514CB}" type="slidenum">
              <a:rPr lang="es-ES" altLang="es-AR"/>
              <a:pPr/>
              <a:t>47</a:t>
            </a:fld>
            <a:endParaRPr lang="es-ES" altLang="es-AR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3931C090-E30C-4F02-B195-AF6E336D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411288"/>
            <a:ext cx="6629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6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No poseen  argumentos, o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Los argumentos tienen valores asignados</a:t>
            </a:r>
            <a:endParaRPr lang="es-ES" altLang="es-AR" sz="2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9469" name="Group 13">
            <a:extLst>
              <a:ext uri="{FF2B5EF4-FFF2-40B4-BE49-F238E27FC236}">
                <a16:creationId xmlns:a16="http://schemas.microsoft.com/office/drawing/2014/main" id="{F4DA438A-89D5-46CF-B98B-3488920CCF4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57265"/>
            <a:ext cx="6789738" cy="2286000"/>
            <a:chOff x="907" y="2375"/>
            <a:chExt cx="4277" cy="1440"/>
          </a:xfrm>
        </p:grpSpPr>
        <p:sp>
          <p:nvSpPr>
            <p:cNvPr id="19467" name="Rectangle 11">
              <a:extLst>
                <a:ext uri="{FF2B5EF4-FFF2-40B4-BE49-F238E27FC236}">
                  <a16:creationId xmlns:a16="http://schemas.microsoft.com/office/drawing/2014/main" id="{5F795EAD-E20A-4811-8084-93B7B006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2375"/>
              <a:ext cx="4128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19466" name="Group 10">
              <a:extLst>
                <a:ext uri="{FF2B5EF4-FFF2-40B4-BE49-F238E27FC236}">
                  <a16:creationId xmlns:a16="http://schemas.microsoft.com/office/drawing/2014/main" id="{E20706CF-D599-4889-ACB1-7EA9D4D9B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30"/>
              <a:ext cx="4080" cy="931"/>
              <a:chOff x="864" y="2630"/>
              <a:chExt cx="4080" cy="931"/>
            </a:xfrm>
          </p:grpSpPr>
          <p:sp>
            <p:nvSpPr>
              <p:cNvPr id="19461" name="Text Box 5">
                <a:extLst>
                  <a:ext uri="{FF2B5EF4-FFF2-40B4-BE49-F238E27FC236}">
                    <a16:creationId xmlns:a16="http://schemas.microsoft.com/office/drawing/2014/main" id="{CF67BA13-8757-4437-861D-BE016D911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1"/>
                <a:ext cx="115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s-MX" altLang="es-AR" sz="2200" dirty="0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Fracción f;</a:t>
                </a:r>
                <a:endParaRPr kumimoji="1" lang="es-ES" altLang="es-AR" sz="2200" dirty="0">
                  <a:solidFill>
                    <a:schemeClr val="folHlin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9462" name="Text Box 6">
                <a:extLst>
                  <a:ext uri="{FF2B5EF4-FFF2-40B4-BE49-F238E27FC236}">
                    <a16:creationId xmlns:a16="http://schemas.microsoft.com/office/drawing/2014/main" id="{29884B68-35F7-4C07-95E8-5F1ABF05C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30"/>
                <a:ext cx="2304" cy="9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s-MX" altLang="es-AR" sz="2200" dirty="0" err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Fraccion</a:t>
                </a:r>
                <a:r>
                  <a:rPr kumimoji="1" lang="es-MX" altLang="es-AR" sz="22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()</a:t>
                </a:r>
              </a:p>
              <a:p>
                <a:pPr algn="l">
                  <a:spcBef>
                    <a:spcPct val="50000"/>
                  </a:spcBef>
                </a:pPr>
                <a:endParaRPr kumimoji="1" lang="es-MX" altLang="es-AR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kumimoji="1" lang="es-MX" altLang="es-AR" sz="2200" dirty="0" err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Fraccion</a:t>
                </a:r>
                <a:r>
                  <a:rPr kumimoji="1" lang="es-MX" altLang="es-AR" sz="22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kumimoji="1" lang="es-MX" altLang="es-AR" sz="2200" dirty="0" err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int</a:t>
                </a:r>
                <a:r>
                  <a:rPr kumimoji="1" lang="es-MX" altLang="es-AR" sz="22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 x=0,int y=1)</a:t>
                </a:r>
                <a:endParaRPr kumimoji="1" lang="es-ES" altLang="es-AR" sz="2200" dirty="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9463" name="Line 7">
                <a:extLst>
                  <a:ext uri="{FF2B5EF4-FFF2-40B4-BE49-F238E27FC236}">
                    <a16:creationId xmlns:a16="http://schemas.microsoft.com/office/drawing/2014/main" id="{E4CEFA8B-4F84-4CA4-A7B8-C9D52F019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785"/>
                <a:ext cx="67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9464" name="Line 8">
                <a:extLst>
                  <a:ext uri="{FF2B5EF4-FFF2-40B4-BE49-F238E27FC236}">
                    <a16:creationId xmlns:a16="http://schemas.microsoft.com/office/drawing/2014/main" id="{74D6BB5D-8711-440B-A920-355B48A4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73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CD116A7D-56BE-4486-B842-E6C0B7961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ES" altLang="es-AR">
                <a:latin typeface="Arial" panose="020B0604020202020204" pitchFamily="34" charset="0"/>
              </a:rPr>
              <a:t>Constructores por defecto</a:t>
            </a:r>
            <a:endParaRPr lang="es-ES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BD9F4C-E751-464E-851E-D88EB89AA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CF746-CDA7-440B-B336-5E64438B2BF7}" type="slidenum">
              <a:rPr lang="es-ES" altLang="es-AR"/>
              <a:pPr/>
              <a:t>48</a:t>
            </a:fld>
            <a:endParaRPr lang="es-ES" altLang="es-AR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069505D-FF76-4895-83D8-E0A88DB12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57338"/>
            <a:ext cx="4497387" cy="46482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class</a:t>
            </a:r>
            <a:r>
              <a:rPr lang="es-ES" altLang="es-AR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" altLang="es-AR" sz="20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Fraccion</a:t>
            </a:r>
            <a:r>
              <a:rPr lang="es-ES" altLang="es-AR" sz="20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" altLang="es-A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   </a:t>
            </a:r>
            <a:r>
              <a:rPr lang="es-ES" altLang="es-AR" sz="2000" b="1" dirty="0" err="1">
                <a:latin typeface="Comic Sans MS" panose="030F0702030302020204" pitchFamily="66" charset="0"/>
              </a:rPr>
              <a:t>public</a:t>
            </a:r>
            <a:r>
              <a:rPr lang="es-ES" altLang="es-AR" sz="2000" b="1" dirty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 </a:t>
            </a:r>
            <a:r>
              <a:rPr lang="es-MX" altLang="es-AR" sz="2000" b="1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Fraccion</a:t>
            </a:r>
            <a:r>
              <a:rPr lang="es-MX" altLang="es-AR" sz="20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	 </a:t>
            </a:r>
            <a:r>
              <a:rPr lang="es-ES" altLang="es-AR" sz="20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sz="2000" b="1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Fraccion</a:t>
            </a:r>
            <a:r>
              <a:rPr lang="es-MX" altLang="es-AR" sz="20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(</a:t>
            </a:r>
            <a:r>
              <a:rPr lang="es-MX" altLang="es-AR" sz="2000" b="1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int,int</a:t>
            </a:r>
            <a:r>
              <a:rPr lang="es-MX" altLang="es-AR" sz="20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ES" altLang="es-AR" sz="2000" dirty="0" err="1">
                <a:latin typeface="Comic Sans MS" panose="030F0702030302020204" pitchFamily="66" charset="0"/>
              </a:rPr>
              <a:t>void</a:t>
            </a:r>
            <a:r>
              <a:rPr lang="es-ES" altLang="es-AR" sz="2000" dirty="0">
                <a:latin typeface="Comic Sans MS" panose="030F0702030302020204" pitchFamily="66" charset="0"/>
              </a:rPr>
              <a:t> </a:t>
            </a:r>
            <a:r>
              <a:rPr lang="es-MX" altLang="es-AR" sz="2000" dirty="0">
                <a:latin typeface="Comic Sans MS" panose="030F0702030302020204" pitchFamily="66" charset="0"/>
              </a:rPr>
              <a:t>Listar</a:t>
            </a:r>
            <a:r>
              <a:rPr lang="es-ES" altLang="es-AR" sz="2000" dirty="0"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ES" altLang="es-AR" sz="2000" dirty="0">
                <a:latin typeface="Comic Sans MS" panose="030F0702030302020204" pitchFamily="66" charset="0"/>
              </a:rPr>
              <a:t> Numerador();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ES" altLang="es-AR" sz="2000" dirty="0">
                <a:latin typeface="Comic Sans MS" panose="030F0702030302020204" pitchFamily="66" charset="0"/>
              </a:rPr>
              <a:t> Denominador();</a:t>
            </a:r>
            <a:endParaRPr lang="es-MX" altLang="es-AR" sz="20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float</a:t>
            </a:r>
            <a:r>
              <a:rPr lang="es-MX" altLang="es-AR" sz="2000" dirty="0">
                <a:latin typeface="Comic Sans MS" panose="030F0702030302020204" pitchFamily="66" charset="0"/>
              </a:rPr>
              <a:t>  Equivalente();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   </a:t>
            </a:r>
            <a:r>
              <a:rPr lang="es-MX" altLang="es-AR" sz="2000" b="1" dirty="0" err="1">
                <a:latin typeface="Comic Sans MS" panose="030F0702030302020204" pitchFamily="66" charset="0"/>
              </a:rPr>
              <a:t>private</a:t>
            </a:r>
            <a:r>
              <a:rPr lang="es-MX" altLang="es-AR" sz="2000" b="1" dirty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MX" altLang="es-AR" sz="2000" dirty="0">
                <a:latin typeface="Comic Sans MS" panose="030F0702030302020204" pitchFamily="66" charset="0"/>
              </a:rPr>
              <a:t> </a:t>
            </a:r>
            <a:r>
              <a:rPr lang="es-MX" altLang="es-AR" sz="2000" dirty="0" err="1">
                <a:latin typeface="Comic Sans MS" panose="030F0702030302020204" pitchFamily="66" charset="0"/>
              </a:rPr>
              <a:t>num</a:t>
            </a:r>
            <a:r>
              <a:rPr lang="es-MX" altLang="es-AR" sz="20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	  </a:t>
            </a:r>
            <a:r>
              <a:rPr lang="es-MX" altLang="es-AR" sz="2000" dirty="0" err="1">
                <a:latin typeface="Comic Sans MS" panose="030F0702030302020204" pitchFamily="66" charset="0"/>
              </a:rPr>
              <a:t>int</a:t>
            </a:r>
            <a:r>
              <a:rPr lang="es-MX" altLang="es-AR" sz="2000" dirty="0">
                <a:latin typeface="Comic Sans MS" panose="030F0702030302020204" pitchFamily="66" charset="0"/>
              </a:rPr>
              <a:t> den;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AR" sz="2000" dirty="0">
                <a:latin typeface="Comic Sans MS" panose="030F0702030302020204" pitchFamily="66" charset="0"/>
              </a:rPr>
              <a:t>}</a:t>
            </a:r>
            <a:endParaRPr lang="es-ES" altLang="es-AR" sz="2000" dirty="0">
              <a:latin typeface="Comic Sans MS" panose="030F0702030302020204" pitchFamily="66" charset="0"/>
            </a:endParaRPr>
          </a:p>
        </p:txBody>
      </p:sp>
      <p:sp>
        <p:nvSpPr>
          <p:cNvPr id="73748" name="Rectangle 20">
            <a:extLst>
              <a:ext uri="{FF2B5EF4-FFF2-40B4-BE49-F238E27FC236}">
                <a16:creationId xmlns:a16="http://schemas.microsoft.com/office/drawing/2014/main" id="{15E6BAFC-A786-4618-B005-8911821CF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Clase Fraccion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27CB7D73-84AC-455D-89D1-04291E78A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DDBCA-0458-4D51-81CC-5BD2D52E00DC}" type="slidenum">
              <a:rPr lang="es-ES" altLang="es-AR"/>
              <a:pPr/>
              <a:t>49</a:t>
            </a:fld>
            <a:endParaRPr lang="es-ES" altLang="es-AR"/>
          </a:p>
        </p:txBody>
      </p:sp>
      <p:sp>
        <p:nvSpPr>
          <p:cNvPr id="72707" name="Rectangle 1027">
            <a:extLst>
              <a:ext uri="{FF2B5EF4-FFF2-40B4-BE49-F238E27FC236}">
                <a16:creationId xmlns:a16="http://schemas.microsoft.com/office/drawing/2014/main" id="{FDB9A6F0-C7D0-43B6-9AA0-0046A7741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1688438"/>
            <a:ext cx="6934200" cy="4535487"/>
          </a:xfrm>
          <a:solidFill>
            <a:srgbClr val="FFFFFF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1600" b="1" dirty="0" err="1">
                <a:latin typeface="Comic Sans MS" panose="030F0702030302020204" pitchFamily="66" charset="0"/>
              </a:rPr>
              <a:t>int</a:t>
            </a:r>
            <a:r>
              <a:rPr lang="es-MX" altLang="es-AR" sz="1600" b="1" dirty="0">
                <a:latin typeface="Comic Sans MS" panose="030F0702030302020204" pitchFamily="66" charset="0"/>
              </a:rPr>
              <a:t> </a:t>
            </a:r>
            <a:r>
              <a:rPr lang="es-MX" altLang="es-AR" sz="1600" b="1" dirty="0" err="1">
                <a:latin typeface="Comic Sans MS" panose="030F0702030302020204" pitchFamily="66" charset="0"/>
              </a:rPr>
              <a:t>main</a:t>
            </a:r>
            <a:r>
              <a:rPr lang="es-MX" altLang="es-AR" sz="1600" b="1" dirty="0">
                <a:latin typeface="Comic Sans MS" panose="030F0702030302020204" pitchFamily="66" charset="0"/>
              </a:rPr>
              <a:t>() {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b="1" dirty="0">
                <a:latin typeface="Comic Sans MS" panose="030F0702030302020204" pitchFamily="66" charset="0"/>
              </a:rPr>
              <a:t>  </a:t>
            </a:r>
            <a:r>
              <a:rPr lang="es-MX" altLang="es-AR" sz="1600" b="1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Fraccion</a:t>
            </a:r>
            <a:r>
              <a:rPr lang="es-MX" altLang="es-AR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  f</a:t>
            </a:r>
            <a:r>
              <a:rPr lang="es-MX" altLang="es-AR" sz="16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b="1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Fraccion</a:t>
            </a:r>
            <a:r>
              <a:rPr lang="es-MX" altLang="es-AR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 g(2,3);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f.Listar</a:t>
            </a:r>
            <a:r>
              <a:rPr lang="es-MX" altLang="es-AR" sz="1600" dirty="0"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cout</a:t>
            </a:r>
            <a:r>
              <a:rPr lang="es-MX" altLang="es-AR" sz="1600" dirty="0">
                <a:latin typeface="Comic Sans MS" panose="030F0702030302020204" pitchFamily="66" charset="0"/>
              </a:rPr>
              <a:t>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f.Numerador</a:t>
            </a:r>
            <a:r>
              <a:rPr lang="es-MX" altLang="es-AR" sz="1600" dirty="0"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cout</a:t>
            </a:r>
            <a:r>
              <a:rPr lang="es-MX" altLang="es-AR" sz="1600" dirty="0">
                <a:latin typeface="Comic Sans MS" panose="030F0702030302020204" pitchFamily="66" charset="0"/>
              </a:rPr>
              <a:t>&lt;&lt;"Equivalente de: "&lt;&lt;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endl</a:t>
            </a:r>
            <a:r>
              <a:rPr lang="es-MX" altLang="es-AR" sz="16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cout</a:t>
            </a:r>
            <a:r>
              <a:rPr lang="es-MX" altLang="es-AR" sz="1600" dirty="0">
                <a:latin typeface="Comic Sans MS" panose="030F0702030302020204" pitchFamily="66" charset="0"/>
              </a:rPr>
              <a:t>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f.Numerador</a:t>
            </a:r>
            <a:r>
              <a:rPr lang="es-MX" altLang="es-AR" sz="1600" dirty="0">
                <a:latin typeface="Comic Sans MS" panose="030F0702030302020204" pitchFamily="66" charset="0"/>
              </a:rPr>
              <a:t>()&lt;&lt;" /" 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f.Denominador</a:t>
            </a:r>
            <a:r>
              <a:rPr lang="es-MX" altLang="es-AR" sz="1600" dirty="0">
                <a:latin typeface="Comic Sans MS" panose="030F0702030302020204" pitchFamily="66" charset="0"/>
              </a:rPr>
              <a:t>() &lt;&lt;": ";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cout</a:t>
            </a:r>
            <a:r>
              <a:rPr lang="es-MX" altLang="es-AR" sz="1600" dirty="0">
                <a:latin typeface="Comic Sans MS" panose="030F0702030302020204" pitchFamily="66" charset="0"/>
              </a:rPr>
              <a:t>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f.Equivalente</a:t>
            </a:r>
            <a:r>
              <a:rPr lang="es-MX" altLang="es-AR" sz="1600" dirty="0">
                <a:latin typeface="Comic Sans MS" panose="030F0702030302020204" pitchFamily="66" charset="0"/>
              </a:rPr>
              <a:t>()&lt;&lt;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endl</a:t>
            </a:r>
            <a:r>
              <a:rPr lang="es-MX" altLang="es-AR" sz="16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cout</a:t>
            </a:r>
            <a:r>
              <a:rPr lang="es-MX" altLang="es-AR" sz="1600" dirty="0">
                <a:latin typeface="Comic Sans MS" panose="030F0702030302020204" pitchFamily="66" charset="0"/>
              </a:rPr>
              <a:t>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g.Numerador</a:t>
            </a:r>
            <a:r>
              <a:rPr lang="es-MX" altLang="es-AR" sz="1600" dirty="0">
                <a:latin typeface="Comic Sans MS" panose="030F0702030302020204" pitchFamily="66" charset="0"/>
              </a:rPr>
              <a:t>()&lt;&lt;" /" 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g.Denominador</a:t>
            </a:r>
            <a:r>
              <a:rPr lang="es-MX" altLang="es-AR" sz="1600" dirty="0">
                <a:latin typeface="Comic Sans MS" panose="030F0702030302020204" pitchFamily="66" charset="0"/>
              </a:rPr>
              <a:t>() &lt;&lt;": ";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cout</a:t>
            </a:r>
            <a:r>
              <a:rPr lang="es-MX" altLang="es-AR" sz="1600" dirty="0">
                <a:latin typeface="Comic Sans MS" panose="030F0702030302020204" pitchFamily="66" charset="0"/>
              </a:rPr>
              <a:t>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g.Equivalente</a:t>
            </a:r>
            <a:r>
              <a:rPr lang="es-MX" altLang="es-AR" sz="1600" dirty="0">
                <a:latin typeface="Comic Sans MS" panose="030F0702030302020204" pitchFamily="66" charset="0"/>
              </a:rPr>
              <a:t>()&lt;&lt;</a:t>
            </a:r>
            <a:r>
              <a:rPr lang="es-MX" altLang="es-AR" sz="1600" dirty="0" err="1">
                <a:latin typeface="Comic Sans MS" panose="030F0702030302020204" pitchFamily="66" charset="0"/>
              </a:rPr>
              <a:t>endl</a:t>
            </a:r>
            <a:r>
              <a:rPr lang="es-MX" altLang="es-AR" sz="16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AR" sz="1600" dirty="0">
                <a:latin typeface="Comic Sans MS" panose="030F0702030302020204" pitchFamily="66" charset="0"/>
              </a:rPr>
              <a:t>   </a:t>
            </a:r>
            <a:r>
              <a:rPr lang="es-MX" altLang="es-AR" sz="1600" dirty="0" err="1">
                <a:latin typeface="Comic Sans MS" panose="030F0702030302020204" pitchFamily="66" charset="0"/>
              </a:rPr>
              <a:t>return</a:t>
            </a:r>
            <a:r>
              <a:rPr lang="es-MX" altLang="es-AR" sz="1600" dirty="0">
                <a:latin typeface="Comic Sans MS" panose="030F0702030302020204" pitchFamily="66" charset="0"/>
              </a:rPr>
              <a:t> 0;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1600" b="1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1600" dirty="0">
              <a:latin typeface="Comic Sans MS" panose="030F0702030302020204" pitchFamily="66" charset="0"/>
            </a:endParaRPr>
          </a:p>
        </p:txBody>
      </p:sp>
      <p:sp>
        <p:nvSpPr>
          <p:cNvPr id="72708" name="AutoShape 1028">
            <a:extLst>
              <a:ext uri="{FF2B5EF4-FFF2-40B4-BE49-F238E27FC236}">
                <a16:creationId xmlns:a16="http://schemas.microsoft.com/office/drawing/2014/main" id="{5D3008E4-9CF3-4293-8D25-D6856D1D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484313"/>
            <a:ext cx="2519363" cy="830262"/>
          </a:xfrm>
          <a:prstGeom prst="cloudCallout">
            <a:avLst>
              <a:gd name="adj1" fmla="val -79301"/>
              <a:gd name="adj2" fmla="val 7906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r>
              <a:rPr lang="es-MX" altLang="es-AR" sz="1600" dirty="0">
                <a:latin typeface="Comic Sans MS" panose="030F0702030302020204" pitchFamily="66" charset="0"/>
              </a:rPr>
              <a:t>Constructores</a:t>
            </a:r>
            <a:endParaRPr lang="es-ES" altLang="es-AR" sz="1600" dirty="0">
              <a:latin typeface="Comic Sans MS" panose="030F0702030302020204" pitchFamily="66" charset="0"/>
            </a:endParaRPr>
          </a:p>
        </p:txBody>
      </p:sp>
      <p:sp>
        <p:nvSpPr>
          <p:cNvPr id="72709" name="AutoShape 1029">
            <a:extLst>
              <a:ext uri="{FF2B5EF4-FFF2-40B4-BE49-F238E27FC236}">
                <a16:creationId xmlns:a16="http://schemas.microsoft.com/office/drawing/2014/main" id="{8A6A8DEF-A422-4AAA-B627-F609C92E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420938"/>
            <a:ext cx="1873250" cy="792162"/>
          </a:xfrm>
          <a:prstGeom prst="cloudCallout">
            <a:avLst>
              <a:gd name="adj1" fmla="val -123051"/>
              <a:gd name="adj2" fmla="val 31361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s-MX" altLang="es-AR" sz="1800">
                <a:latin typeface="Comic Sans MS" panose="030F0702030302020204" pitchFamily="66" charset="0"/>
              </a:rPr>
              <a:t>Mensaje</a:t>
            </a:r>
            <a:endParaRPr lang="es-ES" altLang="es-AR" sz="1800">
              <a:latin typeface="Comic Sans MS" panose="030F0702030302020204" pitchFamily="66" charset="0"/>
            </a:endParaRPr>
          </a:p>
        </p:txBody>
      </p:sp>
      <p:sp>
        <p:nvSpPr>
          <p:cNvPr id="72710" name="AutoShape 1030">
            <a:extLst>
              <a:ext uri="{FF2B5EF4-FFF2-40B4-BE49-F238E27FC236}">
                <a16:creationId xmlns:a16="http://schemas.microsoft.com/office/drawing/2014/main" id="{4D090B16-677F-4DA7-B016-E3A7E036C674}"/>
              </a:ext>
            </a:extLst>
          </p:cNvPr>
          <p:cNvSpPr>
            <a:spLocks/>
          </p:cNvSpPr>
          <p:nvPr/>
        </p:nvSpPr>
        <p:spPr bwMode="auto">
          <a:xfrm>
            <a:off x="3132138" y="2205038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2712" name="Rectangle 1032">
            <a:extLst>
              <a:ext uri="{FF2B5EF4-FFF2-40B4-BE49-F238E27FC236}">
                <a16:creationId xmlns:a16="http://schemas.microsoft.com/office/drawing/2014/main" id="{C720ABC2-E6E8-4909-AD86-568252EBA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Uso de la clase Fraccion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 autoUpdateAnimBg="0"/>
      <p:bldP spid="7270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AA562066-D644-4D2B-A81D-F22D4C22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543-0784-4640-BEDE-096C823CB09D}" type="slidenum">
              <a:rPr lang="es-ES" altLang="es-AR"/>
              <a:pPr/>
              <a:t>5</a:t>
            </a:fld>
            <a:endParaRPr lang="es-ES" altLang="es-AR"/>
          </a:p>
        </p:txBody>
      </p:sp>
      <p:sp>
        <p:nvSpPr>
          <p:cNvPr id="128002" name="Text Box 2">
            <a:extLst>
              <a:ext uri="{FF2B5EF4-FFF2-40B4-BE49-F238E27FC236}">
                <a16:creationId xmlns:a16="http://schemas.microsoft.com/office/drawing/2014/main" id="{F0100279-A260-47AF-8517-AD8C1DA33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096862"/>
            <a:ext cx="746760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 indent="-285750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Los objetos se pueden </a:t>
            </a: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Organizar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 según </a:t>
            </a:r>
          </a:p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su necesidad </a:t>
            </a:r>
          </a:p>
          <a:p>
            <a:pPr marL="0" indent="0" algn="just">
              <a:lnSpc>
                <a:spcPct val="40000"/>
              </a:lnSpc>
              <a:spcBef>
                <a:spcPct val="50000"/>
              </a:spcBef>
              <a:buClr>
                <a:srgbClr val="912E13"/>
              </a:buClr>
            </a:pP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Mamíferos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	: Perro, Ciervo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Teléfonos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	: Fijo, Celular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Deportes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	: Fútbol, Tenis</a:t>
            </a:r>
          </a:p>
          <a:p>
            <a:pPr marL="1300163" lvl="2" indent="-342900" algn="just">
              <a:lnSpc>
                <a:spcPct val="5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Vehículos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	: Automóvil, Camión</a:t>
            </a:r>
          </a:p>
          <a:p>
            <a:pPr marL="1300163" lvl="2" indent="-342900">
              <a:buFont typeface="Arial" panose="020B0604020202020204" pitchFamily="34" charset="0"/>
              <a:buChar char="•"/>
            </a:pPr>
            <a:endParaRPr kumimoji="1" lang="es-MX" altLang="es-AR" dirty="0">
              <a:solidFill>
                <a:srgbClr val="912E13"/>
              </a:solidFill>
            </a:endParaRPr>
          </a:p>
          <a:p>
            <a:pPr lvl="2"/>
            <a:endParaRPr kumimoji="1" lang="es-MX" altLang="es-AR" dirty="0">
              <a:solidFill>
                <a:srgbClr val="912E13"/>
              </a:solidFill>
            </a:endParaRPr>
          </a:p>
          <a:p>
            <a:pPr lvl="2"/>
            <a:endParaRPr kumimoji="1" lang="es-MX" altLang="es-AR" dirty="0"/>
          </a:p>
          <a:p>
            <a:pPr lvl="2"/>
            <a:endParaRPr kumimoji="1" lang="es-MX" altLang="es-A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12EF21-2865-400C-9676-27D24B4DE636}"/>
              </a:ext>
            </a:extLst>
          </p:cNvPr>
          <p:cNvSpPr txBox="1">
            <a:spLocks noChangeArrowheads="1"/>
          </p:cNvSpPr>
          <p:nvPr/>
        </p:nvSpPr>
        <p:spPr>
          <a:xfrm>
            <a:off x="275765" y="451512"/>
            <a:ext cx="6984776" cy="61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altLang="es-AR" b="1" dirty="0"/>
              <a:t>Programación</a:t>
            </a:r>
            <a:r>
              <a:rPr lang="es-MX" altLang="es-AR" dirty="0"/>
              <a:t> </a:t>
            </a:r>
            <a:r>
              <a:rPr lang="es-MX" altLang="es-AR" b="1" dirty="0"/>
              <a:t>Orientada</a:t>
            </a:r>
            <a:r>
              <a:rPr lang="es-MX" altLang="es-AR" dirty="0"/>
              <a:t> </a:t>
            </a:r>
            <a:r>
              <a:rPr lang="es-MX" altLang="es-AR" b="1" dirty="0"/>
              <a:t>a</a:t>
            </a:r>
            <a:r>
              <a:rPr lang="es-MX" altLang="es-AR" dirty="0"/>
              <a:t> </a:t>
            </a:r>
            <a:r>
              <a:rPr lang="es-MX" altLang="es-AR" b="1" dirty="0"/>
              <a:t>Objetos</a:t>
            </a:r>
            <a:endParaRPr lang="es-MX" altLang="es-AR" b="1" noProof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634DAD10-D9C5-40C4-A559-A60010212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94D1B-5356-4713-AD0C-E2F52CCA7637}" type="slidenum">
              <a:rPr lang="es-ES" altLang="es-AR"/>
              <a:pPr/>
              <a:t>50</a:t>
            </a:fld>
            <a:endParaRPr lang="es-ES" altLang="es-AR"/>
          </a:p>
        </p:txBody>
      </p:sp>
      <p:sp>
        <p:nvSpPr>
          <p:cNvPr id="118787" name="Rectangle 1027">
            <a:extLst>
              <a:ext uri="{FF2B5EF4-FFF2-40B4-BE49-F238E27FC236}">
                <a16:creationId xmlns:a16="http://schemas.microsoft.com/office/drawing/2014/main" id="{3A613B59-3A38-49E0-8F8C-D081D288C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680" y="2244606"/>
            <a:ext cx="5328592" cy="1081088"/>
          </a:xfrm>
          <a:solidFill>
            <a:srgbClr val="EFDA8E"/>
          </a:solidFill>
          <a:ln/>
          <a:extLst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A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Fraccion</a:t>
            </a:r>
            <a:r>
              <a:rPr lang="es-ES_tradnl" altLang="es-AR" sz="2400" dirty="0">
                <a:solidFill>
                  <a:srgbClr val="800000"/>
                </a:solidFill>
                <a:latin typeface="Comic Sans MS" panose="030F0702030302020204" pitchFamily="66" charset="0"/>
              </a:rPr>
              <a:t>  </a:t>
            </a:r>
            <a:r>
              <a:rPr lang="es-ES_tradnl" altLang="es-A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f1;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AR" sz="2400" dirty="0">
                <a:solidFill>
                  <a:srgbClr val="800000"/>
                </a:solidFill>
                <a:latin typeface="Comic Sans MS" panose="030F0702030302020204" pitchFamily="66" charset="0"/>
              </a:rPr>
              <a:t> x</a:t>
            </a:r>
            <a:r>
              <a:rPr lang="es-ES_tradnl" altLang="es-AR" sz="2400" dirty="0">
                <a:latin typeface="Comic Sans MS" panose="030F0702030302020204" pitchFamily="66" charset="0"/>
              </a:rPr>
              <a:t> =</a:t>
            </a:r>
            <a:r>
              <a:rPr lang="es-ES_tradnl" altLang="es-AR" sz="2400" dirty="0">
                <a:solidFill>
                  <a:srgbClr val="800000"/>
                </a:solidFill>
                <a:latin typeface="Comic Sans MS" panose="030F0702030302020204" pitchFamily="66" charset="0"/>
              </a:rPr>
              <a:t> f1. Numerador( );</a:t>
            </a:r>
          </a:p>
        </p:txBody>
      </p:sp>
      <p:sp>
        <p:nvSpPr>
          <p:cNvPr id="118788" name="Text Box 1028">
            <a:extLst>
              <a:ext uri="{FF2B5EF4-FFF2-40B4-BE49-F238E27FC236}">
                <a16:creationId xmlns:a16="http://schemas.microsoft.com/office/drawing/2014/main" id="{6955B0C2-9191-412E-A2F8-F961145F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00213"/>
            <a:ext cx="3505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Estático</a:t>
            </a:r>
            <a:r>
              <a:rPr lang="es-MX" altLang="es-AR" dirty="0">
                <a:latin typeface="Comic Sans MS" panose="030F0702030302020204" pitchFamily="66" charset="0"/>
              </a:rPr>
              <a:t>:</a:t>
            </a:r>
            <a:endParaRPr lang="es-ES" altLang="es-AR" dirty="0">
              <a:latin typeface="Comic Sans MS" panose="030F0702030302020204" pitchFamily="66" charset="0"/>
            </a:endParaRPr>
          </a:p>
        </p:txBody>
      </p:sp>
      <p:sp>
        <p:nvSpPr>
          <p:cNvPr id="118789" name="Text Box 1029">
            <a:extLst>
              <a:ext uri="{FF2B5EF4-FFF2-40B4-BE49-F238E27FC236}">
                <a16:creationId xmlns:a16="http://schemas.microsoft.com/office/drawing/2014/main" id="{D074B5E6-6E29-45F4-9051-2859F6A04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231" y="4264511"/>
            <a:ext cx="5341041" cy="904863"/>
          </a:xfrm>
          <a:prstGeom prst="rect">
            <a:avLst/>
          </a:prstGeom>
          <a:solidFill>
            <a:srgbClr val="EFDA8E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s-ES_tradnl" altLang="es-AR" sz="2400" dirty="0" err="1">
                <a:latin typeface="Comic Sans MS" panose="030F0702030302020204" pitchFamily="66" charset="0"/>
              </a:rPr>
              <a:t>Fraccion</a:t>
            </a:r>
            <a:r>
              <a:rPr lang="es-ES_tradnl" altLang="es-AR" sz="2400" dirty="0">
                <a:latin typeface="Comic Sans MS" panose="030F0702030302020204" pitchFamily="66" charset="0"/>
              </a:rPr>
              <a:t> *f1;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s-ES_tradnl" altLang="es-AR" sz="2400" dirty="0">
                <a:solidFill>
                  <a:srgbClr val="800000"/>
                </a:solidFill>
                <a:latin typeface="Comic Sans MS" panose="030F0702030302020204" pitchFamily="66" charset="0"/>
              </a:rPr>
              <a:t>f1 = new </a:t>
            </a:r>
            <a:r>
              <a:rPr lang="es-ES_tradnl" altLang="es-AR" sz="2400" dirty="0" err="1">
                <a:solidFill>
                  <a:srgbClr val="800000"/>
                </a:solidFill>
                <a:latin typeface="Comic Sans MS" panose="030F0702030302020204" pitchFamily="66" charset="0"/>
              </a:rPr>
              <a:t>Fraccion</a:t>
            </a:r>
            <a:r>
              <a:rPr lang="es-ES_tradnl" altLang="es-AR" sz="2400" dirty="0">
                <a:solidFill>
                  <a:srgbClr val="800000"/>
                </a:solidFill>
                <a:latin typeface="Comic Sans MS" panose="030F0702030302020204" pitchFamily="66" charset="0"/>
              </a:rPr>
              <a:t>( );</a:t>
            </a:r>
          </a:p>
        </p:txBody>
      </p:sp>
      <p:sp>
        <p:nvSpPr>
          <p:cNvPr id="118790" name="Text Box 1030">
            <a:extLst>
              <a:ext uri="{FF2B5EF4-FFF2-40B4-BE49-F238E27FC236}">
                <a16:creationId xmlns:a16="http://schemas.microsoft.com/office/drawing/2014/main" id="{FC7BCB94-A471-4CD2-91D7-D8ED1CCA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644900"/>
            <a:ext cx="3505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Dinámico</a:t>
            </a:r>
            <a:r>
              <a:rPr lang="es-MX" altLang="es-AR" dirty="0">
                <a:latin typeface="Comic Sans MS" panose="030F0702030302020204" pitchFamily="66" charset="0"/>
              </a:rPr>
              <a:t>:</a:t>
            </a:r>
            <a:endParaRPr lang="es-ES" altLang="es-AR" dirty="0">
              <a:latin typeface="Comic Sans MS" panose="030F0702030302020204" pitchFamily="66" charset="0"/>
            </a:endParaRPr>
          </a:p>
        </p:txBody>
      </p:sp>
      <p:sp>
        <p:nvSpPr>
          <p:cNvPr id="118792" name="Rectangle 1032">
            <a:extLst>
              <a:ext uri="{FF2B5EF4-FFF2-40B4-BE49-F238E27FC236}">
                <a16:creationId xmlns:a16="http://schemas.microsoft.com/office/drawing/2014/main" id="{F24C914B-063F-4F0A-9A1E-9F097AEBD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162925" cy="641350"/>
          </a:xfrm>
          <a:noFill/>
          <a:ln/>
        </p:spPr>
        <p:txBody>
          <a:bodyPr/>
          <a:lstStyle/>
          <a:p>
            <a:r>
              <a:rPr lang="es-MX" altLang="es-AR">
                <a:latin typeface="Arial" panose="020B0604020202020204" pitchFamily="34" charset="0"/>
              </a:rPr>
              <a:t>Creación de objetos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06AC92-0FDF-44EC-A2DE-05D0E36E2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3568" y="6342781"/>
            <a:ext cx="4622973" cy="365125"/>
          </a:xfrm>
        </p:spPr>
        <p:txBody>
          <a:bodyPr/>
          <a:lstStyle/>
          <a:p>
            <a:fld id="{200260CB-E527-4B19-B9B4-36A3D99F1464}" type="slidenum">
              <a:rPr lang="es-ES" altLang="es-AR"/>
              <a:pPr/>
              <a:t>51</a:t>
            </a:fld>
            <a:endParaRPr lang="es-ES" altLang="es-AR"/>
          </a:p>
        </p:txBody>
      </p:sp>
      <p:sp>
        <p:nvSpPr>
          <p:cNvPr id="119812" name="Text Box 1028">
            <a:extLst>
              <a:ext uri="{FF2B5EF4-FFF2-40B4-BE49-F238E27FC236}">
                <a16:creationId xmlns:a16="http://schemas.microsoft.com/office/drawing/2014/main" id="{D7A5587F-3A6A-404D-AD4B-6B63AF33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86734"/>
            <a:ext cx="676875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algn="l"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 indent="-212725" algn="l"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76250" lvl="1" indent="-476250"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Tienen el mismo nombre de la clase precedido por </a:t>
            </a:r>
            <a:r>
              <a:rPr lang="es-ES" altLang="es-AR" sz="2200" dirty="0">
                <a:latin typeface="+mj-lt"/>
                <a:ea typeface="+mj-ea"/>
                <a:cs typeface="+mj-cs"/>
              </a:rPr>
              <a:t>~</a:t>
            </a:r>
          </a:p>
          <a:p>
            <a:pPr marL="476250" lvl="1" indent="-476250"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ES" altLang="es-AR" sz="2200" dirty="0">
                <a:latin typeface="+mj-lt"/>
                <a:ea typeface="+mj-ea"/>
                <a:cs typeface="+mj-cs"/>
              </a:rPr>
              <a:t>No tienen tipo de retorno</a:t>
            </a:r>
          </a:p>
          <a:p>
            <a:pPr marL="476250" lvl="1" indent="-476250"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ES" altLang="es-AR" sz="2200" dirty="0">
                <a:latin typeface="+mj-lt"/>
                <a:ea typeface="+mj-ea"/>
                <a:cs typeface="+mj-cs"/>
              </a:rPr>
              <a:t>No tienen parámetros</a:t>
            </a:r>
          </a:p>
          <a:p>
            <a:pPr marL="476250" lvl="1" indent="-476250"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ES" altLang="es-AR" sz="2200" dirty="0">
                <a:latin typeface="+mj-lt"/>
                <a:ea typeface="+mj-ea"/>
                <a:cs typeface="+mj-cs"/>
              </a:rPr>
              <a:t>No </a:t>
            </a:r>
            <a:r>
              <a:rPr lang="es-ES" altLang="es-AR" sz="2200">
                <a:latin typeface="+mj-lt"/>
                <a:ea typeface="+mj-ea"/>
                <a:cs typeface="+mj-cs"/>
              </a:rPr>
              <a:t>pueden ser </a:t>
            </a:r>
            <a:r>
              <a:rPr lang="es-MX" altLang="es-AR" sz="2200" dirty="0">
                <a:latin typeface="+mj-lt"/>
                <a:ea typeface="+mj-ea"/>
                <a:cs typeface="+mj-cs"/>
              </a:rPr>
              <a:t>sobrecargados</a:t>
            </a:r>
          </a:p>
          <a:p>
            <a:pPr marL="476250" lvl="1" indent="-476250"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Su función es liberar los recursos solicitados por el constructor</a:t>
            </a:r>
          </a:p>
          <a:p>
            <a:pPr marL="476250" lvl="1" indent="-476250"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No se requiere implementar si no se utiliza almacenamiento dinámico como parte del objeto</a:t>
            </a:r>
          </a:p>
          <a:p>
            <a:pPr marL="476250" lvl="1" indent="-476250" algn="just"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Char char="§"/>
            </a:pPr>
            <a:r>
              <a:rPr lang="es-MX" altLang="es-AR" sz="2200" dirty="0">
                <a:latin typeface="+mj-lt"/>
                <a:ea typeface="+mj-ea"/>
                <a:cs typeface="+mj-cs"/>
              </a:rPr>
              <a:t>Se invocan implícitamente cuando finaliza el bloque en fue declarado el objeto</a:t>
            </a:r>
            <a:endParaRPr lang="es-ES" altLang="es-AR" sz="2200" dirty="0">
              <a:latin typeface="+mj-lt"/>
              <a:ea typeface="+mj-ea"/>
              <a:cs typeface="+mj-cs"/>
            </a:endParaRPr>
          </a:p>
        </p:txBody>
      </p:sp>
      <p:sp>
        <p:nvSpPr>
          <p:cNvPr id="119814" name="Rectangle 1030">
            <a:extLst>
              <a:ext uri="{FF2B5EF4-FFF2-40B4-BE49-F238E27FC236}">
                <a16:creationId xmlns:a16="http://schemas.microsoft.com/office/drawing/2014/main" id="{7668649A-A8CD-4945-9BEB-3E2A18B4A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7" y="332656"/>
            <a:ext cx="6194650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Destructores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93CD06-EB45-48CB-A475-C8CC725FD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1A05BF-26B3-40D9-BEE8-515C2DB61F67}" type="slidenum">
              <a:rPr lang="es-ES" altLang="es-AR"/>
              <a:pPr/>
              <a:t>52</a:t>
            </a:fld>
            <a:endParaRPr lang="es-ES" altLang="es-AR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D0070307-FCEA-4841-922E-A18436AD4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5656" y="886317"/>
            <a:ext cx="4320480" cy="5954976"/>
          </a:xfrm>
          <a:solidFill>
            <a:srgbClr val="FFFFFF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Empleado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private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*nombre;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sueldo;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Fecha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nacim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Fecha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contrat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setNombre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setDireccion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setSueldo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setNac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(Fecha);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setCont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(Fecha);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getNombre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getDireccion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getSueldo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Fecha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getNac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Fecha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getCont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verEmpleado</a:t>
            </a: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};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DA40C87E-AE59-4C94-9B57-689010E4C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3" y="130837"/>
            <a:ext cx="4680520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Clase Empleado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7959EB-9C2F-4966-ABFB-7EAC704FC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9AAF1B-C4B3-4A1F-A10F-A04942B8D257}" type="slidenum">
              <a:rPr lang="es-ES" altLang="es-AR"/>
              <a:pPr/>
              <a:t>53</a:t>
            </a:fld>
            <a:endParaRPr lang="es-ES" altLang="es-AR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7FB9235B-F259-4F4C-AF06-CADD016C2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5656" y="802074"/>
            <a:ext cx="4824536" cy="5925089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Empleado::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setNombre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nom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GB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GB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new char[</a:t>
            </a:r>
            <a:r>
              <a:rPr lang="en-GB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strlen</a:t>
            </a:r>
            <a:r>
              <a:rPr lang="en-GB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(nom)+1];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strcpy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(nombre,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nom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Empleado::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setDireccion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new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strlen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)+1];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strcpy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Empleado::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setSueldo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suel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sueldo =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suel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Empleado::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setNac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(Fecha f)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nacim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Empleado::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setCont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(Fecha f)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contrat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*Empleado::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getNombre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7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nombre;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FC4D512-9680-475D-B7DC-1FF02DC13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4296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Implementación clase Empleado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793315-ABBC-4272-9944-C46DA07D3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F6965-BC8B-4A91-BEEB-4EEA958CACA1}" type="slidenum">
              <a:rPr lang="es-ES" altLang="es-AR"/>
              <a:pPr/>
              <a:t>54</a:t>
            </a:fld>
            <a:endParaRPr lang="es-ES" altLang="es-AR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829ED86-380A-4383-9CE6-88D0B6E89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677100"/>
            <a:ext cx="5184576" cy="5956788"/>
          </a:xfrm>
          <a:solidFill>
            <a:srgbClr val="FFFFFF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*Empleado::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getDireccion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Empleado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::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getSueldo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sueldo;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Fecha Empleado::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getNac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nacim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Fecha Empleado::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getCont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Empleado::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verEmpleado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&lt;&lt;"Nombre: "&lt;&lt; nombre &lt;&lt;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endl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"&lt;&lt;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&lt;&lt;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endl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&lt;&lt;"Sueldo: "&lt;&lt; sueldo &lt;&lt;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endl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&lt;&lt;"Fecha de nacimiento "&lt;&lt;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endl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nacim.verFecha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&lt;&lt;"Fecha de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contratacion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"&lt;&lt;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endl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contrat.verFecha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63D2EEE2-4A5D-48C1-9CD1-3D6A8C10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5750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Implementación clase Empleado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BB7C66-42B8-412F-9495-16D920984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B5225-E2D7-4C8B-A375-3CB22E337E02}" type="slidenum">
              <a:rPr lang="es-ES" altLang="es-AR"/>
              <a:pPr/>
              <a:t>55</a:t>
            </a:fld>
            <a:endParaRPr lang="es-ES" altLang="es-AR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FE110478-060C-4956-A3B4-DAF5970BD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640" y="692696"/>
            <a:ext cx="4824536" cy="5890451"/>
          </a:xfrm>
          <a:solidFill>
            <a:srgbClr val="FFFFFF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 main(int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argc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char *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argv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[]) {</a:t>
            </a:r>
            <a:endParaRPr lang="es-ES" altLang="es-AR" sz="1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Empleado 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Fecha F, 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 *c = new char[10];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long d, m, a, 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&lt;&lt;"Ingrese nombre: 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cin.getline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(c,10);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E.setNombre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&lt;&lt;"Ingrese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cin.getline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(c,10);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E.setDireccion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&lt;&lt;"Ingrese sueldo: 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&gt;&gt;s;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E.setSueldo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&lt;&lt;"Ingrese fecha de nacimiento "&lt;&lt; </a:t>
            </a:r>
            <a:r>
              <a:rPr lang="es-ES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endl</a:t>
            </a: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&lt;&lt; "   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&gt;&gt; 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&lt;&lt; "   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&gt;&gt; 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&lt;&lt; "   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Año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GB" altLang="es-AR" sz="1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</a:t>
            </a:r>
            <a:r>
              <a:rPr lang="en-GB" altLang="es-AR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&gt;&gt; a;</a:t>
            </a:r>
            <a:endParaRPr lang="es-ES" altLang="es-AR" sz="1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1B7BBFA1-BD06-48D2-8B79-B59A3D50A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6" y="0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Uso clase Empleado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6743EE-F7E6-4A9B-A16D-FCEC24F7A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367CB-AB7A-4616-9CC2-438F9FD95453}" type="slidenum">
              <a:rPr lang="es-ES" altLang="es-AR"/>
              <a:pPr/>
              <a:t>56</a:t>
            </a:fld>
            <a:endParaRPr lang="es-ES" altLang="es-AR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0B31F9C-42C2-433A-9B92-5614241B5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1757" y="945356"/>
            <a:ext cx="4622973" cy="4967287"/>
          </a:xfrm>
          <a:solidFill>
            <a:srgbClr val="FFFFFF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F.setDia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F.setMes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F.setAgno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E.setNac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(F);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&lt;&lt;"Ingrese fecha de 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contratacion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"&lt;&lt; 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endl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&lt;&lt; "       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&gt;&gt; 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&lt;&lt; "       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&gt;&gt; 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&lt;&lt; "       Agno:  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cin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&gt;&gt; 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G.setDia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G.setMes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G.setAgno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E.setCont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(G);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	</a:t>
            </a:r>
            <a:r>
              <a:rPr lang="en-GB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E.verEmpleado</a:t>
            </a:r>
            <a:r>
              <a:rPr lang="en-GB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altLang="es-AR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AB23D073-8E5F-4FD3-B95A-0FF5D52B4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30837"/>
            <a:ext cx="8162925" cy="641350"/>
          </a:xfrm>
          <a:noFill/>
          <a:ln/>
        </p:spPr>
        <p:txBody>
          <a:bodyPr/>
          <a:lstStyle/>
          <a:p>
            <a:r>
              <a:rPr lang="es-MX" altLang="es-AR" dirty="0">
                <a:latin typeface="Arial" panose="020B0604020202020204" pitchFamily="34" charset="0"/>
              </a:rPr>
              <a:t>Uso clase Empleado</a:t>
            </a:r>
            <a:endParaRPr lang="es-MX" altLang="es-AR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>
            <a:extLst>
              <a:ext uri="{FF2B5EF4-FFF2-40B4-BE49-F238E27FC236}">
                <a16:creationId xmlns:a16="http://schemas.microsoft.com/office/drawing/2014/main" id="{93219832-663B-4DD4-BB1A-72B37640C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521834"/>
            <a:ext cx="3672408" cy="615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altLang="es-AR" b="1" dirty="0"/>
              <a:t>El</a:t>
            </a:r>
            <a:r>
              <a:rPr lang="es-MX" altLang="es-AR" dirty="0"/>
              <a:t> </a:t>
            </a:r>
            <a:r>
              <a:rPr lang="es-MX" altLang="es-AR" b="1" dirty="0"/>
              <a:t>Modelo</a:t>
            </a:r>
            <a:endParaRPr lang="es-ES" altLang="es-AR" b="1" dirty="0"/>
          </a:p>
        </p:txBody>
      </p:sp>
      <p:sp>
        <p:nvSpPr>
          <p:cNvPr id="11" name="Marcador de número de diapositiva 4">
            <a:extLst>
              <a:ext uri="{FF2B5EF4-FFF2-40B4-BE49-F238E27FC236}">
                <a16:creationId xmlns:a16="http://schemas.microsoft.com/office/drawing/2014/main" id="{1B98E221-477B-4563-95CB-96CC312C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529-F562-4D2F-8F4F-81F05886DC32}" type="slidenum">
              <a:rPr lang="es-ES" altLang="es-AR"/>
              <a:pPr/>
              <a:t>6</a:t>
            </a:fld>
            <a:endParaRPr lang="es-ES" altLang="es-AR"/>
          </a:p>
        </p:txBody>
      </p:sp>
      <p:sp>
        <p:nvSpPr>
          <p:cNvPr id="133122" name="Text Box 2">
            <a:extLst>
              <a:ext uri="{FF2B5EF4-FFF2-40B4-BE49-F238E27FC236}">
                <a16:creationId xmlns:a16="http://schemas.microsoft.com/office/drawing/2014/main" id="{910EDEC2-17F8-4650-993A-4E2FB2D4B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77170"/>
            <a:ext cx="7467600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43013" indent="-285750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3513"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140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50000"/>
              </a:spcBef>
              <a:buClr>
                <a:srgbClr val="912E13"/>
              </a:buClr>
            </a:pP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kumimoji="1" lang="es-ES" altLang="es-AR" dirty="0">
                <a:latin typeface="Arial" panose="020B0604020202020204" pitchFamily="34" charset="0"/>
                <a:cs typeface="Arial" panose="020B0604020202020204" pitchFamily="34" charset="0"/>
              </a:rPr>
              <a:t> de esta tecnología es</a:t>
            </a:r>
            <a:r>
              <a:rPr kumimoji="1" lang="es-MX" altLang="es-A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912E13"/>
              </a:buClr>
              <a:buFont typeface="Wingdings" panose="05000000000000000000" pitchFamily="2" charset="2"/>
              <a:buNone/>
            </a:pPr>
            <a:r>
              <a:rPr kumimoji="1" lang="es-MX" altLang="es-AR" sz="1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endParaRPr kumimoji="1" lang="es-MX" altLang="es-A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/>
            <a:endParaRPr kumimoji="1" lang="es-MX" altLang="es-AR" dirty="0"/>
          </a:p>
          <a:p>
            <a:pPr lvl="2"/>
            <a:endParaRPr kumimoji="1" lang="es-MX" altLang="es-AR" dirty="0"/>
          </a:p>
          <a:p>
            <a:pPr lvl="2"/>
            <a:endParaRPr kumimoji="1" lang="es-MX" altLang="es-AR" dirty="0"/>
          </a:p>
          <a:p>
            <a:pPr lvl="2"/>
            <a:endParaRPr kumimoji="1" lang="es-MX" altLang="es-AR" dirty="0"/>
          </a:p>
        </p:txBody>
      </p:sp>
      <p:grpSp>
        <p:nvGrpSpPr>
          <p:cNvPr id="133126" name="Group 6">
            <a:extLst>
              <a:ext uri="{FF2B5EF4-FFF2-40B4-BE49-F238E27FC236}">
                <a16:creationId xmlns:a16="http://schemas.microsoft.com/office/drawing/2014/main" id="{67E22C53-4F29-4005-9338-446E4FD712C5}"/>
              </a:ext>
            </a:extLst>
          </p:cNvPr>
          <p:cNvGrpSpPr>
            <a:grpSpLocks/>
          </p:cNvGrpSpPr>
          <p:nvPr/>
        </p:nvGrpSpPr>
        <p:grpSpPr bwMode="auto">
          <a:xfrm>
            <a:off x="587400" y="2176465"/>
            <a:ext cx="7231062" cy="3532188"/>
            <a:chOff x="975" y="1422"/>
            <a:chExt cx="4555" cy="2225"/>
          </a:xfrm>
        </p:grpSpPr>
        <p:sp>
          <p:nvSpPr>
            <p:cNvPr id="133127" name="Text Box 7">
              <a:extLst>
                <a:ext uri="{FF2B5EF4-FFF2-40B4-BE49-F238E27FC236}">
                  <a16:creationId xmlns:a16="http://schemas.microsoft.com/office/drawing/2014/main" id="{D14FAF9F-7C7A-4CCB-83EA-C9E0D507A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680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996633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s-MX" altLang="es-AR" sz="28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s-ES" altLang="es-AR" sz="2800" b="1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odelar</a:t>
              </a:r>
              <a:r>
                <a:rPr lang="es-ES" altLang="es-AR" sz="2800" b="1" dirty="0">
                  <a:solidFill>
                    <a:schemeClr val="tx2"/>
                  </a:solidFill>
                  <a:cs typeface="Arial" panose="020B0604020202020204" pitchFamily="34" charset="0"/>
                </a:rPr>
                <a:t> </a:t>
              </a:r>
              <a:endParaRPr kumimoji="1" lang="es-ES" altLang="es-AR" sz="2800" dirty="0">
                <a:solidFill>
                  <a:schemeClr val="tx2"/>
                </a:solidFill>
              </a:endParaRPr>
            </a:p>
          </p:txBody>
        </p:sp>
        <p:sp>
          <p:nvSpPr>
            <p:cNvPr id="133128" name="Text Box 8">
              <a:extLst>
                <a:ext uri="{FF2B5EF4-FFF2-40B4-BE49-F238E27FC236}">
                  <a16:creationId xmlns:a16="http://schemas.microsoft.com/office/drawing/2014/main" id="{3D083FAE-3D90-4C32-A02D-792ABB8E7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56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996633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s-MX" altLang="es-AR" sz="1800"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  <a:r>
                <a:rPr lang="es-ES" altLang="es-AR" sz="1800">
                  <a:latin typeface="Arial" panose="020B0604020202020204" pitchFamily="34" charset="0"/>
                  <a:cs typeface="Arial" panose="020B0604020202020204" pitchFamily="34" charset="0"/>
                </a:rPr>
                <a:t> base </a:t>
              </a:r>
              <a:r>
                <a:rPr lang="es-MX" altLang="es-AR" sz="18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r>
                <a:rPr lang="es-ES" altLang="es-AR" sz="1800"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9959D289-4392-49B3-8AFB-18F9AC65B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84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s-ES" altLang="es-AR"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ntidades</a:t>
              </a:r>
            </a:p>
          </p:txBody>
        </p:sp>
        <p:sp>
          <p:nvSpPr>
            <p:cNvPr id="133130" name="AutoShape 10">
              <a:extLst>
                <a:ext uri="{FF2B5EF4-FFF2-40B4-BE49-F238E27FC236}">
                  <a16:creationId xmlns:a16="http://schemas.microsoft.com/office/drawing/2014/main" id="{659F4009-EA29-4E44-A1AB-7BA134E5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64"/>
              <a:ext cx="240" cy="768"/>
            </a:xfrm>
            <a:prstGeom prst="downArrow">
              <a:avLst>
                <a:gd name="adj1" fmla="val 50000"/>
                <a:gd name="adj2" fmla="val 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131" name="AutoShape 11">
              <a:extLst>
                <a:ext uri="{FF2B5EF4-FFF2-40B4-BE49-F238E27FC236}">
                  <a16:creationId xmlns:a16="http://schemas.microsoft.com/office/drawing/2014/main" id="{BE10FAE5-176F-4C7E-9354-C4B5817F1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422"/>
              <a:ext cx="2041" cy="1152"/>
            </a:xfrm>
            <a:prstGeom prst="cloudCallout">
              <a:avLst>
                <a:gd name="adj1" fmla="val -89833"/>
                <a:gd name="adj2" fmla="val -11111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s-MX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os problemas que se desea resolver</a:t>
              </a:r>
              <a:endParaRPr kumimoji="1" lang="es-ES" altLang="es-AR" b="1" dirty="0"/>
            </a:p>
          </p:txBody>
        </p:sp>
        <p:sp>
          <p:nvSpPr>
            <p:cNvPr id="133132" name="AutoShape 12">
              <a:extLst>
                <a:ext uri="{FF2B5EF4-FFF2-40B4-BE49-F238E27FC236}">
                  <a16:creationId xmlns:a16="http://schemas.microsoft.com/office/drawing/2014/main" id="{2E7E5D05-A55A-4AE0-9AF5-B9D75FFA2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687"/>
              <a:ext cx="1968" cy="960"/>
            </a:xfrm>
            <a:prstGeom prst="cloudCallout">
              <a:avLst>
                <a:gd name="adj1" fmla="val -120171"/>
                <a:gd name="adj2" fmla="val -1218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s-MX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Re</a:t>
              </a:r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levantes  y tangibles en el problema</a:t>
              </a:r>
              <a:endParaRPr kumimoji="1" lang="es-ES" altLang="es-AR" sz="1400" b="1" dirty="0">
                <a:latin typeface="Arial" panose="020B0604020202020204" pitchFamily="34" charset="0"/>
              </a:endParaRPr>
            </a:p>
            <a:p>
              <a:pPr algn="ctr"/>
              <a:endParaRPr kumimoji="1" lang="es-ES" altLang="es-A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1" name="Rectangle 21">
            <a:extLst>
              <a:ext uri="{FF2B5EF4-FFF2-40B4-BE49-F238E27FC236}">
                <a16:creationId xmlns:a16="http://schemas.microsoft.com/office/drawing/2014/main" id="{DC772893-406B-47EE-8CFF-29869E0F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319" y="592271"/>
            <a:ext cx="8001000" cy="615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altLang="es-AR" dirty="0"/>
              <a:t>Abstracción</a:t>
            </a:r>
            <a:endParaRPr lang="es-ES" altLang="es-AR" dirty="0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745484D-603A-4FAC-ACE2-40CA3FE18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1319" y="1392767"/>
            <a:ext cx="8001000" cy="4464050"/>
          </a:xfrm>
        </p:spPr>
        <p:txBody>
          <a:bodyPr/>
          <a:lstStyle/>
          <a:p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modelo define una </a:t>
            </a:r>
            <a:r>
              <a:rPr kumimoji="1" lang="es-ES" altLang="es-AR" sz="2400" b="1" i="1" dirty="0">
                <a:solidFill>
                  <a:srgbClr val="912E13"/>
                </a:solidFill>
              </a:rPr>
              <a:t>perspectiva abstracta</a:t>
            </a:r>
            <a:r>
              <a:rPr kumimoji="1" lang="es-ES" altLang="es-AR" sz="2400" dirty="0"/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problema</a:t>
            </a:r>
          </a:p>
          <a:p>
            <a:pPr lvl="1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kumimoji="1" lang="es-ES" altLang="es-AR" sz="2400" b="1" i="1" dirty="0">
                <a:solidFill>
                  <a:srgbClr val="912E13"/>
                </a:solidFill>
              </a:rPr>
              <a:t>datos</a:t>
            </a:r>
            <a:r>
              <a:rPr kumimoji="1" lang="es-ES" altLang="es-AR" sz="2400" b="1" dirty="0">
                <a:solidFill>
                  <a:srgbClr val="912E13"/>
                </a:solidFill>
              </a:rPr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son afectados</a:t>
            </a:r>
          </a:p>
          <a:p>
            <a:pPr lvl="1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1" lang="es-ES" altLang="es-AR" sz="2400" b="1" i="1" dirty="0">
                <a:solidFill>
                  <a:srgbClr val="912E13"/>
                </a:solidFill>
              </a:rPr>
              <a:t>operaciones</a:t>
            </a:r>
            <a:r>
              <a:rPr kumimoji="1" lang="es-ES" altLang="es-AR" sz="2400" dirty="0"/>
              <a:t> 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aplican sobre los datos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103E8E-7A7F-4603-994B-CFCBC43B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3ED-B65D-4924-84F1-1040BAB31210}" type="slidenum">
              <a:rPr lang="es-ES" altLang="es-AR"/>
              <a:pPr/>
              <a:t>7</a:t>
            </a:fld>
            <a:endParaRPr lang="es-ES" altLang="es-AR"/>
          </a:p>
        </p:txBody>
      </p:sp>
      <p:pic>
        <p:nvPicPr>
          <p:cNvPr id="97302" name="Picture 22" descr="img7">
            <a:extLst>
              <a:ext uri="{FF2B5EF4-FFF2-40B4-BE49-F238E27FC236}">
                <a16:creationId xmlns:a16="http://schemas.microsoft.com/office/drawing/2014/main" id="{A7D09006-52BF-4A75-ACCC-B88C11E6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3053134" cy="30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>
            <a:extLst>
              <a:ext uri="{FF2B5EF4-FFF2-40B4-BE49-F238E27FC236}">
                <a16:creationId xmlns:a16="http://schemas.microsoft.com/office/drawing/2014/main" id="{3945CBC1-7486-4A27-A915-655C69573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1217281"/>
            <a:ext cx="7694612" cy="4572000"/>
          </a:xfrm>
        </p:spPr>
        <p:txBody>
          <a:bodyPr/>
          <a:lstStyle/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los objetos importantes</a:t>
            </a:r>
          </a:p>
          <a:p>
            <a:pPr algn="just">
              <a:buFont typeface="Wingdings" panose="05000000000000000000" pitchFamily="2" charset="2"/>
              <a:buNone/>
            </a:pP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 los objetos en jerarquías</a:t>
            </a:r>
          </a:p>
          <a:p>
            <a:pPr algn="just">
              <a:buFont typeface="Wingdings" panose="05000000000000000000" pitchFamily="2" charset="2"/>
              <a:buNone/>
            </a:pP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Otorgar, a los objetos, atributos relevantes </a:t>
            </a:r>
          </a:p>
          <a:p>
            <a:pPr marL="0" indent="0" algn="just">
              <a:buNone/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describan sus características</a:t>
            </a:r>
          </a:p>
          <a:p>
            <a:pPr algn="just">
              <a:buFont typeface="Wingdings" panose="05000000000000000000" pitchFamily="2" charset="2"/>
              <a:buNone/>
            </a:pP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Proveer, a cada objeto, las funciones inherentes</a:t>
            </a:r>
          </a:p>
          <a:p>
            <a:pPr marL="0" indent="0" algn="just">
              <a:buNone/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su comportamiento</a:t>
            </a:r>
            <a:endParaRPr kumimoji="1" lang="es-ES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2732817A-13FD-4896-B244-D1E8A986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29B9-550F-4DAF-A50B-C56CE69A93E2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99F42B-50C6-4274-8192-5364EA7C03D8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49250"/>
            <a:ext cx="6984776" cy="61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altLang="es-AR" b="1" dirty="0"/>
              <a:t>Programación</a:t>
            </a:r>
            <a:r>
              <a:rPr lang="es-MX" altLang="es-AR" dirty="0"/>
              <a:t> </a:t>
            </a:r>
            <a:r>
              <a:rPr lang="es-MX" altLang="es-AR" b="1" dirty="0"/>
              <a:t>Orientada</a:t>
            </a:r>
            <a:r>
              <a:rPr lang="es-MX" altLang="es-AR" dirty="0"/>
              <a:t> </a:t>
            </a:r>
            <a:r>
              <a:rPr lang="es-MX" altLang="es-AR" b="1" dirty="0"/>
              <a:t>a</a:t>
            </a:r>
            <a:r>
              <a:rPr lang="es-MX" altLang="es-AR" dirty="0"/>
              <a:t> </a:t>
            </a:r>
            <a:r>
              <a:rPr lang="es-MX" altLang="es-AR" b="1" dirty="0"/>
              <a:t>Objetos</a:t>
            </a:r>
            <a:endParaRPr lang="es-MX" altLang="es-AR" b="1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2FC147E6-A79E-4981-9350-68AB2BC21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162" y="462310"/>
            <a:ext cx="5861030" cy="615950"/>
          </a:xfrm>
        </p:spPr>
        <p:txBody>
          <a:bodyPr>
            <a:normAutofit fontScale="90000"/>
          </a:bodyPr>
          <a:lstStyle/>
          <a:p>
            <a:r>
              <a:rPr lang="es-MX" altLang="es-AR" b="1" dirty="0"/>
              <a:t>Conceptos</a:t>
            </a:r>
            <a:r>
              <a:rPr lang="es-MX" altLang="es-AR" dirty="0"/>
              <a:t> </a:t>
            </a:r>
            <a:r>
              <a:rPr lang="es-MX" altLang="es-AR" b="1" dirty="0"/>
              <a:t>de</a:t>
            </a:r>
            <a:r>
              <a:rPr lang="es-MX" altLang="es-AR" dirty="0"/>
              <a:t> </a:t>
            </a:r>
            <a:r>
              <a:rPr lang="es-MX" altLang="es-AR" b="1" dirty="0"/>
              <a:t>la POO</a:t>
            </a:r>
            <a:endParaRPr lang="es-ES" altLang="es-AR" b="1" dirty="0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8F18B4E8-71A3-433C-86E7-A6C12484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98C7-AF6F-44CE-AF79-3FF72A708CAD}" type="slidenum">
              <a:rPr lang="es-ES" altLang="es-AR"/>
              <a:pPr/>
              <a:t>9</a:t>
            </a:fld>
            <a:endParaRPr lang="es-ES" altLang="es-AR"/>
          </a:p>
        </p:txBody>
      </p:sp>
      <p:sp>
        <p:nvSpPr>
          <p:cNvPr id="27656" name="Text Box 1032">
            <a:extLst>
              <a:ext uri="{FF2B5EF4-FFF2-40B4-BE49-F238E27FC236}">
                <a16:creationId xmlns:a16="http://schemas.microsoft.com/office/drawing/2014/main" id="{FD1EC41A-A515-44B8-B3DC-FB173FDE2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40768"/>
            <a:ext cx="777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85838" indent="-411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5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50000"/>
              </a:spcBef>
              <a:buClr>
                <a:srgbClr val="912E13"/>
              </a:buClr>
            </a:pPr>
            <a:endParaRPr kumimoji="1" lang="es-ES" altLang="es-AR" dirty="0">
              <a:solidFill>
                <a:srgbClr val="996633"/>
              </a:solidFill>
              <a:latin typeface="Comic Sans MS" panose="030F0702030302020204" pitchFamily="66" charset="0"/>
            </a:endParaRPr>
          </a:p>
          <a:p>
            <a:pPr marL="0" indent="0">
              <a:spcBef>
                <a:spcPct val="50000"/>
              </a:spcBef>
              <a:buClr>
                <a:srgbClr val="912E13"/>
              </a:buClr>
            </a:pPr>
            <a:r>
              <a:rPr lang="es-MX" altLang="es-AR" b="1" dirty="0">
                <a:latin typeface="+mj-lt"/>
                <a:ea typeface="+mj-ea"/>
                <a:cs typeface="+mj-cs"/>
              </a:rPr>
              <a:t>Conceptos fundamentales que sustentan la POO:</a:t>
            </a:r>
          </a:p>
          <a:p>
            <a:pPr marL="917575" lvl="1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Clase</a:t>
            </a:r>
          </a:p>
          <a:p>
            <a:pPr marL="917575" lvl="1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Objeto</a:t>
            </a:r>
          </a:p>
          <a:p>
            <a:pPr marL="917575" lvl="1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Instancia</a:t>
            </a:r>
          </a:p>
          <a:p>
            <a:pPr marL="917575" lvl="1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Atributos</a:t>
            </a:r>
          </a:p>
          <a:p>
            <a:pPr marL="917575" lvl="1" indent="-342900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Arial" panose="020B0604020202020204" pitchFamily="34" charset="0"/>
              <a:buChar char="•"/>
            </a:pPr>
            <a:r>
              <a:rPr lang="es-MX" altLang="es-AR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Métodos</a:t>
            </a:r>
            <a:endParaRPr lang="es-ES" altLang="es-AR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ojo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2133</Words>
  <Application>Microsoft Office PowerPoint</Application>
  <PresentationFormat>Presentación en pantalla (4:3)</PresentationFormat>
  <Paragraphs>648</Paragraphs>
  <Slides>56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5" baseType="lpstr">
      <vt:lpstr>Arial</vt:lpstr>
      <vt:lpstr>Calibri</vt:lpstr>
      <vt:lpstr>Comic Sans MS</vt:lpstr>
      <vt:lpstr>Symbol</vt:lpstr>
      <vt:lpstr>Times New Roman</vt:lpstr>
      <vt:lpstr>Wingdings</vt:lpstr>
      <vt:lpstr>Wingdings 3</vt:lpstr>
      <vt:lpstr>Faceta</vt:lpstr>
      <vt:lpstr>Ecuación</vt:lpstr>
      <vt:lpstr> UNIDAD IV  PROGRAMACIÓN ORIENTADA A OBJETOS</vt:lpstr>
      <vt:lpstr>POO</vt:lpstr>
      <vt:lpstr>Programación Orientada a Objetos</vt:lpstr>
      <vt:lpstr>Presentación de PowerPoint</vt:lpstr>
      <vt:lpstr>Presentación de PowerPoint</vt:lpstr>
      <vt:lpstr>El Modelo</vt:lpstr>
      <vt:lpstr>Abstracción</vt:lpstr>
      <vt:lpstr>Presentación de PowerPoint</vt:lpstr>
      <vt:lpstr>Conceptos de la POO</vt:lpstr>
      <vt:lpstr>Clase</vt:lpstr>
      <vt:lpstr>Clase</vt:lpstr>
      <vt:lpstr>Instancias-Objetos</vt:lpstr>
      <vt:lpstr>Instancias-Objetos</vt:lpstr>
      <vt:lpstr>Atributos</vt:lpstr>
      <vt:lpstr>Métodos</vt:lpstr>
      <vt:lpstr>Principios de la POO</vt:lpstr>
      <vt:lpstr>Encapsulamiento</vt:lpstr>
      <vt:lpstr>Encapsulamiento</vt:lpstr>
      <vt:lpstr>Encapsulamiento</vt:lpstr>
      <vt:lpstr>Objetos</vt:lpstr>
      <vt:lpstr>Objetos</vt:lpstr>
      <vt:lpstr>Tiempo de vida de un objeto</vt:lpstr>
      <vt:lpstr>Queda definido por sus atributos.   Con él se definen las propiedades del objeto, y el estado en que se encuentra en un momento determinado de su existencia  </vt:lpstr>
      <vt:lpstr>Queda definido por los métodos  Los prototipos de los métodos definidos en la interfaz de una clase permiten a otros objetos, que forman parte de la aplicación, interactuar con los objetos de esa clase  </vt:lpstr>
      <vt:lpstr>Clases</vt:lpstr>
      <vt:lpstr>Clases</vt:lpstr>
      <vt:lpstr>Ejemplo</vt:lpstr>
      <vt:lpstr>Ejemplo de instancia de objetos</vt:lpstr>
      <vt:lpstr>Mensaje </vt:lpstr>
      <vt:lpstr>Métodos</vt:lpstr>
      <vt:lpstr>Mensajes y métodos </vt:lpstr>
      <vt:lpstr>Clases y ejemplares </vt:lpstr>
      <vt:lpstr>Clases y métodos  </vt:lpstr>
      <vt:lpstr>Clases y métodos  </vt:lpstr>
      <vt:lpstr>Clases y métodos  </vt:lpstr>
      <vt:lpstr>Estructura de una clase</vt:lpstr>
      <vt:lpstr>Ejemplo</vt:lpstr>
      <vt:lpstr>Control de acceso</vt:lpstr>
      <vt:lpstr>Métodos</vt:lpstr>
      <vt:lpstr>Mensajes</vt:lpstr>
      <vt:lpstr>Interfaz</vt:lpstr>
      <vt:lpstr>Clase Fracción</vt:lpstr>
      <vt:lpstr>Objetos de clase Fraccion</vt:lpstr>
      <vt:lpstr>Mensajes</vt:lpstr>
      <vt:lpstr>Clase Fraccion</vt:lpstr>
      <vt:lpstr>Constructores</vt:lpstr>
      <vt:lpstr>Constructores por defecto</vt:lpstr>
      <vt:lpstr>Clase Fraccion</vt:lpstr>
      <vt:lpstr>Uso de la clase Fraccion</vt:lpstr>
      <vt:lpstr>Creación de objetos</vt:lpstr>
      <vt:lpstr>Destructores</vt:lpstr>
      <vt:lpstr>Clase Empleado</vt:lpstr>
      <vt:lpstr>Implementación clase Empleado</vt:lpstr>
      <vt:lpstr>Implementación clase Empleado</vt:lpstr>
      <vt:lpstr>Uso clase Empleado</vt:lpstr>
      <vt:lpstr>Uso clase Empleado</vt:lpstr>
    </vt:vector>
  </TitlesOfParts>
  <Company>Secuencial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izado</dc:creator>
  <cp:lastModifiedBy>Alejandra</cp:lastModifiedBy>
  <cp:revision>217</cp:revision>
  <dcterms:created xsi:type="dcterms:W3CDTF">2002-07-29T13:25:44Z</dcterms:created>
  <dcterms:modified xsi:type="dcterms:W3CDTF">2021-04-15T10:42:50Z</dcterms:modified>
</cp:coreProperties>
</file>