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6" r:id="rId2"/>
    <p:sldId id="277" r:id="rId3"/>
    <p:sldId id="278" r:id="rId4"/>
    <p:sldId id="280" r:id="rId5"/>
    <p:sldId id="279" r:id="rId6"/>
    <p:sldId id="256" r:id="rId7"/>
    <p:sldId id="258" r:id="rId8"/>
    <p:sldId id="283" r:id="rId9"/>
    <p:sldId id="284" r:id="rId10"/>
    <p:sldId id="261" r:id="rId11"/>
    <p:sldId id="260" r:id="rId12"/>
    <p:sldId id="262" r:id="rId13"/>
    <p:sldId id="264" r:id="rId14"/>
    <p:sldId id="287" r:id="rId15"/>
    <p:sldId id="268" r:id="rId16"/>
    <p:sldId id="285" r:id="rId17"/>
    <p:sldId id="266" r:id="rId18"/>
    <p:sldId id="270" r:id="rId19"/>
    <p:sldId id="265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CA19F-83F8-4E05-8004-513104E8994E}" type="datetimeFigureOut">
              <a:rPr lang="es-AR" smtClean="0"/>
              <a:t>30/5/2022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48CE3-5793-4EF3-BC5F-B680BA5D97D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37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7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7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8EE5-C89C-49CC-8B69-14E558CEAA2A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11E4-6514-4CB0-B40B-5A0A166424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solidFill>
                  <a:srgbClr val="FF0000"/>
                </a:solidFill>
                <a:latin typeface="+mn-lt"/>
              </a:rPr>
              <a:t>COEFICIENTE DE CORRELACIÓN</a:t>
            </a:r>
            <a:endParaRPr lang="es-AR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29491" y="1608213"/>
                <a:ext cx="10924309" cy="51155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AR" dirty="0" smtClean="0"/>
                  <a:t>Mide el grado de asociación lineal entre dos conjuntos de datos (x ,y)</a:t>
                </a:r>
              </a:p>
              <a:p>
                <a:r>
                  <a:rPr lang="es-AR" b="0" dirty="0" smtClean="0"/>
                  <a:t>El coeficiente de correlación poblacional es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AR" b="0" dirty="0" smtClean="0"/>
                  <a:t> </a:t>
                </a:r>
              </a:p>
              <a:p>
                <a:r>
                  <a:rPr lang="es-AR" b="0" dirty="0" smtClean="0"/>
                  <a:t>El estimador puntual de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AR" b="0" dirty="0" smtClean="0"/>
                  <a:t> es r (muestral) y se calcula con la siguiente expresión</a:t>
                </a:r>
              </a:p>
              <a:p>
                <a:pPr marL="0" indent="0">
                  <a:buNone/>
                </a:pPr>
                <a:endParaRPr lang="es-A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𝑐𝑜𝑣𝑎𝑟𝑖𝑎𝑛𝑧𝑎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toma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valores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en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el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intervalo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s-AR" dirty="0" smtClean="0"/>
              </a:p>
              <a:p>
                <a:endParaRPr lang="es-AR" dirty="0" smtClean="0"/>
              </a:p>
              <a:p>
                <a:r>
                  <a:rPr lang="es-AR" dirty="0" smtClean="0"/>
                  <a:t>Valores cercanos a -1 indican asociación lineal fuerte e inversa. Valores cercanos a 1 indican asociación lineal fuerte y directa</a:t>
                </a:r>
              </a:p>
              <a:p>
                <a:endParaRPr lang="es-AR" dirty="0" smtClean="0"/>
              </a:p>
              <a:p>
                <a:r>
                  <a:rPr lang="es-AR" dirty="0" smtClean="0"/>
                  <a:t>Cuando r=0 no hay asociación lineal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𝑐𝑜𝑣𝑎𝑟𝑖𝑎𝑛𝑧𝑎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1608213"/>
                <a:ext cx="10924309" cy="5115503"/>
              </a:xfrm>
              <a:blipFill>
                <a:blip r:embed="rId2"/>
                <a:stretch>
                  <a:fillRect l="-725" t="-27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54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535590" y="98397"/>
                <a:ext cx="548780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600" b="1" dirty="0" smtClean="0">
                    <a:solidFill>
                      <a:srgbClr val="00B050"/>
                    </a:solidFill>
                  </a:rPr>
                  <a:t>¿CÓMO SE HACE?</a:t>
                </a:r>
              </a:p>
              <a:p>
                <a:r>
                  <a:rPr lang="es-AR" sz="3600" b="1" dirty="0" smtClean="0"/>
                  <a:t>Se estiman valores para </a:t>
                </a:r>
                <a14:m>
                  <m:oMath xmlns:m="http://schemas.openxmlformats.org/officeDocument/2006/math">
                    <m:r>
                      <a:rPr lang="es-A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s-A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s-A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  <m:r>
                      <a:rPr lang="es-AR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3600" b="1" dirty="0" smtClean="0"/>
                  <a:t>que consigan la mejor recta.</a:t>
                </a:r>
              </a:p>
              <a:p>
                <a:r>
                  <a:rPr lang="es-AR" sz="3600" b="1" dirty="0" smtClean="0"/>
                  <a:t>La mejor recta es aquella que logra hacer mínima  la suma de distancia cuadrada para cada punto (valor observado de Y para cada X) y la recta</a:t>
                </a:r>
                <a:endParaRPr lang="es-AR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90" y="98397"/>
                <a:ext cx="5487806" cy="5632311"/>
              </a:xfrm>
              <a:prstGeom prst="rect">
                <a:avLst/>
              </a:prstGeom>
              <a:blipFill>
                <a:blip r:embed="rId2"/>
                <a:stretch>
                  <a:fillRect l="-3333" t="-1623" r="-4889" b="-31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55572" y="169487"/>
                <a:ext cx="58604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𝐶𝑜𝑛𝑠𝑢𝑚𝑜</m:t>
                          </m:r>
                        </m:e>
                        <m:sub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𝑠𝑢𝑝</m:t>
                          </m:r>
                        </m:e>
                        <m:sub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AR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sz="8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2" y="169487"/>
                <a:ext cx="58604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06394" y="1322600"/>
            <a:ext cx="5708206" cy="4351338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V="1">
            <a:off x="1191491" y="1308745"/>
            <a:ext cx="4267200" cy="3568055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1056646" y="2113685"/>
            <a:ext cx="1866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EL Error </a:t>
            </a:r>
            <a:r>
              <a:rPr lang="es-AR" b="1" dirty="0" smtClean="0"/>
              <a:t>es la Distancia </a:t>
            </a:r>
            <a:r>
              <a:rPr lang="es-AR" b="1" dirty="0"/>
              <a:t>entre la recta estimada y el valor observado de Y </a:t>
            </a:r>
          </a:p>
        </p:txBody>
      </p:sp>
      <p:cxnSp>
        <p:nvCxnSpPr>
          <p:cNvPr id="35" name="Conector recto 34"/>
          <p:cNvCxnSpPr/>
          <p:nvPr/>
        </p:nvCxnSpPr>
        <p:spPr>
          <a:xfrm>
            <a:off x="3325091" y="2466109"/>
            <a:ext cx="0" cy="6266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 flipV="1">
            <a:off x="2923309" y="2840182"/>
            <a:ext cx="401782" cy="1385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5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35527" y="0"/>
                <a:ext cx="11118273" cy="1325563"/>
              </a:xfrm>
            </p:spPr>
            <p:txBody>
              <a:bodyPr>
                <a:normAutofit/>
              </a:bodyPr>
              <a:lstStyle/>
              <a:p>
                <a:r>
                  <a:rPr lang="es-AR" sz="3200" b="1" dirty="0" smtClean="0">
                    <a:latin typeface="+mn-lt"/>
                  </a:rPr>
                  <a:t>Cómo se estiman los valores de </a:t>
                </a:r>
                <a14:m>
                  <m:oMath xmlns:m="http://schemas.openxmlformats.org/officeDocument/2006/math">
                    <m:r>
                      <a:rPr lang="es-AR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s-AR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s-AR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s-AR" sz="3200" b="1" dirty="0" smtClean="0">
                    <a:latin typeface="+mn-lt"/>
                  </a:rPr>
                  <a:t> (a y b)?</a:t>
                </a:r>
                <a:endParaRPr lang="es-AR" sz="32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527" y="0"/>
                <a:ext cx="11118273" cy="1325563"/>
              </a:xfrm>
              <a:blipFill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35527" y="995939"/>
                <a:ext cx="11540837" cy="4866121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AR" sz="11200" b="1" dirty="0" smtClean="0"/>
                  <a:t>Estos valores se estiman mediante el método de mínimos cuadrados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12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AR" sz="112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11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s-AR" sz="1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11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112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s-AR" sz="112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AR" sz="1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1200" b="1" i="1" dirty="0" smtClean="0"/>
              </a:p>
              <a:p>
                <a:pPr marL="0" indent="0">
                  <a:buNone/>
                </a:pPr>
                <a:endParaRPr lang="es-AR" sz="11200" b="1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1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2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AR" sz="1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112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1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𝒐𝒃𝒔𝒆𝒓𝒗𝒂𝒅𝒐</m:t>
                          </m:r>
                        </m:sub>
                      </m:sSub>
                      <m:r>
                        <a:rPr lang="es-AR" sz="11200" b="1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s-AR" sz="1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11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1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𝒆𝒔𝒕𝒊𝒎𝒂𝒅𝒐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𝒑𝒐𝒓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𝒍𝒂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11200" b="1" i="1" smtClean="0">
                              <a:latin typeface="Cambria Math" panose="02040503050406030204" pitchFamily="18" charset="0"/>
                            </a:rPr>
                            <m:t>𝒓𝒆𝒄𝒕𝒂</m:t>
                          </m:r>
                        </m:sub>
                      </m:sSub>
                    </m:oMath>
                  </m:oMathPara>
                </a14:m>
                <a:endParaRPr lang="es-AR" sz="11200" b="1" dirty="0" smtClean="0"/>
              </a:p>
              <a:p>
                <a:pPr marL="0" indent="0">
                  <a:buNone/>
                </a:pPr>
                <a:endParaRPr lang="es-AR" sz="11200" b="1" dirty="0"/>
              </a:p>
              <a:p>
                <a:pPr marL="0" indent="0">
                  <a:buNone/>
                </a:pPr>
                <a:r>
                  <a:rPr lang="es-AR" sz="112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2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AR" sz="11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s-AR" sz="11200" b="1" i="1" smtClean="0">
                            <a:latin typeface="Cambria Math" panose="02040503050406030204" pitchFamily="18" charset="0"/>
                          </a:rPr>
                          <m:t>𝒆𝒔𝒕𝒊𝒎𝒂𝒅𝒐</m:t>
                        </m:r>
                      </m:sub>
                    </m:sSub>
                    <m:r>
                      <a:rPr lang="es-AR" sz="11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1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s-AR" sz="1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AR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1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AR" sz="11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AR" sz="1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s-AR" sz="11200" b="1" dirty="0" smtClean="0"/>
              </a:p>
              <a:p>
                <a:pPr marL="0" indent="0">
                  <a:buNone/>
                </a:pPr>
                <a:endParaRPr lang="es-AR" sz="11200" b="1" dirty="0" smtClean="0"/>
              </a:p>
              <a:p>
                <a:pPr marL="0" indent="0">
                  <a:buNone/>
                </a:pPr>
                <a:r>
                  <a:rPr lang="es-AR" sz="11200" b="1" dirty="0" smtClean="0"/>
                  <a:t>Entonces,</a:t>
                </a:r>
              </a:p>
              <a:p>
                <a:pPr marL="0" indent="0">
                  <a:buNone/>
                </a:pPr>
                <a:endParaRPr lang="es-AR" sz="11200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12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s-AR" sz="112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11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12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AR" sz="11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1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s-AR" sz="11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s-AR" sz="11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1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1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112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s-AR" sz="11200" b="1" i="1" smtClean="0">
                                          <a:latin typeface="Cambria Math" panose="02040503050406030204" pitchFamily="18" charset="0"/>
                                        </a:rPr>
                                        <m:t>𝒐𝒃𝒔𝒆𝒓𝒗𝒂𝒅𝒂𝒔</m:t>
                                      </m:r>
                                      <m:r>
                                        <a:rPr lang="es-AR" sz="112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s-AR" sz="1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s-AR" sz="1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s-AR" sz="1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1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s-AR" sz="112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AR" sz="11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1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m:rPr>
                                      <m:nor/>
                                    </m:rPr>
                                    <a:rPr lang="es-AR" sz="11200" b="1" dirty="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sz="1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9600" b="1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527" y="995939"/>
                <a:ext cx="11540837" cy="4866121"/>
              </a:xfrm>
              <a:blipFill>
                <a:blip r:embed="rId3"/>
                <a:stretch>
                  <a:fillRect l="-1109" t="-3379" b="-117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40" y="1752599"/>
            <a:ext cx="5240098" cy="428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93965" y="982629"/>
                <a:ext cx="11804072" cy="5548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num>
                      <m:den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  <m:r>
                      <a:rPr lang="es-AR" sz="40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AR" sz="4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s-AR" sz="4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40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s-AR" sz="4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4000" b="1" i="0" smtClean="0">
                                <a:latin typeface="Cambria Math" panose="02040503050406030204" pitchFamily="18" charset="0"/>
                              </a:rPr>
                              <m:t>𝐛𝐱</m:t>
                            </m:r>
                          </m:e>
                        </m:d>
                      </m:e>
                    </m:nary>
                    <m:r>
                      <a:rPr lang="es-AR" sz="40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AR" sz="4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s-AR" sz="4000" b="1" dirty="0" smtClean="0">
                    <a:latin typeface="Cambria Math" panose="02040503050406030204" pitchFamily="18" charset="0"/>
                  </a:rPr>
                  <a:t> =0</a:t>
                </a:r>
              </a:p>
              <a:p>
                <a:endParaRPr lang="es-AR" sz="4000" b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4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s-AR" sz="4000" b="1" i="1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es-AR" sz="4000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s-AR" sz="4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s-AR" sz="40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AR" sz="4000" b="1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s-AR" sz="4000" b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s-AR" sz="4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1" i="1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s-AR" sz="4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4000" b="1" i="1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s-AR" sz="4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4000" b="1" i="1">
                                <a:latin typeface="Cambria Math" panose="02040503050406030204" pitchFamily="18" charset="0"/>
                              </a:rPr>
                              <m:t>𝒃𝒙</m:t>
                            </m:r>
                          </m:e>
                        </m:d>
                      </m:e>
                    </m:nary>
                    <m:r>
                      <a:rPr lang="es-AR" sz="4000" b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s-AR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4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40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s-AR" sz="4000" b="1" dirty="0"/>
                  <a:t> = </a:t>
                </a:r>
                <a:r>
                  <a:rPr lang="es-AR" sz="4000" b="1" dirty="0" smtClean="0"/>
                  <a:t>0</a:t>
                </a:r>
              </a:p>
              <a:p>
                <a:endParaRPr lang="es-AR" sz="4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40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s-AR" sz="40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  <m:t>𝒄𝒐𝒗𝒂𝒓𝒊𝒂𝒏𝒛𝒂</m:t>
                              </m:r>
                            </m:e>
                            <m:sub>
                              <m: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  <m:t>𝒗𝒂𝒓𝒊𝒂𝒏𝒛𝒂</m:t>
                              </m:r>
                              <m: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s-AR" sz="4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4000" b="1" dirty="0">
                  <a:latin typeface="Cambria Math" panose="02040503050406030204" pitchFamily="18" charset="0"/>
                </a:endParaRPr>
              </a:p>
              <a:p>
                <a:endParaRPr lang="es-AR" sz="4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40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s-AR" sz="4000" b="1" i="0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s-AR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40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s-AR" sz="40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s-AR" sz="40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4000" b="1" i="0" smtClean="0">
                          <a:latin typeface="Cambria Math" panose="02040503050406030204" pitchFamily="18" charset="0"/>
                        </a:rPr>
                        <m:t>𝐛</m:t>
                      </m:r>
                      <m:acc>
                        <m:accPr>
                          <m:chr m:val="̅"/>
                          <m:ctrlPr>
                            <a:rPr lang="es-AR" sz="4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4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</m:oMath>
                  </m:oMathPara>
                </a14:m>
                <a:endParaRPr lang="es-AR" sz="2400" b="1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982629"/>
                <a:ext cx="11804072" cy="5548442"/>
              </a:xfrm>
              <a:prstGeom prst="rect">
                <a:avLst/>
              </a:prstGeom>
              <a:blipFill>
                <a:blip r:embed="rId2"/>
                <a:stretch>
                  <a:fillRect l="-52" t="-2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09600" y="290945"/>
            <a:ext cx="962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Luego, </a:t>
            </a:r>
            <a:endParaRPr lang="es-AR" sz="2800" dirty="0"/>
          </a:p>
        </p:txBody>
      </p:sp>
      <p:sp>
        <p:nvSpPr>
          <p:cNvPr id="3" name="Cerrar llave 2"/>
          <p:cNvSpPr/>
          <p:nvPr/>
        </p:nvSpPr>
        <p:spPr>
          <a:xfrm>
            <a:off x="4932218" y="3948545"/>
            <a:ext cx="1122218" cy="2582526"/>
          </a:xfrm>
          <a:prstGeom prst="rightBrac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985161" y="4177979"/>
            <a:ext cx="48075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Estimadores de </a:t>
            </a:r>
          </a:p>
          <a:p>
            <a:pPr algn="ctr"/>
            <a:r>
              <a:rPr lang="el-GR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β</a:t>
            </a:r>
            <a:r>
              <a:rPr lang="es-AR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y </a:t>
            </a:r>
            <a:r>
              <a:rPr lang="el-GR" sz="44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α</a:t>
            </a:r>
            <a:endParaRPr lang="es-AR" sz="4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84" y="740947"/>
            <a:ext cx="40957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51270"/>
            <a:ext cx="12192000" cy="1325563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FF0000"/>
                </a:solidFill>
                <a:latin typeface="+mn-lt"/>
              </a:rPr>
              <a:t>EJEMPLO</a:t>
            </a:r>
            <a:r>
              <a:rPr lang="es-AR" sz="3100" b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: volviendo al ejemplo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6664037" y="5169554"/>
                <a:ext cx="32443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AR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A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AR" sz="3600" dirty="0" smtClean="0"/>
                  <a:t>= 0,29*X + 1,19 </a:t>
                </a:r>
                <a:endParaRPr lang="es-AR" sz="36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037" y="5169554"/>
                <a:ext cx="3244350" cy="553998"/>
              </a:xfrm>
              <a:prstGeom prst="rect">
                <a:avLst/>
              </a:prstGeom>
              <a:blipFill>
                <a:blip r:embed="rId2"/>
                <a:stretch>
                  <a:fillRect l="-376" t="-25275" r="-7707" b="-4945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29738"/>
              </p:ext>
            </p:extLst>
          </p:nvPr>
        </p:nvGraphicFramePr>
        <p:xfrm>
          <a:off x="524165" y="1501375"/>
          <a:ext cx="3401290" cy="3369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710581774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523337482"/>
                    </a:ext>
                  </a:extLst>
                </a:gridCol>
              </a:tblGrid>
              <a:tr h="602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SUPERFICIE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CONSUMO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14743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400399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34147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580843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925801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9783844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788462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905246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6027921" y="4293867"/>
            <a:ext cx="451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rgbClr val="FF0000"/>
                </a:solidFill>
              </a:rPr>
              <a:t>La recta estimada es:</a:t>
            </a:r>
            <a:endParaRPr lang="es-AR" sz="3600" b="1" dirty="0">
              <a:solidFill>
                <a:srgbClr val="FF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11" y="1697287"/>
            <a:ext cx="6411201" cy="22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Prueba de hipótesis para la pendientes estimadas</a:t>
            </a:r>
            <a:endParaRPr lang="es-AR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18655" y="2092037"/>
            <a:ext cx="111806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Las pendientes y ordenadas estimadas son variables aleatorias, ya que los valores que toman dependen de las unidades que entran en la muestra.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 smtClean="0"/>
              <a:t>Por lo tanto, en ambos casos, pero en particular para la pendiente, corresponde verificar que sea suficientemente distinta de cero mediante una prueba de hipótesis.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9146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3345" y="365125"/>
            <a:ext cx="11485419" cy="1325563"/>
          </a:xfrm>
        </p:spPr>
        <p:txBody>
          <a:bodyPr>
            <a:normAutofit/>
          </a:bodyPr>
          <a:lstStyle/>
          <a:p>
            <a:r>
              <a:rPr lang="es-AR" b="1" dirty="0" smtClean="0">
                <a:solidFill>
                  <a:srgbClr val="00B050"/>
                </a:solidFill>
                <a:latin typeface="+mn-lt"/>
              </a:rPr>
              <a:t>PRUEBAS DE HIPOTESIS BILATERALES PARA </a:t>
            </a:r>
            <a:r>
              <a:rPr lang="el-GR" b="1" dirty="0" smtClean="0">
                <a:solidFill>
                  <a:srgbClr val="00B050"/>
                </a:solidFill>
                <a:latin typeface="+mn-lt"/>
              </a:rPr>
              <a:t>α</a:t>
            </a:r>
            <a:r>
              <a:rPr lang="es-AR" b="1" dirty="0" smtClean="0">
                <a:solidFill>
                  <a:srgbClr val="00B050"/>
                </a:solidFill>
                <a:latin typeface="+mn-lt"/>
              </a:rPr>
              <a:t> Y </a:t>
            </a:r>
            <a:r>
              <a:rPr lang="el-GR" b="1" dirty="0" smtClean="0">
                <a:solidFill>
                  <a:srgbClr val="00B050"/>
                </a:solidFill>
                <a:latin typeface="+mn-lt"/>
              </a:rPr>
              <a:t>β</a:t>
            </a:r>
            <a:r>
              <a:rPr lang="es-AR" b="1" dirty="0" smtClean="0">
                <a:solidFill>
                  <a:srgbClr val="00B050"/>
                </a:solidFill>
                <a:latin typeface="+mn-lt"/>
              </a:rPr>
              <a:t/>
            </a:r>
            <a:br>
              <a:rPr lang="es-AR" b="1" dirty="0" smtClean="0">
                <a:solidFill>
                  <a:srgbClr val="00B050"/>
                </a:solidFill>
                <a:latin typeface="+mn-lt"/>
              </a:rPr>
            </a:br>
            <a:endParaRPr lang="es-AR" b="1" dirty="0">
              <a:solidFill>
                <a:srgbClr val="00B05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039090" y="1585053"/>
                <a:ext cx="1029392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s-AR" sz="3600" dirty="0">
                    <a:solidFill>
                      <a:srgbClr val="FF0000"/>
                    </a:solidFill>
                  </a:rPr>
                  <a:t>PARA </a:t>
                </a:r>
                <a:r>
                  <a:rPr lang="el-GR" sz="3600" dirty="0">
                    <a:solidFill>
                      <a:srgbClr val="FF0000"/>
                    </a:solidFill>
                  </a:rPr>
                  <a:t>β</a:t>
                </a:r>
                <a:endParaRPr lang="es-AR" sz="3600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36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AR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90" y="1585053"/>
                <a:ext cx="10293927" cy="1754326"/>
              </a:xfrm>
              <a:prstGeom prst="rect">
                <a:avLst/>
              </a:prstGeom>
              <a:blipFill>
                <a:blip r:embed="rId2"/>
                <a:stretch>
                  <a:fillRect l="-1776" t="-520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481454" y="1614488"/>
                <a:ext cx="3851563" cy="180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s-AR" sz="3600" dirty="0">
                    <a:solidFill>
                      <a:srgbClr val="FF0000"/>
                    </a:solidFill>
                  </a:rPr>
                  <a:t>PARA </a:t>
                </a:r>
                <a:r>
                  <a:rPr lang="el-GR" sz="3600" dirty="0" smtClean="0">
                    <a:solidFill>
                      <a:srgbClr val="FF0000"/>
                    </a:solidFill>
                  </a:rPr>
                  <a:t>α</a:t>
                </a:r>
                <a:endParaRPr lang="es-AR" sz="3600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l-GR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36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AR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4" y="1614488"/>
                <a:ext cx="3851563" cy="1801091"/>
              </a:xfrm>
              <a:prstGeom prst="rect">
                <a:avLst/>
              </a:prstGeom>
              <a:blipFill>
                <a:blip r:embed="rId3"/>
                <a:stretch>
                  <a:fillRect l="-4747" t="-54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928254" y="3760139"/>
                <a:ext cx="3576171" cy="1097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s-A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ad>
                                <m:radPr>
                                  <m:degHide m:val="on"/>
                                  <m:ctrlPr>
                                    <a:rPr lang="es-A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3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AR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sub>
                              <m:r>
                                <a:rPr lang="es-A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  <m:r>
                        <a:rPr lang="es-A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s-AR" sz="12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54" y="3760139"/>
                <a:ext cx="3576171" cy="1097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481454" y="3760139"/>
                <a:ext cx="3585148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AR" sz="32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ad>
                                <m:radPr>
                                  <m:degHide m:val="on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  <m:sub>
                              <m:r>
                                <a:rPr lang="es-A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s-A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A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4" y="3760139"/>
                <a:ext cx="3585148" cy="108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06582" y="5264727"/>
                <a:ext cx="6179127" cy="93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p>
                            <m:r>
                              <a:rPr lang="es-AR" sz="32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s-AR" sz="32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sub>
                    </m:sSub>
                    <m:r>
                      <a:rPr lang="es-AR" sz="32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s-A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32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e>
                              <m:sup>
                                <m:r>
                                  <a:rPr lang="es-AR" sz="32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  <m:sub>
                            <m:r>
                              <a:rPr lang="es-AR" sz="3200" b="1" i="0" smtClean="0">
                                <a:latin typeface="Cambria Math" panose="02040503050406030204" pitchFamily="18" charset="0"/>
                              </a:rPr>
                              <m:t>𝐞𝐫𝐫𝐨𝐫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AR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A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32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es-AR" sz="32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s-AR" sz="32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32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  <m:sSup>
                              <m:sSupPr>
                                <m:ctrlPr>
                                  <a:rPr lang="es-A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s-AR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32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s-AR" sz="32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s-AR" sz="3200" dirty="0" smtClean="0"/>
                  <a:t>   Y </a:t>
                </a:r>
                <a:endParaRPr lang="es-AR" sz="32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2" y="5264727"/>
                <a:ext cx="6179127" cy="936218"/>
              </a:xfrm>
              <a:prstGeom prst="rect">
                <a:avLst/>
              </a:prstGeom>
              <a:blipFill>
                <a:blip r:embed="rId6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920599" y="5206026"/>
                <a:ext cx="3707105" cy="87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AR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3200" b="1" i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e>
                          <m:sup>
                            <m:r>
                              <a:rPr lang="es-AR" sz="32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  <m:sub>
                        <m:r>
                          <a:rPr lang="es-AR" sz="3200" b="1" i="0" smtClean="0">
                            <a:latin typeface="Cambria Math" panose="02040503050406030204" pitchFamily="18" charset="0"/>
                          </a:rPr>
                          <m:t>𝐞𝐫𝐫𝐨𝐫</m:t>
                        </m:r>
                      </m:sub>
                    </m:sSub>
                    <m:r>
                      <a:rPr lang="es-AR" sz="3200" b="1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AR" sz="32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s-A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AR" sz="3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AR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200" b="1" i="0" smtClean="0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es-AR" sz="3200" b="1" i="0" smtClean="0">
                                            <a:latin typeface="Cambria Math" panose="02040503050406030204" pitchFamily="18" charset="0"/>
                                          </a:rPr>
                                          <m:t>𝐨𝐛</m:t>
                                        </m:r>
                                      </m:sub>
                                    </m:sSub>
                                    <m:r>
                                      <a:rPr lang="es-AR" sz="3200" b="1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3200" b="1" i="0" smtClean="0"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</m:e>
                                      <m:sub>
                                        <m:r>
                                          <a:rPr lang="es-AR" sz="3200" b="1" i="0" smtClean="0">
                                            <a:latin typeface="Cambria Math" panose="02040503050406030204" pitchFamily="18" charset="0"/>
                                          </a:rPr>
                                          <m:t>𝐞𝐬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s-AR" sz="3200" b="1" i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s-AR" sz="32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s-AR" sz="32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3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s-AR" sz="2800" dirty="0"/>
                  <a:t> 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99" y="5206026"/>
                <a:ext cx="3707105" cy="87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8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0" y="2685835"/>
            <a:ext cx="8840434" cy="3086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59160" y="345338"/>
                <a:ext cx="27855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s-AR" sz="3600" dirty="0">
                    <a:solidFill>
                      <a:srgbClr val="FF0000"/>
                    </a:solidFill>
                  </a:rPr>
                  <a:t>PARA </a:t>
                </a:r>
                <a:r>
                  <a:rPr lang="el-GR" sz="3600" dirty="0">
                    <a:solidFill>
                      <a:srgbClr val="FF0000"/>
                    </a:solidFill>
                  </a:rPr>
                  <a:t>β</a:t>
                </a:r>
                <a:endParaRPr lang="es-AR" sz="3600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36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AR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60" y="345338"/>
                <a:ext cx="2785564" cy="1754326"/>
              </a:xfrm>
              <a:prstGeom prst="rect">
                <a:avLst/>
              </a:prstGeom>
              <a:blipFill>
                <a:blip r:embed="rId3"/>
                <a:stretch>
                  <a:fillRect l="-6783" t="-55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3709554" y="298573"/>
                <a:ext cx="3851563" cy="1801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s-AR" sz="3600" dirty="0">
                    <a:solidFill>
                      <a:srgbClr val="FF0000"/>
                    </a:solidFill>
                  </a:rPr>
                  <a:t>PARA </a:t>
                </a:r>
                <a:r>
                  <a:rPr lang="el-GR" sz="3600" dirty="0" smtClean="0">
                    <a:solidFill>
                      <a:srgbClr val="FF0000"/>
                    </a:solidFill>
                  </a:rPr>
                  <a:t>α</a:t>
                </a:r>
                <a:endParaRPr lang="es-AR" sz="3600" dirty="0">
                  <a:solidFill>
                    <a:srgbClr val="FF0000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AR" sz="3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l-GR" sz="3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AR" sz="3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3600" dirty="0">
                    <a:solidFill>
                      <a:prstClr val="black"/>
                    </a:solidFill>
                  </a:rPr>
                  <a:t>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AR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sz="36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s-AR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s-AR" sz="36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554" y="298573"/>
                <a:ext cx="3851563" cy="1801091"/>
              </a:xfrm>
              <a:prstGeom prst="rect">
                <a:avLst/>
              </a:prstGeom>
              <a:blipFill>
                <a:blip r:embed="rId4"/>
                <a:stretch>
                  <a:fillRect l="-4913" t="-54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54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3618" y="22354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AR" sz="7200" b="1" dirty="0" smtClean="0">
                <a:solidFill>
                  <a:srgbClr val="FF0000"/>
                </a:solidFill>
                <a:latin typeface="+mn-lt"/>
              </a:rPr>
              <a:t>¿COMO SE INTERPRETAN </a:t>
            </a:r>
            <a:br>
              <a:rPr lang="es-AR" sz="7200" b="1" dirty="0" smtClean="0">
                <a:solidFill>
                  <a:srgbClr val="FF0000"/>
                </a:solidFill>
                <a:latin typeface="+mn-lt"/>
              </a:rPr>
            </a:br>
            <a:r>
              <a:rPr lang="es-AR" sz="7200" b="1" dirty="0" smtClean="0">
                <a:solidFill>
                  <a:srgbClr val="FF0000"/>
                </a:solidFill>
                <a:latin typeface="+mn-lt"/>
              </a:rPr>
              <a:t>ESTOS </a:t>
            </a:r>
            <a:br>
              <a:rPr lang="es-AR" sz="7200" b="1" dirty="0" smtClean="0">
                <a:solidFill>
                  <a:srgbClr val="FF0000"/>
                </a:solidFill>
                <a:latin typeface="+mn-lt"/>
              </a:rPr>
            </a:br>
            <a:r>
              <a:rPr lang="es-AR" sz="7200" b="1" dirty="0" smtClean="0">
                <a:solidFill>
                  <a:srgbClr val="FF0000"/>
                </a:solidFill>
                <a:latin typeface="+mn-lt"/>
              </a:rPr>
              <a:t>RESULTADOS?</a:t>
            </a:r>
            <a:endParaRPr lang="es-AR" sz="7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65018" y="4918364"/>
            <a:ext cx="7716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¿Que me informa la pendiente?</a:t>
            </a:r>
          </a:p>
          <a:p>
            <a:r>
              <a:rPr lang="es-AR" sz="3200" dirty="0" smtClean="0"/>
              <a:t>¿Qué me informa la ordenada?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221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0" y="1602768"/>
                <a:ext cx="7139354" cy="3184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s-AR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𝒆𝒓𝒓𝒐𝒓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𝑺𝑪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</m:sub>
                          </m:sSub>
                        </m:den>
                      </m:f>
                      <m:r>
                        <a:rPr lang="es-A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400" b="1" i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s-AR" sz="3200" b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AR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Este coeficiente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s-AR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b="1" dirty="0" smtClean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toma valores </a:t>
                </a:r>
                <a14:m>
                  <m:oMath xmlns:m="http://schemas.openxmlformats.org/officeDocument/2006/math"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s-A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s-A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s-AR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A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AR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s-AR" b="1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s-AR" b="1" dirty="0" smtClean="0">
                    <a:solidFill>
                      <a:prstClr val="black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𝐧𝐟𝐨𝐫𝐦𝐚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𝐥𝐚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𝐩𝐫𝐨𝐩𝐨𝐫𝐜𝐢𝐨𝐧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𝐝𝐞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𝐯𝐚𝐫𝐢𝐚𝐛𝐢𝐥𝐢𝐝𝐚𝐝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𝐨𝐛𝐬𝐞𝐫𝐯𝐚𝐝𝐚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s-AR" b="1" i="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𝐪𝐮𝐞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𝐡𝐚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𝐬𝐢𝐝𝐨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𝐞𝐱𝐩𝐥𝐢𝐜𝐚𝐝𝐚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𝐩𝐨𝐫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s-AR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AR" b="0" i="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s-AR" b="0" i="0" dirty="0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𝐒𝐞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𝐞𝐱𝐩𝐫𝐞𝐬𝐚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s-AR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endParaRPr lang="es-AR" sz="1100" b="1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s-AR" sz="1100" b="1" dirty="0" smtClean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s-AR" b="1" dirty="0" smtClean="0">
                    <a:solidFill>
                      <a:srgbClr val="FF0000"/>
                    </a:solidFill>
                  </a:rPr>
                  <a:t>Algo mas, Para regresiones lineales simples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s-AR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s-AR" b="1" dirty="0" smtClean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A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  <m:sup>
                        <m:r>
                          <a:rPr lang="es-A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AR" sz="1100" b="1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2768"/>
                <a:ext cx="7139354" cy="3184526"/>
              </a:xfrm>
              <a:prstGeom prst="rect">
                <a:avLst/>
              </a:prstGeom>
              <a:blipFill>
                <a:blip r:embed="rId2"/>
                <a:stretch>
                  <a:fillRect l="-512" b="-229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294843" y="415636"/>
            <a:ext cx="11661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Luego de encontrar la recta estimada</a:t>
            </a:r>
            <a:r>
              <a:rPr lang="es-AR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s-AR" sz="32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podemos calcular el Coeficiente de determinación</a:t>
            </a:r>
            <a:endParaRPr lang="es-AR"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43" y="1840161"/>
            <a:ext cx="5607279" cy="328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>
                <a:solidFill>
                  <a:srgbClr val="FF0000"/>
                </a:solidFill>
                <a:latin typeface="+mn-lt"/>
              </a:rPr>
              <a:t>SUPUESTOS DEL MODELO</a:t>
            </a:r>
            <a:endParaRPr lang="es-AR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A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𝐼𝑁</m:t>
                    </m:r>
                    <m:d>
                      <m:dPr>
                        <m:ctrlPr>
                          <a:rPr lang="es-A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s-A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A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h𝑜𝑚𝑜𝑔𝑒𝑛𝑒𝑎𝑠</m:t>
                            </m:r>
                          </m:sub>
                          <m:sup>
                            <m:r>
                              <a:rPr lang="es-A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s-AR" sz="3600" b="1" dirty="0" smtClean="0">
                  <a:solidFill>
                    <a:srgbClr val="FF0000"/>
                  </a:solidFill>
                </a:endParaRPr>
              </a:p>
              <a:p>
                <a:endParaRPr lang="es-AR" sz="3600" b="1" dirty="0">
                  <a:solidFill>
                    <a:srgbClr val="FF0000"/>
                  </a:solidFill>
                </a:endParaRPr>
              </a:p>
              <a:p>
                <a:endParaRPr lang="es-AR" sz="3600" b="1" dirty="0">
                  <a:solidFill>
                    <a:srgbClr val="FF0000"/>
                  </a:solidFill>
                </a:endParaRPr>
              </a:p>
              <a:p>
                <a:r>
                  <a:rPr lang="es-AR" sz="3600" b="1" dirty="0" smtClean="0"/>
                  <a:t>¿Cómo se verifican?</a:t>
                </a:r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4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  <a:latin typeface="+mn-lt"/>
              </a:rPr>
              <a:t>Prueba de hipótesis para la correlación</a:t>
            </a:r>
            <a:endParaRPr lang="es-AR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07818" y="1482869"/>
                <a:ext cx="1075112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600" b="1" dirty="0" smtClean="0"/>
                  <a:t>Se prueba que r sea significativamente distinto de cero mediante prueba de hipótesis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AR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sz="36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sz="3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s-AR" sz="3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3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AR" sz="36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AR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3600" b="1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sz="3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s-AR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s-AR" sz="3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AR" sz="3600" b="1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482869"/>
                <a:ext cx="10751127" cy="2308324"/>
              </a:xfrm>
              <a:prstGeom prst="rect">
                <a:avLst/>
              </a:prstGeom>
              <a:blipFill>
                <a:blip r:embed="rId2"/>
                <a:stretch>
                  <a:fillRect l="-1701" t="-3958" r="-85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07818" y="3930650"/>
                <a:ext cx="11263746" cy="2177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3200" dirty="0" smtClean="0"/>
                  <a:t>Para esto, se calcula un estadístico t</a:t>
                </a:r>
              </a:p>
              <a:p>
                <a:pPr algn="ctr"/>
                <a:endParaRPr lang="es-AR" sz="32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A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sz="32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s-A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s-A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s-A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3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AR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AR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s-A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s-A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A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A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A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sub>
                    </m:sSub>
                  </m:oMath>
                </a14:m>
                <a:r>
                  <a:rPr lang="es-AR" dirty="0" smtClean="0"/>
                  <a:t> </a:t>
                </a:r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3930650"/>
                <a:ext cx="11263746" cy="2177647"/>
              </a:xfrm>
              <a:prstGeom prst="rect">
                <a:avLst/>
              </a:prstGeom>
              <a:blipFill>
                <a:blip r:embed="rId3"/>
                <a:stretch>
                  <a:fillRect l="-1353" t="-36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120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55813" y="333137"/>
            <a:ext cx="689211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Supuesto de distribucion normal con media 0 y varianza = CME: se verifica mediante prueba de bondad de ajuste de Kolmogorov y Q-Q </a:t>
            </a:r>
            <a:r>
              <a:rPr lang="es-AR" sz="2800" dirty="0" err="1" smtClean="0"/>
              <a:t>plot</a:t>
            </a:r>
            <a:endParaRPr lang="es-AR" sz="2800" dirty="0" smtClean="0"/>
          </a:p>
          <a:p>
            <a:r>
              <a:rPr lang="es-AR" sz="2800" dirty="0" smtClean="0"/>
              <a:t>Si los valores de residuos se acercan a la línea hay normalidad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 smtClean="0"/>
              <a:t>Supuesto de Homogeneidad de varianzas: mediante gráfico de residuos </a:t>
            </a:r>
            <a:r>
              <a:rPr lang="es-AR" sz="2800" smtClean="0"/>
              <a:t>Vs Predichos</a:t>
            </a:r>
            <a:endParaRPr lang="es-AR" sz="2800" dirty="0"/>
          </a:p>
          <a:p>
            <a:r>
              <a:rPr lang="es-AR" sz="2800" dirty="0" smtClean="0"/>
              <a:t>Si no se observan valores muy mayores (o menores) de residuos en alguna zona del grafico se interpreta que las varianzas de los residuos son homogéneas</a:t>
            </a:r>
            <a:endParaRPr lang="es-A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63669"/>
            <a:ext cx="4380931" cy="32538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80329"/>
            <a:ext cx="4648199" cy="320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8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solidFill>
                  <a:srgbClr val="FF0000"/>
                </a:solidFill>
              </a:rPr>
              <a:t>Ejemplos de falta de homogeneidad en los residuos (errores)</a:t>
            </a:r>
            <a:endParaRPr lang="es-AR" b="1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7324"/>
            <a:ext cx="4697175" cy="347525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52" y="2032566"/>
            <a:ext cx="4802346" cy="356476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1856096" y="2032566"/>
            <a:ext cx="3289110" cy="116101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856096" y="3725839"/>
            <a:ext cx="3466531" cy="1282889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3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637310" y="1690688"/>
            <a:ext cx="863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Se estudia la relación entre la superficie de una vivienda y el consumo mensual de kerosén empleado para calefaccionar la misma, en un determinado barrio de la ciudad. Una muestra arrojó los siguientes resultados:</a:t>
            </a:r>
            <a:endParaRPr lang="es-A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23208"/>
              </p:ext>
            </p:extLst>
          </p:nvPr>
        </p:nvGraphicFramePr>
        <p:xfrm>
          <a:off x="872836" y="2795949"/>
          <a:ext cx="3401290" cy="3369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710581774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523337482"/>
                    </a:ext>
                  </a:extLst>
                </a:gridCol>
              </a:tblGrid>
              <a:tr h="602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SUPERFICIE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CONSUMO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14743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400399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34147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580843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925801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9783844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788462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90524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821382" y="2795949"/>
            <a:ext cx="5763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 Identificar cuál es la variable dependiente en este estudio.</a:t>
            </a:r>
          </a:p>
          <a:p>
            <a:r>
              <a:rPr lang="es-ES" dirty="0"/>
              <a:t>b) Dibujar el diagrama de dispersión y especificar si se observa algún tipo de relación entre las variables.</a:t>
            </a:r>
          </a:p>
          <a:p>
            <a:r>
              <a:rPr lang="es-ES" dirty="0"/>
              <a:t>c) Calcular </a:t>
            </a:r>
            <a:r>
              <a:rPr lang="es-ES" dirty="0" smtClean="0"/>
              <a:t>el </a:t>
            </a:r>
            <a:r>
              <a:rPr lang="es-ES" dirty="0"/>
              <a:t>coeficiente de correlación. Interpretar los valores obtenidos.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6397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700041"/>
              </p:ext>
            </p:extLst>
          </p:nvPr>
        </p:nvGraphicFramePr>
        <p:xfrm>
          <a:off x="166251" y="504288"/>
          <a:ext cx="4073240" cy="4478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6620">
                  <a:extLst>
                    <a:ext uri="{9D8B030D-6E8A-4147-A177-3AD203B41FA5}">
                      <a16:colId xmlns:a16="http://schemas.microsoft.com/office/drawing/2014/main" val="925578528"/>
                    </a:ext>
                  </a:extLst>
                </a:gridCol>
                <a:gridCol w="2036620">
                  <a:extLst>
                    <a:ext uri="{9D8B030D-6E8A-4147-A177-3AD203B41FA5}">
                      <a16:colId xmlns:a16="http://schemas.microsoft.com/office/drawing/2014/main" val="330430326"/>
                    </a:ext>
                  </a:extLst>
                </a:gridCol>
              </a:tblGrid>
              <a:tr h="98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Superficies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consumo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2841190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69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007208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17971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79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25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4046292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97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639274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456626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0205165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135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40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382250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837216" y="4982406"/>
            <a:ext cx="431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Se puede ver la asociación lineal</a:t>
            </a:r>
            <a:endParaRPr lang="es-AR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161" y="971697"/>
            <a:ext cx="5314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8485109" y="1715349"/>
                <a:ext cx="12724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2000" b="1" i="1" smtClean="0">
                          <a:latin typeface="Cambria Math" panose="02040503050406030204" pitchFamily="18" charset="0"/>
                        </a:rPr>
                        <m:t>𝟗𝟓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09" y="1715349"/>
                <a:ext cx="127240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7237890" y="356937"/>
            <a:ext cx="364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coeficiente de correlación</a:t>
            </a:r>
            <a:endParaRPr lang="es-AR" sz="2800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840417" y="2363598"/>
            <a:ext cx="4890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Prueba de hipótesis </a:t>
            </a:r>
          </a:p>
          <a:p>
            <a:pPr algn="ctr"/>
            <a:r>
              <a:rPr lang="es-AR" sz="2800" b="1" dirty="0" smtClean="0">
                <a:solidFill>
                  <a:srgbClr val="FF0000"/>
                </a:solidFill>
              </a:rPr>
              <a:t>para </a:t>
            </a:r>
            <a:r>
              <a:rPr lang="el-GR" sz="2800" b="1" i="1" dirty="0" smtClean="0">
                <a:solidFill>
                  <a:srgbClr val="FF0000"/>
                </a:solidFill>
              </a:rPr>
              <a:t>ρ</a:t>
            </a:r>
            <a:r>
              <a:rPr lang="es-AR" sz="2800" b="1" dirty="0" smtClean="0">
                <a:solidFill>
                  <a:srgbClr val="FF0000"/>
                </a:solidFill>
              </a:rPr>
              <a:t> (</a:t>
            </a:r>
            <a:r>
              <a:rPr lang="el-GR" sz="2800" b="1" dirty="0" smtClean="0">
                <a:solidFill>
                  <a:srgbClr val="FF0000"/>
                </a:solidFill>
              </a:rPr>
              <a:t>α</a:t>
            </a:r>
            <a:r>
              <a:rPr lang="es-AR" sz="2800" b="1" dirty="0" smtClean="0">
                <a:solidFill>
                  <a:srgbClr val="FF0000"/>
                </a:solidFill>
              </a:rPr>
              <a:t>=5%)</a:t>
            </a:r>
            <a:endParaRPr lang="es-AR" sz="2800" b="1" dirty="0">
              <a:solidFill>
                <a:srgbClr val="FF0000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3" y="178710"/>
            <a:ext cx="5314950" cy="3543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8213250" y="4463738"/>
                <a:ext cx="2267533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s-AR" sz="2000" b="1" i="1" smtClean="0">
                            <a:latin typeface="Cambria Math" panose="02040503050406030204" pitchFamily="18" charset="0"/>
                          </a:rPr>
                          <m:t>𝒗𝒂𝒍𝒐𝒓</m:t>
                        </m:r>
                      </m:sub>
                    </m:sSub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AR" sz="20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s-AR" dirty="0" smtClean="0"/>
                  <a:t> E-04</a:t>
                </a:r>
                <a:endParaRPr lang="es-AR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250" y="4463738"/>
                <a:ext cx="2267533" cy="392993"/>
              </a:xfrm>
              <a:prstGeom prst="rect">
                <a:avLst/>
              </a:prstGeom>
              <a:blipFill>
                <a:blip r:embed="rId4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7681302" y="5088701"/>
            <a:ext cx="415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7030A0"/>
                </a:solidFill>
              </a:rPr>
              <a:t>Como el P_valor es menor que </a:t>
            </a:r>
            <a:r>
              <a:rPr lang="el-GR" b="1" dirty="0" smtClean="0">
                <a:solidFill>
                  <a:srgbClr val="7030A0"/>
                </a:solidFill>
              </a:rPr>
              <a:t>α</a:t>
            </a:r>
            <a:r>
              <a:rPr lang="es-AR" b="1" dirty="0" smtClean="0">
                <a:solidFill>
                  <a:srgbClr val="7030A0"/>
                </a:solidFill>
              </a:rPr>
              <a:t> se rechaza la hipótesis nula. La correlación es significativamente distinta de 0</a:t>
            </a:r>
            <a:endParaRPr lang="es-AR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918266" y="3497515"/>
                <a:ext cx="273440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AR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b="1" i="1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66" y="3497515"/>
                <a:ext cx="2734408" cy="646331"/>
              </a:xfrm>
              <a:prstGeom prst="rect">
                <a:avLst/>
              </a:prstGeom>
              <a:blipFill>
                <a:blip r:embed="rId5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803" y="4117247"/>
            <a:ext cx="696374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7927" y="1953491"/>
            <a:ext cx="11665528" cy="2840182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latin typeface="+mn-lt"/>
              </a:rPr>
              <a:t>La regresión lineal es un modelo estadístico que propone un modelo matemático lineal para aproximar la relación de dependencia entre una variable dependiente Y </a:t>
            </a:r>
            <a:r>
              <a:rPr lang="es-ES" sz="4400" b="1" dirty="0" err="1" smtClean="0">
                <a:latin typeface="+mn-lt"/>
              </a:rPr>
              <a:t>y</a:t>
            </a:r>
            <a:r>
              <a:rPr lang="es-ES" sz="4400" b="1" dirty="0" smtClean="0">
                <a:latin typeface="+mn-lt"/>
              </a:rPr>
              <a:t> una variable independiente X, mas un término de error.</a:t>
            </a:r>
            <a:endParaRPr lang="en-US" sz="4400" b="1" dirty="0">
              <a:latin typeface="+mn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161310" y="249382"/>
            <a:ext cx="8783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6000" b="1" dirty="0" smtClean="0">
                <a:solidFill>
                  <a:srgbClr val="FF0000"/>
                </a:solidFill>
              </a:rPr>
              <a:t>Regresión lineal simple</a:t>
            </a:r>
            <a:endParaRPr lang="es-A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>
                <a:latin typeface="+mn-lt"/>
              </a:rPr>
              <a:t>LA EXPRESIÓN DE ESTE MODELO EN LA POBLACIÓN ES: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6848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6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AR" sz="6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6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A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AR" sz="6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6600" dirty="0" smtClean="0"/>
              </a:p>
              <a:p>
                <a:pPr marL="0" indent="0">
                  <a:buNone/>
                </a:pPr>
                <a:r>
                  <a:rPr lang="en-US" sz="6600" dirty="0" smtClean="0"/>
                  <a:t> </a:t>
                </a:r>
                <a:endParaRPr lang="en-US" sz="6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68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318655" y="2947410"/>
                <a:ext cx="1030778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 smtClean="0"/>
                  <a:t>Donde,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s-AR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:variable </a:t>
                </a:r>
                <a:r>
                  <a:rPr lang="es-AR" sz="2400" b="1" dirty="0" smtClean="0"/>
                  <a:t>dependiente</a:t>
                </a:r>
              </a:p>
              <a:p>
                <a14:m>
                  <m:oMath xmlns:m="http://schemas.openxmlformats.org/officeDocument/2006/math">
                    <m:r>
                      <a:rPr lang="es-A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b="1" dirty="0" smtClean="0"/>
                  <a:t> :es la </a:t>
                </a:r>
                <a:r>
                  <a:rPr lang="es-AR" sz="2400" b="1" dirty="0" smtClean="0"/>
                  <a:t>pendiente</a:t>
                </a:r>
                <a:r>
                  <a:rPr lang="en-US" sz="2400" b="1" dirty="0" smtClean="0"/>
                  <a:t>, </a:t>
                </a:r>
                <a:r>
                  <a:rPr lang="en-US" sz="2400" b="1" dirty="0" err="1" smtClean="0"/>
                  <a:t>cambios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ocurridos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en</a:t>
                </a:r>
                <a:r>
                  <a:rPr lang="en-US" sz="2400" b="1" dirty="0" smtClean="0"/>
                  <a:t> Y </a:t>
                </a:r>
                <a:r>
                  <a:rPr lang="en-US" sz="2400" b="1" dirty="0" err="1" smtClean="0"/>
                  <a:t>por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cada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cambio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una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unidad</a:t>
                </a:r>
                <a:r>
                  <a:rPr lang="en-US" sz="2400" b="1" dirty="0" smtClean="0"/>
                  <a:t> de x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:variable </a:t>
                </a:r>
                <a:r>
                  <a:rPr lang="en-US" sz="2400" b="1" dirty="0" err="1" smtClean="0"/>
                  <a:t>independiente</a:t>
                </a:r>
                <a:r>
                  <a:rPr lang="en-US" sz="2400" b="1" dirty="0" smtClean="0"/>
                  <a:t> o </a:t>
                </a:r>
                <a:r>
                  <a:rPr lang="en-US" sz="2400" b="1" dirty="0" err="1" smtClean="0"/>
                  <a:t>regresora</a:t>
                </a:r>
                <a:endParaRPr lang="en-US" sz="2400" b="1" dirty="0" smtClean="0"/>
              </a:p>
              <a:p>
                <a14:m>
                  <m:oMath xmlns:m="http://schemas.openxmlformats.org/officeDocument/2006/math">
                    <m:r>
                      <a:rPr lang="es-A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 smtClean="0"/>
                  <a:t> :ordenada al </a:t>
                </a:r>
                <a:r>
                  <a:rPr lang="en-US" sz="2400" b="1" dirty="0" err="1" smtClean="0"/>
                  <a:t>origen</a:t>
                </a:r>
                <a:endParaRPr lang="en-US" sz="24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s-A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 smtClean="0"/>
                  <a:t> :error o </a:t>
                </a:r>
                <a:r>
                  <a:rPr lang="en-US" sz="2400" b="1" dirty="0" err="1" smtClean="0"/>
                  <a:t>variabilidad</a:t>
                </a:r>
                <a:r>
                  <a:rPr lang="en-US" sz="2400" b="1" dirty="0" smtClean="0"/>
                  <a:t> no </a:t>
                </a:r>
                <a:r>
                  <a:rPr lang="en-US" sz="2400" b="1" dirty="0" err="1" smtClean="0"/>
                  <a:t>explicada</a:t>
                </a:r>
                <a:r>
                  <a:rPr lang="en-US" sz="2400" b="1" dirty="0" smtClean="0"/>
                  <a:t>. Para </a:t>
                </a:r>
                <a:r>
                  <a:rPr lang="en-US" sz="2400" b="1" dirty="0" err="1" smtClean="0"/>
                  <a:t>cada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volor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en</a:t>
                </a:r>
                <a:r>
                  <a:rPr lang="en-US" sz="2400" b="1" dirty="0" smtClean="0"/>
                  <a:t> particular se </a:t>
                </a:r>
                <a:r>
                  <a:rPr lang="en-US" sz="2400" b="1" dirty="0" err="1" smtClean="0"/>
                  <a:t>denomina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residuo</a:t>
                </a:r>
                <a:endParaRPr lang="en-US" sz="2400" b="1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5" y="2947410"/>
                <a:ext cx="10307782" cy="3231654"/>
              </a:xfrm>
              <a:prstGeom prst="rect">
                <a:avLst/>
              </a:prstGeom>
              <a:blipFill>
                <a:blip r:embed="rId3"/>
                <a:stretch>
                  <a:fillRect l="-887" t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8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0000"/>
                </a:solidFill>
              </a:rPr>
              <a:t>Continuando con el ejemplo anterior: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37310" y="1423526"/>
            <a:ext cx="8631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</a:t>
            </a:r>
            <a:r>
              <a:rPr lang="es-ES" sz="2000" dirty="0"/>
              <a:t>Se estudia la relación entre la superficie de una vivienda y el consumo mensual de kerosén empleado para calefaccionar la misma, en un determinado barrio de la ciudad. Una muestra arrojó los siguientes resultados:</a:t>
            </a:r>
            <a:endParaRPr lang="es-AR" sz="20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872836" y="2795949"/>
          <a:ext cx="3401290" cy="3369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3327">
                  <a:extLst>
                    <a:ext uri="{9D8B030D-6E8A-4147-A177-3AD203B41FA5}">
                      <a16:colId xmlns:a16="http://schemas.microsoft.com/office/drawing/2014/main" val="710581774"/>
                    </a:ext>
                  </a:extLst>
                </a:gridCol>
                <a:gridCol w="1717963">
                  <a:extLst>
                    <a:ext uri="{9D8B030D-6E8A-4147-A177-3AD203B41FA5}">
                      <a16:colId xmlns:a16="http://schemas.microsoft.com/office/drawing/2014/main" val="523337482"/>
                    </a:ext>
                  </a:extLst>
                </a:gridCol>
              </a:tblGrid>
              <a:tr h="6022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SUPERFICIE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CONSUMO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914743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7400399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341470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9580843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925801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9783844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4788462"/>
                  </a:ext>
                </a:extLst>
              </a:tr>
              <a:tr h="3952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79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905246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4821382" y="2795949"/>
            <a:ext cx="5763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a) Identificar cuál es la variable dependiente en este estudio.</a:t>
            </a:r>
          </a:p>
          <a:p>
            <a:r>
              <a:rPr lang="es-ES" dirty="0"/>
              <a:t>b) Dibujar el diagrama de dispersión y especificar si se observa algún tipo de relación entre las variables.</a:t>
            </a:r>
          </a:p>
          <a:p>
            <a:r>
              <a:rPr lang="es-ES" dirty="0"/>
              <a:t>c) Calcular </a:t>
            </a:r>
            <a:r>
              <a:rPr lang="es-ES" dirty="0" smtClean="0"/>
              <a:t>el </a:t>
            </a:r>
            <a:r>
              <a:rPr lang="es-ES" dirty="0"/>
              <a:t>coeficiente de correlación. Interpretar los valores obtenidos</a:t>
            </a:r>
            <a:r>
              <a:rPr lang="es-ES" dirty="0" smtClean="0"/>
              <a:t>.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d) Ajustar un modelo de regresión lineal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7144"/>
              </p:ext>
            </p:extLst>
          </p:nvPr>
        </p:nvGraphicFramePr>
        <p:xfrm>
          <a:off x="221669" y="1818738"/>
          <a:ext cx="4073240" cy="4478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6620">
                  <a:extLst>
                    <a:ext uri="{9D8B030D-6E8A-4147-A177-3AD203B41FA5}">
                      <a16:colId xmlns:a16="http://schemas.microsoft.com/office/drawing/2014/main" val="925578528"/>
                    </a:ext>
                  </a:extLst>
                </a:gridCol>
                <a:gridCol w="2036620">
                  <a:extLst>
                    <a:ext uri="{9D8B030D-6E8A-4147-A177-3AD203B41FA5}">
                      <a16:colId xmlns:a16="http://schemas.microsoft.com/office/drawing/2014/main" val="330430326"/>
                    </a:ext>
                  </a:extLst>
                </a:gridCol>
              </a:tblGrid>
              <a:tr h="987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Superficies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consumo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2841190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69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20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8007208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78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17971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79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 smtClean="0">
                          <a:effectLst/>
                        </a:rPr>
                        <a:t>25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4046292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97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1639274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103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9456626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121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0205165"/>
                  </a:ext>
                </a:extLst>
              </a:tr>
              <a:tr h="4986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135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40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382250"/>
                  </a:ext>
                </a:extLst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55" y="971697"/>
            <a:ext cx="5314950" cy="3543300"/>
          </a:xfrm>
          <a:prstGeom prst="rect">
            <a:avLst/>
          </a:prstGeom>
        </p:spPr>
      </p:pic>
      <p:sp>
        <p:nvSpPr>
          <p:cNvPr id="5" name="Título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177636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>
                <a:solidFill>
                  <a:schemeClr val="bg2">
                    <a:lumMod val="25000"/>
                  </a:schemeClr>
                </a:solidFill>
              </a:rPr>
              <a:t>Si graficamos estos datos en un diagrama de dispersión se observa que hay una relación lineal entre Superficie y consumo</a:t>
            </a:r>
            <a:endParaRPr lang="es-AR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4682837" y="4378848"/>
                <a:ext cx="648392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b="1" dirty="0" smtClean="0">
                    <a:solidFill>
                      <a:srgbClr val="FF0000"/>
                    </a:solidFill>
                  </a:rPr>
                  <a:t>Por lo tanto, podemos aproximar esta relación mediante un modelo lineal</a:t>
                </a:r>
              </a:p>
              <a:p>
                <a:endParaRPr lang="es-AR" sz="2800" b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𝑐𝑜𝑛𝑠𝑢𝑚𝑜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𝑆𝑢𝑝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sz="28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37" y="4378848"/>
                <a:ext cx="6483928" cy="1815882"/>
              </a:xfrm>
              <a:prstGeom prst="rect">
                <a:avLst/>
              </a:prstGeom>
              <a:blipFill>
                <a:blip r:embed="rId3"/>
                <a:stretch>
                  <a:fillRect l="-1880" t="-30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7272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1571</Words>
  <Application>Microsoft Office PowerPoint</Application>
  <PresentationFormat>Panorámica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Tema de Office</vt:lpstr>
      <vt:lpstr>COEFICIENTE DE CORRELACIÓN</vt:lpstr>
      <vt:lpstr>Prueba de hipótesis para la correlación</vt:lpstr>
      <vt:lpstr>Ejemplo</vt:lpstr>
      <vt:lpstr>Presentación de PowerPoint</vt:lpstr>
      <vt:lpstr>Presentación de PowerPoint</vt:lpstr>
      <vt:lpstr>La regresión lineal es un modelo estadístico que propone un modelo matemático lineal para aproximar la relación de dependencia entre una variable dependiente Y y una variable independiente X, mas un término de error.</vt:lpstr>
      <vt:lpstr>LA EXPRESIÓN DE ESTE MODELO EN LA POBLACIÓN ES:</vt:lpstr>
      <vt:lpstr>Continuando con el ejemplo anterior:</vt:lpstr>
      <vt:lpstr>Si graficamos estos datos en un diagrama de dispersión se observa que hay una relación lineal entre Superficie y consumo</vt:lpstr>
      <vt:lpstr>Presentación de PowerPoint</vt:lpstr>
      <vt:lpstr>Cómo se estiman los valores de α y β (a y b)?</vt:lpstr>
      <vt:lpstr>Presentación de PowerPoint</vt:lpstr>
      <vt:lpstr>EJEMPLO: volviendo al ejemplo</vt:lpstr>
      <vt:lpstr>Prueba de hipótesis para la pendientes estimadas</vt:lpstr>
      <vt:lpstr>PRUEBAS DE HIPOTESIS BILATERALES PARA α Y β </vt:lpstr>
      <vt:lpstr>Presentación de PowerPoint</vt:lpstr>
      <vt:lpstr>¿COMO SE INTERPRETAN  ESTOS  RESULTADOS?</vt:lpstr>
      <vt:lpstr>Presentación de PowerPoint</vt:lpstr>
      <vt:lpstr>SUPUESTOS DEL MODELO</vt:lpstr>
      <vt:lpstr>Presentación de PowerPoint</vt:lpstr>
      <vt:lpstr>Ejemplos de falta de homogeneidad en los residuos (errores)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regresión lineal es un modelo estadístico que propone un modelo matemático lineal para aproximar la relación de dependencia entre una variable dependiente Y y una variable independiente X, mas un termino de error.</dc:title>
  <dc:creator>Silvia Pierotti</dc:creator>
  <cp:lastModifiedBy>Silvia Pierotti</cp:lastModifiedBy>
  <cp:revision>181</cp:revision>
  <dcterms:created xsi:type="dcterms:W3CDTF">2018-10-19T19:37:40Z</dcterms:created>
  <dcterms:modified xsi:type="dcterms:W3CDTF">2022-05-30T19:14:28Z</dcterms:modified>
</cp:coreProperties>
</file>