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8/13/2021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D6865A-9847-4ADA-8DCB-FF2C225B46AC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D6865A-9847-4ADA-8DCB-FF2C225B46AC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F5D6865A-9847-4ADA-8DCB-FF2C225B46AC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F5D6865A-9847-4ADA-8DCB-FF2C225B46AC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D6865A-9847-4ADA-8DCB-FF2C225B46AC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D6865A-9847-4ADA-8DCB-FF2C225B46AC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5D6865A-9847-4ADA-8DCB-FF2C225B46AC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F5D6865A-9847-4ADA-8DCB-FF2C225B46AC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F5D6865A-9847-4ADA-8DCB-FF2C225B46AC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1BCC814-8EB9-4CD2-9D82-EF7B47C2449B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764704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ES" sz="6000" dirty="0" smtClean="0">
                <a:solidFill>
                  <a:srgbClr val="000000"/>
                </a:solidFill>
                <a:latin typeface="Calibri Light"/>
              </a:rPr>
              <a:t>P</a:t>
            </a:r>
            <a:r>
              <a:rPr lang="es-ES" sz="6000" strike="noStrike" dirty="0" smtClean="0">
                <a:solidFill>
                  <a:srgbClr val="000000"/>
                </a:solidFill>
                <a:latin typeface="Calibri Light"/>
              </a:rPr>
              <a:t>rocesos </a:t>
            </a:r>
            <a:r>
              <a:rPr lang="es-ES" sz="6000" strike="noStrike" dirty="0">
                <a:solidFill>
                  <a:srgbClr val="000000"/>
                </a:solidFill>
                <a:latin typeface="Calibri Light"/>
              </a:rPr>
              <a:t>de Software</a:t>
            </a:r>
            <a:endParaRPr dirty="0"/>
          </a:p>
        </p:txBody>
      </p:sp>
      <p:sp>
        <p:nvSpPr>
          <p:cNvPr id="8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8CA0DF7-8A8A-4FA9-B194-8CED78B9595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571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Beneficios de desarrollo incremental</a:t>
            </a:r>
            <a:endParaRPr dirty="0"/>
          </a:p>
        </p:txBody>
      </p:sp>
      <p:sp>
        <p:nvSpPr>
          <p:cNvPr id="119" name="TextShape 2"/>
          <p:cNvSpPr txBox="1"/>
          <p:nvPr/>
        </p:nvSpPr>
        <p:spPr>
          <a:xfrm>
            <a:off x="407368" y="980728"/>
            <a:ext cx="10515240" cy="51845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costo de atender las necesidades cambiantes de los clientes se reduce.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La cantidad de análisis y la documentación que tiene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hacerse de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nuevo es mucho menor que la que se requiere con el modelo de cascada. </a:t>
            </a:r>
            <a:endParaRPr lang="es-ES" sz="24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Es más fácil obtener retroalimentación de los clientes en el trabajo de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desarrollo.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Los clientes pueden hacer comentarios sobre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el avance del desarrollo del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software y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probar lo que se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ha implementado. </a:t>
            </a:r>
            <a:endParaRPr lang="es-ES" sz="2400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Más rápida entrega y despliegue de software de utilidad para el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cliente.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Los clientes pueden usar y obtener valor a partir del software </a:t>
            </a:r>
            <a:r>
              <a:rPr lang="es-ES" sz="2400" strike="noStrike" dirty="0" err="1" smtClean="0">
                <a:solidFill>
                  <a:srgbClr val="000000"/>
                </a:solidFill>
                <a:latin typeface="Calibri"/>
              </a:rPr>
              <a:t>mas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 rápidamente  de lo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que es posible con un proceso de cascada.</a:t>
            </a:r>
            <a:endParaRPr dirty="0"/>
          </a:p>
        </p:txBody>
      </p:sp>
      <p:sp>
        <p:nvSpPr>
          <p:cNvPr id="12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9B94B8-A15F-4227-9420-0E19A4F978D8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79376" y="188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Problemas de desarrollo incremental</a:t>
            </a:r>
            <a:endParaRPr dirty="0"/>
          </a:p>
        </p:txBody>
      </p:sp>
      <p:sp>
        <p:nvSpPr>
          <p:cNvPr id="123" name="TextShape 2"/>
          <p:cNvSpPr txBox="1"/>
          <p:nvPr/>
        </p:nvSpPr>
        <p:spPr>
          <a:xfrm>
            <a:off x="695400" y="1412776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El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proceso no es visible.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Los gerentes necesitan entregas regulares para medir el progreso.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No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es rentable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producir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documentos que reflejen todas las versiones del sistema. </a:t>
            </a:r>
            <a:endParaRPr lang="es-ES" sz="2400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Estructura del sistema tiende a degradarse a medida que se añaden nuevos incrementos.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Se gasta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menos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tiempo y dinero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en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la refactorización para mejorar el software,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lo que tiende a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corromper su estructura. La incorporación de nuevos cambios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se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vuelve cada vez más difícil y costoso. </a:t>
            </a:r>
            <a:endParaRPr dirty="0"/>
          </a:p>
        </p:txBody>
      </p:sp>
      <p:sp>
        <p:nvSpPr>
          <p:cNvPr id="12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A9FB17-7A1B-499D-AFFF-E71F715BAF3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Ingeniería de software orientado a Reutilización</a:t>
            </a:r>
            <a:endParaRPr dirty="0"/>
          </a:p>
        </p:txBody>
      </p:sp>
      <p:sp>
        <p:nvSpPr>
          <p:cNvPr id="127" name="TextShape 2"/>
          <p:cNvSpPr txBox="1"/>
          <p:nvPr/>
        </p:nvSpPr>
        <p:spPr>
          <a:xfrm>
            <a:off x="838080" y="1690200"/>
            <a:ext cx="10515240" cy="45471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Se basa en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la reutilización sistemática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de código, los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sistemas se integran a partir de componentes o sistemas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existentes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Etapas del proceso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Análisis de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requerimiento;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Análisis de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los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componentes; </a:t>
            </a:r>
            <a:endParaRPr dirty="0" smtClean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M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odificación de requerimientos;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Configuración del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sistema con la reutilización;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Desarrollo e integración. </a:t>
            </a:r>
            <a:endParaRPr lang="es-ES" sz="24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La reutilización es ahora el enfoque estándar para la construcción de muchos tipos de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sistemas.</a:t>
            </a:r>
            <a:endParaRPr dirty="0"/>
          </a:p>
        </p:txBody>
      </p:sp>
      <p:sp>
        <p:nvSpPr>
          <p:cNvPr id="12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26949A5-71C5-4C41-972F-14407A8485E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Ingeniería de software orientado a Reutilización</a:t>
            </a:r>
            <a:endParaRPr/>
          </a:p>
        </p:txBody>
      </p:sp>
      <p:pic>
        <p:nvPicPr>
          <p:cNvPr id="131" name="Picture 3"/>
          <p:cNvPicPr/>
          <p:nvPr/>
        </p:nvPicPr>
        <p:blipFill>
          <a:blip r:embed="rId2" cstate="print"/>
          <a:stretch/>
        </p:blipFill>
        <p:spPr>
          <a:xfrm>
            <a:off x="838080" y="2132856"/>
            <a:ext cx="9866432" cy="2664296"/>
          </a:xfrm>
          <a:prstGeom prst="rect">
            <a:avLst/>
          </a:prstGeom>
          <a:ln>
            <a:noFill/>
          </a:ln>
        </p:spPr>
      </p:pic>
      <p:sp>
        <p:nvSpPr>
          <p:cNvPr id="13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801D6B2-510F-41D1-B12F-CE9600B4E7DF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0269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Tipos de </a:t>
            </a:r>
            <a:r>
              <a:rPr lang="es-ES" sz="4400" strike="noStrike" dirty="0" smtClean="0">
                <a:solidFill>
                  <a:srgbClr val="000000"/>
                </a:solidFill>
                <a:latin typeface="Calibri Light"/>
              </a:rPr>
              <a:t>componentes </a:t>
            </a: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de software</a:t>
            </a:r>
            <a:endParaRPr dirty="0"/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Los servicios Web que se desarrollan de acuerdo a los estándares de servicio y que están disponibles para la invocación remota.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Colecciones de objetos que se desarrollan como un paquete para ser integrado con un marco de componentes tales como. NET o J2EE.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Sistemas autónomos de software (COTS) que están configurados para su uso en un entorno particular.</a:t>
            </a:r>
            <a:endParaRPr dirty="0"/>
          </a:p>
        </p:txBody>
      </p:sp>
      <p:sp>
        <p:nvSpPr>
          <p:cNvPr id="13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8B60CBF-235F-4997-9CC6-AB218257285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Actividades de proceso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Procesos de software reales son secuencias intercalados de actividades técnicas, de colaboración y de gestión con el objetivo general de la especificación, diseño, implementación y prueba de un sistema de software.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Las cuatro actividades básicas del proceso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son: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especificación, desarrollo, validación y evolución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y están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organizados de manera diferente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según el proceso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de desarrollo. En el modelo de cascada,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se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organizan en secuencia, mientras que en el desarrollo incremental son intercalados.</a:t>
            </a:r>
            <a:endParaRPr dirty="0"/>
          </a:p>
        </p:txBody>
      </p:sp>
      <p:sp>
        <p:nvSpPr>
          <p:cNvPr id="14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5A3DC5E-7668-43CE-B6A5-E5783111E460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79376" y="116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Especificaciones de Software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695400" y="1196752"/>
            <a:ext cx="8460000" cy="489654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proceso de establecer qué servicios son necesarios y las limitaciones de funcionamiento y desarrollo del sistema.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dirty="0" smtClean="0">
                <a:solidFill>
                  <a:srgbClr val="000000"/>
                </a:solidFill>
                <a:latin typeface="Calibri"/>
              </a:rPr>
              <a:t>Ingeniería de Requisitos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o Requerimientos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Estudio de factibilidad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000" strike="noStrike" dirty="0">
                <a:solidFill>
                  <a:srgbClr val="000000"/>
                </a:solidFill>
                <a:latin typeface="Calibri"/>
              </a:rPr>
              <a:t>Es técnicamente y financieramente factible para construir el </a:t>
            </a:r>
            <a:r>
              <a:rPr lang="es-ES" sz="2000" strike="noStrike" dirty="0" smtClean="0">
                <a:solidFill>
                  <a:srgbClr val="000000"/>
                </a:solidFill>
                <a:latin typeface="Calibri"/>
              </a:rPr>
              <a:t>sistema?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Requerimientos, obtención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y análisis 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000" strike="noStrike" dirty="0">
                <a:solidFill>
                  <a:srgbClr val="000000"/>
                </a:solidFill>
                <a:latin typeface="Calibri"/>
              </a:rPr>
              <a:t>Que requieren los diferentes actores del sistema o esperan del sistema </a:t>
            </a:r>
            <a:r>
              <a:rPr lang="es-ES" sz="2000" strike="noStrike" dirty="0" smtClean="0">
                <a:solidFill>
                  <a:srgbClr val="000000"/>
                </a:solidFill>
                <a:latin typeface="Calibri"/>
              </a:rPr>
              <a:t>?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Especificación de </a:t>
            </a: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Requerimientos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000" strike="noStrike" dirty="0">
                <a:solidFill>
                  <a:srgbClr val="000000"/>
                </a:solidFill>
                <a:latin typeface="Calibri"/>
              </a:rPr>
              <a:t>Definición de los requisitos en detalle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Validación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de </a:t>
            </a: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Requerimientos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000" strike="noStrike" dirty="0">
                <a:solidFill>
                  <a:srgbClr val="000000"/>
                </a:solidFill>
                <a:latin typeface="Calibri"/>
              </a:rPr>
              <a:t>Comprobación de la validez de los requisitos</a:t>
            </a:r>
            <a:endParaRPr dirty="0"/>
          </a:p>
        </p:txBody>
      </p:sp>
      <p:sp>
        <p:nvSpPr>
          <p:cNvPr id="14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04A89AE-554F-4BDE-91F0-CBA04CBBF150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El proceso de ingeniería de requerimientos
</a:t>
            </a:r>
            <a:endParaRPr/>
          </a:p>
        </p:txBody>
      </p:sp>
      <p:pic>
        <p:nvPicPr>
          <p:cNvPr id="147" name="Picture 3"/>
          <p:cNvPicPr/>
          <p:nvPr/>
        </p:nvPicPr>
        <p:blipFill>
          <a:blip r:embed="rId2" cstate="print"/>
          <a:stretch/>
        </p:blipFill>
        <p:spPr>
          <a:xfrm>
            <a:off x="1415480" y="1268760"/>
            <a:ext cx="9001000" cy="4608512"/>
          </a:xfrm>
          <a:prstGeom prst="rect">
            <a:avLst/>
          </a:prstGeom>
          <a:ln>
            <a:noFill/>
          </a:ln>
        </p:spPr>
      </p:pic>
      <p:sp>
        <p:nvSpPr>
          <p:cNvPr id="14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B0293F-FE9F-4BAA-A40E-A96CD0AFF3F8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El diseño de software y la implementación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Proceso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de conversión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entre la especificación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del sistema en un sistema ejecutable.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diseño de software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Diseñar una estructura de software que da cuenta de la especificación; </a:t>
            </a:r>
            <a:endParaRPr lang="es-ES" sz="24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implementación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Traducir esta estructura en un programa ejecutable; </a:t>
            </a:r>
            <a:endParaRPr lang="es-ES" sz="24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Las actividades de diseño e implementación están estrechamente relacionados y pueden ser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intercaladas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sp>
        <p:nvSpPr>
          <p:cNvPr id="15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0630E5-4C92-461D-8AAB-F9C9F462EDA0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Un modelo general del proceso de diseño
</a:t>
            </a:r>
            <a:endParaRPr/>
          </a:p>
        </p:txBody>
      </p:sp>
      <p:pic>
        <p:nvPicPr>
          <p:cNvPr id="155" name="Picture 3"/>
          <p:cNvPicPr/>
          <p:nvPr/>
        </p:nvPicPr>
        <p:blipFill>
          <a:blip r:embed="rId2" cstate="print"/>
          <a:stretch/>
        </p:blipFill>
        <p:spPr>
          <a:xfrm>
            <a:off x="1631504" y="1196752"/>
            <a:ext cx="8064896" cy="5079488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BDCC6A-9F8A-42D4-A959-13636C52C23F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51384" y="116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El proceso del Software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598415" y="1052736"/>
            <a:ext cx="10515240" cy="49990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Un conjunto estructurado de actividades necesarias para desarrollar un sistema de software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Muchos de los procesos de software son diferentes, pero todos implican: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Especificación - la definición de lo que el sistema debe hacer;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Diseño e implementación - la definición de la organización del sistema y la implementación del sistema;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Validación - la comprobación de que hace lo que quiere el cliente;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Evolución - el cambio del sistema en respuesta a las necesidades cambiantes de los clientes.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Un modelo de proceso de software es una representación abstracta de un proceso. Se presenta una descripción de un proceso a partir de una perspectiva particular.</a:t>
            </a:r>
            <a:endParaRPr dirty="0"/>
          </a:p>
        </p:txBody>
      </p:sp>
      <p:sp>
        <p:nvSpPr>
          <p:cNvPr id="8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5F3F11A-D56C-4223-B746-02ACF617E0FF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79376" y="13820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 smtClean="0">
                <a:solidFill>
                  <a:srgbClr val="000000"/>
                </a:solidFill>
                <a:latin typeface="Calibri Light"/>
              </a:rPr>
              <a:t>Actividades de </a:t>
            </a:r>
            <a:r>
              <a:rPr lang="es-ES" sz="4400" dirty="0">
                <a:solidFill>
                  <a:srgbClr val="000000"/>
                </a:solidFill>
                <a:latin typeface="Calibri Light"/>
              </a:rPr>
              <a:t>Diseño</a:t>
            </a:r>
            <a:endParaRPr sz="4400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484784"/>
            <a:ext cx="10515240" cy="46917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b="1" strike="noStrike" dirty="0">
                <a:solidFill>
                  <a:srgbClr val="000000"/>
                </a:solidFill>
                <a:latin typeface="Calibri"/>
              </a:rPr>
              <a:t>Diseño arquitectónico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, donde se identifica la estructura general del sistema, los componentes principales (a veces llamados subsistemas o módulos), sus relaciones y la forma en que se distribuyen.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b="1" strike="noStrike" dirty="0">
                <a:solidFill>
                  <a:srgbClr val="000000"/>
                </a:solidFill>
                <a:latin typeface="Calibri"/>
              </a:rPr>
              <a:t>Diseño de la interfaz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, donde se definen las interfaces entre los componentes del sistema.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b="1" strike="noStrike" dirty="0">
                <a:solidFill>
                  <a:srgbClr val="000000"/>
                </a:solidFill>
                <a:latin typeface="Calibri"/>
              </a:rPr>
              <a:t>Diseño de componentes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, donde se toma cada componente del sistema y el diseño de cómo se va a operar.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b="1" strike="noStrike" dirty="0">
                <a:solidFill>
                  <a:srgbClr val="000000"/>
                </a:solidFill>
                <a:latin typeface="Calibri"/>
              </a:rPr>
              <a:t>Diseño de base de datos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, donde se diseña la estructura de datos del sistema y de cómo éstos han de estar representados en una base de datos.</a:t>
            </a:r>
            <a:endParaRPr dirty="0"/>
          </a:p>
        </p:txBody>
      </p:sp>
      <p:sp>
        <p:nvSpPr>
          <p:cNvPr id="16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483707-E9E6-4924-B7CC-F77FF0900A8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Validación </a:t>
            </a:r>
            <a:r>
              <a:rPr lang="es-ES" sz="4400" strike="noStrike" dirty="0" smtClean="0">
                <a:solidFill>
                  <a:srgbClr val="000000"/>
                </a:solidFill>
                <a:latin typeface="Calibri Light"/>
              </a:rPr>
              <a:t>del </a:t>
            </a: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Software</a:t>
            </a:r>
            <a:endParaRPr dirty="0"/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b="1" strike="noStrike" dirty="0">
                <a:solidFill>
                  <a:srgbClr val="000000"/>
                </a:solidFill>
                <a:latin typeface="Calibri"/>
              </a:rPr>
              <a:t>Verificación y validación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(V &amp; V) está destinado a demostrar que un sistema cumple con su especificación y cumple con los requisitos del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cliente. 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Involucra procesos de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control, revisión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y prueba del sistema.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Las pruebas del sistema implica ejecutar el sistema con casos de prueba que se derivan de la especificación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utilizando datos reales. 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La prueba es la actividad de V &amp; V más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utilizada.</a:t>
            </a:r>
            <a:endParaRPr dirty="0"/>
          </a:p>
        </p:txBody>
      </p:sp>
      <p:sp>
        <p:nvSpPr>
          <p:cNvPr id="16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5E576B-470E-4979-99FE-9BAFFEDDF06D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21</a:t>
            </a:fld>
            <a:endParaRPr/>
          </a:p>
        </p:txBody>
      </p:sp>
      <p:sp>
        <p:nvSpPr>
          <p:cNvPr id="165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BO" sz="1200" strike="noStrike">
                <a:solidFill>
                  <a:srgbClr val="8B8B8B"/>
                </a:solidFill>
                <a:latin typeface="Calibri"/>
              </a:rPr>
              <a:t>Chapter 2 Software Processes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Etapas de la prueba
</a:t>
            </a:r>
            <a:endParaRPr/>
          </a:p>
        </p:txBody>
      </p:sp>
      <p:pic>
        <p:nvPicPr>
          <p:cNvPr id="167" name="Picture 3"/>
          <p:cNvPicPr/>
          <p:nvPr/>
        </p:nvPicPr>
        <p:blipFill>
          <a:blip r:embed="rId2" cstate="print"/>
          <a:stretch/>
        </p:blipFill>
        <p:spPr>
          <a:xfrm>
            <a:off x="3010320" y="2060848"/>
            <a:ext cx="6277320" cy="2475152"/>
          </a:xfrm>
          <a:prstGeom prst="rect">
            <a:avLst/>
          </a:prstGeom>
          <a:ln>
            <a:noFill/>
          </a:ln>
        </p:spPr>
      </p:pic>
      <p:sp>
        <p:nvSpPr>
          <p:cNvPr id="16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A63AE3F-D000-477E-B4A0-D9F8362A8AE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Etapas de prueba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dirty="0">
                <a:solidFill>
                  <a:srgbClr val="000000"/>
                </a:solidFill>
                <a:latin typeface="Calibri"/>
              </a:rPr>
              <a:t>P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ruebas de Desarrollo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o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componente.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Los componentes individuales se prueban de forma independiente;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Los componentes pueden ser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funciones, objetos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o agrupaciones coherentes de estas entidades. </a:t>
            </a:r>
            <a:endParaRPr lang="es-ES" sz="24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Las pruebas del sistema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Pruebas del sistema como un todo.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El ensayo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de las propiedades emergentes es particularmente importante.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Las pruebas de aceptación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Las pruebas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realizadas por el cliente para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verificar que el sistema cumple con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sus necesidades.</a:t>
            </a:r>
            <a:endParaRPr dirty="0"/>
          </a:p>
        </p:txBody>
      </p:sp>
      <p:sp>
        <p:nvSpPr>
          <p:cNvPr id="17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C43557E-E3C8-49B3-B7B9-DAAB24C5CB0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Fases de prueba en un proceso de software 
</a:t>
            </a:r>
            <a:endParaRPr dirty="0"/>
          </a:p>
        </p:txBody>
      </p:sp>
      <p:pic>
        <p:nvPicPr>
          <p:cNvPr id="175" name="Picture 3"/>
          <p:cNvPicPr/>
          <p:nvPr/>
        </p:nvPicPr>
        <p:blipFill>
          <a:blip r:embed="rId2" cstate="print"/>
          <a:stretch/>
        </p:blipFill>
        <p:spPr>
          <a:xfrm>
            <a:off x="1773000" y="2186280"/>
            <a:ext cx="8647200" cy="2987640"/>
          </a:xfrm>
          <a:prstGeom prst="rect">
            <a:avLst/>
          </a:prstGeom>
          <a:ln>
            <a:noFill/>
          </a:ln>
        </p:spPr>
      </p:pic>
      <p:sp>
        <p:nvSpPr>
          <p:cNvPr id="17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01A2333-5AE5-42CA-8EBE-4BCF0EC395A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La evolución del software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El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software es inherentemente flexible y puede cambiar.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dirty="0" smtClean="0">
                <a:solidFill>
                  <a:srgbClr val="000000"/>
                </a:solidFill>
                <a:latin typeface="Calibri"/>
              </a:rPr>
              <a:t>Las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circunstancias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cambiantes de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negocios hacen que el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software que soporta la empresa también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deba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evolucionar y cambiar.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Si bien se habla de desarrollo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y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evolución (mantenimiento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)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como etapas diferentes, la </a:t>
            </a:r>
            <a:r>
              <a:rPr lang="es-ES" sz="2800" dirty="0" smtClean="0">
                <a:solidFill>
                  <a:srgbClr val="000000"/>
                </a:solidFill>
                <a:latin typeface="Calibri"/>
              </a:rPr>
              <a:t>diferencia es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cada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vez más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irrelevante, cada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vez son menos los sistemas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completamente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nuevos.</a:t>
            </a:r>
            <a:endParaRPr dirty="0"/>
          </a:p>
        </p:txBody>
      </p:sp>
      <p:sp>
        <p:nvSpPr>
          <p:cNvPr id="18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9523BA5-D065-4653-9058-B19CBC969C1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Evolución del Sistema</a:t>
            </a:r>
            <a:endParaRPr/>
          </a:p>
        </p:txBody>
      </p:sp>
      <p:pic>
        <p:nvPicPr>
          <p:cNvPr id="183" name="Picture 3"/>
          <p:cNvPicPr/>
          <p:nvPr/>
        </p:nvPicPr>
        <p:blipFill>
          <a:blip r:embed="rId2" cstate="print"/>
          <a:stretch/>
        </p:blipFill>
        <p:spPr>
          <a:xfrm>
            <a:off x="3282120" y="2204864"/>
            <a:ext cx="6486288" cy="2382976"/>
          </a:xfrm>
          <a:prstGeom prst="rect">
            <a:avLst/>
          </a:prstGeom>
          <a:ln>
            <a:noFill/>
          </a:ln>
        </p:spPr>
      </p:pic>
      <p:sp>
        <p:nvSpPr>
          <p:cNvPr id="18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9EEC8A-5C86-4C65-8E1B-0D9483E88A68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BO" sz="1200" strike="noStrike">
                <a:solidFill>
                  <a:srgbClr val="8B8B8B"/>
                </a:solidFill>
                <a:latin typeface="Calibri"/>
              </a:rPr>
              <a:t>Chapter 2 Software Processes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El problema del cambio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cambio es inevitable en todos los grandes proyectos de software.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Cambios en el negocio conducen a requisitos nuevos y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modificaciones 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del sistema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Las nuevas tecnologías abren nuevas posibilidades de mejorar las implementaciones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Cambio de plataformas requieren cambios en las aplicaciones </a:t>
            </a:r>
            <a:endParaRPr lang="es-ES" sz="24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Los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costos del cambio incluyen tanto la reelaboración (por ejemplo, requisitos de re-analizar),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como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los costos de implementación de nuevas funcionalidades</a:t>
            </a:r>
            <a:endParaRPr dirty="0"/>
          </a:p>
        </p:txBody>
      </p:sp>
      <p:sp>
        <p:nvSpPr>
          <p:cNvPr id="20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EEA18E-B837-4575-B21B-9C1EEE7511A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95400" y="188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La reducción de los costos de rehacer</a:t>
            </a:r>
            <a:endParaRPr dirty="0"/>
          </a:p>
        </p:txBody>
      </p:sp>
      <p:sp>
        <p:nvSpPr>
          <p:cNvPr id="203" name="TextShape 2"/>
          <p:cNvSpPr txBox="1"/>
          <p:nvPr/>
        </p:nvSpPr>
        <p:spPr>
          <a:xfrm>
            <a:off x="695400" y="1268760"/>
            <a:ext cx="10515240" cy="52565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endParaRPr lang="es-ES" sz="2800" b="1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b="1" strike="noStrike" dirty="0" smtClean="0">
                <a:solidFill>
                  <a:srgbClr val="000000"/>
                </a:solidFill>
                <a:latin typeface="Calibri"/>
              </a:rPr>
              <a:t>Evitar el Cambio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donde el proceso de software incluye actividades que pueden anticipar posibles cambios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para </a:t>
            </a:r>
            <a:r>
              <a:rPr lang="es-ES" sz="2800" dirty="0" smtClean="0">
                <a:solidFill>
                  <a:srgbClr val="000000"/>
                </a:solidFill>
                <a:latin typeface="Calibri"/>
              </a:rPr>
              <a:t>evitar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repetir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trabajo. </a:t>
            </a:r>
            <a:endParaRPr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Por ejemplo, un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prototipo del </a:t>
            </a: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sistema puede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ser desarrollado para mostrar algunas de las características clave del sistema para los clientes</a:t>
            </a:r>
            <a:r>
              <a:rPr lang="es-ES" strike="noStrike" dirty="0">
                <a:solidFill>
                  <a:srgbClr val="000000"/>
                </a:solidFill>
                <a:latin typeface="Calibri"/>
              </a:rPr>
              <a:t>.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s-ES" sz="28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b="1" dirty="0" smtClean="0">
                <a:solidFill>
                  <a:srgbClr val="000000"/>
                </a:solidFill>
                <a:latin typeface="Calibri"/>
              </a:rPr>
              <a:t>Tolerancia al Cambio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en el que el proceso está diseñado de modo que los cambios pueden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afrontarse con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un costo relativamente bajo. </a:t>
            </a:r>
            <a:endParaRPr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s-ES" sz="2400" dirty="0">
                <a:solidFill>
                  <a:srgbClr val="000000"/>
                </a:solidFill>
                <a:latin typeface="Calibri"/>
              </a:rPr>
              <a:t>Esto </a:t>
            </a: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implica </a:t>
            </a:r>
            <a:r>
              <a:rPr lang="es-ES" sz="2400" dirty="0">
                <a:solidFill>
                  <a:srgbClr val="000000"/>
                </a:solidFill>
                <a:latin typeface="Calibri"/>
              </a:rPr>
              <a:t>alguna forma de desarrollo incremental. Los cambios propuestos pueden implementarse en incrementos que aún no se han desarrollado. </a:t>
            </a: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Sólo </a:t>
            </a:r>
            <a:r>
              <a:rPr lang="es-ES" sz="2400" dirty="0">
                <a:solidFill>
                  <a:srgbClr val="000000"/>
                </a:solidFill>
                <a:latin typeface="Calibri"/>
              </a:rPr>
              <a:t>un único incremento (una pequeña parte del sistema) </a:t>
            </a: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debe ser </a:t>
            </a:r>
            <a:r>
              <a:rPr lang="es-ES" sz="2400" dirty="0">
                <a:solidFill>
                  <a:srgbClr val="000000"/>
                </a:solidFill>
                <a:latin typeface="Calibri"/>
              </a:rPr>
              <a:t>alterado para incorporar el cambio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sp>
        <p:nvSpPr>
          <p:cNvPr id="20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BAE13A-921A-438D-9F26-FA512A4B82ED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Software Prototipado 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Un prototipo es una versión inicial de un sistema que se utiliza para demostrar conceptos y probar opciones de diseño.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Un prototipo se puede utilizar en: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El proceso de ingeniería de requerimientos para ayudar con la obtención de requisitos y validación;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En los procesos de diseño para explorar opciones y desarrollar un diseño de interfaz de usuario;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En el proceso de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pruebas.</a:t>
            </a:r>
            <a:endParaRPr dirty="0"/>
          </a:p>
        </p:txBody>
      </p:sp>
      <p:sp>
        <p:nvSpPr>
          <p:cNvPr id="20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C1D14F-2B54-41C1-9950-92EFEACAD88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95400" y="116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Descripciones de procesos de software</a:t>
            </a:r>
            <a:endParaRPr dirty="0"/>
          </a:p>
        </p:txBody>
      </p:sp>
      <p:sp>
        <p:nvSpPr>
          <p:cNvPr id="91" name="TextShape 2"/>
          <p:cNvSpPr txBox="1"/>
          <p:nvPr/>
        </p:nvSpPr>
        <p:spPr>
          <a:xfrm>
            <a:off x="838080" y="1268760"/>
            <a:ext cx="10515240" cy="453650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Cuando describimos y discutimos los procesos, por lo general hablamos de las actividades en estos procesos, como la especificación de un modelo de datos, el diseño de una interfaz de usuario, </a:t>
            </a:r>
            <a:r>
              <a:rPr lang="es-ES" sz="2800" strike="noStrike" dirty="0" err="1">
                <a:solidFill>
                  <a:srgbClr val="000000"/>
                </a:solidFill>
                <a:latin typeface="Calibri"/>
              </a:rPr>
              <a:t>etc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, y el ordenamiento de estas actividades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Descripciones de proceso también pueden incluir: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Productos, que son los resultados de una actividad del proceso;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Roles, que reflejan las responsabilidades de las personas involucradas en el proceso;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Pre-y post-condiciones, que son declaraciones que son verdaderas antes y después de una actividad de proceso se ha promulgado o elaborado un producto.</a:t>
            </a:r>
            <a:endParaRPr dirty="0"/>
          </a:p>
        </p:txBody>
      </p:sp>
      <p:sp>
        <p:nvSpPr>
          <p:cNvPr id="9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DA7F82-6A89-4EA3-8DCA-8769205669A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Beneficios del prototipado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Mejora de la usabilidad del sistema.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Una aproximación más exacta a las necesidades reales de los usuarios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Mejora de la calidad del diseño.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Mejora de la capacidad de mantenimiento.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Reduce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del esfuerzo de desarrollo.</a:t>
            </a:r>
            <a:endParaRPr dirty="0"/>
          </a:p>
        </p:txBody>
      </p:sp>
      <p:sp>
        <p:nvSpPr>
          <p:cNvPr id="21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F22B32-5D65-4700-AFCB-078098981C4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El proceso de desarrollo de prototipos
</a:t>
            </a:r>
            <a:endParaRPr/>
          </a:p>
        </p:txBody>
      </p:sp>
      <p:pic>
        <p:nvPicPr>
          <p:cNvPr id="215" name="Picture 3"/>
          <p:cNvPicPr/>
          <p:nvPr/>
        </p:nvPicPr>
        <p:blipFill>
          <a:blip r:embed="rId2" cstate="print"/>
          <a:stretch/>
        </p:blipFill>
        <p:spPr>
          <a:xfrm>
            <a:off x="2494440" y="2608200"/>
            <a:ext cx="7626960" cy="2162520"/>
          </a:xfrm>
          <a:prstGeom prst="rect">
            <a:avLst/>
          </a:prstGeom>
          <a:ln>
            <a:noFill/>
          </a:ln>
        </p:spPr>
      </p:pic>
      <p:sp>
        <p:nvSpPr>
          <p:cNvPr id="21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004B4A-6E02-459D-BC44-09F78617260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Desarrollo de prototipos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Prototipo debe centrarse en las áreas del producto que no se conocen bien</a:t>
            </a:r>
          </a:p>
          <a:p>
            <a:pPr lvl="1">
              <a:lnSpc>
                <a:spcPct val="100000"/>
              </a:lnSpc>
            </a:pPr>
            <a:endParaRPr sz="2800" dirty="0" smtClean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La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comprobación de errores y recuperación pueden no estar incluidos en el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prototipo</a:t>
            </a:r>
          </a:p>
          <a:p>
            <a:pPr lvl="1">
              <a:lnSpc>
                <a:spcPct val="100000"/>
              </a:lnSpc>
            </a:pPr>
            <a:endParaRPr sz="28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Centrarse en </a:t>
            </a:r>
            <a:r>
              <a:rPr lang="es-ES" sz="2800" dirty="0" smtClean="0">
                <a:solidFill>
                  <a:srgbClr val="000000"/>
                </a:solidFill>
                <a:latin typeface="Calibri"/>
              </a:rPr>
              <a:t>los requisitos funcionales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y no en los  no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funcionales tales como la fiabilidad y la seguridad</a:t>
            </a:r>
          </a:p>
        </p:txBody>
      </p:sp>
      <p:sp>
        <p:nvSpPr>
          <p:cNvPr id="22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64B2B72-6633-41AC-AE39-16B43CA2BA4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Prototipos desechables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Los prototipos deben desecharse después de desarrollo ya que no son una buena base para un sistema de producción: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Puede ser imposible para ajustar el sistema para cumplir con los requisitos no funcionales; </a:t>
            </a:r>
            <a:endParaRPr lang="es-ES" sz="24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Los prototipos son normalmente indocumentados; </a:t>
            </a:r>
            <a:endParaRPr lang="es-ES" sz="24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La estructura del prototipo se suele degradarse a través de un cambio rápido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El prototipo probablemente no va a cumplir con los estándares de calidad normal de la organización.</a:t>
            </a:r>
            <a:endParaRPr dirty="0"/>
          </a:p>
        </p:txBody>
      </p:sp>
      <p:sp>
        <p:nvSpPr>
          <p:cNvPr id="22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C5E4C2F-7486-4830-82C0-DD822C72104C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Entrega incremental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En lugar de entregar el sistema en una sola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vez,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desarrollo y la entrega se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desglosan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en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incrementos,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con cada incremento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se entrega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de parte de la funcionalidad requerida.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Requisitos de usuario se priorizan y se incluyen los requisitos de más alta prioridad en incrementos tempranos.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Una vez que se inicia el desarrollo de un incremento, los requisitos están congelados, aunque los requisitos para incrementos posteriores pueden seguir evolucionando.</a:t>
            </a:r>
            <a:endParaRPr dirty="0"/>
          </a:p>
        </p:txBody>
      </p:sp>
      <p:sp>
        <p:nvSpPr>
          <p:cNvPr id="22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6CBADF5-13B0-4427-A264-FD4A93D84CA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El desarrollo incremental y la entrega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desarrollo incremental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Desarrollar el sistema en incrementos y evaluar cada incremento antes de continuar con el desarrollo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del siguiente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incremento;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Aproximación normal utilizado en los métodos ágiles;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La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evaluación puede ser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hecha por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el usuario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/ cliente. </a:t>
            </a:r>
            <a:endParaRPr lang="es-ES" sz="24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Entrega incremental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Implementar un incremento para su uso por los usuarios finales;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Una evaluación más realista sobre el uso práctico del software;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Difícil de implementar para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el caso de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sustitución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de </a:t>
            </a: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sistemas existentes, los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incrementos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tienen menos funcionalidad que el sistema está reemplazando.</a:t>
            </a:r>
            <a:endParaRPr dirty="0"/>
          </a:p>
        </p:txBody>
      </p:sp>
      <p:sp>
        <p:nvSpPr>
          <p:cNvPr id="2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106340-38E3-4C2D-8C6C-6EDF3C2B77B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Entrega incremental</a:t>
            </a:r>
            <a:endParaRPr/>
          </a:p>
        </p:txBody>
      </p:sp>
      <p:pic>
        <p:nvPicPr>
          <p:cNvPr id="235" name="Picture 3"/>
          <p:cNvPicPr/>
          <p:nvPr/>
        </p:nvPicPr>
        <p:blipFill>
          <a:blip r:embed="rId2" cstate="print"/>
          <a:stretch/>
        </p:blipFill>
        <p:spPr>
          <a:xfrm>
            <a:off x="1981080" y="2352960"/>
            <a:ext cx="8171640" cy="2766960"/>
          </a:xfrm>
          <a:prstGeom prst="rect">
            <a:avLst/>
          </a:prstGeom>
          <a:ln>
            <a:noFill/>
          </a:ln>
        </p:spPr>
      </p:pic>
      <p:sp>
        <p:nvSpPr>
          <p:cNvPr id="23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63B069-6A3A-4E76-B944-0CFD6FAF23B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Ventajas entrega incremental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</a:t>
            </a:r>
            <a:r>
              <a:rPr lang="es-ES" sz="2800" dirty="0" smtClean="0">
                <a:solidFill>
                  <a:srgbClr val="000000"/>
                </a:solidFill>
                <a:latin typeface="Calibri"/>
              </a:rPr>
              <a:t>sistema está disponible antes,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con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cada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entrega se agrega funcionalidad al sistema. </a:t>
            </a: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dirty="0" smtClean="0">
                <a:solidFill>
                  <a:srgbClr val="000000"/>
                </a:solidFill>
                <a:latin typeface="Calibri"/>
              </a:rPr>
              <a:t>Las primeras entregas actúan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como un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prototipo, esto es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útil para el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esclarecimiento de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requisitos para incrementos posteriores.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Menor riesgo de fracaso del proyecto en general.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Los servicios de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mayor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prioridad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se entregan antes y tienden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a recibir la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mayor cantidad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de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pruebas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sp>
        <p:nvSpPr>
          <p:cNvPr id="24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EF2AE7-CD4F-4F60-B9BF-B1300C812BB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551384" y="188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Problemas de entrega incremental</a:t>
            </a:r>
            <a:endParaRPr dirty="0"/>
          </a:p>
        </p:txBody>
      </p:sp>
      <p:sp>
        <p:nvSpPr>
          <p:cNvPr id="243" name="TextShape 2"/>
          <p:cNvSpPr txBox="1"/>
          <p:nvPr/>
        </p:nvSpPr>
        <p:spPr>
          <a:xfrm>
            <a:off x="839416" y="1196752"/>
            <a:ext cx="9433048" cy="5400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La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mayoría de los sistemas requieren un conjunto de servicios básicos que se utilizan por diferentes partes del sistema.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Dado que los requisitos no están definidos en detalle hasta que </a:t>
            </a: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se llegue al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incremento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de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su ejecución, puede ser difícil identificar las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funcionalidades comunes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que son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necesarias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para todos los incrementos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La esencia de los procesos iterativos es que la especificación se desarrolla en conjunto con el software.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Sin embargo, esto entra en conflicto con el modelo de adquisición de muchas organizaciones, donde la especificación completa del sistema es parte del contrato de desarrollo del sistema.</a:t>
            </a:r>
            <a:endParaRPr dirty="0"/>
          </a:p>
        </p:txBody>
      </p:sp>
      <p:sp>
        <p:nvSpPr>
          <p:cNvPr id="24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C0A5DF-B4EC-46DA-99BD-01E2BF1C6A28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67408" y="188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 smtClean="0">
                <a:solidFill>
                  <a:srgbClr val="000000"/>
                </a:solidFill>
                <a:latin typeface="Calibri Light"/>
              </a:rPr>
              <a:t>Proceso dirigido por Plan y </a:t>
            </a: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procesos ágiles.</a:t>
            </a:r>
            <a:endParaRPr dirty="0"/>
          </a:p>
        </p:txBody>
      </p:sp>
      <p:sp>
        <p:nvSpPr>
          <p:cNvPr id="95" name="TextShape 2"/>
          <p:cNvSpPr txBox="1"/>
          <p:nvPr/>
        </p:nvSpPr>
        <p:spPr>
          <a:xfrm>
            <a:off x="767408" y="1412776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En un desarrollo dirigido por plan todas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las actividades del proceso se planifican con antelación y el progreso se mide en contra de este plan.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En los procesos ágiles, la planificación es gradual y es más fácil para cambiar el proceso para reflejar los requisitos cambiantes de los clientes.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En la práctica, la mayoría de los procesos prácticos incluyen elementos de ambos enfoques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el dirigido por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plan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y el ágil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No hay procesos de software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correctos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o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incorrectos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sp>
        <p:nvSpPr>
          <p:cNvPr id="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08DDA8-73AE-4AFC-BB13-861DABF14E0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23392" y="188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Modelos de procesos de software</a:t>
            </a:r>
            <a:endParaRPr dirty="0"/>
          </a:p>
        </p:txBody>
      </p:sp>
      <p:sp>
        <p:nvSpPr>
          <p:cNvPr id="99" name="TextShape 2"/>
          <p:cNvSpPr txBox="1"/>
          <p:nvPr/>
        </p:nvSpPr>
        <p:spPr>
          <a:xfrm>
            <a:off x="780549" y="1196752"/>
            <a:ext cx="10515240" cy="475252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modelo de cascada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Modelo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dirigido por  Plan.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Fases separadas y distintas de especificación y desarrollo.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desarrollo incremental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Especificación, desarrollo y validación se intercalan. Puede ser el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dirigido por plan o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ágil.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Ingeniería de software orientado a reutilización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El sistema se ensambla a partir de componentes </a:t>
            </a: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existentes Puede ser el dirigido por plan o ágil. </a:t>
            </a:r>
            <a:endParaRPr lang="es-ES" sz="24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algn="ctr">
              <a:lnSpc>
                <a:spcPct val="90000"/>
              </a:lnSpc>
            </a:pPr>
            <a:r>
              <a:rPr lang="es-ES" sz="2800" b="1" strike="noStrike" dirty="0">
                <a:solidFill>
                  <a:srgbClr val="000000"/>
                </a:solidFill>
                <a:latin typeface="Calibri"/>
              </a:rPr>
              <a:t>En la práctica, la mayoría de los grandes sistemas se desarrollan mediante un proceso que incorpora elementos de todos estos modelos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sp>
        <p:nvSpPr>
          <p:cNvPr id="10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CB459D-0AD1-4A63-99AD-2948A91D2CF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Modelo de Cascada
</a:t>
            </a:r>
            <a:endParaRPr/>
          </a:p>
        </p:txBody>
      </p:sp>
      <p:pic>
        <p:nvPicPr>
          <p:cNvPr id="103" name="Picture 3"/>
          <p:cNvPicPr/>
          <p:nvPr/>
        </p:nvPicPr>
        <p:blipFill>
          <a:blip r:embed="rId2" cstate="print"/>
          <a:stretch/>
        </p:blipFill>
        <p:spPr>
          <a:xfrm>
            <a:off x="1427040" y="1340768"/>
            <a:ext cx="7765304" cy="4464496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3AC1BE-CEE6-4CAB-9EE2-B63359D3D89D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07368" y="188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Fases del Modelo de Cascada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07368" y="151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Hay fases identificadas por separado en el modelo de cascada: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El análisis de requerimientos y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su definición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El diseño del sistema </a:t>
            </a: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y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del software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Calibri"/>
              </a:rPr>
              <a:t>Implementación y prueba  de </a:t>
            </a:r>
            <a:r>
              <a:rPr lang="es-ES" sz="2400" strike="noStrike" dirty="0" smtClean="0">
                <a:solidFill>
                  <a:srgbClr val="000000"/>
                </a:solidFill>
                <a:latin typeface="Calibri"/>
              </a:rPr>
              <a:t>unidades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Integración y pruebas del sistema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S" sz="2400" strike="noStrike" dirty="0">
                <a:solidFill>
                  <a:srgbClr val="000000"/>
                </a:solidFill>
                <a:latin typeface="Calibri"/>
              </a:rPr>
              <a:t>Operación y mantenimiento </a:t>
            </a:r>
            <a:endParaRPr lang="es-ES" sz="2400" strike="noStrike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principal inconveniente del modelo de la cascada es la dificultad de acomodar el cambio después </a:t>
            </a:r>
            <a:r>
              <a:rPr lang="es-ES" sz="2800" dirty="0" smtClean="0">
                <a:solidFill>
                  <a:srgbClr val="000000"/>
                </a:solidFill>
                <a:latin typeface="Calibri"/>
              </a:rPr>
              <a:t>de que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está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en marcha el proceso. En principio, una fase tiene que ser completa antes de pasar a la siguiente fase.</a:t>
            </a:r>
            <a:endParaRPr dirty="0"/>
          </a:p>
        </p:txBody>
      </p:sp>
      <p:sp>
        <p:nvSpPr>
          <p:cNvPr id="10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ABA2450-E3DA-493F-8EA0-17AC3C3948C0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07368" y="116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 dirty="0">
                <a:solidFill>
                  <a:srgbClr val="000000"/>
                </a:solidFill>
                <a:latin typeface="Calibri Light"/>
              </a:rPr>
              <a:t>Problemas del Modelo de Cascada</a:t>
            </a:r>
            <a:endParaRPr dirty="0"/>
          </a:p>
        </p:txBody>
      </p:sp>
      <p:sp>
        <p:nvSpPr>
          <p:cNvPr id="111" name="TextShape 2"/>
          <p:cNvSpPr txBox="1"/>
          <p:nvPr/>
        </p:nvSpPr>
        <p:spPr>
          <a:xfrm>
            <a:off x="407368" y="1150772"/>
            <a:ext cx="10515240" cy="538808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Inflexible, la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división del proyecto en fases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estructuradas hace difícil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responder a las necesidades cambiantes de los clientes.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Por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lo tanto, este modelo sólo es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apropiado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cuando los requisitos son bien entendidos y los cambios serán bastante limitados durante el proceso de diseño.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POCOS SISTEMAS tienen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requisitos estables. </a:t>
            </a:r>
            <a:endParaRPr lang="es-E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modelo de cascada se utiliza sobre todo para los grandes proyectos de ingeniería de sistemas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especialmente si un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sistema se desarrolla en varios lugares.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En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estas </a:t>
            </a:r>
            <a:r>
              <a:rPr lang="es-ES" sz="2800" strike="noStrike" dirty="0" smtClean="0">
                <a:solidFill>
                  <a:srgbClr val="000000"/>
                </a:solidFill>
                <a:latin typeface="Calibri"/>
              </a:rPr>
              <a:t>circunstancias </a:t>
            </a:r>
            <a:r>
              <a:rPr lang="es-ES" sz="2800" strike="noStrike" dirty="0">
                <a:solidFill>
                  <a:srgbClr val="000000"/>
                </a:solidFill>
                <a:latin typeface="Calibri"/>
              </a:rPr>
              <a:t>el modelo de cascada ayuda a coordinar el trabajo</a:t>
            </a:r>
            <a:endParaRPr dirty="0"/>
          </a:p>
        </p:txBody>
      </p:sp>
      <p:sp>
        <p:nvSpPr>
          <p:cNvPr id="11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475E8B-F619-49AC-B9B2-705E35E94621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strike="noStrike">
                <a:solidFill>
                  <a:srgbClr val="000000"/>
                </a:solidFill>
                <a:latin typeface="Calibri Light"/>
              </a:rPr>
              <a:t>El desarrollo incremental
</a:t>
            </a:r>
            <a:endParaRPr/>
          </a:p>
        </p:txBody>
      </p:sp>
      <p:pic>
        <p:nvPicPr>
          <p:cNvPr id="115" name="Picture 3"/>
          <p:cNvPicPr/>
          <p:nvPr/>
        </p:nvPicPr>
        <p:blipFill>
          <a:blip r:embed="rId2" cstate="print"/>
          <a:stretch/>
        </p:blipFill>
        <p:spPr>
          <a:xfrm>
            <a:off x="1055440" y="1412776"/>
            <a:ext cx="8354264" cy="4608512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DCAC62C-512C-4971-B1E6-8C188CA49B5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450</TotalTime>
  <Words>2317</Words>
  <Application>Microsoft Office PowerPoint</Application>
  <PresentationFormat>Panorámica</PresentationFormat>
  <Paragraphs>269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Century Schoolbook</vt:lpstr>
      <vt:lpstr>Wingdings</vt:lpstr>
      <vt:lpstr>Wingdings 2</vt:lpstr>
      <vt:lpstr>Oriel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Alejandra</cp:lastModifiedBy>
  <cp:revision>42</cp:revision>
  <dcterms:modified xsi:type="dcterms:W3CDTF">2021-08-13T20:28:07Z</dcterms:modified>
</cp:coreProperties>
</file>