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84" r:id="rId1"/>
  </p:sldMasterIdLst>
  <p:notesMasterIdLst>
    <p:notesMasterId r:id="rId42"/>
  </p:notesMasterIdLst>
  <p:handoutMasterIdLst>
    <p:handoutMasterId r:id="rId43"/>
  </p:handoutMasterIdLst>
  <p:sldIdLst>
    <p:sldId id="346" r:id="rId2"/>
    <p:sldId id="259" r:id="rId3"/>
    <p:sldId id="311" r:id="rId4"/>
    <p:sldId id="260" r:id="rId5"/>
    <p:sldId id="261" r:id="rId6"/>
    <p:sldId id="263" r:id="rId7"/>
    <p:sldId id="262" r:id="rId8"/>
    <p:sldId id="270" r:id="rId9"/>
    <p:sldId id="271" r:id="rId10"/>
    <p:sldId id="312" r:id="rId11"/>
    <p:sldId id="280" r:id="rId12"/>
    <p:sldId id="281" r:id="rId13"/>
    <p:sldId id="282" r:id="rId14"/>
    <p:sldId id="283" r:id="rId15"/>
    <p:sldId id="284" r:id="rId16"/>
    <p:sldId id="326" r:id="rId17"/>
    <p:sldId id="328" r:id="rId18"/>
    <p:sldId id="327" r:id="rId19"/>
    <p:sldId id="329" r:id="rId20"/>
    <p:sldId id="331" r:id="rId21"/>
    <p:sldId id="334" r:id="rId22"/>
    <p:sldId id="333" r:id="rId23"/>
    <p:sldId id="336" r:id="rId24"/>
    <p:sldId id="332" r:id="rId25"/>
    <p:sldId id="337" r:id="rId26"/>
    <p:sldId id="342" r:id="rId27"/>
    <p:sldId id="290" r:id="rId28"/>
    <p:sldId id="291" r:id="rId29"/>
    <p:sldId id="292" r:id="rId30"/>
    <p:sldId id="343" r:id="rId31"/>
    <p:sldId id="344" r:id="rId32"/>
    <p:sldId id="298" r:id="rId33"/>
    <p:sldId id="299" r:id="rId34"/>
    <p:sldId id="300" r:id="rId35"/>
    <p:sldId id="304" r:id="rId36"/>
    <p:sldId id="305" r:id="rId37"/>
    <p:sldId id="306" r:id="rId38"/>
    <p:sldId id="345" r:id="rId39"/>
    <p:sldId id="307" r:id="rId40"/>
    <p:sldId id="308" r:id="rId41"/>
  </p:sldIdLst>
  <p:sldSz cx="9105900" cy="6832600"/>
  <p:notesSz cx="6858000" cy="9144000"/>
  <p:embeddedFontLst>
    <p:embeddedFont>
      <p:font typeface="Century Schoolbook" panose="02040604050505020304" pitchFamily="18" charset="0"/>
      <p:regular r:id="rId44"/>
      <p:bold r:id="rId45"/>
      <p:italic r:id="rId46"/>
      <p:boldItalic r:id="rId47"/>
    </p:embeddedFont>
    <p:embeddedFont>
      <p:font typeface="Wingdings 2" panose="05020102010507070707" pitchFamily="18" charset="2"/>
      <p:regular r:id="rId48"/>
    </p:embeddedFont>
  </p:embeddedFontLst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094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189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283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376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470" algn="l" defTabSz="914189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2565" algn="l" defTabSz="914189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199660" algn="l" defTabSz="914189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6755" algn="l" defTabSz="914189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FF"/>
    <a:srgbClr val="00FFFF"/>
    <a:srgbClr val="0000FF"/>
    <a:srgbClr val="00FF00"/>
    <a:srgbClr val="FF0000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12" autoAdjust="0"/>
    <p:restoredTop sz="97573" autoAdjust="0"/>
  </p:normalViewPr>
  <p:slideViewPr>
    <p:cSldViewPr>
      <p:cViewPr>
        <p:scale>
          <a:sx n="50" d="100"/>
          <a:sy n="50" d="100"/>
        </p:scale>
        <p:origin x="-1716" y="-570"/>
      </p:cViewPr>
      <p:guideLst>
        <p:guide orient="horz" pos="2152"/>
        <p:guide pos="28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4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4763"/>
            <a:ext cx="2971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05" tIns="0" rIns="19005" bIns="0" numCol="1" anchor="t" anchorCtr="0" compatLnSpc="1">
            <a:prstTxWarp prst="textNoShape">
              <a:avLst/>
            </a:prstTxWarp>
          </a:bodyPr>
          <a:lstStyle>
            <a:lvl1pPr defTabSz="911225">
              <a:defRPr sz="1000" i="1"/>
            </a:lvl1pPr>
          </a:lstStyle>
          <a:p>
            <a:endParaRPr lang="es-E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4763"/>
            <a:ext cx="2971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05" tIns="0" rIns="19005" bIns="0" numCol="1" anchor="t" anchorCtr="0" compatLnSpc="1">
            <a:prstTxWarp prst="textNoShape">
              <a:avLst/>
            </a:prstTxWarp>
          </a:bodyPr>
          <a:lstStyle>
            <a:lvl1pPr algn="r" defTabSz="911225">
              <a:defRPr sz="1000" i="1"/>
            </a:lvl1pPr>
          </a:lstStyle>
          <a:p>
            <a:endParaRPr lang="es-E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09025"/>
            <a:ext cx="2971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05" tIns="0" rIns="19005" bIns="0" numCol="1" anchor="b" anchorCtr="0" compatLnSpc="1">
            <a:prstTxWarp prst="textNoShape">
              <a:avLst/>
            </a:prstTxWarp>
          </a:bodyPr>
          <a:lstStyle>
            <a:lvl1pPr defTabSz="911225">
              <a:defRPr sz="1000" i="1"/>
            </a:lvl1pPr>
          </a:lstStyle>
          <a:p>
            <a:endParaRPr lang="es-E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09025"/>
            <a:ext cx="2971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05" tIns="0" rIns="19005" bIns="0" numCol="1" anchor="b" anchorCtr="0" compatLnSpc="1">
            <a:prstTxWarp prst="textNoShape">
              <a:avLst/>
            </a:prstTxWarp>
          </a:bodyPr>
          <a:lstStyle>
            <a:lvl1pPr algn="r" defTabSz="911225">
              <a:defRPr sz="1000" i="1"/>
            </a:lvl1pPr>
          </a:lstStyle>
          <a:p>
            <a:fld id="{AC66BAC1-6227-4ACE-94C5-1215F924D75F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9462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4763"/>
            <a:ext cx="2971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05" tIns="0" rIns="19005" bIns="0" numCol="1" anchor="t" anchorCtr="0" compatLnSpc="1">
            <a:prstTxWarp prst="textNoShape">
              <a:avLst/>
            </a:prstTxWarp>
          </a:bodyPr>
          <a:lstStyle>
            <a:lvl1pPr defTabSz="760413">
              <a:defRPr sz="1000" i="1"/>
            </a:lvl1pPr>
          </a:lstStyle>
          <a:p>
            <a:endParaRPr lang="es-E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4763"/>
            <a:ext cx="2971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05" tIns="0" rIns="19005" bIns="0" numCol="1" anchor="t" anchorCtr="0" compatLnSpc="1">
            <a:prstTxWarp prst="textNoShape">
              <a:avLst/>
            </a:prstTxWarp>
          </a:bodyPr>
          <a:lstStyle>
            <a:lvl1pPr algn="r" defTabSz="760413">
              <a:defRPr sz="1000" i="1"/>
            </a:lvl1pPr>
          </a:lstStyle>
          <a:p>
            <a:endParaRPr lang="es-E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09025"/>
            <a:ext cx="2971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05" tIns="0" rIns="19005" bIns="0" numCol="1" anchor="b" anchorCtr="0" compatLnSpc="1">
            <a:prstTxWarp prst="textNoShape">
              <a:avLst/>
            </a:prstTxWarp>
          </a:bodyPr>
          <a:lstStyle>
            <a:lvl1pPr defTabSz="760413">
              <a:defRPr sz="1000" i="1"/>
            </a:lvl1pPr>
          </a:lstStyle>
          <a:p>
            <a:endParaRPr lang="es-E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09025"/>
            <a:ext cx="2971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05" tIns="0" rIns="19005" bIns="0" numCol="1" anchor="b" anchorCtr="0" compatLnSpc="1">
            <a:prstTxWarp prst="textNoShape">
              <a:avLst/>
            </a:prstTxWarp>
          </a:bodyPr>
          <a:lstStyle>
            <a:lvl1pPr algn="r" defTabSz="760413">
              <a:defRPr sz="1000" i="1"/>
            </a:lvl1pPr>
          </a:lstStyle>
          <a:p>
            <a:fld id="{A7715366-9718-436C-879E-240393BF1C90}" type="slidenum">
              <a:rPr lang="es-ES"/>
              <a:pPr/>
              <a:t>‹#›</a:t>
            </a:fld>
            <a:endParaRPr lang="es-E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4988"/>
            <a:ext cx="5029200" cy="385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55" tIns="45929" rIns="91855" bIns="459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notes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98575" y="800100"/>
            <a:ext cx="4260850" cy="3197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20542554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09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18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28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37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470" algn="l" defTabSz="914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660" algn="l" defTabSz="914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755" algn="l" defTabSz="914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B73791-990C-4E20-B115-03E883A0E865}" type="slidenum">
              <a:rPr lang="es-ES"/>
              <a:pPr/>
              <a:t>2</a:t>
            </a:fld>
            <a:endParaRPr lang="es-E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22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3A9FA4-E9FE-48CC-9364-9316D4F0D73F}" type="slidenum">
              <a:rPr lang="es-ES"/>
              <a:pPr/>
              <a:t>11</a:t>
            </a:fld>
            <a:endParaRPr lang="es-E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52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F0F679-ABF1-4390-822D-4EE4051515F5}" type="slidenum">
              <a:rPr lang="es-ES"/>
              <a:pPr/>
              <a:t>12</a:t>
            </a:fld>
            <a:endParaRPr lang="es-E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73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ECB20-1D1B-4BEF-AA41-DFCFDA00C361}" type="slidenum">
              <a:rPr lang="es-ES"/>
              <a:pPr/>
              <a:t>13</a:t>
            </a:fld>
            <a:endParaRPr lang="es-E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93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66E62B-BCE8-4A15-A68A-56932F7A47DE}" type="slidenum">
              <a:rPr lang="es-ES"/>
              <a:pPr/>
              <a:t>14</a:t>
            </a:fld>
            <a:endParaRPr lang="es-E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A3A51B-BADE-4244-A587-31F7BC78DD5E}" type="slidenum">
              <a:rPr lang="es-ES"/>
              <a:pPr/>
              <a:t>15</a:t>
            </a:fld>
            <a:endParaRPr lang="es-E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34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F841A8-DFBB-4CFF-9012-A67CD476ABCC}" type="slidenum">
              <a:rPr lang="es-ES"/>
              <a:pPr/>
              <a:t>16</a:t>
            </a:fld>
            <a:endParaRPr lang="es-E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4E8E2B-5EC1-434A-AB79-FC291AF76535}" type="slidenum">
              <a:rPr lang="es-ES"/>
              <a:pPr/>
              <a:t>17</a:t>
            </a:fld>
            <a:endParaRPr lang="es-E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789E88-A069-420F-8E64-F40276A9FBDC}" type="slidenum">
              <a:rPr lang="es-ES"/>
              <a:pPr/>
              <a:t>18</a:t>
            </a:fld>
            <a:endParaRPr lang="es-E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490311-6C05-44C4-8FD7-08D0CB5DDA31}" type="slidenum">
              <a:rPr lang="es-ES"/>
              <a:pPr/>
              <a:t>19</a:t>
            </a:fld>
            <a:endParaRPr lang="es-E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C845A4-2834-4D85-B9D2-EC7BAB01E645}" type="slidenum">
              <a:rPr lang="es-ES"/>
              <a:pPr/>
              <a:t>20</a:t>
            </a:fld>
            <a:endParaRPr lang="es-E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B73791-990C-4E20-B115-03E883A0E865}" type="slidenum">
              <a:rPr lang="es-ES"/>
              <a:pPr/>
              <a:t>3</a:t>
            </a:fld>
            <a:endParaRPr lang="es-E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22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884511-12A3-4F23-8D40-040C33B5C02C}" type="slidenum">
              <a:rPr lang="es-ES"/>
              <a:pPr/>
              <a:t>21</a:t>
            </a:fld>
            <a:endParaRPr lang="es-E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746728-A234-4636-9560-22B8A88255A9}" type="slidenum">
              <a:rPr lang="es-ES"/>
              <a:pPr/>
              <a:t>22</a:t>
            </a:fld>
            <a:endParaRPr lang="es-E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50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86A772-C2CC-4AE0-ACEF-60C62FA827B0}" type="slidenum">
              <a:rPr lang="es-ES"/>
              <a:pPr/>
              <a:t>23</a:t>
            </a:fld>
            <a:endParaRPr lang="es-E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C82673-90EE-4AC8-96C5-28583635E797}" type="slidenum">
              <a:rPr lang="es-ES"/>
              <a:pPr/>
              <a:t>24</a:t>
            </a:fld>
            <a:endParaRPr lang="es-E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C82673-90EE-4AC8-96C5-28583635E797}" type="slidenum">
              <a:rPr lang="es-ES"/>
              <a:pPr/>
              <a:t>25</a:t>
            </a:fld>
            <a:endParaRPr lang="es-E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2E722-8755-48A1-B190-9C8EDDDACAE6}" type="slidenum">
              <a:rPr lang="es-ES"/>
              <a:pPr/>
              <a:t>26</a:t>
            </a:fld>
            <a:endParaRPr lang="es-E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01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7F1339-F7B0-44DB-9F13-A60E6B29568F}" type="slidenum">
              <a:rPr lang="es-ES"/>
              <a:pPr/>
              <a:t>27</a:t>
            </a:fld>
            <a:endParaRPr lang="es-E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57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2D1B2-29C6-461C-B89C-4B29E33B698C}" type="slidenum">
              <a:rPr lang="es-ES"/>
              <a:pPr/>
              <a:t>28</a:t>
            </a:fld>
            <a:endParaRPr lang="es-E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78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8AFECE-3264-4592-9E2D-C384B9E11520}" type="slidenum">
              <a:rPr lang="es-ES"/>
              <a:pPr/>
              <a:t>29</a:t>
            </a:fld>
            <a:endParaRPr lang="es-E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8AFECE-3264-4592-9E2D-C384B9E11520}" type="slidenum">
              <a:rPr lang="es-ES"/>
              <a:pPr/>
              <a:t>30</a:t>
            </a:fld>
            <a:endParaRPr lang="es-E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E57B7E-D413-4F5F-B338-DDC0F02C90D8}" type="slidenum">
              <a:rPr lang="es-ES"/>
              <a:pPr/>
              <a:t>4</a:t>
            </a:fld>
            <a:endParaRPr lang="es-E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43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90688" y="781050"/>
            <a:ext cx="3452812" cy="2590800"/>
          </a:xfrm>
          <a:ln cap="flat"/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8AFECE-3264-4592-9E2D-C384B9E11520}" type="slidenum">
              <a:rPr lang="es-ES"/>
              <a:pPr/>
              <a:t>31</a:t>
            </a:fld>
            <a:endParaRPr lang="es-E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55630C-4000-43BE-BEF2-BB01209DE15B}" type="slidenum">
              <a:rPr lang="es-ES"/>
              <a:pPr/>
              <a:t>32</a:t>
            </a:fld>
            <a:endParaRPr lang="es-E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938166-55F0-44E9-8D44-E0807C47975E}" type="slidenum">
              <a:rPr lang="es-ES"/>
              <a:pPr/>
              <a:t>33</a:t>
            </a:fld>
            <a:endParaRPr lang="es-E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22A3C8-35D4-4FA3-94AB-8A918280A4F3}" type="slidenum">
              <a:rPr lang="es-ES"/>
              <a:pPr/>
              <a:t>34</a:t>
            </a:fld>
            <a:endParaRPr lang="es-E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62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2E47AF-6592-499C-AFE2-33BB535A6D12}" type="slidenum">
              <a:rPr lang="es-ES"/>
              <a:pPr/>
              <a:t>35</a:t>
            </a:fld>
            <a:endParaRPr lang="es-E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206AAE-99AA-48E6-BD58-63B61F89580E}" type="slidenum">
              <a:rPr lang="es-ES"/>
              <a:pPr/>
              <a:t>36</a:t>
            </a:fld>
            <a:endParaRPr lang="es-E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130503-D244-4EB5-9710-B5B16E3265DA}" type="slidenum">
              <a:rPr lang="es-ES"/>
              <a:pPr/>
              <a:t>37</a:t>
            </a:fld>
            <a:endParaRPr lang="es-E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085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7315F5-1358-4710-AC72-13803F533463}" type="slidenum">
              <a:rPr lang="es-ES"/>
              <a:pPr/>
              <a:t>39</a:t>
            </a:fld>
            <a:endParaRPr lang="es-E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877ECC-98BF-4F04-8913-C73FF9529CBA}" type="slidenum">
              <a:rPr lang="es-ES"/>
              <a:pPr/>
              <a:t>40</a:t>
            </a:fld>
            <a:endParaRPr lang="es-E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126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932B41-8016-43FA-8078-1AE308E0E42E}" type="slidenum">
              <a:rPr lang="es-ES"/>
              <a:pPr/>
              <a:t>5</a:t>
            </a:fld>
            <a:endParaRPr lang="es-E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87CF26-0B46-4A9E-89EC-948518F8E350}" type="slidenum">
              <a:rPr lang="es-ES"/>
              <a:pPr/>
              <a:t>6</a:t>
            </a:fld>
            <a:endParaRPr lang="es-E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49552-C402-49DF-B9AE-7A63C2E8CCB4}" type="slidenum">
              <a:rPr lang="es-ES"/>
              <a:pPr/>
              <a:t>7</a:t>
            </a:fld>
            <a:endParaRPr lang="es-E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04DF10-F12E-4AFE-8633-EE5379C00FF4}" type="slidenum">
              <a:rPr lang="es-ES"/>
              <a:pPr/>
              <a:t>8</a:t>
            </a:fld>
            <a:endParaRPr lang="es-E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41FC18-93CA-4A80-887F-D2622C854288}" type="slidenum">
              <a:rPr lang="es-ES"/>
              <a:pPr/>
              <a:t>9</a:t>
            </a:fld>
            <a:endParaRPr lang="es-E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75D213-1B95-4559-9C3C-B6D905FDDA02}" type="slidenum">
              <a:rPr lang="es-ES"/>
              <a:pPr/>
              <a:t>10</a:t>
            </a:fld>
            <a:endParaRPr lang="es-E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89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76476" y="3112629"/>
            <a:ext cx="6146483" cy="1887346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76476" y="4984791"/>
            <a:ext cx="6146483" cy="136652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5318" indent="0" algn="ctr">
              <a:buNone/>
            </a:lvl2pPr>
            <a:lvl3pPr marL="910637" indent="0" algn="ctr">
              <a:buNone/>
            </a:lvl3pPr>
            <a:lvl4pPr marL="1365956" indent="0" algn="ctr">
              <a:buNone/>
            </a:lvl4pPr>
            <a:lvl5pPr marL="1821275" indent="0" algn="ctr">
              <a:buNone/>
            </a:lvl5pPr>
            <a:lvl6pPr marL="2276593" indent="0" algn="ctr">
              <a:buNone/>
            </a:lvl6pPr>
            <a:lvl7pPr marL="2731911" indent="0" algn="ctr">
              <a:buNone/>
            </a:lvl7pPr>
            <a:lvl8pPr marL="3187230" indent="0" algn="ctr">
              <a:buNone/>
            </a:lvl8pPr>
            <a:lvl9pPr marL="3642549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31739" y="1169837"/>
            <a:ext cx="2277533" cy="379413"/>
          </a:xfrm>
        </p:spPr>
        <p:txBody>
          <a:bodyPr/>
          <a:lstStyle/>
          <a:p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46935" y="4166270"/>
            <a:ext cx="3644053" cy="3824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79413" y="0"/>
            <a:ext cx="607060" cy="68326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63" tIns="45532" rIns="91063" bIns="455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5185" y="0"/>
            <a:ext cx="104228" cy="68326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63" tIns="45532" rIns="91063" bIns="455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86473" y="0"/>
            <a:ext cx="181114" cy="68326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63" tIns="45532" rIns="91063" bIns="455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36565" y="0"/>
            <a:ext cx="229321" cy="68326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63" tIns="45532" rIns="91063" bIns="455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5901" y="0"/>
            <a:ext cx="0" cy="68326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63" tIns="45532" rIns="91063" bIns="45532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0590" y="0"/>
            <a:ext cx="0" cy="68326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63" tIns="45532" rIns="91063" bIns="45532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0553" y="0"/>
            <a:ext cx="0" cy="68326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63" tIns="45532" rIns="91063" bIns="45532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19446" y="0"/>
            <a:ext cx="0" cy="68326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63" tIns="45532" rIns="91063" bIns="45532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2355" y="0"/>
            <a:ext cx="0" cy="68326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63" tIns="45532" rIns="91063" bIns="45532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075882" y="0"/>
            <a:ext cx="0" cy="68326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63" tIns="45532" rIns="91063" bIns="45532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4121" y="0"/>
            <a:ext cx="75883" cy="68326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63" tIns="45532" rIns="91063" bIns="45532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7061" y="3416300"/>
            <a:ext cx="1290003" cy="1290602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63" tIns="45532" rIns="91063" bIns="45532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4175" y="4848727"/>
            <a:ext cx="638751" cy="63904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63" tIns="45532" rIns="91063" bIns="45532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86535" y="5480259"/>
            <a:ext cx="136589" cy="136652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63" tIns="45532" rIns="91063" bIns="45532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57275" y="5766714"/>
            <a:ext cx="273177" cy="273304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63" tIns="45532" rIns="91063" bIns="45532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897063" y="4479149"/>
            <a:ext cx="364236" cy="36440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63" tIns="45532" rIns="91063" bIns="45532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0021" y="4910449"/>
            <a:ext cx="607060" cy="515607"/>
          </a:xfrm>
        </p:spPr>
        <p:txBody>
          <a:bodyPr/>
          <a:lstStyle/>
          <a:p>
            <a:fld id="{EC1720B2-4795-4D42-8D61-3F6F5430B08D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66A-C24B-4DA4-AA27-CD273CAF2091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01778" y="273623"/>
            <a:ext cx="1669415" cy="582985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5296" y="273622"/>
            <a:ext cx="5994718" cy="582985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A708-F804-4C58-A497-999486F19031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5296" y="1594273"/>
            <a:ext cx="7436485" cy="4855701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7BD6D2B-81D9-4C8A-9DD6-B768AF28E84C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76476" y="2884876"/>
            <a:ext cx="6146483" cy="2045984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76476" y="4991594"/>
            <a:ext cx="6146483" cy="136652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30380" y="1166186"/>
            <a:ext cx="2277533" cy="379413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47120" y="4163420"/>
            <a:ext cx="3644053" cy="3824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79413" y="0"/>
            <a:ext cx="607060" cy="68326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63" tIns="45532" rIns="91063" bIns="455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5185" y="0"/>
            <a:ext cx="104228" cy="68326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63" tIns="45532" rIns="91063" bIns="455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86473" y="0"/>
            <a:ext cx="181114" cy="68326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63" tIns="45532" rIns="91063" bIns="455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36565" y="0"/>
            <a:ext cx="229321" cy="68326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63" tIns="45532" rIns="91063" bIns="455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5901" y="0"/>
            <a:ext cx="0" cy="68326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63" tIns="45532" rIns="91063" bIns="45532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0590" y="0"/>
            <a:ext cx="0" cy="68326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63" tIns="45532" rIns="91063" bIns="45532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0553" y="0"/>
            <a:ext cx="0" cy="68326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63" tIns="45532" rIns="91063" bIns="45532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19446" y="0"/>
            <a:ext cx="0" cy="68326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63" tIns="45532" rIns="91063" bIns="45532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2355" y="0"/>
            <a:ext cx="0" cy="68326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63" tIns="45532" rIns="91063" bIns="45532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4121" y="0"/>
            <a:ext cx="75883" cy="68326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63" tIns="45532" rIns="91063" bIns="45532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7061" y="3416300"/>
            <a:ext cx="1290003" cy="1290602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63" tIns="45532" rIns="91063" bIns="45532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19186" y="4848727"/>
            <a:ext cx="638751" cy="63904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63" tIns="45532" rIns="91063" bIns="45532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86535" y="5480259"/>
            <a:ext cx="136589" cy="136652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63" tIns="45532" rIns="91063" bIns="45532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57275" y="5769751"/>
            <a:ext cx="273177" cy="273304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63" tIns="45532" rIns="91063" bIns="45532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1211" y="4463297"/>
            <a:ext cx="364236" cy="36440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63" tIns="45532" rIns="91063" bIns="45532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60036" y="0"/>
            <a:ext cx="0" cy="68326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63" tIns="45532" rIns="91063" bIns="45532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35030" y="4910449"/>
            <a:ext cx="607060" cy="515607"/>
          </a:xfrm>
        </p:spPr>
        <p:txBody>
          <a:bodyPr/>
          <a:lstStyle/>
          <a:p>
            <a:fld id="{A2DF1DF3-BD1D-4B37-B6BC-D7B41ABDA72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97D3-5978-4ECA-BFCB-72E30819F27E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5295" y="1594273"/>
            <a:ext cx="3642360" cy="4555067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52455" y="1594273"/>
            <a:ext cx="3642360" cy="4555067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5296" y="272040"/>
            <a:ext cx="7512368" cy="1138767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16E4-1755-47BD-8E7F-7C712CE99B53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5295" y="2353452"/>
            <a:ext cx="3642360" cy="3871807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53758" y="2353452"/>
            <a:ext cx="3642360" cy="3871807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5295" y="1563906"/>
            <a:ext cx="3642360" cy="65593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25303" y="1563906"/>
            <a:ext cx="3642360" cy="65593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9358E33-C770-4866-A9E7-B07E970FFBF8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5AAF9-92F7-414F-A921-55016132B280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26488" y="0"/>
            <a:ext cx="0" cy="68326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63" tIns="45532" rIns="91063" bIns="45532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6340" y="3188653"/>
            <a:ext cx="6285992" cy="455295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783897" y="273305"/>
            <a:ext cx="1520685" cy="4965023"/>
          </a:xfrm>
        </p:spPr>
        <p:txBody>
          <a:bodyPr/>
          <a:lstStyle>
            <a:lvl1pPr marL="0" indent="0">
              <a:spcBef>
                <a:spcPts val="398"/>
              </a:spcBef>
              <a:spcAft>
                <a:spcPts val="996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22365" y="0"/>
            <a:ext cx="0" cy="68326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63" tIns="45532" rIns="91063" bIns="45532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66495" y="0"/>
            <a:ext cx="0" cy="68326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63" tIns="45532" rIns="91063" bIns="45532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54135" y="0"/>
            <a:ext cx="0" cy="68326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63" tIns="45532" rIns="91063" bIns="45532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02370" y="0"/>
            <a:ext cx="303530" cy="68326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63" tIns="45532" rIns="91063" bIns="455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878253" y="0"/>
            <a:ext cx="0" cy="68326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63" tIns="45532" rIns="91063" bIns="45532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22463" y="5693833"/>
            <a:ext cx="546354" cy="546608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63" tIns="45532" rIns="91063" bIns="45532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3531" y="273304"/>
            <a:ext cx="5615305" cy="630421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FD97B80-50CA-4729-BF55-A59923E5CA9E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26488" y="0"/>
            <a:ext cx="0" cy="68326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63" tIns="45532" rIns="91063" bIns="45532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22463" y="5693833"/>
            <a:ext cx="546354" cy="546608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63" tIns="45532" rIns="91063" bIns="45532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34714" y="3188653"/>
            <a:ext cx="6285992" cy="455295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" y="0"/>
            <a:ext cx="6146483" cy="68326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37607" y="263814"/>
            <a:ext cx="1517650" cy="4937692"/>
          </a:xfrm>
        </p:spPr>
        <p:txBody>
          <a:bodyPr rot="0" spcFirstLastPara="0" vertOverflow="overflow" horzOverflow="overflow" vert="horz" wrap="square" lIns="91063" tIns="45532" rIns="91063" bIns="45532" numCol="1" spcCol="273192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398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54135" y="0"/>
            <a:ext cx="0" cy="6832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63" tIns="45532" rIns="91063" bIns="45532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02370" y="0"/>
            <a:ext cx="303530" cy="68326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63" tIns="45532" rIns="91063" bIns="455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878253" y="0"/>
            <a:ext cx="0" cy="68326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63" tIns="45532" rIns="91063" bIns="45532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22365" y="0"/>
            <a:ext cx="0" cy="68326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63" tIns="45532" rIns="91063" bIns="45532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66495" y="0"/>
            <a:ext cx="0" cy="68326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63" tIns="45532" rIns="91063" bIns="45532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8907A6B-8D5A-49E4-8A7A-2D999A35A49E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26488" y="0"/>
            <a:ext cx="0" cy="68326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63" tIns="45532" rIns="91063" bIns="45532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5296" y="273622"/>
            <a:ext cx="7436485" cy="1138767"/>
          </a:xfrm>
          <a:prstGeom prst="rect">
            <a:avLst/>
          </a:prstGeom>
        </p:spPr>
        <p:txBody>
          <a:bodyPr vert="horz" lIns="91063" tIns="45532" rIns="91063" bIns="45532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5296" y="1594273"/>
            <a:ext cx="7436485" cy="4855701"/>
          </a:xfrm>
          <a:prstGeom prst="rect">
            <a:avLst/>
          </a:prstGeom>
        </p:spPr>
        <p:txBody>
          <a:bodyPr vert="horz" lIns="91063" tIns="45532" rIns="91063" bIns="45532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57432" y="1077933"/>
            <a:ext cx="2004229" cy="382448"/>
          </a:xfrm>
          <a:prstGeom prst="rect">
            <a:avLst/>
          </a:prstGeom>
        </p:spPr>
        <p:txBody>
          <a:bodyPr vert="horz" lIns="91063" tIns="45532" rIns="91063" bIns="45532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60319" y="3723483"/>
            <a:ext cx="3188547" cy="364236"/>
          </a:xfrm>
          <a:prstGeom prst="rect">
            <a:avLst/>
          </a:prstGeom>
        </p:spPr>
        <p:txBody>
          <a:bodyPr vert="horz" lIns="91063" tIns="45532" rIns="91063" bIns="45532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5883" y="0"/>
            <a:ext cx="0" cy="68326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63" tIns="45532" rIns="91063" bIns="45532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54135" y="0"/>
            <a:ext cx="0" cy="68326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63" tIns="45532" rIns="91063" bIns="45532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02370" y="0"/>
            <a:ext cx="303530" cy="68326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63" tIns="45532" rIns="91063" bIns="455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878253" y="0"/>
            <a:ext cx="0" cy="68326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63" tIns="45532" rIns="91063" bIns="45532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22463" y="5693833"/>
            <a:ext cx="546354" cy="546608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63" tIns="45532" rIns="91063" bIns="45532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095145" y="5712813"/>
            <a:ext cx="607060" cy="519278"/>
          </a:xfrm>
          <a:prstGeom prst="rect">
            <a:avLst/>
          </a:prstGeom>
        </p:spPr>
        <p:txBody>
          <a:bodyPr vert="horz" lIns="91063" tIns="45532" rIns="91063" bIns="45532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397EAED-BF0F-42D0-B553-70A0B45D224D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3192" indent="-273192" algn="l" rtl="0" eaLnBrk="1" latinLnBrk="0" hangingPunct="1">
        <a:spcBef>
          <a:spcPts val="598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7446" indent="-273192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0637" indent="-182127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3828" indent="-182127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57020" indent="-182127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0211" indent="-182127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03401" indent="-182127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76593" indent="-182127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49784" indent="-182127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531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06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659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12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765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3191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872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425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Microsoft_Word_97_-_2003_Document1.doc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9263" y="2882795"/>
            <a:ext cx="6146483" cy="731940"/>
          </a:xfrm>
        </p:spPr>
        <p:txBody>
          <a:bodyPr>
            <a:normAutofit/>
          </a:bodyPr>
          <a:lstStyle/>
          <a:p>
            <a:r>
              <a:rPr lang="en-GB" sz="3200" dirty="0" err="1" smtClean="0"/>
              <a:t>CALIDAD</a:t>
            </a:r>
            <a:r>
              <a:rPr lang="en-GB" sz="3200" dirty="0" smtClean="0"/>
              <a:t> DEL SOFTWARE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92511" y="319957"/>
            <a:ext cx="7436485" cy="588376"/>
          </a:xfrm>
          <a:noFill/>
          <a:ln/>
        </p:spPr>
        <p:txBody>
          <a:bodyPr/>
          <a:lstStyle/>
          <a:p>
            <a:r>
              <a:rPr lang="es-ES" dirty="0"/>
              <a:t>Calidad basada en procesos</a:t>
            </a:r>
          </a:p>
        </p:txBody>
      </p:sp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8533" y="1760116"/>
            <a:ext cx="7983745" cy="2676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"/>
              <a:t>Estándares de Software 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s-ES" sz="2800" dirty="0">
                <a:solidFill>
                  <a:schemeClr val="tx2"/>
                </a:solidFill>
              </a:rPr>
              <a:t>Son clave para un efectivo manejo de calidad</a:t>
            </a:r>
          </a:p>
          <a:p>
            <a:r>
              <a:rPr lang="es-ES" sz="2800" dirty="0">
                <a:solidFill>
                  <a:schemeClr val="tx2"/>
                </a:solidFill>
              </a:rPr>
              <a:t>Puede ser un proyecto internacional, nacional, o organizacional</a:t>
            </a:r>
          </a:p>
          <a:p>
            <a:r>
              <a:rPr lang="es-ES" sz="2800" dirty="0">
                <a:solidFill>
                  <a:schemeClr val="tx2"/>
                </a:solidFill>
              </a:rPr>
              <a:t>Los estándares de producto definen características que todos los componentes deberán tener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"/>
              <a:t>Importancia de los estándares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s-ES" sz="2800" dirty="0">
                <a:solidFill>
                  <a:schemeClr val="tx2"/>
                </a:solidFill>
              </a:rPr>
              <a:t>Reúne las mejores practicas.  </a:t>
            </a:r>
            <a:endParaRPr lang="es-ES" sz="2800" dirty="0" smtClean="0">
              <a:solidFill>
                <a:schemeClr val="tx2"/>
              </a:solidFill>
            </a:endParaRPr>
          </a:p>
          <a:p>
            <a:r>
              <a:rPr lang="es-ES" sz="2800" dirty="0" smtClean="0">
                <a:solidFill>
                  <a:schemeClr val="tx2"/>
                </a:solidFill>
              </a:rPr>
              <a:t>Evita </a:t>
            </a:r>
            <a:r>
              <a:rPr lang="es-ES" sz="2800" dirty="0">
                <a:solidFill>
                  <a:schemeClr val="tx2"/>
                </a:solidFill>
              </a:rPr>
              <a:t>la repetición de errores pasados</a:t>
            </a:r>
          </a:p>
          <a:p>
            <a:r>
              <a:rPr lang="es-ES" sz="2800" dirty="0">
                <a:solidFill>
                  <a:schemeClr val="tx2"/>
                </a:solidFill>
              </a:rPr>
              <a:t>Proporciona un marco para el análisis de calidad - involucra verificar la conformidad con estándares</a:t>
            </a:r>
          </a:p>
          <a:p>
            <a:r>
              <a:rPr lang="es-ES" sz="2800" dirty="0">
                <a:solidFill>
                  <a:schemeClr val="tx2"/>
                </a:solidFill>
              </a:rPr>
              <a:t>Proporcionar continuidad.  El personal nuevo puede entender a la organización entendiendo a los estándares aplicados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pPr algn="ctr"/>
            <a:r>
              <a:rPr lang="es-ES" sz="4000" dirty="0"/>
              <a:t>Estándares de Productos y Procesos</a:t>
            </a: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519" y="1688108"/>
            <a:ext cx="7344816" cy="3597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"/>
              <a:t>Problemas con estándares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s-ES" sz="2800" dirty="0">
                <a:solidFill>
                  <a:schemeClr val="tx2"/>
                </a:solidFill>
              </a:rPr>
              <a:t>No son vistos como relevantes ni se encuentran actualizados por los ingenieros de software</a:t>
            </a:r>
          </a:p>
          <a:p>
            <a:r>
              <a:rPr lang="es-ES" sz="2800" dirty="0">
                <a:solidFill>
                  <a:schemeClr val="tx2"/>
                </a:solidFill>
              </a:rPr>
              <a:t>Involucra muchas formas burocrática</a:t>
            </a:r>
          </a:p>
          <a:p>
            <a:r>
              <a:rPr lang="es-ES" sz="2800" dirty="0">
                <a:solidFill>
                  <a:schemeClr val="tx2"/>
                </a:solidFill>
              </a:rPr>
              <a:t>No soportado por herramientas de software por lo que se requieren </a:t>
            </a:r>
            <a:r>
              <a:rPr lang="es-ES" sz="2800" dirty="0" smtClean="0">
                <a:solidFill>
                  <a:schemeClr val="tx2"/>
                </a:solidFill>
              </a:rPr>
              <a:t>actividades para </a:t>
            </a:r>
            <a:r>
              <a:rPr lang="es-ES" sz="2800">
                <a:solidFill>
                  <a:schemeClr val="tx2"/>
                </a:solidFill>
              </a:rPr>
              <a:t>mantener  </a:t>
            </a:r>
            <a:r>
              <a:rPr lang="es-ES" sz="2800" smtClean="0">
                <a:solidFill>
                  <a:schemeClr val="tx2"/>
                </a:solidFill>
              </a:rPr>
              <a:t>los </a:t>
            </a:r>
            <a:r>
              <a:rPr lang="es-ES" sz="2800" dirty="0">
                <a:solidFill>
                  <a:schemeClr val="tx2"/>
                </a:solidFill>
              </a:rPr>
              <a:t>estándares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xfrm>
            <a:off x="376487" y="0"/>
            <a:ext cx="7436485" cy="588376"/>
          </a:xfrm>
          <a:noFill/>
          <a:ln/>
        </p:spPr>
        <p:txBody>
          <a:bodyPr/>
          <a:lstStyle/>
          <a:p>
            <a:r>
              <a:rPr lang="es-ES" dirty="0"/>
              <a:t>Desarrollo de estándares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48494" y="824012"/>
            <a:ext cx="7436485" cy="5472608"/>
          </a:xfrm>
          <a:noFill/>
          <a:ln/>
        </p:spPr>
        <p:txBody>
          <a:bodyPr>
            <a:noAutofit/>
          </a:bodyPr>
          <a:lstStyle/>
          <a:p>
            <a:r>
              <a:rPr lang="es-ES" sz="2800" dirty="0">
                <a:solidFill>
                  <a:schemeClr val="tx2"/>
                </a:solidFill>
              </a:rPr>
              <a:t>Involucra a los desarrolladores. Los Ingenieros deberán entender la racionalidad bajo un estándar</a:t>
            </a:r>
          </a:p>
          <a:p>
            <a:r>
              <a:rPr lang="es-ES" sz="2800" dirty="0">
                <a:solidFill>
                  <a:schemeClr val="tx2"/>
                </a:solidFill>
              </a:rPr>
              <a:t>Revisión de estándares y su uso regularmente.  Los estándares pueden rápidamente estar desactualizados lo cual reduce su credibilidad entre sus usuarios</a:t>
            </a:r>
          </a:p>
          <a:p>
            <a:r>
              <a:rPr lang="es-ES" sz="2800" dirty="0">
                <a:solidFill>
                  <a:schemeClr val="tx2"/>
                </a:solidFill>
              </a:rPr>
              <a:t>Los estándares detallados deberán tener asociado una herramienta de soporte</a:t>
            </a:r>
            <a:r>
              <a:rPr lang="es-ES" sz="2800" dirty="0" smtClean="0">
                <a:solidFill>
                  <a:schemeClr val="tx2"/>
                </a:solidFill>
              </a:rPr>
              <a:t>.</a:t>
            </a:r>
          </a:p>
          <a:p>
            <a:pPr algn="ctr">
              <a:buNone/>
            </a:pPr>
            <a:r>
              <a:rPr lang="es-ES" sz="2800" b="1" dirty="0" smtClean="0">
                <a:solidFill>
                  <a:schemeClr val="tx2"/>
                </a:solidFill>
              </a:rPr>
              <a:t>Excesivo </a:t>
            </a:r>
            <a:r>
              <a:rPr lang="es-ES" sz="2800" b="1" dirty="0">
                <a:solidFill>
                  <a:schemeClr val="tx2"/>
                </a:solidFill>
              </a:rPr>
              <a:t>trabajo </a:t>
            </a:r>
            <a:r>
              <a:rPr lang="es-ES" sz="2800" b="1" dirty="0" smtClean="0">
                <a:solidFill>
                  <a:schemeClr val="tx2"/>
                </a:solidFill>
              </a:rPr>
              <a:t>manual es </a:t>
            </a:r>
            <a:r>
              <a:rPr lang="es-ES" sz="2800" b="1" dirty="0">
                <a:solidFill>
                  <a:schemeClr val="tx2"/>
                </a:solidFill>
              </a:rPr>
              <a:t>el mas significante reclamo en contra de los estándares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478" y="1"/>
            <a:ext cx="7436485" cy="732392"/>
          </a:xfrm>
          <a:noFill/>
          <a:ln/>
        </p:spPr>
        <p:txBody>
          <a:bodyPr/>
          <a:lstStyle/>
          <a:p>
            <a:r>
              <a:rPr lang="es-ES" dirty="0"/>
              <a:t>ISO </a:t>
            </a:r>
            <a:r>
              <a:rPr lang="es-ES" dirty="0" smtClean="0"/>
              <a:t>9000 - ISO 9001</a:t>
            </a:r>
            <a:endParaRPr lang="es-E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76487" y="896020"/>
            <a:ext cx="7436485" cy="5256584"/>
          </a:xfrm>
          <a:noFill/>
          <a:ln/>
        </p:spPr>
        <p:txBody>
          <a:bodyPr>
            <a:noAutofit/>
          </a:bodyPr>
          <a:lstStyle/>
          <a:p>
            <a:r>
              <a:rPr lang="es-ES" sz="2800" dirty="0">
                <a:solidFill>
                  <a:schemeClr val="tx2"/>
                </a:solidFill>
              </a:rPr>
              <a:t>Conjunto de estándares internacionales para el manejo de calidad</a:t>
            </a:r>
          </a:p>
          <a:p>
            <a:r>
              <a:rPr lang="es-ES" sz="2800" dirty="0">
                <a:solidFill>
                  <a:schemeClr val="tx2"/>
                </a:solidFill>
              </a:rPr>
              <a:t>Aplicable a un rango de organizaciones desde industrias de servicio a  industrias de manufactura</a:t>
            </a:r>
          </a:p>
          <a:p>
            <a:r>
              <a:rPr lang="es-ES" sz="2800" dirty="0">
                <a:solidFill>
                  <a:schemeClr val="tx2"/>
                </a:solidFill>
              </a:rPr>
              <a:t>La ISO 9001 es aplicable a organizaciones del cual diseñan, desarrollan y mantienen productos </a:t>
            </a:r>
          </a:p>
          <a:p>
            <a:r>
              <a:rPr lang="es-ES" sz="2800" dirty="0">
                <a:solidFill>
                  <a:schemeClr val="tx2"/>
                </a:solidFill>
              </a:rPr>
              <a:t>ISO 9001 es un modelo genérico del proceso de calidad.  Está instanciado para cada organización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76487" y="247949"/>
            <a:ext cx="7436485" cy="660384"/>
          </a:xfrm>
          <a:noFill/>
          <a:ln/>
        </p:spPr>
        <p:txBody>
          <a:bodyPr/>
          <a:lstStyle/>
          <a:p>
            <a:r>
              <a:rPr lang="es-ES" dirty="0"/>
              <a:t>Certificación </a:t>
            </a:r>
            <a:r>
              <a:rPr lang="es-ES" dirty="0" smtClean="0"/>
              <a:t>ISO</a:t>
            </a:r>
            <a:endParaRPr lang="es-E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20502" y="1328069"/>
            <a:ext cx="7436485" cy="4855701"/>
          </a:xfrm>
          <a:noFill/>
          <a:ln/>
        </p:spPr>
        <p:txBody>
          <a:bodyPr>
            <a:normAutofit/>
          </a:bodyPr>
          <a:lstStyle/>
          <a:p>
            <a:r>
              <a:rPr lang="es-ES" sz="2800" dirty="0">
                <a:solidFill>
                  <a:schemeClr val="tx2"/>
                </a:solidFill>
              </a:rPr>
              <a:t>Los Estándares de calidad y procedimientos deberán ser documentados en un manual organizacional de calidad</a:t>
            </a:r>
          </a:p>
          <a:p>
            <a:r>
              <a:rPr lang="es-ES" sz="2800" dirty="0">
                <a:solidFill>
                  <a:schemeClr val="tx2"/>
                </a:solidFill>
              </a:rPr>
              <a:t>Personal externo puede certificar que una organización conforma con los estándares ISO </a:t>
            </a:r>
            <a:r>
              <a:rPr lang="es-ES" sz="2800" dirty="0" smtClean="0">
                <a:solidFill>
                  <a:schemeClr val="tx2"/>
                </a:solidFill>
              </a:rPr>
              <a:t>9000/9001 </a:t>
            </a:r>
            <a:endParaRPr lang="es-ES" sz="2800" dirty="0">
              <a:solidFill>
                <a:schemeClr val="tx2"/>
              </a:solidFill>
            </a:endParaRPr>
          </a:p>
          <a:p>
            <a:r>
              <a:rPr lang="es-ES" sz="2800" dirty="0">
                <a:solidFill>
                  <a:schemeClr val="tx2"/>
                </a:solidFill>
              </a:rPr>
              <a:t>Los clientes demandan cada vez </a:t>
            </a:r>
            <a:r>
              <a:rPr lang="es-ES" sz="2800" dirty="0" err="1">
                <a:solidFill>
                  <a:schemeClr val="tx2"/>
                </a:solidFill>
              </a:rPr>
              <a:t>mas</a:t>
            </a:r>
            <a:r>
              <a:rPr lang="es-ES" sz="2800" dirty="0">
                <a:solidFill>
                  <a:schemeClr val="tx2"/>
                </a:solidFill>
              </a:rPr>
              <a:t> que sus desarrolladores tengan la certificación ISO </a:t>
            </a:r>
            <a:r>
              <a:rPr lang="es-ES" sz="2800" dirty="0" smtClean="0">
                <a:solidFill>
                  <a:schemeClr val="tx2"/>
                </a:solidFill>
              </a:rPr>
              <a:t>9000/9001</a:t>
            </a:r>
            <a:endParaRPr lang="es-E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478" y="247949"/>
            <a:ext cx="7436485" cy="732392"/>
          </a:xfrm>
          <a:noFill/>
          <a:ln/>
        </p:spPr>
        <p:txBody>
          <a:bodyPr/>
          <a:lstStyle/>
          <a:p>
            <a:r>
              <a:rPr lang="es-ES" dirty="0"/>
              <a:t>ISO 9001</a:t>
            </a:r>
          </a:p>
        </p:txBody>
      </p: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6606" y="1328068"/>
            <a:ext cx="5832648" cy="4385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32470" y="247948"/>
            <a:ext cx="8440737" cy="686843"/>
          </a:xfrm>
          <a:noFill/>
          <a:ln/>
        </p:spPr>
        <p:txBody>
          <a:bodyPr/>
          <a:lstStyle/>
          <a:p>
            <a:r>
              <a:rPr lang="es-ES" dirty="0"/>
              <a:t>ISO </a:t>
            </a:r>
            <a:r>
              <a:rPr lang="es-ES" dirty="0" smtClean="0"/>
              <a:t>9001 </a:t>
            </a:r>
            <a:r>
              <a:rPr lang="es-ES" dirty="0"/>
              <a:t>y manejo de calidad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479" y="968028"/>
            <a:ext cx="8066087" cy="4848225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pPr algn="ctr"/>
            <a:r>
              <a:rPr lang="es-ES" sz="4000" dirty="0" smtClean="0"/>
              <a:t>calidad</a:t>
            </a:r>
            <a:endParaRPr lang="es-ES" sz="40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20502" y="1616100"/>
            <a:ext cx="7436485" cy="4855701"/>
          </a:xfrm>
          <a:noFill/>
          <a:ln/>
        </p:spPr>
        <p:txBody>
          <a:bodyPr/>
          <a:lstStyle/>
          <a:p>
            <a:endParaRPr lang="es-ES" dirty="0" smtClean="0"/>
          </a:p>
          <a:p>
            <a:r>
              <a:rPr lang="en-US" sz="2800" dirty="0" err="1" smtClean="0">
                <a:solidFill>
                  <a:schemeClr val="tx2"/>
                </a:solidFill>
              </a:rPr>
              <a:t>Aseguramiento</a:t>
            </a:r>
            <a:r>
              <a:rPr lang="en-US" sz="2800" dirty="0" smtClean="0">
                <a:solidFill>
                  <a:schemeClr val="tx2"/>
                </a:solidFill>
              </a:rPr>
              <a:t> de </a:t>
            </a:r>
            <a:r>
              <a:rPr lang="en-US" sz="2800" dirty="0" err="1" smtClean="0">
                <a:solidFill>
                  <a:schemeClr val="tx2"/>
                </a:solidFill>
              </a:rPr>
              <a:t>calidad</a:t>
            </a:r>
            <a:r>
              <a:rPr lang="en-US" sz="2800" dirty="0" smtClean="0">
                <a:solidFill>
                  <a:schemeClr val="tx2"/>
                </a:solidFill>
              </a:rPr>
              <a:t>:</a:t>
            </a:r>
            <a:r>
              <a:rPr lang="es-ES" sz="2800" dirty="0" smtClean="0">
                <a:solidFill>
                  <a:schemeClr val="tx2"/>
                </a:solidFill>
              </a:rPr>
              <a:t>definición de procesos y estándares que deben conducir a la obtención de </a:t>
            </a:r>
            <a:r>
              <a:rPr lang="en-US" sz="2800" dirty="0" err="1" smtClean="0">
                <a:solidFill>
                  <a:schemeClr val="tx2"/>
                </a:solidFill>
              </a:rPr>
              <a:t>productos</a:t>
            </a:r>
            <a:r>
              <a:rPr lang="en-US" sz="2800" dirty="0" smtClean="0">
                <a:solidFill>
                  <a:schemeClr val="tx2"/>
                </a:solidFill>
              </a:rPr>
              <a:t> de </a:t>
            </a:r>
            <a:r>
              <a:rPr lang="en-US" sz="2800" dirty="0" err="1" smtClean="0">
                <a:solidFill>
                  <a:schemeClr val="tx2"/>
                </a:solidFill>
              </a:rPr>
              <a:t>alta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calidad</a:t>
            </a:r>
            <a:endParaRPr lang="en-US" sz="2800" dirty="0" smtClean="0">
              <a:solidFill>
                <a:schemeClr val="tx2"/>
              </a:solidFill>
            </a:endParaRPr>
          </a:p>
          <a:p>
            <a:endParaRPr lang="en-US" sz="2800" dirty="0" smtClean="0">
              <a:solidFill>
                <a:schemeClr val="tx2"/>
              </a:solidFill>
            </a:endParaRPr>
          </a:p>
          <a:p>
            <a:r>
              <a:rPr lang="en-US" sz="2800" dirty="0" smtClean="0">
                <a:solidFill>
                  <a:schemeClr val="tx2"/>
                </a:solidFill>
              </a:rPr>
              <a:t>Control de </a:t>
            </a:r>
            <a:r>
              <a:rPr lang="en-US" sz="2800" dirty="0" err="1" smtClean="0">
                <a:solidFill>
                  <a:schemeClr val="tx2"/>
                </a:solidFill>
              </a:rPr>
              <a:t>calidad</a:t>
            </a:r>
            <a:r>
              <a:rPr lang="en-US" sz="2800" dirty="0" smtClean="0">
                <a:solidFill>
                  <a:schemeClr val="tx2"/>
                </a:solidFill>
              </a:rPr>
              <a:t>: </a:t>
            </a:r>
            <a:r>
              <a:rPr lang="es-ES" sz="2800" dirty="0" smtClean="0">
                <a:solidFill>
                  <a:schemeClr val="tx2"/>
                </a:solidFill>
              </a:rPr>
              <a:t>aplicación de procesos de calidad para eliminar productos que no cuentan con el nivel de calidad requerido </a:t>
            </a:r>
            <a:endParaRPr lang="en-US" sz="2800" dirty="0" smtClean="0">
              <a:solidFill>
                <a:schemeClr val="tx2"/>
              </a:solidFill>
            </a:endParaRPr>
          </a:p>
          <a:p>
            <a:endParaRPr lang="es-E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76487" y="247948"/>
            <a:ext cx="7436485" cy="516368"/>
          </a:xfrm>
          <a:noFill/>
          <a:ln/>
        </p:spPr>
        <p:txBody>
          <a:bodyPr>
            <a:normAutofit fontScale="90000"/>
          </a:bodyPr>
          <a:lstStyle/>
          <a:p>
            <a:r>
              <a:rPr lang="es-ES" dirty="0" smtClean="0"/>
              <a:t>Revisión</a:t>
            </a:r>
            <a:endParaRPr lang="es-E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76486" y="968028"/>
            <a:ext cx="7436485" cy="5256584"/>
          </a:xfrm>
          <a:noFill/>
          <a:ln/>
        </p:spPr>
        <p:txBody>
          <a:bodyPr>
            <a:noAutofit/>
          </a:bodyPr>
          <a:lstStyle/>
          <a:p>
            <a:r>
              <a:rPr lang="es-ES" sz="2800" dirty="0">
                <a:solidFill>
                  <a:schemeClr val="tx2"/>
                </a:solidFill>
              </a:rPr>
              <a:t>El principal método de validación de la calidad de un proceso o de un producto</a:t>
            </a:r>
          </a:p>
          <a:p>
            <a:r>
              <a:rPr lang="es-ES" sz="2800" dirty="0">
                <a:solidFill>
                  <a:schemeClr val="tx2"/>
                </a:solidFill>
              </a:rPr>
              <a:t>Un grupo debe examinar parte o toda su documentación para buscar problemas potenciales</a:t>
            </a:r>
          </a:p>
          <a:p>
            <a:r>
              <a:rPr lang="es-ES" sz="2800" dirty="0">
                <a:solidFill>
                  <a:schemeClr val="tx2"/>
                </a:solidFill>
              </a:rPr>
              <a:t>Hay diferentes tipos de revisiones con diferentes objetivos</a:t>
            </a:r>
          </a:p>
          <a:p>
            <a:pPr lvl="1"/>
            <a:r>
              <a:rPr lang="es-ES" sz="2400" dirty="0">
                <a:solidFill>
                  <a:schemeClr val="tx2"/>
                </a:solidFill>
              </a:rPr>
              <a:t>Inspecciones para remover defectos  (producto)</a:t>
            </a:r>
          </a:p>
          <a:p>
            <a:pPr lvl="1"/>
            <a:r>
              <a:rPr lang="es-ES" sz="2400" dirty="0">
                <a:solidFill>
                  <a:schemeClr val="tx2"/>
                </a:solidFill>
              </a:rPr>
              <a:t>Revisiones para estimación de progresos (procesos y producto)</a:t>
            </a:r>
          </a:p>
          <a:p>
            <a:pPr lvl="1"/>
            <a:r>
              <a:rPr lang="es-ES" sz="2400" dirty="0">
                <a:solidFill>
                  <a:schemeClr val="tx2"/>
                </a:solidFill>
              </a:rPr>
              <a:t>Revisiones de calidad (estándares y producto)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"/>
              <a:t>Procedimientos de Revisión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s-ES" sz="2800" dirty="0">
                <a:solidFill>
                  <a:schemeClr val="tx2"/>
                </a:solidFill>
              </a:rPr>
              <a:t>Función de calidad - Es parte del proceso general de administración de calidad</a:t>
            </a:r>
          </a:p>
          <a:p>
            <a:r>
              <a:rPr lang="es-ES" sz="2800" dirty="0">
                <a:solidFill>
                  <a:schemeClr val="tx2"/>
                </a:solidFill>
              </a:rPr>
              <a:t>Función de administración del proyecto - proveen información para los administradores del proyecto</a:t>
            </a:r>
          </a:p>
          <a:p>
            <a:r>
              <a:rPr lang="es-ES" sz="2800" dirty="0">
                <a:solidFill>
                  <a:schemeClr val="tx2"/>
                </a:solidFill>
              </a:rPr>
              <a:t>Funciones de comunicación y entretenimiento - Paso de conocimientos entre miembros de desarrollo del equipo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xfrm>
            <a:off x="376487" y="247949"/>
            <a:ext cx="7436485" cy="660384"/>
          </a:xfrm>
          <a:noFill/>
          <a:ln/>
        </p:spPr>
        <p:txBody>
          <a:bodyPr/>
          <a:lstStyle/>
          <a:p>
            <a:r>
              <a:rPr lang="es-ES" dirty="0"/>
              <a:t>Revisiones de calidad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76487" y="1040037"/>
            <a:ext cx="7436485" cy="4855701"/>
          </a:xfrm>
          <a:noFill/>
          <a:ln/>
        </p:spPr>
        <p:txBody>
          <a:bodyPr>
            <a:noAutofit/>
          </a:bodyPr>
          <a:lstStyle/>
          <a:p>
            <a:r>
              <a:rPr lang="es-ES" sz="2800" dirty="0"/>
              <a:t>Un grupo de personas cuidadosamente examinará cada parte o todo un sistema de software y su documentación asociada</a:t>
            </a:r>
          </a:p>
          <a:p>
            <a:r>
              <a:rPr lang="es-ES" sz="2800" dirty="0"/>
              <a:t>Código, diseños, especificaciones, planes de prueba, estándares, etc. todo puede ser revisado</a:t>
            </a:r>
          </a:p>
          <a:p>
            <a:r>
              <a:rPr lang="es-ES" sz="2800" dirty="0"/>
              <a:t>Documentos o Software puede ser “firmados” en cada revisión lo cual significa que la administración ha aprobado el progreso de la siguiente etapa del desarrollo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"/>
              <a:t>Revisiones de calidad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s-ES" sz="2800" dirty="0"/>
              <a:t>El objetivo es descubrir defectos en el sistema e inconsistencias</a:t>
            </a:r>
          </a:p>
          <a:p>
            <a:r>
              <a:rPr lang="es-ES" sz="2800" dirty="0"/>
              <a:t>Cualquier documento producido en el proceso puede ser revisado</a:t>
            </a:r>
          </a:p>
          <a:p>
            <a:r>
              <a:rPr lang="es-ES" sz="2800" dirty="0"/>
              <a:t>El equipo de revisión deberá ser relativamente pequeño y las revisiones deberán ser relativamente cortas</a:t>
            </a:r>
          </a:p>
          <a:p>
            <a:r>
              <a:rPr lang="es-ES" sz="2800" dirty="0"/>
              <a:t>La revisión deberá ser grabada y almacenada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76487" y="319957"/>
            <a:ext cx="7436485" cy="588376"/>
          </a:xfrm>
          <a:noFill/>
          <a:ln/>
        </p:spPr>
        <p:txBody>
          <a:bodyPr/>
          <a:lstStyle/>
          <a:p>
            <a:r>
              <a:rPr lang="es-ES" dirty="0"/>
              <a:t>Tipos de revisiones</a:t>
            </a:r>
          </a:p>
        </p:txBody>
      </p:sp>
      <p:graphicFrame>
        <p:nvGraphicFramePr>
          <p:cNvPr id="41987" name="Object 3"/>
          <p:cNvGraphicFramePr>
            <a:graphicFrameLocks/>
          </p:cNvGraphicFramePr>
          <p:nvPr/>
        </p:nvGraphicFramePr>
        <p:xfrm>
          <a:off x="448494" y="1112044"/>
          <a:ext cx="7581900" cy="513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6" name="Document" r:id="rId4" imgW="3873240" imgH="2628720" progId="Word.Document.8">
                  <p:embed/>
                </p:oleObj>
              </mc:Choice>
              <mc:Fallback>
                <p:oleObj name="Document" r:id="rId4" imgW="3873240" imgH="2628720" progId="Word.Document.8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494" y="1112044"/>
                        <a:ext cx="7581900" cy="513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478" y="0"/>
            <a:ext cx="7436485" cy="588376"/>
          </a:xfrm>
          <a:noFill/>
          <a:ln/>
        </p:spPr>
        <p:txBody>
          <a:bodyPr/>
          <a:lstStyle/>
          <a:p>
            <a:r>
              <a:rPr lang="en-US" dirty="0" err="1" smtClean="0"/>
              <a:t>Inspecciones</a:t>
            </a:r>
            <a:r>
              <a:rPr lang="en-US" dirty="0" smtClean="0"/>
              <a:t> del </a:t>
            </a:r>
            <a:r>
              <a:rPr lang="en-US" dirty="0" err="1" smtClean="0"/>
              <a:t>programa</a:t>
            </a:r>
            <a:endParaRPr lang="es-ES" dirty="0"/>
          </a:p>
        </p:txBody>
      </p:sp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0581" y="824013"/>
            <a:ext cx="7091655" cy="5760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s-ES" sz="4000" dirty="0"/>
              <a:t>Métricas de la calidad del producto</a:t>
            </a:r>
          </a:p>
        </p:txBody>
      </p:sp>
      <p:sp>
        <p:nvSpPr>
          <p:cNvPr id="89090" name="Rectangle 2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s-ES" sz="2800" dirty="0">
                <a:solidFill>
                  <a:schemeClr val="tx2"/>
                </a:solidFill>
              </a:rPr>
              <a:t>Una métrica de calidad deberá ser una forma de predicción de la calidad del producto</a:t>
            </a:r>
          </a:p>
          <a:p>
            <a:r>
              <a:rPr lang="es-ES" sz="2800" dirty="0">
                <a:solidFill>
                  <a:schemeClr val="tx2"/>
                </a:solidFill>
              </a:rPr>
              <a:t>La mayoría de las métricas de calidad existentes son las métricas de la calidad del diseño las cuales se relacionan con la medición del acoplamiento o la complejidad del diseño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76487" y="463973"/>
            <a:ext cx="7436485" cy="588376"/>
          </a:xfrm>
          <a:noFill/>
          <a:ln/>
        </p:spPr>
        <p:txBody>
          <a:bodyPr/>
          <a:lstStyle/>
          <a:p>
            <a:r>
              <a:rPr lang="es-ES" dirty="0"/>
              <a:t>Métricas de control y predicción</a:t>
            </a: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4598" y="1886360"/>
            <a:ext cx="6480720" cy="356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"/>
              <a:t>Suposición de métricas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s-ES" sz="2800" dirty="0">
                <a:solidFill>
                  <a:schemeClr val="tx2"/>
                </a:solidFill>
              </a:rPr>
              <a:t>Una propiedad del  software puede ser medida</a:t>
            </a:r>
          </a:p>
          <a:p>
            <a:r>
              <a:rPr lang="es-ES" sz="2800" dirty="0">
                <a:solidFill>
                  <a:schemeClr val="tx2"/>
                </a:solidFill>
              </a:rPr>
              <a:t>Existe una relación entre lo que se puede medir y que se quiere conocer</a:t>
            </a:r>
          </a:p>
          <a:p>
            <a:r>
              <a:rPr lang="es-ES" sz="2800" dirty="0">
                <a:solidFill>
                  <a:schemeClr val="tx2"/>
                </a:solidFill>
              </a:rPr>
              <a:t>Esta relación ha sido formalizada y validada</a:t>
            </a:r>
          </a:p>
          <a:p>
            <a:r>
              <a:rPr lang="es-ES" sz="2800" dirty="0">
                <a:solidFill>
                  <a:schemeClr val="tx2"/>
                </a:solidFill>
              </a:rPr>
              <a:t>Puede ser difícil relacionar que puede ser medido en cuanto a atributos deseables de calidad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48494" y="319956"/>
            <a:ext cx="7436485" cy="660384"/>
          </a:xfrm>
          <a:noFill/>
          <a:ln/>
        </p:spPr>
        <p:txBody>
          <a:bodyPr/>
          <a:lstStyle/>
          <a:p>
            <a:r>
              <a:rPr lang="es-ES" dirty="0"/>
              <a:t>Atributos internos y externos</a:t>
            </a: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50" y="1760117"/>
            <a:ext cx="7099785" cy="4164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pPr algn="ctr"/>
            <a:r>
              <a:rPr lang="es-ES" sz="4000" dirty="0"/>
              <a:t>Manejo de la calidad del Software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20502" y="1616100"/>
            <a:ext cx="7436485" cy="4855701"/>
          </a:xfrm>
          <a:noFill/>
          <a:ln/>
        </p:spPr>
        <p:txBody>
          <a:bodyPr>
            <a:normAutofit lnSpcReduction="10000"/>
          </a:bodyPr>
          <a:lstStyle/>
          <a:p>
            <a:pPr>
              <a:buNone/>
            </a:pPr>
            <a:endParaRPr lang="es-ES" dirty="0" smtClean="0"/>
          </a:p>
          <a:p>
            <a:r>
              <a:rPr lang="es-ES" sz="2800" dirty="0" smtClean="0">
                <a:solidFill>
                  <a:schemeClr val="tx2"/>
                </a:solidFill>
              </a:rPr>
              <a:t>Se </a:t>
            </a:r>
            <a:r>
              <a:rPr lang="es-ES" sz="2800" dirty="0">
                <a:solidFill>
                  <a:schemeClr val="tx2"/>
                </a:solidFill>
              </a:rPr>
              <a:t>refiere a lograr un nivel de calidad requerido en el producto de software </a:t>
            </a:r>
            <a:endParaRPr lang="es-ES" sz="2800" dirty="0" smtClean="0">
              <a:solidFill>
                <a:schemeClr val="tx2"/>
              </a:solidFill>
            </a:endParaRPr>
          </a:p>
          <a:p>
            <a:endParaRPr lang="es-ES" sz="2800" dirty="0">
              <a:solidFill>
                <a:schemeClr val="tx2"/>
              </a:solidFill>
            </a:endParaRPr>
          </a:p>
          <a:p>
            <a:r>
              <a:rPr lang="es-ES" sz="2800" dirty="0">
                <a:solidFill>
                  <a:schemeClr val="tx2"/>
                </a:solidFill>
              </a:rPr>
              <a:t>Involucra a la definición de estándares de calidad apropiados y procedimientos que permitan asegurar que estos se cumplan</a:t>
            </a:r>
            <a:r>
              <a:rPr lang="es-ES" sz="2800" dirty="0" smtClean="0">
                <a:solidFill>
                  <a:schemeClr val="tx2"/>
                </a:solidFill>
              </a:rPr>
              <a:t>.</a:t>
            </a:r>
          </a:p>
          <a:p>
            <a:endParaRPr lang="es-ES" sz="2800" dirty="0">
              <a:solidFill>
                <a:schemeClr val="tx2"/>
              </a:solidFill>
            </a:endParaRPr>
          </a:p>
          <a:p>
            <a:r>
              <a:rPr lang="es-ES" sz="2800" dirty="0">
                <a:solidFill>
                  <a:schemeClr val="tx2"/>
                </a:solidFill>
              </a:rPr>
              <a:t>Debe llevar a desarrollar una cultura de calidad en donde la calidad </a:t>
            </a:r>
            <a:r>
              <a:rPr lang="es-ES" sz="2800" dirty="0" smtClean="0">
                <a:solidFill>
                  <a:schemeClr val="tx2"/>
                </a:solidFill>
              </a:rPr>
              <a:t>es responsabilidad </a:t>
            </a:r>
            <a:r>
              <a:rPr lang="es-ES" sz="2800" dirty="0">
                <a:solidFill>
                  <a:schemeClr val="tx2"/>
                </a:solidFill>
              </a:rPr>
              <a:t>de todos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48494" y="0"/>
            <a:ext cx="7436485" cy="980340"/>
          </a:xfrm>
          <a:noFill/>
          <a:ln/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Métricas</a:t>
            </a:r>
            <a:r>
              <a:rPr lang="en-US" dirty="0" smtClean="0"/>
              <a:t> </a:t>
            </a:r>
            <a:r>
              <a:rPr lang="en-US" dirty="0" err="1" smtClean="0"/>
              <a:t>estáticas</a:t>
            </a:r>
            <a:r>
              <a:rPr lang="en-US" dirty="0" smtClean="0"/>
              <a:t> de </a:t>
            </a:r>
            <a:r>
              <a:rPr lang="en-US" dirty="0" err="1" smtClean="0"/>
              <a:t>productos</a:t>
            </a:r>
            <a:r>
              <a:rPr lang="en-US" dirty="0" smtClean="0"/>
              <a:t> de software</a:t>
            </a:r>
            <a:endParaRPr lang="es-ES" dirty="0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0582" y="1136241"/>
            <a:ext cx="6840760" cy="5203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48494" y="247948"/>
            <a:ext cx="7436485" cy="516368"/>
          </a:xfrm>
          <a:noFill/>
          <a:ln/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Métricas</a:t>
            </a:r>
            <a:r>
              <a:rPr lang="en-US" dirty="0" smtClean="0"/>
              <a:t> </a:t>
            </a:r>
            <a:r>
              <a:rPr lang="en-US" dirty="0" err="1" smtClean="0"/>
              <a:t>orientadas</a:t>
            </a:r>
            <a:r>
              <a:rPr lang="en-US" dirty="0" smtClean="0"/>
              <a:t> </a:t>
            </a:r>
            <a:endParaRPr lang="es-ES" dirty="0" err="1" smtClean="0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8614" y="758154"/>
            <a:ext cx="5904656" cy="573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s-ES" sz="3600" dirty="0"/>
              <a:t>Proceso de medición del producto</a:t>
            </a:r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510" y="2408188"/>
            <a:ext cx="7535230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478" y="319956"/>
            <a:ext cx="7436485" cy="732392"/>
          </a:xfrm>
          <a:noFill/>
          <a:ln/>
        </p:spPr>
        <p:txBody>
          <a:bodyPr/>
          <a:lstStyle/>
          <a:p>
            <a:r>
              <a:rPr lang="es-ES" dirty="0" err="1"/>
              <a:t>Mantenibilidad</a:t>
            </a:r>
            <a:r>
              <a:rPr lang="es-ES" dirty="0"/>
              <a:t> del diseño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36526" y="1256061"/>
            <a:ext cx="7436485" cy="4855701"/>
          </a:xfrm>
          <a:noFill/>
          <a:ln/>
        </p:spPr>
        <p:txBody>
          <a:bodyPr>
            <a:noAutofit/>
          </a:bodyPr>
          <a:lstStyle/>
          <a:p>
            <a:r>
              <a:rPr lang="es-ES" sz="2800" dirty="0">
                <a:solidFill>
                  <a:schemeClr val="tx2"/>
                </a:solidFill>
              </a:rPr>
              <a:t>Cohesión</a:t>
            </a:r>
          </a:p>
          <a:p>
            <a:pPr lvl="1"/>
            <a:r>
              <a:rPr lang="es-ES" sz="2400" dirty="0" smtClean="0">
                <a:solidFill>
                  <a:schemeClr val="tx2"/>
                </a:solidFill>
              </a:rPr>
              <a:t>Cuanto están relacionadas </a:t>
            </a:r>
            <a:r>
              <a:rPr lang="es-ES" sz="2400" dirty="0">
                <a:solidFill>
                  <a:schemeClr val="tx2"/>
                </a:solidFill>
              </a:rPr>
              <a:t>las partes forman </a:t>
            </a:r>
            <a:r>
              <a:rPr lang="es-ES" sz="2400" dirty="0" smtClean="0">
                <a:solidFill>
                  <a:schemeClr val="tx2"/>
                </a:solidFill>
              </a:rPr>
              <a:t>un componente.</a:t>
            </a:r>
            <a:endParaRPr lang="es-ES" sz="2400" dirty="0">
              <a:solidFill>
                <a:schemeClr val="tx2"/>
              </a:solidFill>
            </a:endParaRPr>
          </a:p>
          <a:p>
            <a:r>
              <a:rPr lang="es-ES" sz="2800" dirty="0">
                <a:solidFill>
                  <a:schemeClr val="tx2"/>
                </a:solidFill>
              </a:rPr>
              <a:t>Acoplamiento</a:t>
            </a:r>
          </a:p>
          <a:p>
            <a:pPr lvl="1"/>
            <a:r>
              <a:rPr lang="es-ES" sz="2400" dirty="0">
                <a:solidFill>
                  <a:schemeClr val="tx2"/>
                </a:solidFill>
              </a:rPr>
              <a:t>Que tan independiente es un componente</a:t>
            </a:r>
          </a:p>
          <a:p>
            <a:r>
              <a:rPr lang="es-ES" sz="2800" dirty="0" err="1">
                <a:solidFill>
                  <a:schemeClr val="tx2"/>
                </a:solidFill>
              </a:rPr>
              <a:t>Entendibilidad</a:t>
            </a:r>
            <a:endParaRPr lang="es-ES" sz="2800" dirty="0">
              <a:solidFill>
                <a:schemeClr val="tx2"/>
              </a:solidFill>
            </a:endParaRPr>
          </a:p>
          <a:p>
            <a:pPr lvl="1"/>
            <a:r>
              <a:rPr lang="es-ES" sz="2400" dirty="0">
                <a:solidFill>
                  <a:schemeClr val="tx2"/>
                </a:solidFill>
              </a:rPr>
              <a:t>Que tan fácil es entender las funciones de un componente</a:t>
            </a:r>
          </a:p>
          <a:p>
            <a:r>
              <a:rPr lang="es-ES" sz="2800" dirty="0">
                <a:solidFill>
                  <a:schemeClr val="tx2"/>
                </a:solidFill>
              </a:rPr>
              <a:t>Adaptabilidad</a:t>
            </a:r>
          </a:p>
          <a:p>
            <a:pPr lvl="1"/>
            <a:r>
              <a:rPr lang="es-ES" sz="2400" dirty="0">
                <a:solidFill>
                  <a:schemeClr val="tx2"/>
                </a:solidFill>
              </a:rPr>
              <a:t>Que tan fácil es cambiar un componente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type="title"/>
          </p:nvPr>
        </p:nvSpPr>
        <p:spPr>
          <a:xfrm>
            <a:off x="376487" y="319957"/>
            <a:ext cx="7436485" cy="588376"/>
          </a:xfrm>
          <a:noFill/>
          <a:ln/>
        </p:spPr>
        <p:txBody>
          <a:bodyPr/>
          <a:lstStyle/>
          <a:p>
            <a:r>
              <a:rPr lang="es-ES" dirty="0"/>
              <a:t>Métricas de acoplamiento</a:t>
            </a:r>
          </a:p>
        </p:txBody>
      </p:sp>
      <p:sp>
        <p:nvSpPr>
          <p:cNvPr id="95234" name="Rectangle 2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s-ES" sz="2800" dirty="0"/>
              <a:t>Asociado con la medida ‘fan-in y fan-</a:t>
            </a:r>
            <a:r>
              <a:rPr lang="es-ES" sz="2800" dirty="0" err="1"/>
              <a:t>out</a:t>
            </a:r>
            <a:r>
              <a:rPr lang="es-ES" sz="2800" dirty="0" smtClean="0"/>
              <a:t>’.</a:t>
            </a:r>
          </a:p>
          <a:p>
            <a:pPr>
              <a:buNone/>
            </a:pPr>
            <a:endParaRPr lang="es-ES" sz="2800" dirty="0"/>
          </a:p>
          <a:p>
            <a:r>
              <a:rPr lang="es-ES" sz="2800" dirty="0"/>
              <a:t>Alta entrada (fan-in)- implica un alto acoplamiento debido a las dependencias de los </a:t>
            </a:r>
            <a:r>
              <a:rPr lang="es-ES" sz="2800" dirty="0" smtClean="0"/>
              <a:t>módulos.</a:t>
            </a:r>
          </a:p>
          <a:p>
            <a:pPr>
              <a:buNone/>
            </a:pPr>
            <a:endParaRPr lang="es-ES" sz="2800" dirty="0"/>
          </a:p>
          <a:p>
            <a:r>
              <a:rPr lang="es-ES" sz="2800" dirty="0"/>
              <a:t>Alta salida (fan-</a:t>
            </a:r>
            <a:r>
              <a:rPr lang="es-ES" sz="2800" dirty="0" err="1"/>
              <a:t>out</a:t>
            </a:r>
            <a:r>
              <a:rPr lang="es-ES" sz="2800" dirty="0"/>
              <a:t>)-  implica un alto acoplamiento debido a la complejidad del control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48494" y="1"/>
            <a:ext cx="7436485" cy="1138767"/>
          </a:xfrm>
          <a:noFill/>
          <a:ln/>
        </p:spPr>
        <p:txBody>
          <a:bodyPr>
            <a:normAutofit fontScale="90000"/>
          </a:bodyPr>
          <a:lstStyle/>
          <a:p>
            <a:pPr algn="ctr"/>
            <a:r>
              <a:rPr lang="es-ES" sz="4000" dirty="0"/>
              <a:t>Métricas de calidad en un programa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20502" y="1184052"/>
            <a:ext cx="7436485" cy="5904656"/>
          </a:xfrm>
          <a:noFill/>
          <a:ln/>
        </p:spPr>
        <p:txBody>
          <a:bodyPr>
            <a:noAutofit/>
          </a:bodyPr>
          <a:lstStyle/>
          <a:p>
            <a:r>
              <a:rPr lang="es-ES" sz="2800" dirty="0"/>
              <a:t>Las métricas de diseño son también aplicables a programas</a:t>
            </a:r>
          </a:p>
          <a:p>
            <a:r>
              <a:rPr lang="es-ES" sz="2800" dirty="0"/>
              <a:t>Otras métricas incluyen</a:t>
            </a:r>
          </a:p>
          <a:p>
            <a:pPr lvl="1"/>
            <a:r>
              <a:rPr lang="es-ES" sz="2400" dirty="0"/>
              <a:t>Longitud.  El tamaño del código fuente del programa</a:t>
            </a:r>
          </a:p>
          <a:p>
            <a:pPr lvl="1"/>
            <a:r>
              <a:rPr lang="es-ES" sz="2400" dirty="0"/>
              <a:t>Complejidad </a:t>
            </a:r>
            <a:r>
              <a:rPr lang="es-ES" sz="2400" dirty="0" err="1"/>
              <a:t>ciclomatica</a:t>
            </a:r>
            <a:r>
              <a:rPr lang="es-ES" sz="2400" dirty="0"/>
              <a:t>.  La complejidad de control de un programa</a:t>
            </a:r>
          </a:p>
          <a:p>
            <a:pPr lvl="1"/>
            <a:r>
              <a:rPr lang="es-ES" sz="2400" dirty="0"/>
              <a:t>Longitud de identificadores</a:t>
            </a:r>
          </a:p>
          <a:p>
            <a:pPr lvl="1"/>
            <a:r>
              <a:rPr lang="es-ES" sz="2400" dirty="0"/>
              <a:t>Profundidad de condicionales anidados</a:t>
            </a:r>
          </a:p>
          <a:p>
            <a:r>
              <a:rPr lang="es-ES" sz="2800" dirty="0"/>
              <a:t>Los valores anómalos de las métricas sugieren que un componente </a:t>
            </a:r>
            <a:r>
              <a:rPr lang="es-ES" sz="2800" dirty="0" smtClean="0"/>
              <a:t>presenta defectos  </a:t>
            </a:r>
            <a:r>
              <a:rPr lang="es-ES" sz="2800" dirty="0"/>
              <a:t>o </a:t>
            </a:r>
            <a:r>
              <a:rPr lang="es-ES" sz="2800" dirty="0" smtClean="0"/>
              <a:t>es </a:t>
            </a:r>
            <a:r>
              <a:rPr lang="es-ES" sz="2800" dirty="0"/>
              <a:t>difícil de entender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48494" y="247949"/>
            <a:ext cx="7436485" cy="588376"/>
          </a:xfrm>
          <a:noFill/>
          <a:ln/>
        </p:spPr>
        <p:txBody>
          <a:bodyPr/>
          <a:lstStyle/>
          <a:p>
            <a:r>
              <a:rPr lang="es-ES" dirty="0"/>
              <a:t>Consideraciones para las métricas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48494" y="1040037"/>
            <a:ext cx="7436485" cy="4855701"/>
          </a:xfrm>
          <a:noFill/>
          <a:ln/>
        </p:spPr>
        <p:txBody>
          <a:bodyPr>
            <a:normAutofit/>
          </a:bodyPr>
          <a:lstStyle/>
          <a:p>
            <a:r>
              <a:rPr lang="es-ES" sz="2800" dirty="0"/>
              <a:t>La longitud del código es simple pero la experimentación ha sugerido que representa un buen </a:t>
            </a:r>
            <a:r>
              <a:rPr lang="es-ES" sz="2800" dirty="0" err="1"/>
              <a:t>predictor</a:t>
            </a:r>
            <a:r>
              <a:rPr lang="es-ES" sz="2800" dirty="0"/>
              <a:t> de problemas</a:t>
            </a:r>
          </a:p>
          <a:p>
            <a:r>
              <a:rPr lang="es-ES" sz="2800" dirty="0"/>
              <a:t>La complejidad </a:t>
            </a:r>
            <a:r>
              <a:rPr lang="es-ES" sz="2800" dirty="0" err="1"/>
              <a:t>ciclomatica</a:t>
            </a:r>
            <a:r>
              <a:rPr lang="es-ES" sz="2800" dirty="0"/>
              <a:t> puede ser engañosa</a:t>
            </a:r>
          </a:p>
          <a:p>
            <a:r>
              <a:rPr lang="es-ES" sz="2800" dirty="0"/>
              <a:t>Nombres largos deberán incrementar la </a:t>
            </a:r>
            <a:r>
              <a:rPr lang="es-ES" sz="2800" dirty="0" err="1"/>
              <a:t>entendibilidad</a:t>
            </a:r>
            <a:r>
              <a:rPr lang="es-ES" sz="2800" dirty="0"/>
              <a:t> de un programa</a:t>
            </a:r>
          </a:p>
          <a:p>
            <a:r>
              <a:rPr lang="es-ES" sz="2800" dirty="0"/>
              <a:t>Condicionales profundamente anidadas son difíciles de entender.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type="title"/>
          </p:nvPr>
        </p:nvSpPr>
        <p:spPr>
          <a:xfrm>
            <a:off x="304478" y="1"/>
            <a:ext cx="7436485" cy="660384"/>
          </a:xfrm>
          <a:noFill/>
          <a:ln/>
        </p:spPr>
        <p:txBody>
          <a:bodyPr/>
          <a:lstStyle/>
          <a:p>
            <a:r>
              <a:rPr lang="es-ES" dirty="0"/>
              <a:t>Métricas de complejidad</a:t>
            </a:r>
          </a:p>
        </p:txBody>
      </p:sp>
      <p:sp>
        <p:nvSpPr>
          <p:cNvPr id="10752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48494" y="824012"/>
            <a:ext cx="7436485" cy="5112568"/>
          </a:xfrm>
          <a:noFill/>
          <a:ln/>
        </p:spPr>
        <p:txBody>
          <a:bodyPr>
            <a:noAutofit/>
          </a:bodyPr>
          <a:lstStyle/>
          <a:p>
            <a:pPr>
              <a:buNone/>
            </a:pPr>
            <a:r>
              <a:rPr lang="es-ES" sz="2800" dirty="0">
                <a:solidFill>
                  <a:schemeClr val="tx2"/>
                </a:solidFill>
              </a:rPr>
              <a:t>La complejidad </a:t>
            </a:r>
            <a:r>
              <a:rPr lang="es-ES" sz="2800" dirty="0" err="1">
                <a:solidFill>
                  <a:schemeClr val="tx2"/>
                </a:solidFill>
              </a:rPr>
              <a:t>ciclomatica</a:t>
            </a:r>
            <a:r>
              <a:rPr lang="es-ES" sz="2800" dirty="0">
                <a:solidFill>
                  <a:schemeClr val="tx2"/>
                </a:solidFill>
              </a:rPr>
              <a:t> es una medida </a:t>
            </a:r>
            <a:r>
              <a:rPr lang="es-ES" sz="2800" dirty="0" smtClean="0">
                <a:solidFill>
                  <a:schemeClr val="tx2"/>
                </a:solidFill>
              </a:rPr>
              <a:t>de cuanto  </a:t>
            </a:r>
            <a:r>
              <a:rPr lang="es-ES" sz="2800" dirty="0">
                <a:solidFill>
                  <a:schemeClr val="tx2"/>
                </a:solidFill>
              </a:rPr>
              <a:t>una estructura </a:t>
            </a:r>
            <a:r>
              <a:rPr lang="es-ES" sz="2800" dirty="0" smtClean="0">
                <a:solidFill>
                  <a:schemeClr val="tx2"/>
                </a:solidFill>
              </a:rPr>
              <a:t>es compleja:</a:t>
            </a:r>
          </a:p>
          <a:p>
            <a:pPr>
              <a:buNone/>
            </a:pPr>
            <a:endParaRPr lang="es-ES" sz="2800" dirty="0" smtClean="0">
              <a:solidFill>
                <a:schemeClr val="tx2"/>
              </a:solidFill>
            </a:endParaRPr>
          </a:p>
          <a:p>
            <a:pPr lvl="2">
              <a:buNone/>
            </a:pPr>
            <a:r>
              <a:rPr lang="es-ES" sz="2400" b="1" dirty="0" smtClean="0">
                <a:solidFill>
                  <a:schemeClr val="tx2"/>
                </a:solidFill>
              </a:rPr>
              <a:t>M = Complejidad </a:t>
            </a:r>
            <a:r>
              <a:rPr lang="es-ES" sz="2400" b="1" dirty="0" err="1" smtClean="0">
                <a:solidFill>
                  <a:schemeClr val="tx2"/>
                </a:solidFill>
              </a:rPr>
              <a:t>ciclomática</a:t>
            </a:r>
            <a:r>
              <a:rPr lang="es-ES" sz="2400" b="1" dirty="0" smtClean="0">
                <a:solidFill>
                  <a:schemeClr val="tx2"/>
                </a:solidFill>
              </a:rPr>
              <a:t>.</a:t>
            </a:r>
          </a:p>
          <a:p>
            <a:pPr lvl="2">
              <a:buNone/>
            </a:pPr>
            <a:r>
              <a:rPr lang="es-ES" sz="2400" b="1" dirty="0" smtClean="0">
                <a:solidFill>
                  <a:schemeClr val="tx2"/>
                </a:solidFill>
              </a:rPr>
              <a:t>A = Número de arcos del grafo.</a:t>
            </a:r>
          </a:p>
          <a:p>
            <a:pPr lvl="2">
              <a:buNone/>
            </a:pPr>
            <a:r>
              <a:rPr lang="es-ES" sz="2400" b="1" dirty="0" smtClean="0">
                <a:solidFill>
                  <a:schemeClr val="tx2"/>
                </a:solidFill>
              </a:rPr>
              <a:t>N = Número de nodos del grafo</a:t>
            </a:r>
          </a:p>
          <a:p>
            <a:pPr lvl="2">
              <a:buNone/>
            </a:pPr>
            <a:r>
              <a:rPr lang="es-ES" sz="2400" b="1" dirty="0" smtClean="0">
                <a:solidFill>
                  <a:schemeClr val="tx2"/>
                </a:solidFill>
              </a:rPr>
              <a:t>M = A − N + 2</a:t>
            </a:r>
            <a:endParaRPr lang="es-ES" sz="2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2470" y="247949"/>
            <a:ext cx="7436485" cy="588376"/>
          </a:xfrm>
        </p:spPr>
        <p:txBody>
          <a:bodyPr/>
          <a:lstStyle/>
          <a:p>
            <a:r>
              <a:rPr lang="en-GB" dirty="0" err="1" smtClean="0"/>
              <a:t>Complejidad</a:t>
            </a:r>
            <a:r>
              <a:rPr lang="en-GB" dirty="0" smtClean="0"/>
              <a:t> </a:t>
            </a:r>
            <a:r>
              <a:rPr lang="en-GB" dirty="0" err="1" smtClean="0"/>
              <a:t>ciclomatica</a:t>
            </a:r>
            <a:endParaRPr lang="en-US" dirty="0"/>
          </a:p>
        </p:txBody>
      </p:sp>
      <p:pic>
        <p:nvPicPr>
          <p:cNvPr id="9728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8574" y="968029"/>
            <a:ext cx="4733334" cy="47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6137126" y="2696222"/>
            <a:ext cx="1728192" cy="830997"/>
          </a:xfrm>
          <a:prstGeom prst="rect">
            <a:avLst/>
          </a:prstGeom>
          <a:noFill/>
        </p:spPr>
        <p:txBody>
          <a:bodyPr wrap="square" lIns="91430" tIns="45714" rIns="91430" bIns="45714" rtlCol="0">
            <a:spAutoFit/>
          </a:bodyPr>
          <a:lstStyle/>
          <a:p>
            <a:r>
              <a:rPr lang="en-GB" b="1" dirty="0" smtClean="0"/>
              <a:t>M=8-7+2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pPr algn="ctr"/>
            <a:r>
              <a:rPr lang="es-ES" sz="3600" dirty="0"/>
              <a:t>Métricas de calidad de la documentación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s-ES" sz="2800" dirty="0">
                <a:solidFill>
                  <a:schemeClr val="tx2"/>
                </a:solidFill>
              </a:rPr>
              <a:t>La legibilidad es importante en la documentación</a:t>
            </a:r>
          </a:p>
          <a:p>
            <a:r>
              <a:rPr lang="es-ES" sz="2800" dirty="0">
                <a:solidFill>
                  <a:schemeClr val="tx2"/>
                </a:solidFill>
              </a:rPr>
              <a:t>El índice “</a:t>
            </a:r>
            <a:r>
              <a:rPr lang="es-ES" sz="2800" dirty="0" err="1">
                <a:solidFill>
                  <a:schemeClr val="tx2"/>
                </a:solidFill>
              </a:rPr>
              <a:t>Gunnings</a:t>
            </a:r>
            <a:r>
              <a:rPr lang="es-ES" sz="2800" dirty="0">
                <a:solidFill>
                  <a:schemeClr val="tx2"/>
                </a:solidFill>
              </a:rPr>
              <a:t> </a:t>
            </a:r>
            <a:r>
              <a:rPr lang="es-ES" sz="2800" dirty="0" err="1">
                <a:solidFill>
                  <a:schemeClr val="tx2"/>
                </a:solidFill>
              </a:rPr>
              <a:t>Fog</a:t>
            </a:r>
            <a:r>
              <a:rPr lang="es-ES" sz="2800" dirty="0">
                <a:solidFill>
                  <a:schemeClr val="tx2"/>
                </a:solidFill>
              </a:rPr>
              <a:t>” es una medida de la legibilidad</a:t>
            </a:r>
          </a:p>
          <a:p>
            <a:pPr lvl="1"/>
            <a:r>
              <a:rPr lang="es-ES" sz="2800" dirty="0">
                <a:solidFill>
                  <a:schemeClr val="tx2"/>
                </a:solidFill>
              </a:rPr>
              <a:t>Basada en la longitud de las frases y el numero de sílabas en una palabra</a:t>
            </a:r>
          </a:p>
          <a:p>
            <a:r>
              <a:rPr lang="es-ES" sz="2800" dirty="0">
                <a:solidFill>
                  <a:schemeClr val="tx2"/>
                </a:solidFill>
              </a:rPr>
              <a:t>Esto puede causar malas interpretaciones cuando se aplica a la documentación </a:t>
            </a:r>
            <a:r>
              <a:rPr lang="es-ES" sz="2800" dirty="0" smtClean="0">
                <a:solidFill>
                  <a:schemeClr val="tx2"/>
                </a:solidFill>
              </a:rPr>
              <a:t>técnica.</a:t>
            </a:r>
            <a:endParaRPr lang="es-E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32470" y="247949"/>
            <a:ext cx="7436485" cy="660384"/>
          </a:xfrm>
          <a:noFill/>
          <a:ln/>
        </p:spPr>
        <p:txBody>
          <a:bodyPr/>
          <a:lstStyle/>
          <a:p>
            <a:r>
              <a:rPr lang="es-ES" dirty="0" smtClean="0"/>
              <a:t>Que </a:t>
            </a:r>
            <a:r>
              <a:rPr lang="es-ES" dirty="0"/>
              <a:t>es calidad?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64518" y="1256060"/>
            <a:ext cx="7772400" cy="5112568"/>
          </a:xfrm>
          <a:noFill/>
          <a:ln/>
        </p:spPr>
        <p:txBody>
          <a:bodyPr>
            <a:noAutofit/>
          </a:bodyPr>
          <a:lstStyle/>
          <a:p>
            <a:r>
              <a:rPr lang="es-ES" sz="2800" dirty="0"/>
              <a:t>Calidad significa que un producto debe cumplir con sus especificaciones</a:t>
            </a:r>
          </a:p>
          <a:p>
            <a:r>
              <a:rPr lang="es-ES" sz="2800" dirty="0" smtClean="0"/>
              <a:t>Para </a:t>
            </a:r>
            <a:r>
              <a:rPr lang="es-ES" sz="2800" dirty="0"/>
              <a:t>sistemas de software</a:t>
            </a:r>
          </a:p>
          <a:p>
            <a:pPr lvl="1"/>
            <a:endParaRPr lang="es-ES" sz="2800" dirty="0" smtClean="0"/>
          </a:p>
          <a:p>
            <a:pPr lvl="1"/>
            <a:r>
              <a:rPr lang="es-ES" sz="2800" dirty="0" smtClean="0"/>
              <a:t>Algunos </a:t>
            </a:r>
            <a:r>
              <a:rPr lang="es-ES" sz="2800" dirty="0"/>
              <a:t>requerimientos de calidad son difíciles de </a:t>
            </a:r>
            <a:r>
              <a:rPr lang="es-ES" sz="2800" dirty="0" smtClean="0"/>
              <a:t>especificar ( eficiencia, </a:t>
            </a:r>
            <a:r>
              <a:rPr lang="es-ES" sz="2800" dirty="0" err="1" smtClean="0"/>
              <a:t>mantenibilidad</a:t>
            </a:r>
            <a:r>
              <a:rPr lang="es-ES" sz="2800" dirty="0" smtClean="0"/>
              <a:t>, reusabilidad, etc.)</a:t>
            </a:r>
            <a:endParaRPr lang="es-ES" sz="2800" dirty="0"/>
          </a:p>
          <a:p>
            <a:pPr lvl="1"/>
            <a:r>
              <a:rPr lang="es-ES" sz="2800" dirty="0"/>
              <a:t>Las especificaciones del Software son usualmente </a:t>
            </a:r>
            <a:r>
              <a:rPr lang="es-ES" sz="2800" dirty="0" smtClean="0"/>
              <a:t>incompletas </a:t>
            </a:r>
            <a:r>
              <a:rPr lang="es-ES" sz="2800" dirty="0"/>
              <a:t>y a menudo inconsistentes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title"/>
          </p:nvPr>
        </p:nvSpPr>
        <p:spPr>
          <a:xfrm>
            <a:off x="448494" y="319956"/>
            <a:ext cx="7436485" cy="732392"/>
          </a:xfrm>
          <a:noFill/>
          <a:ln/>
        </p:spPr>
        <p:txBody>
          <a:bodyPr/>
          <a:lstStyle/>
          <a:p>
            <a:r>
              <a:rPr lang="es-ES" dirty="0"/>
              <a:t>Madures de las Métricas </a:t>
            </a:r>
          </a:p>
        </p:txBody>
      </p:sp>
      <p:sp>
        <p:nvSpPr>
          <p:cNvPr id="111618" name="Rectangle 2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s-ES" sz="2800" dirty="0">
                <a:solidFill>
                  <a:schemeClr val="tx2"/>
                </a:solidFill>
              </a:rPr>
              <a:t>Las métricas todavía tienen un valor limitado y no ampliamente aceptado</a:t>
            </a:r>
          </a:p>
          <a:p>
            <a:r>
              <a:rPr lang="es-ES" sz="2800" dirty="0">
                <a:solidFill>
                  <a:schemeClr val="tx2"/>
                </a:solidFill>
              </a:rPr>
              <a:t>Las relaciones entre que lo que se puede medir y lo que se quiere conocer no </a:t>
            </a:r>
            <a:r>
              <a:rPr lang="es-ES" sz="2800" dirty="0" err="1">
                <a:solidFill>
                  <a:schemeClr val="tx2"/>
                </a:solidFill>
              </a:rPr>
              <a:t>esta</a:t>
            </a:r>
            <a:r>
              <a:rPr lang="es-ES" sz="2800" dirty="0">
                <a:solidFill>
                  <a:schemeClr val="tx2"/>
                </a:solidFill>
              </a:rPr>
              <a:t> bien comprendido aun</a:t>
            </a:r>
          </a:p>
          <a:p>
            <a:r>
              <a:rPr lang="es-ES" sz="2800" dirty="0">
                <a:solidFill>
                  <a:schemeClr val="tx2"/>
                </a:solidFill>
              </a:rPr>
              <a:t>Hace falta poner de acuerdo a las organizaciones sobre las métricas necesarias en el proceso de software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32470" y="247948"/>
            <a:ext cx="7436485" cy="602787"/>
          </a:xfrm>
          <a:noFill/>
          <a:ln/>
        </p:spPr>
        <p:txBody>
          <a:bodyPr/>
          <a:lstStyle/>
          <a:p>
            <a:r>
              <a:rPr lang="es-ES" dirty="0"/>
              <a:t>El compromiso de calidad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s-ES" sz="2800" dirty="0">
                <a:solidFill>
                  <a:schemeClr val="tx2"/>
                </a:solidFill>
              </a:rPr>
              <a:t>No podemos esperar a que las especificaciones mejoren para poner atención al manejo de la calidad</a:t>
            </a:r>
          </a:p>
          <a:p>
            <a:r>
              <a:rPr lang="es-ES" sz="2800" dirty="0">
                <a:solidFill>
                  <a:schemeClr val="tx2"/>
                </a:solidFill>
              </a:rPr>
              <a:t>Debe haber procedimientos que permitan mejorar la calidad aunque la especificaciones no sean perfectas</a:t>
            </a:r>
          </a:p>
          <a:p>
            <a:r>
              <a:rPr lang="es-ES" sz="2800" dirty="0">
                <a:solidFill>
                  <a:schemeClr val="tx2"/>
                </a:solidFill>
              </a:rPr>
              <a:t>El manejo de la calidad no solo se refiere a reducir defectos sino también a mejorar otras cualidades del producto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478" y="0"/>
            <a:ext cx="7436485" cy="588376"/>
          </a:xfrm>
          <a:noFill/>
          <a:ln/>
        </p:spPr>
        <p:txBody>
          <a:bodyPr/>
          <a:lstStyle/>
          <a:p>
            <a:r>
              <a:rPr lang="es-ES" dirty="0"/>
              <a:t>Actividades de manejo de calidad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76487" y="711921"/>
            <a:ext cx="7436485" cy="6120680"/>
          </a:xfrm>
          <a:noFill/>
          <a:ln/>
        </p:spPr>
        <p:txBody>
          <a:bodyPr>
            <a:noAutofit/>
          </a:bodyPr>
          <a:lstStyle/>
          <a:p>
            <a:r>
              <a:rPr lang="es-ES" sz="2800" dirty="0">
                <a:solidFill>
                  <a:schemeClr val="tx2"/>
                </a:solidFill>
              </a:rPr>
              <a:t>Aseguramiento de calidad</a:t>
            </a:r>
          </a:p>
          <a:p>
            <a:pPr lvl="1"/>
            <a:r>
              <a:rPr lang="es-ES" sz="2400" dirty="0">
                <a:solidFill>
                  <a:schemeClr val="tx2"/>
                </a:solidFill>
              </a:rPr>
              <a:t>Establecer procedimientos organizacionales y estándares para la calidad</a:t>
            </a:r>
          </a:p>
          <a:p>
            <a:r>
              <a:rPr lang="es-ES" sz="2800" dirty="0">
                <a:solidFill>
                  <a:schemeClr val="tx2"/>
                </a:solidFill>
              </a:rPr>
              <a:t>Planeación de calidad</a:t>
            </a:r>
          </a:p>
          <a:p>
            <a:pPr lvl="1"/>
            <a:r>
              <a:rPr lang="es-ES" sz="2400" dirty="0">
                <a:solidFill>
                  <a:schemeClr val="tx2"/>
                </a:solidFill>
              </a:rPr>
              <a:t>Seleccionar procedimientos aplicables y estándares para un proyecto en particular y modificar estos como sean requeridos</a:t>
            </a:r>
          </a:p>
          <a:p>
            <a:r>
              <a:rPr lang="es-ES" sz="2800" dirty="0">
                <a:solidFill>
                  <a:schemeClr val="tx2"/>
                </a:solidFill>
              </a:rPr>
              <a:t>Control de calidad</a:t>
            </a:r>
          </a:p>
          <a:p>
            <a:pPr lvl="1"/>
            <a:r>
              <a:rPr lang="es-ES" sz="2400" dirty="0">
                <a:solidFill>
                  <a:schemeClr val="tx2"/>
                </a:solidFill>
              </a:rPr>
              <a:t>Garantizar que procedimientos y estándares son seguidos por el equipo de desarrollo de software </a:t>
            </a:r>
          </a:p>
          <a:p>
            <a:pPr algn="ctr">
              <a:buNone/>
            </a:pPr>
            <a:r>
              <a:rPr lang="es-ES" sz="2800" b="1" dirty="0">
                <a:solidFill>
                  <a:schemeClr val="tx2"/>
                </a:solidFill>
              </a:rPr>
              <a:t>El manejo de calidad debe ser separado del manejo del proyecto para asegurar independencia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pPr algn="ctr"/>
            <a:r>
              <a:rPr lang="es-ES" sz="4000" dirty="0"/>
              <a:t>Atributos de la calidad del Software</a:t>
            </a: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478" y="2264172"/>
            <a:ext cx="8203129" cy="2858641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76487" y="0"/>
            <a:ext cx="7436485" cy="674795"/>
          </a:xfrm>
          <a:noFill/>
          <a:ln/>
        </p:spPr>
        <p:txBody>
          <a:bodyPr/>
          <a:lstStyle/>
          <a:p>
            <a:r>
              <a:rPr lang="es-ES" dirty="0"/>
              <a:t>Calidad basada en procesos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76487" y="1040037"/>
            <a:ext cx="7436485" cy="4855701"/>
          </a:xfrm>
          <a:noFill/>
          <a:ln/>
        </p:spPr>
        <p:txBody>
          <a:bodyPr>
            <a:noAutofit/>
          </a:bodyPr>
          <a:lstStyle/>
          <a:p>
            <a:r>
              <a:rPr lang="es-ES" sz="2800" dirty="0" err="1" smtClean="0"/>
              <a:t>Relacion</a:t>
            </a:r>
            <a:r>
              <a:rPr lang="es-ES" sz="2800" dirty="0" smtClean="0"/>
              <a:t> directa </a:t>
            </a:r>
            <a:r>
              <a:rPr lang="es-ES" sz="2800" dirty="0"/>
              <a:t>entre procesos y productos</a:t>
            </a:r>
          </a:p>
          <a:p>
            <a:r>
              <a:rPr lang="es-ES" sz="2800" dirty="0" smtClean="0"/>
              <a:t>Más </a:t>
            </a:r>
            <a:r>
              <a:rPr lang="es-ES" sz="2800" dirty="0"/>
              <a:t>complejo para software debido a:</a:t>
            </a:r>
          </a:p>
          <a:p>
            <a:pPr lvl="1"/>
            <a:r>
              <a:rPr lang="es-ES" sz="2400" dirty="0"/>
              <a:t>Se requiere la aplicación de habilidades individuales y experiencia, la cual es importante para el desarrollo de software</a:t>
            </a:r>
          </a:p>
          <a:p>
            <a:pPr lvl="1"/>
            <a:r>
              <a:rPr lang="es-ES" sz="2400" dirty="0"/>
              <a:t>Factores externos en las que una aplicación es novedosa o la necesidad para acelerar el calendario de desarrollo puede empeorar la calidad del producto</a:t>
            </a:r>
          </a:p>
          <a:p>
            <a:r>
              <a:rPr lang="es-ES" sz="2800" dirty="0"/>
              <a:t>Debe tenerse especial cuidado de no imponer estándares inapropiados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xfrm>
            <a:off x="376487" y="247949"/>
            <a:ext cx="7436485" cy="660384"/>
          </a:xfrm>
          <a:noFill/>
          <a:ln/>
        </p:spPr>
        <p:txBody>
          <a:bodyPr/>
          <a:lstStyle/>
          <a:p>
            <a:r>
              <a:rPr lang="es-ES" dirty="0"/>
              <a:t>Calidad de procesos practica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s-ES" sz="2800" dirty="0">
                <a:solidFill>
                  <a:schemeClr val="tx2"/>
                </a:solidFill>
              </a:rPr>
              <a:t>Definir procesos de estándares que indiquen como llevar a cabo las revisiones, la administración de la configuración, etc.</a:t>
            </a:r>
          </a:p>
          <a:p>
            <a:r>
              <a:rPr lang="es-ES" sz="2800" dirty="0" err="1" smtClean="0">
                <a:solidFill>
                  <a:schemeClr val="tx2"/>
                </a:solidFill>
              </a:rPr>
              <a:t>Monitoriear</a:t>
            </a:r>
            <a:r>
              <a:rPr lang="es-ES" sz="2800" dirty="0" smtClean="0">
                <a:solidFill>
                  <a:schemeClr val="tx2"/>
                </a:solidFill>
              </a:rPr>
              <a:t>  </a:t>
            </a:r>
            <a:r>
              <a:rPr lang="es-ES" sz="2800" dirty="0">
                <a:solidFill>
                  <a:schemeClr val="tx2"/>
                </a:solidFill>
              </a:rPr>
              <a:t>el proceso de desarrollo  para asegurar que se están siguiendo los estándares </a:t>
            </a:r>
          </a:p>
          <a:p>
            <a:r>
              <a:rPr lang="es-ES" sz="2800" dirty="0">
                <a:solidFill>
                  <a:schemeClr val="tx2"/>
                </a:solidFill>
              </a:rPr>
              <a:t>Reportar estos procesos a la administración del proyecto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342</TotalTime>
  <Pages>55</Pages>
  <Words>1405</Words>
  <Application>Microsoft Office PowerPoint</Application>
  <PresentationFormat>Custom</PresentationFormat>
  <Paragraphs>193</Paragraphs>
  <Slides>40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Century Schoolbook</vt:lpstr>
      <vt:lpstr>Wingdings</vt:lpstr>
      <vt:lpstr>Times New Roman</vt:lpstr>
      <vt:lpstr>Wingdings 2</vt:lpstr>
      <vt:lpstr>Mirador</vt:lpstr>
      <vt:lpstr>Document</vt:lpstr>
      <vt:lpstr>CALIDAD DEL SOFTWARE</vt:lpstr>
      <vt:lpstr>calidad</vt:lpstr>
      <vt:lpstr>Manejo de la calidad del Software </vt:lpstr>
      <vt:lpstr>Que es calidad?</vt:lpstr>
      <vt:lpstr>El compromiso de calidad</vt:lpstr>
      <vt:lpstr>Actividades de manejo de calidad</vt:lpstr>
      <vt:lpstr>Atributos de la calidad del Software</vt:lpstr>
      <vt:lpstr>Calidad basada en procesos</vt:lpstr>
      <vt:lpstr>Calidad de procesos practica</vt:lpstr>
      <vt:lpstr>Calidad basada en procesos</vt:lpstr>
      <vt:lpstr>Estándares de Software </vt:lpstr>
      <vt:lpstr>Importancia de los estándares</vt:lpstr>
      <vt:lpstr>Estándares de Productos y Procesos</vt:lpstr>
      <vt:lpstr>Problemas con estándares</vt:lpstr>
      <vt:lpstr>Desarrollo de estándares</vt:lpstr>
      <vt:lpstr>ISO 9000 - ISO 9001</vt:lpstr>
      <vt:lpstr>Certificación ISO</vt:lpstr>
      <vt:lpstr>ISO 9001</vt:lpstr>
      <vt:lpstr>ISO 9001 y manejo de calidad</vt:lpstr>
      <vt:lpstr>Revisión</vt:lpstr>
      <vt:lpstr>Procedimientos de Revisión</vt:lpstr>
      <vt:lpstr>Revisiones de calidad</vt:lpstr>
      <vt:lpstr>Revisiones de calidad</vt:lpstr>
      <vt:lpstr>Tipos de revisiones</vt:lpstr>
      <vt:lpstr>Inspecciones del programa</vt:lpstr>
      <vt:lpstr>Métricas de la calidad del producto</vt:lpstr>
      <vt:lpstr>Métricas de control y predicción</vt:lpstr>
      <vt:lpstr>Suposición de métricas</vt:lpstr>
      <vt:lpstr>Atributos internos y externos</vt:lpstr>
      <vt:lpstr>Métricas estáticas de productos de software</vt:lpstr>
      <vt:lpstr>Métricas orientadas </vt:lpstr>
      <vt:lpstr>Proceso de medición del producto</vt:lpstr>
      <vt:lpstr>Mantenibilidad del diseño</vt:lpstr>
      <vt:lpstr>Métricas de acoplamiento</vt:lpstr>
      <vt:lpstr>Métricas de calidad en un programa</vt:lpstr>
      <vt:lpstr>Consideraciones para las métricas</vt:lpstr>
      <vt:lpstr>Métricas de complejidad</vt:lpstr>
      <vt:lpstr>Complejidad ciclomatica</vt:lpstr>
      <vt:lpstr>Métricas de calidad de la documentación</vt:lpstr>
      <vt:lpstr>Madures de las Métricas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Administracion de la Calidad</dc:title>
  <dc:creator>Horacio</dc:creator>
  <cp:lastModifiedBy>bosio</cp:lastModifiedBy>
  <cp:revision>82</cp:revision>
  <cp:lastPrinted>1997-02-07T03:01:30Z</cp:lastPrinted>
  <dcterms:created xsi:type="dcterms:W3CDTF">1995-12-05T14:01:45Z</dcterms:created>
  <dcterms:modified xsi:type="dcterms:W3CDTF">2019-10-28T13:49:35Z</dcterms:modified>
</cp:coreProperties>
</file>