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7"/>
  </p:notesMasterIdLst>
  <p:sldIdLst>
    <p:sldId id="256" r:id="rId2"/>
    <p:sldId id="296" r:id="rId3"/>
    <p:sldId id="297" r:id="rId4"/>
    <p:sldId id="276" r:id="rId5"/>
    <p:sldId id="298" r:id="rId6"/>
    <p:sldId id="299" r:id="rId7"/>
    <p:sldId id="277" r:id="rId8"/>
    <p:sldId id="257" r:id="rId9"/>
    <p:sldId id="300" r:id="rId10"/>
    <p:sldId id="259" r:id="rId11"/>
    <p:sldId id="278" r:id="rId12"/>
    <p:sldId id="301" r:id="rId13"/>
    <p:sldId id="302" r:id="rId14"/>
    <p:sldId id="260" r:id="rId15"/>
    <p:sldId id="291" r:id="rId16"/>
    <p:sldId id="292" r:id="rId17"/>
    <p:sldId id="261" r:id="rId18"/>
    <p:sldId id="303" r:id="rId19"/>
    <p:sldId id="293" r:id="rId20"/>
    <p:sldId id="262" r:id="rId21"/>
    <p:sldId id="264" r:id="rId22"/>
    <p:sldId id="265" r:id="rId23"/>
    <p:sldId id="267" r:id="rId24"/>
    <p:sldId id="268" r:id="rId25"/>
    <p:sldId id="269" r:id="rId26"/>
    <p:sldId id="295" r:id="rId27"/>
    <p:sldId id="271" r:id="rId28"/>
    <p:sldId id="272" r:id="rId29"/>
    <p:sldId id="282" r:id="rId30"/>
    <p:sldId id="280" r:id="rId31"/>
    <p:sldId id="273" r:id="rId32"/>
    <p:sldId id="304" r:id="rId33"/>
    <p:sldId id="284" r:id="rId34"/>
    <p:sldId id="286" r:id="rId35"/>
    <p:sldId id="274"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3A834F-D89E-FA46-964D-32A4468B70F2}" type="datetimeFigureOut">
              <a:rPr lang="en-US" smtClean="0"/>
              <a:pPr/>
              <a:t>11/7/2017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6665E-2553-034F-BA1E-D9A145245CB7}" type="slidenum">
              <a:rPr lang="en-US" smtClean="0"/>
              <a:pPr/>
              <a:t>‹Nº›</a:t>
            </a:fld>
            <a:endParaRPr lang="en-US"/>
          </a:p>
        </p:txBody>
      </p:sp>
    </p:spTree>
    <p:extLst>
      <p:ext uri="{BB962C8B-B14F-4D97-AF65-F5344CB8AC3E}">
        <p14:creationId xmlns:p14="http://schemas.microsoft.com/office/powerpoint/2010/main" xmlns="" val="321241507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ln/>
        </p:spPr>
        <p:txBody>
          <a:bodyPr/>
          <a:lstStyle/>
          <a:p>
            <a:endParaRPr lang="en-US"/>
          </a:p>
        </p:txBody>
      </p:sp>
      <p:sp>
        <p:nvSpPr>
          <p:cNvPr id="7987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12109013-4442-4E4A-A404-0345763C8F56}" type="datetimeFigureOut">
              <a:rPr lang="en-US" smtClean="0"/>
              <a:pPr/>
              <a:t>11/7/2017</a:t>
            </a:fld>
            <a:endParaRPr lang="en-U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n-U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C6F7D45-E739-7249-AA46-C5DF2B52B98D}"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2109013-4442-4E4A-A404-0345763C8F56}" type="datetimeFigureOut">
              <a:rPr lang="en-US" smtClean="0"/>
              <a:pPr/>
              <a:t>11/7/2017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2C6F7D45-E739-7249-AA46-C5DF2B52B98D}"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2109013-4442-4E4A-A404-0345763C8F56}" type="datetimeFigureOut">
              <a:rPr lang="en-US" smtClean="0"/>
              <a:pPr/>
              <a:t>11/7/2017</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2C6F7D45-E739-7249-AA46-C5DF2B52B98D}"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12109013-4442-4E4A-A404-0345763C8F56}" type="datetimeFigureOut">
              <a:rPr lang="en-US" smtClean="0"/>
              <a:pPr/>
              <a:t>11/7/2017</a:t>
            </a:fld>
            <a:endParaRPr lang="en-US"/>
          </a:p>
        </p:txBody>
      </p:sp>
      <p:sp>
        <p:nvSpPr>
          <p:cNvPr id="9" name="8 Marcador de número de diapositiva"/>
          <p:cNvSpPr>
            <a:spLocks noGrp="1"/>
          </p:cNvSpPr>
          <p:nvPr>
            <p:ph type="sldNum" sz="quarter" idx="15"/>
          </p:nvPr>
        </p:nvSpPr>
        <p:spPr/>
        <p:txBody>
          <a:bodyPr rtlCol="0"/>
          <a:lstStyle/>
          <a:p>
            <a:fld id="{2C6F7D45-E739-7249-AA46-C5DF2B52B98D}" type="slidenum">
              <a:rPr lang="en-US" smtClean="0"/>
              <a:pPr/>
              <a:t>‹Nº›</a:t>
            </a:fld>
            <a:endParaRPr lang="en-US"/>
          </a:p>
        </p:txBody>
      </p:sp>
      <p:sp>
        <p:nvSpPr>
          <p:cNvPr id="10" name="9 Marcador de pie de página"/>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12109013-4442-4E4A-A404-0345763C8F56}" type="datetimeFigureOut">
              <a:rPr lang="en-US" smtClean="0"/>
              <a:pPr/>
              <a:t>11/7/2017</a:t>
            </a:fld>
            <a:endParaRPr lang="en-U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n-U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C6F7D45-E739-7249-AA46-C5DF2B52B98D}" type="slidenum">
              <a:rPr lang="en-US" smtClean="0"/>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12109013-4442-4E4A-A404-0345763C8F56}" type="datetimeFigureOut">
              <a:rPr lang="en-US" smtClean="0"/>
              <a:pPr/>
              <a:t>11/7/2017</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2C6F7D45-E739-7249-AA46-C5DF2B52B98D}" type="slidenum">
              <a:rPr lang="en-US" smtClean="0"/>
              <a:pPr/>
              <a:t>‹Nº›</a:t>
            </a:fld>
            <a:endParaRPr lang="en-U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12109013-4442-4E4A-A404-0345763C8F56}" type="datetimeFigureOut">
              <a:rPr lang="en-US" smtClean="0"/>
              <a:pPr/>
              <a:t>11/7/2017</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2C6F7D45-E739-7249-AA46-C5DF2B52B98D}" type="slidenum">
              <a:rPr lang="en-US" smtClean="0"/>
              <a:pPr/>
              <a:t>‹Nº›</a:t>
            </a:fld>
            <a:endParaRPr lang="en-U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12109013-4442-4E4A-A404-0345763C8F56}" type="datetimeFigureOut">
              <a:rPr lang="en-US" smtClean="0"/>
              <a:pPr/>
              <a:t>11/7/2017</a:t>
            </a:fld>
            <a:endParaRPr lang="en-US"/>
          </a:p>
        </p:txBody>
      </p:sp>
      <p:sp>
        <p:nvSpPr>
          <p:cNvPr id="7" name="6 Marcador de número de diapositiva"/>
          <p:cNvSpPr>
            <a:spLocks noGrp="1"/>
          </p:cNvSpPr>
          <p:nvPr>
            <p:ph type="sldNum" sz="quarter" idx="11"/>
          </p:nvPr>
        </p:nvSpPr>
        <p:spPr/>
        <p:txBody>
          <a:bodyPr rtlCol="0"/>
          <a:lstStyle/>
          <a:p>
            <a:fld id="{2C6F7D45-E739-7249-AA46-C5DF2B52B98D}" type="slidenum">
              <a:rPr lang="en-US" smtClean="0"/>
              <a:pPr/>
              <a:t>‹Nº›</a:t>
            </a:fld>
            <a:endParaRPr lang="en-US"/>
          </a:p>
        </p:txBody>
      </p:sp>
      <p:sp>
        <p:nvSpPr>
          <p:cNvPr id="8" name="7 Marcador de pie de página"/>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2109013-4442-4E4A-A404-0345763C8F56}" type="datetimeFigureOut">
              <a:rPr lang="en-US" smtClean="0"/>
              <a:pPr/>
              <a:t>11/7/2017</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2C6F7D45-E739-7249-AA46-C5DF2B52B98D}"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12109013-4442-4E4A-A404-0345763C8F56}" type="datetimeFigureOut">
              <a:rPr lang="en-US" smtClean="0"/>
              <a:pPr/>
              <a:t>11/7/2017</a:t>
            </a:fld>
            <a:endParaRPr lang="en-US"/>
          </a:p>
        </p:txBody>
      </p:sp>
      <p:sp>
        <p:nvSpPr>
          <p:cNvPr id="22" name="21 Marcador de número de diapositiva"/>
          <p:cNvSpPr>
            <a:spLocks noGrp="1"/>
          </p:cNvSpPr>
          <p:nvPr>
            <p:ph type="sldNum" sz="quarter" idx="15"/>
          </p:nvPr>
        </p:nvSpPr>
        <p:spPr/>
        <p:txBody>
          <a:bodyPr rtlCol="0"/>
          <a:lstStyle/>
          <a:p>
            <a:fld id="{2C6F7D45-E739-7249-AA46-C5DF2B52B98D}" type="slidenum">
              <a:rPr lang="en-US" smtClean="0"/>
              <a:pPr/>
              <a:t>‹Nº›</a:t>
            </a:fld>
            <a:endParaRPr lang="en-US"/>
          </a:p>
        </p:txBody>
      </p:sp>
      <p:sp>
        <p:nvSpPr>
          <p:cNvPr id="23" name="22 Marcador de pie de página"/>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12109013-4442-4E4A-A404-0345763C8F56}" type="datetimeFigureOut">
              <a:rPr lang="en-US" smtClean="0"/>
              <a:pPr/>
              <a:t>11/7/2017</a:t>
            </a:fld>
            <a:endParaRPr lang="en-US"/>
          </a:p>
        </p:txBody>
      </p:sp>
      <p:sp>
        <p:nvSpPr>
          <p:cNvPr id="18" name="17 Marcador de número de diapositiva"/>
          <p:cNvSpPr>
            <a:spLocks noGrp="1"/>
          </p:cNvSpPr>
          <p:nvPr>
            <p:ph type="sldNum" sz="quarter" idx="11"/>
          </p:nvPr>
        </p:nvSpPr>
        <p:spPr/>
        <p:txBody>
          <a:bodyPr rtlCol="0"/>
          <a:lstStyle/>
          <a:p>
            <a:fld id="{2C6F7D45-E739-7249-AA46-C5DF2B52B98D}" type="slidenum">
              <a:rPr lang="en-US" smtClean="0"/>
              <a:pPr/>
              <a:t>‹Nº›</a:t>
            </a:fld>
            <a:endParaRPr lang="en-US"/>
          </a:p>
        </p:txBody>
      </p:sp>
      <p:sp>
        <p:nvSpPr>
          <p:cNvPr id="21" name="20 Marcador de pie de página"/>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2109013-4442-4E4A-A404-0345763C8F56}" type="datetimeFigureOut">
              <a:rPr lang="en-US" smtClean="0"/>
              <a:pPr/>
              <a:t>11/7/2017</a:t>
            </a:fld>
            <a:endParaRPr lang="en-U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C6F7D45-E739-7249-AA46-C5DF2B52B98D}"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SISTEMAS EMBEBIDOS</a:t>
            </a:r>
            <a:br>
              <a:rPr lang="es-AR" dirty="0" smtClean="0"/>
            </a:br>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Sensores y actuadores</a:t>
            </a:r>
            <a:endParaRPr lang="es-AR"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621323" y="2426677"/>
            <a:ext cx="7715249" cy="244657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lIns="90840" tIns="44623" rIns="90840" bIns="44623"/>
          <a:lstStyle/>
          <a:p>
            <a:r>
              <a:rPr lang="es-AR" dirty="0" smtClean="0"/>
              <a:t>Consideraciones de Arquitectura</a:t>
            </a:r>
            <a:endParaRPr lang="es-AR" dirty="0"/>
          </a:p>
        </p:txBody>
      </p:sp>
      <p:sp>
        <p:nvSpPr>
          <p:cNvPr id="14339" name="Rectangle 3"/>
          <p:cNvSpPr>
            <a:spLocks noGrp="1" noChangeArrowheads="1"/>
          </p:cNvSpPr>
          <p:nvPr>
            <p:ph sz="quarter" idx="1"/>
          </p:nvPr>
        </p:nvSpPr>
        <p:spPr>
          <a:noFill/>
          <a:ln/>
        </p:spPr>
        <p:txBody>
          <a:bodyPr lIns="90840" tIns="44623" rIns="90840" bIns="44623">
            <a:normAutofit/>
          </a:bodyPr>
          <a:lstStyle/>
          <a:p>
            <a:endParaRPr lang="es-ES" dirty="0" smtClean="0"/>
          </a:p>
          <a:p>
            <a:endParaRPr lang="es-ES" dirty="0" smtClean="0"/>
          </a:p>
          <a:p>
            <a:r>
              <a:rPr lang="es-ES" sz="2800" dirty="0" smtClean="0"/>
              <a:t>Cuando </a:t>
            </a:r>
            <a:r>
              <a:rPr lang="es-ES" sz="2800" dirty="0" smtClean="0"/>
              <a:t>se recibe </a:t>
            </a:r>
            <a:r>
              <a:rPr lang="es-ES" sz="2800" dirty="0"/>
              <a:t>un estímulo, el control se </a:t>
            </a:r>
            <a:r>
              <a:rPr lang="es-ES" sz="2800" dirty="0" smtClean="0"/>
              <a:t>debe transferir </a:t>
            </a:r>
            <a:r>
              <a:rPr lang="es-ES" sz="2800" dirty="0"/>
              <a:t>al manejador correcto. </a:t>
            </a:r>
            <a:endParaRPr lang="es-ES" sz="2800" dirty="0" smtClean="0"/>
          </a:p>
          <a:p>
            <a:r>
              <a:rPr lang="es-ES" sz="2800" dirty="0" smtClean="0"/>
              <a:t>Los sistemas </a:t>
            </a:r>
            <a:r>
              <a:rPr lang="es-ES" sz="2800" dirty="0"/>
              <a:t>de software de tiempo real se diseñan </a:t>
            </a:r>
            <a:r>
              <a:rPr lang="es-ES" sz="2800" dirty="0" smtClean="0"/>
              <a:t>como </a:t>
            </a:r>
            <a:r>
              <a:rPr lang="es-ES" sz="2800" dirty="0"/>
              <a:t>un conjunto de procesos cooperativos concurrentes. </a:t>
            </a:r>
            <a:endParaRPr lang="es-ES" sz="2800"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66" y="125260"/>
            <a:ext cx="7467600" cy="515764"/>
          </a:xfrm>
        </p:spPr>
        <p:txBody>
          <a:bodyPr>
            <a:normAutofit fontScale="90000"/>
          </a:bodyPr>
          <a:lstStyle/>
          <a:p>
            <a:r>
              <a:rPr lang="es-AR" dirty="0" smtClean="0"/>
              <a:t>Proceso de diseño </a:t>
            </a:r>
            <a:endParaRPr lang="es-AR" dirty="0"/>
          </a:p>
        </p:txBody>
      </p:sp>
      <p:sp>
        <p:nvSpPr>
          <p:cNvPr id="3" name="Content Placeholder 2"/>
          <p:cNvSpPr>
            <a:spLocks noGrp="1"/>
          </p:cNvSpPr>
          <p:nvPr>
            <p:ph sz="quarter" idx="1"/>
          </p:nvPr>
        </p:nvSpPr>
        <p:spPr>
          <a:xfrm>
            <a:off x="457200" y="650418"/>
            <a:ext cx="7467600" cy="6063533"/>
          </a:xfrm>
        </p:spPr>
        <p:txBody>
          <a:bodyPr>
            <a:normAutofit fontScale="85000" lnSpcReduction="10000"/>
          </a:bodyPr>
          <a:lstStyle/>
          <a:p>
            <a:r>
              <a:rPr lang="es-ES_tradnl" dirty="0"/>
              <a:t>Selección de </a:t>
            </a:r>
            <a:r>
              <a:rPr lang="es-ES_tradnl" dirty="0" smtClean="0"/>
              <a:t>plataforma: se </a:t>
            </a:r>
            <a:r>
              <a:rPr lang="es-ES_tradnl" dirty="0"/>
              <a:t>elige una plataforma de ejecución para el sistema </a:t>
            </a:r>
            <a:r>
              <a:rPr lang="es-ES_tradnl" dirty="0" smtClean="0"/>
              <a:t>(hardware </a:t>
            </a:r>
            <a:r>
              <a:rPr lang="es-ES_tradnl" dirty="0"/>
              <a:t>y </a:t>
            </a:r>
            <a:r>
              <a:rPr lang="es-ES_tradnl" dirty="0" smtClean="0"/>
              <a:t>sistema </a:t>
            </a:r>
            <a:r>
              <a:rPr lang="es-ES_tradnl" dirty="0"/>
              <a:t>operativo de tiempo real a utilizar</a:t>
            </a:r>
            <a:r>
              <a:rPr lang="es-ES_tradnl" dirty="0" smtClean="0"/>
              <a:t>).</a:t>
            </a:r>
            <a:endParaRPr lang="en-US" dirty="0" smtClean="0"/>
          </a:p>
          <a:p>
            <a:r>
              <a:rPr lang="es-ES_tradnl" dirty="0"/>
              <a:t>Identificación de </a:t>
            </a:r>
            <a:r>
              <a:rPr lang="es-ES_tradnl" dirty="0" smtClean="0"/>
              <a:t>estímulos/respuestas: los </a:t>
            </a:r>
            <a:r>
              <a:rPr lang="es-ES_tradnl" dirty="0"/>
              <a:t>estímulos que debe procesar el sistema y la respuesta o respuestas asociadas para cada estímulo</a:t>
            </a:r>
            <a:r>
              <a:rPr lang="es-ES_tradnl" dirty="0" smtClean="0"/>
              <a:t>.</a:t>
            </a:r>
          </a:p>
          <a:p>
            <a:r>
              <a:rPr lang="es-ES_tradnl" dirty="0"/>
              <a:t>Análisis de </a:t>
            </a:r>
            <a:r>
              <a:rPr lang="es-ES_tradnl" dirty="0" smtClean="0"/>
              <a:t>temporización: se </a:t>
            </a:r>
            <a:r>
              <a:rPr lang="es-ES_tradnl" dirty="0"/>
              <a:t>identifican las restricciones de temporización que se aplican </a:t>
            </a:r>
            <a:r>
              <a:rPr lang="es-ES_tradnl" dirty="0" smtClean="0"/>
              <a:t>al </a:t>
            </a:r>
            <a:r>
              <a:rPr lang="es-ES_tradnl" dirty="0"/>
              <a:t>estímulo </a:t>
            </a:r>
            <a:r>
              <a:rPr lang="es-ES_tradnl" dirty="0" smtClean="0"/>
              <a:t>y a </a:t>
            </a:r>
            <a:r>
              <a:rPr lang="es-ES_tradnl" dirty="0"/>
              <a:t>la respuesta. </a:t>
            </a:r>
            <a:endParaRPr lang="es-ES_tradnl" dirty="0" smtClean="0"/>
          </a:p>
          <a:p>
            <a:r>
              <a:rPr lang="es-ES_tradnl" dirty="0"/>
              <a:t>Diseño de </a:t>
            </a:r>
            <a:r>
              <a:rPr lang="es-ES_tradnl" dirty="0" smtClean="0"/>
              <a:t>procesos: se realiza el diseño de procesos </a:t>
            </a:r>
            <a:r>
              <a:rPr lang="es-ES_tradnl" dirty="0"/>
              <a:t>concurrentes. </a:t>
            </a:r>
            <a:endParaRPr lang="es-ES_tradnl" dirty="0" smtClean="0"/>
          </a:p>
          <a:p>
            <a:r>
              <a:rPr lang="es-ES_tradnl" dirty="0"/>
              <a:t>Diseño de </a:t>
            </a:r>
            <a:r>
              <a:rPr lang="es-ES_tradnl" dirty="0" smtClean="0"/>
              <a:t>algoritmo: </a:t>
            </a:r>
            <a:r>
              <a:rPr lang="es-ES_tradnl" dirty="0"/>
              <a:t>p</a:t>
            </a:r>
            <a:r>
              <a:rPr lang="es-ES_tradnl" dirty="0" smtClean="0"/>
              <a:t>ara </a:t>
            </a:r>
            <a:r>
              <a:rPr lang="es-ES_tradnl" dirty="0"/>
              <a:t>cada estímulo y respuesta se diseñan algoritmos que realizan los cálculos </a:t>
            </a:r>
            <a:r>
              <a:rPr lang="es-ES_tradnl" dirty="0" smtClean="0"/>
              <a:t>requeridos.</a:t>
            </a:r>
          </a:p>
          <a:p>
            <a:r>
              <a:rPr lang="es-ES_tradnl" dirty="0"/>
              <a:t>Diseño de </a:t>
            </a:r>
            <a:r>
              <a:rPr lang="es-ES_tradnl" dirty="0" smtClean="0"/>
              <a:t>datos: </a:t>
            </a:r>
            <a:r>
              <a:rPr lang="es-ES_tradnl" dirty="0"/>
              <a:t>Se especifica la información que </a:t>
            </a:r>
            <a:r>
              <a:rPr lang="es-ES_tradnl" dirty="0" smtClean="0"/>
              <a:t>se intercambia </a:t>
            </a:r>
            <a:r>
              <a:rPr lang="es-ES_tradnl" dirty="0"/>
              <a:t>y se diseñan las estructuras de </a:t>
            </a:r>
            <a:r>
              <a:rPr lang="es-ES_tradnl" dirty="0" smtClean="0"/>
              <a:t>datos. Varios </a:t>
            </a:r>
            <a:r>
              <a:rPr lang="es-ES_tradnl" dirty="0"/>
              <a:t>procesos concurrentes pueden compartir estas estructuras de datos. </a:t>
            </a:r>
            <a:endParaRPr lang="it-IT" dirty="0"/>
          </a:p>
          <a:p>
            <a:r>
              <a:rPr lang="es-ES_tradnl" dirty="0"/>
              <a:t>Planeación del </a:t>
            </a:r>
            <a:r>
              <a:rPr lang="es-ES_tradnl" dirty="0" smtClean="0"/>
              <a:t>proceso: </a:t>
            </a:r>
            <a:r>
              <a:rPr lang="es-ES_tradnl" dirty="0"/>
              <a:t>Se diseña un sistema de planeación que garantice que los procesos iniciarán a tiempo para cumplir sus plazos.</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Coordinación de procesos</a:t>
            </a:r>
            <a:endParaRPr lang="es-AR" dirty="0"/>
          </a:p>
        </p:txBody>
      </p:sp>
      <p:sp>
        <p:nvSpPr>
          <p:cNvPr id="3" name="Content Placeholder 2"/>
          <p:cNvSpPr>
            <a:spLocks noGrp="1"/>
          </p:cNvSpPr>
          <p:nvPr>
            <p:ph sz="quarter" idx="1"/>
          </p:nvPr>
        </p:nvSpPr>
        <p:spPr/>
        <p:txBody>
          <a:bodyPr>
            <a:normAutofit/>
          </a:bodyPr>
          <a:lstStyle/>
          <a:p>
            <a:r>
              <a:rPr lang="es-ES" dirty="0"/>
              <a:t>Los procesos en un sistema de tiempo real deben coordinarse </a:t>
            </a:r>
            <a:r>
              <a:rPr lang="es-ES" dirty="0" smtClean="0"/>
              <a:t>para </a:t>
            </a:r>
            <a:r>
              <a:rPr lang="es-ES" dirty="0"/>
              <a:t>compartir información. </a:t>
            </a:r>
            <a:endParaRPr lang="es-ES" dirty="0" smtClean="0"/>
          </a:p>
          <a:p>
            <a:r>
              <a:rPr lang="es-ES" dirty="0" smtClean="0"/>
              <a:t>Los </a:t>
            </a:r>
            <a:r>
              <a:rPr lang="es-ES" dirty="0"/>
              <a:t>mecanismos de coordinación </a:t>
            </a:r>
            <a:r>
              <a:rPr lang="es-ES" dirty="0" smtClean="0"/>
              <a:t>garantizan </a:t>
            </a:r>
            <a:r>
              <a:rPr lang="es-ES" dirty="0"/>
              <a:t>la exclusión mutua para los recursos </a:t>
            </a:r>
            <a:r>
              <a:rPr lang="es-ES" dirty="0" smtClean="0"/>
              <a:t>compartidos.</a:t>
            </a:r>
          </a:p>
          <a:p>
            <a:r>
              <a:rPr lang="es-ES" dirty="0" smtClean="0"/>
              <a:t>Cuando </a:t>
            </a:r>
            <a:r>
              <a:rPr lang="es-ES" dirty="0"/>
              <a:t>un proceso modifica un recurso compartido, otros procesos no podrán cambiar dicho recurso.</a:t>
            </a:r>
            <a:endParaRPr lang="en-GB" dirty="0" smtClean="0"/>
          </a:p>
          <a:p>
            <a:r>
              <a:rPr lang="es-ES" dirty="0" smtClean="0"/>
              <a:t>El intercambio </a:t>
            </a:r>
            <a:r>
              <a:rPr lang="es-ES" dirty="0"/>
              <a:t>de información entre </a:t>
            </a:r>
            <a:r>
              <a:rPr lang="es-ES" dirty="0" smtClean="0"/>
              <a:t>procesos requiere que los procesos se ejecuten </a:t>
            </a:r>
            <a:r>
              <a:rPr lang="es-ES" dirty="0"/>
              <a:t>a diferentes velocidades. Un proceso genera </a:t>
            </a:r>
            <a:r>
              <a:rPr lang="es-ES" dirty="0" smtClean="0"/>
              <a:t>información, otro </a:t>
            </a:r>
            <a:r>
              <a:rPr lang="es-ES" dirty="0"/>
              <a:t>proceso consume esa información.</a:t>
            </a:r>
            <a:r>
              <a:rPr lang="en-GB"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00225" y="1676400"/>
            <a:ext cx="5543550" cy="3505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77825" y="260850"/>
            <a:ext cx="7467600" cy="578394"/>
          </a:xfrm>
          <a:noFill/>
          <a:ln/>
        </p:spPr>
        <p:txBody>
          <a:bodyPr lIns="90840" tIns="44623" rIns="90840" bIns="44623"/>
          <a:lstStyle/>
          <a:p>
            <a:r>
              <a:rPr lang="es-AR" dirty="0" smtClean="0"/>
              <a:t>Exclusión mutua</a:t>
            </a:r>
            <a:endParaRPr lang="es-AR" dirty="0"/>
          </a:p>
        </p:txBody>
      </p:sp>
      <p:sp>
        <p:nvSpPr>
          <p:cNvPr id="78851" name="Rectangle 3"/>
          <p:cNvSpPr>
            <a:spLocks noGrp="1" noChangeArrowheads="1"/>
          </p:cNvSpPr>
          <p:nvPr>
            <p:ph sz="quarter" idx="1"/>
          </p:nvPr>
        </p:nvSpPr>
        <p:spPr>
          <a:xfrm>
            <a:off x="377825" y="1676400"/>
            <a:ext cx="7804150" cy="4130675"/>
          </a:xfrm>
          <a:noFill/>
          <a:ln/>
        </p:spPr>
        <p:txBody>
          <a:bodyPr lIns="90840" tIns="44623" rIns="90840" bIns="44623">
            <a:normAutofit/>
          </a:bodyPr>
          <a:lstStyle/>
          <a:p>
            <a:pPr>
              <a:lnSpc>
                <a:spcPct val="90000"/>
              </a:lnSpc>
            </a:pPr>
            <a:r>
              <a:rPr lang="es-AR" dirty="0" smtClean="0"/>
              <a:t>El proceso productor obtiene los datos  y los coloca en el buffer. El proceso consumidor toma los datos desde el buffer .</a:t>
            </a:r>
          </a:p>
          <a:p>
            <a:pPr>
              <a:lnSpc>
                <a:spcPct val="90000"/>
              </a:lnSpc>
            </a:pPr>
            <a:endParaRPr lang="es-AR" dirty="0" smtClean="0"/>
          </a:p>
          <a:p>
            <a:pPr>
              <a:lnSpc>
                <a:spcPct val="90000"/>
              </a:lnSpc>
            </a:pPr>
            <a:r>
              <a:rPr lang="es-AR" dirty="0" smtClean="0"/>
              <a:t>Los procesos productor y consumidor debe excluirse mutuamente cuando acceden al mismo elemento.</a:t>
            </a:r>
          </a:p>
          <a:p>
            <a:pPr>
              <a:lnSpc>
                <a:spcPct val="90000"/>
              </a:lnSpc>
            </a:pPr>
            <a:endParaRPr lang="es-AR" dirty="0" smtClean="0"/>
          </a:p>
          <a:p>
            <a:pPr>
              <a:lnSpc>
                <a:spcPct val="90000"/>
              </a:lnSpc>
            </a:pPr>
            <a:r>
              <a:rPr lang="es-AR" dirty="0" smtClean="0"/>
              <a:t>El proceso productor no puede agregar datos en un buffer lleno y el proceso consumidor no puede tomar datos de un buffer vacio.</a:t>
            </a:r>
            <a:endParaRPr lang="es-AR"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840" tIns="44623" rIns="90840" bIns="44623"/>
          <a:lstStyle/>
          <a:p>
            <a:r>
              <a:rPr lang="es-AR" dirty="0" smtClean="0">
                <a:solidFill>
                  <a:schemeClr val="tx1"/>
                </a:solidFill>
              </a:rPr>
              <a:t>Modelado de sistema</a:t>
            </a:r>
            <a:r>
              <a:rPr lang="es-AR" dirty="0" smtClean="0">
                <a:solidFill>
                  <a:schemeClr val="tx1"/>
                </a:solidFill>
              </a:rPr>
              <a:t>s de tiempo real</a:t>
            </a:r>
            <a:r>
              <a:rPr lang="en-GB" dirty="0" smtClean="0">
                <a:solidFill>
                  <a:schemeClr val="tx1"/>
                </a:solidFill>
              </a:rPr>
              <a:t/>
            </a:r>
            <a:br>
              <a:rPr lang="en-GB" dirty="0" smtClean="0">
                <a:solidFill>
                  <a:schemeClr val="tx1"/>
                </a:solidFill>
              </a:rPr>
            </a:br>
            <a:endParaRPr lang="en-GB" dirty="0">
              <a:solidFill>
                <a:schemeClr val="tx1"/>
              </a:solidFill>
            </a:endParaRPr>
          </a:p>
        </p:txBody>
      </p:sp>
      <p:sp>
        <p:nvSpPr>
          <p:cNvPr id="25603" name="Rectangle 3"/>
          <p:cNvSpPr>
            <a:spLocks noGrp="1" noChangeArrowheads="1"/>
          </p:cNvSpPr>
          <p:nvPr>
            <p:ph sz="quarter" idx="1"/>
          </p:nvPr>
        </p:nvSpPr>
        <p:spPr>
          <a:xfrm>
            <a:off x="530225" y="1600200"/>
            <a:ext cx="7805738" cy="4129088"/>
          </a:xfrm>
          <a:noFill/>
          <a:ln/>
        </p:spPr>
        <p:txBody>
          <a:bodyPr lIns="90840" tIns="44623" rIns="90840" bIns="44623"/>
          <a:lstStyle/>
          <a:p>
            <a:endParaRPr lang="en-GB" sz="2400" dirty="0" smtClean="0"/>
          </a:p>
          <a:p>
            <a:r>
              <a:rPr lang="es-AR" sz="2400" dirty="0" smtClean="0"/>
              <a:t>Un estimulo produce un cambio en el sistema que lo hace pasar de un estado a otro</a:t>
            </a:r>
            <a:r>
              <a:rPr lang="es-AR" dirty="0" smtClean="0"/>
              <a:t>.</a:t>
            </a:r>
          </a:p>
          <a:p>
            <a:endParaRPr lang="es-AR" dirty="0" smtClean="0"/>
          </a:p>
          <a:p>
            <a:r>
              <a:rPr lang="es-AR" sz="2400" dirty="0" smtClean="0"/>
              <a:t>Se utiliza</a:t>
            </a:r>
            <a:r>
              <a:rPr lang="es-AR" dirty="0" smtClean="0"/>
              <a:t> los modelos de estado de </a:t>
            </a:r>
            <a:r>
              <a:rPr lang="es-AR" dirty="0" err="1" smtClean="0"/>
              <a:t>UML</a:t>
            </a:r>
            <a:endParaRPr lang="es-AR" sz="24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2943" y="703654"/>
            <a:ext cx="8401050" cy="5048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Programacion</a:t>
            </a:r>
            <a:r>
              <a:rPr lang="es-AR" dirty="0" smtClean="0"/>
              <a:t> en tiempo real</a:t>
            </a:r>
            <a:endParaRPr lang="es-AR" dirty="0"/>
          </a:p>
        </p:txBody>
      </p:sp>
      <p:sp>
        <p:nvSpPr>
          <p:cNvPr id="3" name="Content Placeholder 2"/>
          <p:cNvSpPr>
            <a:spLocks noGrp="1"/>
          </p:cNvSpPr>
          <p:nvPr>
            <p:ph sz="quarter" idx="1"/>
          </p:nvPr>
        </p:nvSpPr>
        <p:spPr/>
        <p:txBody>
          <a:bodyPr/>
          <a:lstStyle/>
          <a:p>
            <a:pPr marL="0" indent="0" algn="ctr">
              <a:buNone/>
            </a:pPr>
            <a:endParaRPr lang="es-ES" dirty="0" smtClean="0"/>
          </a:p>
          <a:p>
            <a:pPr marL="0" indent="0" algn="ctr">
              <a:buNone/>
            </a:pPr>
            <a:endParaRPr lang="es-ES" dirty="0"/>
          </a:p>
          <a:p>
            <a:pPr marL="0" indent="0" algn="ctr">
              <a:buNone/>
            </a:pPr>
            <a:r>
              <a:rPr lang="es-ES" b="1" dirty="0" smtClean="0">
                <a:solidFill>
                  <a:schemeClr val="tx2"/>
                </a:solidFill>
              </a:rPr>
              <a:t>Los </a:t>
            </a:r>
            <a:r>
              <a:rPr lang="es-ES" b="1" dirty="0">
                <a:solidFill>
                  <a:schemeClr val="tx2"/>
                </a:solidFill>
              </a:rPr>
              <a:t>sistemas de tiempo real duros se programan </a:t>
            </a:r>
            <a:r>
              <a:rPr lang="es-ES" b="1" dirty="0" smtClean="0">
                <a:solidFill>
                  <a:schemeClr val="tx2"/>
                </a:solidFill>
              </a:rPr>
              <a:t>muchas veces en </a:t>
            </a:r>
            <a:r>
              <a:rPr lang="es-ES" b="1" dirty="0">
                <a:solidFill>
                  <a:schemeClr val="tx2"/>
                </a:solidFill>
              </a:rPr>
              <a:t>lenguaje ensamblador, de modo que pueda cumplirse con los plazos ajustados. </a:t>
            </a:r>
            <a:endParaRPr lang="es-ES" b="1" dirty="0" smtClean="0">
              <a:solidFill>
                <a:schemeClr val="tx2"/>
              </a:solidFill>
            </a:endParaRPr>
          </a:p>
          <a:p>
            <a:pPr marL="0" indent="0" algn="ctr">
              <a:buNone/>
            </a:pPr>
            <a:r>
              <a:rPr lang="es-ES" b="1" dirty="0" smtClean="0">
                <a:solidFill>
                  <a:schemeClr val="tx2"/>
                </a:solidFill>
              </a:rPr>
              <a:t>También </a:t>
            </a:r>
            <a:r>
              <a:rPr lang="es-ES" b="1" dirty="0">
                <a:solidFill>
                  <a:schemeClr val="tx2"/>
                </a:solidFill>
              </a:rPr>
              <a:t>se usan ampliamente los lenguajes a nivel de sistemas, tales como C, que permiten la generación de un código eficiente</a:t>
            </a:r>
            <a:r>
              <a:rPr lang="es-ES" dirty="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364"/>
            <a:ext cx="7467600" cy="510435"/>
          </a:xfrm>
        </p:spPr>
        <p:txBody>
          <a:bodyPr>
            <a:normAutofit fontScale="90000"/>
          </a:bodyPr>
          <a:lstStyle/>
          <a:p>
            <a:r>
              <a:rPr lang="es-AR" dirty="0" smtClean="0"/>
              <a:t>Patrones </a:t>
            </a:r>
            <a:endParaRPr lang="es-AR" dirty="0"/>
          </a:p>
        </p:txBody>
      </p:sp>
      <p:sp>
        <p:nvSpPr>
          <p:cNvPr id="3" name="Content Placeholder 2"/>
          <p:cNvSpPr>
            <a:spLocks noGrp="1"/>
          </p:cNvSpPr>
          <p:nvPr>
            <p:ph sz="quarter" idx="1"/>
          </p:nvPr>
        </p:nvSpPr>
        <p:spPr>
          <a:xfrm>
            <a:off x="457200" y="876822"/>
            <a:ext cx="7467600" cy="4873752"/>
          </a:xfrm>
        </p:spPr>
        <p:txBody>
          <a:bodyPr>
            <a:normAutofit fontScale="92500" lnSpcReduction="20000"/>
          </a:bodyPr>
          <a:lstStyle/>
          <a:p>
            <a:r>
              <a:rPr lang="es-ES" dirty="0"/>
              <a:t>Observar y </a:t>
            </a:r>
            <a:r>
              <a:rPr lang="es-ES" dirty="0" smtClean="0"/>
              <a:t>reaccionar: </a:t>
            </a:r>
            <a:r>
              <a:rPr lang="es-ES" dirty="0"/>
              <a:t>S</a:t>
            </a:r>
            <a:r>
              <a:rPr lang="es-ES" dirty="0" smtClean="0"/>
              <a:t>e </a:t>
            </a:r>
            <a:r>
              <a:rPr lang="es-ES" dirty="0"/>
              <a:t>utiliza cuando un conjunto de sensores se monitorizan </a:t>
            </a:r>
            <a:r>
              <a:rPr lang="es-ES" dirty="0" smtClean="0"/>
              <a:t>manera </a:t>
            </a:r>
            <a:r>
              <a:rPr lang="es-ES" dirty="0"/>
              <a:t>rutinaria. </a:t>
            </a:r>
            <a:r>
              <a:rPr lang="es-ES" dirty="0" smtClean="0"/>
              <a:t>Cuando un sensor </a:t>
            </a:r>
            <a:r>
              <a:rPr lang="es-ES" dirty="0"/>
              <a:t>indican que sucedió cierto </a:t>
            </a:r>
            <a:r>
              <a:rPr lang="es-ES" dirty="0" smtClean="0"/>
              <a:t>evento, </a:t>
            </a:r>
            <a:r>
              <a:rPr lang="es-ES" dirty="0"/>
              <a:t>el sistema reacciona iniciando un proceso para manejar dicho evento. </a:t>
            </a:r>
            <a:endParaRPr lang="es-ES" dirty="0" smtClean="0"/>
          </a:p>
          <a:p>
            <a:endParaRPr lang="es-ES" dirty="0" smtClean="0"/>
          </a:p>
          <a:p>
            <a:r>
              <a:rPr lang="es-ES" dirty="0" smtClean="0"/>
              <a:t>Control ambiental: Emplea sensores </a:t>
            </a:r>
            <a:r>
              <a:rPr lang="es-ES" dirty="0"/>
              <a:t>que proporcionan información sobre el entorno y </a:t>
            </a:r>
            <a:r>
              <a:rPr lang="es-ES" dirty="0" smtClean="0"/>
              <a:t>actuadores </a:t>
            </a:r>
            <a:r>
              <a:rPr lang="es-ES" dirty="0"/>
              <a:t>que pueden cambiar el entorno. En respuesta a los cambios ambientales detectados por el sensor, se envían señales de control a los actuadores del sistema. </a:t>
            </a:r>
            <a:endParaRPr lang="es-ES" dirty="0" smtClean="0"/>
          </a:p>
          <a:p>
            <a:endParaRPr lang="es-ES" dirty="0"/>
          </a:p>
          <a:p>
            <a:r>
              <a:rPr lang="es-ES" dirty="0" smtClean="0"/>
              <a:t>Segmentación </a:t>
            </a:r>
            <a:r>
              <a:rPr lang="es-ES" dirty="0"/>
              <a:t>de proceso </a:t>
            </a:r>
            <a:r>
              <a:rPr lang="es-ES" dirty="0" smtClean="0"/>
              <a:t>(pipeline</a:t>
            </a:r>
            <a:r>
              <a:rPr lang="es-ES" dirty="0"/>
              <a:t>) </a:t>
            </a:r>
            <a:r>
              <a:rPr lang="es-ES" dirty="0" smtClean="0"/>
              <a:t>Se recopilan datos </a:t>
            </a:r>
            <a:r>
              <a:rPr lang="es-ES" dirty="0" smtClean="0"/>
              <a:t>del entorno del </a:t>
            </a:r>
            <a:r>
              <a:rPr lang="es-ES" dirty="0" smtClean="0"/>
              <a:t>sistema que deben transformarse para analizarlos </a:t>
            </a:r>
            <a:r>
              <a:rPr lang="es-ES" dirty="0" smtClean="0"/>
              <a:t>y </a:t>
            </a:r>
            <a:r>
              <a:rPr lang="es-ES" dirty="0" smtClean="0"/>
              <a:t>procesarlos (Analógico-digital)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s-AR" dirty="0" smtClean="0"/>
              <a:t>embebido</a:t>
            </a:r>
            <a:endParaRPr lang="es-AR" dirty="0"/>
          </a:p>
        </p:txBody>
      </p:sp>
      <p:sp>
        <p:nvSpPr>
          <p:cNvPr id="3" name="Content Placeholder 2"/>
          <p:cNvSpPr>
            <a:spLocks noGrp="1"/>
          </p:cNvSpPr>
          <p:nvPr>
            <p:ph sz="quarter" idx="1"/>
          </p:nvPr>
        </p:nvSpPr>
        <p:spPr/>
        <p:txBody>
          <a:bodyPr>
            <a:normAutofit/>
          </a:bodyPr>
          <a:lstStyle/>
          <a:p>
            <a:pPr algn="just"/>
            <a:r>
              <a:rPr lang="es-AR" dirty="0" smtClean="0"/>
              <a:t>Algunos sistemas computacionales se utilizan para controlar dispositivos, como  artefactos domésticos, controladores de juego, líneas de montaje, etc. interactuando directamente con el hardware.</a:t>
            </a:r>
          </a:p>
          <a:p>
            <a:pPr algn="just"/>
            <a:r>
              <a:rPr lang="es-AR" dirty="0" smtClean="0"/>
              <a:t>El software debe reaccionar a eventos generados por el hardware y emitir señales de control en respuesta a esos eventos.</a:t>
            </a:r>
          </a:p>
          <a:p>
            <a:pPr algn="just"/>
            <a:r>
              <a:rPr lang="es-AR" dirty="0" smtClean="0"/>
              <a:t>El software en estos sistemas esta embebido en el hardware generalmente en memorias de solo lectura y debe responder en tiempo real a los eventos. </a:t>
            </a:r>
            <a:endParaRPr lang="es-A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573"/>
            <a:ext cx="7467600" cy="628498"/>
          </a:xfrm>
        </p:spPr>
        <p:txBody>
          <a:bodyPr/>
          <a:lstStyle/>
          <a:p>
            <a:r>
              <a:rPr lang="it-IT" dirty="0" smtClean="0"/>
              <a:t>Patron observar y reaccionar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8700" y="1089634"/>
            <a:ext cx="7750559" cy="44719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781"/>
            <a:ext cx="7467600" cy="801666"/>
          </a:xfrm>
        </p:spPr>
        <p:txBody>
          <a:bodyPr>
            <a:normAutofit fontScale="90000"/>
          </a:bodyPr>
          <a:lstStyle/>
          <a:p>
            <a:r>
              <a:rPr lang="it-IT" dirty="0" smtClean="0"/>
              <a:t>Patron observar y reaccionar</a:t>
            </a:r>
            <a:r>
              <a:rPr lang="en-US" dirty="0" smtClean="0"/>
              <a:t/>
            </a:r>
            <a:br>
              <a:rPr lang="en-US" dirty="0" smtClean="0"/>
            </a:br>
            <a:r>
              <a:rPr lang="it-IT" dirty="0" smtClean="0"/>
              <a:t>Sistema </a:t>
            </a:r>
            <a:r>
              <a:rPr lang="it-IT" dirty="0" smtClean="0"/>
              <a:t>de alarma</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177447"/>
            <a:ext cx="7889378" cy="44467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520"/>
            <a:ext cx="7467600" cy="555047"/>
          </a:xfrm>
        </p:spPr>
        <p:txBody>
          <a:bodyPr/>
          <a:lstStyle/>
          <a:p>
            <a:r>
              <a:rPr lang="it-IT" dirty="0" smtClean="0"/>
              <a:t>Patron control ambiental</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8775" y="914008"/>
            <a:ext cx="7353066" cy="52863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945"/>
            <a:ext cx="7467600" cy="565869"/>
          </a:xfrm>
        </p:spPr>
        <p:txBody>
          <a:bodyPr>
            <a:normAutofit fontScale="90000"/>
          </a:bodyPr>
          <a:lstStyle/>
          <a:p>
            <a:r>
              <a:rPr lang="it-IT" dirty="0" smtClean="0"/>
              <a:t>Control </a:t>
            </a:r>
            <a:r>
              <a:rPr lang="it-IT" dirty="0" smtClean="0"/>
              <a:t>ambiental Sistema </a:t>
            </a:r>
            <a:r>
              <a:rPr lang="it-IT" dirty="0" smtClean="0"/>
              <a:t>de frenado</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8119" y="1730789"/>
            <a:ext cx="6935179" cy="468689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Patron pipeline</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5518" y="1571625"/>
            <a:ext cx="7481038" cy="42655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313"/>
            <a:ext cx="7467600" cy="615973"/>
          </a:xfrm>
        </p:spPr>
        <p:txBody>
          <a:bodyPr>
            <a:normAutofit/>
          </a:bodyPr>
          <a:lstStyle/>
          <a:p>
            <a:r>
              <a:rPr lang="en-US" dirty="0" smtClean="0"/>
              <a:t>Patron Pipeline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7687" y="1220635"/>
            <a:ext cx="7258050" cy="1009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7687" y="2588713"/>
            <a:ext cx="8048625" cy="1981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2942"/>
            <a:ext cx="7467600" cy="678602"/>
          </a:xfrm>
        </p:spPr>
        <p:txBody>
          <a:bodyPr/>
          <a:lstStyle/>
          <a:p>
            <a:r>
              <a:rPr lang="es-AR" dirty="0" err="1" smtClean="0"/>
              <a:t>Temporizacion</a:t>
            </a:r>
            <a:endParaRPr lang="es-AR" dirty="0"/>
          </a:p>
        </p:txBody>
      </p:sp>
      <p:sp>
        <p:nvSpPr>
          <p:cNvPr id="3" name="Content Placeholder 2"/>
          <p:cNvSpPr>
            <a:spLocks noGrp="1"/>
          </p:cNvSpPr>
          <p:nvPr>
            <p:ph sz="quarter" idx="1"/>
          </p:nvPr>
        </p:nvSpPr>
        <p:spPr>
          <a:xfrm>
            <a:off x="457200" y="1052186"/>
            <a:ext cx="7467600" cy="4873752"/>
          </a:xfrm>
        </p:spPr>
        <p:txBody>
          <a:bodyPr>
            <a:normAutofit/>
          </a:bodyPr>
          <a:lstStyle/>
          <a:p>
            <a:r>
              <a:rPr lang="es-ES_tradnl" b="1" dirty="0" smtClean="0">
                <a:solidFill>
                  <a:schemeClr val="tx2"/>
                </a:solidFill>
              </a:rPr>
              <a:t>Plazos</a:t>
            </a:r>
            <a:r>
              <a:rPr lang="es-ES_tradnl" dirty="0" smtClean="0"/>
              <a:t>: </a:t>
            </a:r>
            <a:r>
              <a:rPr lang="es-ES_tradnl" dirty="0"/>
              <a:t>Los tiempos en que deben procesarse los estímulos y producir </a:t>
            </a:r>
            <a:r>
              <a:rPr lang="es-ES_tradnl" dirty="0" smtClean="0"/>
              <a:t>la salida. Si </a:t>
            </a:r>
            <a:r>
              <a:rPr lang="es-ES_tradnl" dirty="0"/>
              <a:t>el sistema no cumple un </a:t>
            </a:r>
            <a:r>
              <a:rPr lang="es-ES_tradnl" dirty="0" smtClean="0"/>
              <a:t>plazo es una falla de sistema.</a:t>
            </a:r>
          </a:p>
          <a:p>
            <a:r>
              <a:rPr lang="es-ES_tradnl" b="1" dirty="0" smtClean="0">
                <a:solidFill>
                  <a:schemeClr val="tx2"/>
                </a:solidFill>
              </a:rPr>
              <a:t>Frecuencia</a:t>
            </a:r>
            <a:r>
              <a:rPr lang="es-ES_tradnl" dirty="0" smtClean="0"/>
              <a:t>: </a:t>
            </a:r>
            <a:r>
              <a:rPr lang="es-ES_tradnl" dirty="0"/>
              <a:t>El número de veces por segundo que debe ejecutarse un proceso para tener la seguridad de que siempre puede cumplir los </a:t>
            </a:r>
            <a:r>
              <a:rPr lang="es-ES_tradnl" dirty="0" smtClean="0"/>
              <a:t>plazos.</a:t>
            </a:r>
          </a:p>
          <a:p>
            <a:r>
              <a:rPr lang="es-ES_tradnl" b="1" dirty="0">
                <a:solidFill>
                  <a:schemeClr val="tx2"/>
                </a:solidFill>
              </a:rPr>
              <a:t>Tiempo de </a:t>
            </a:r>
            <a:r>
              <a:rPr lang="es-ES_tradnl" b="1" dirty="0" smtClean="0">
                <a:solidFill>
                  <a:schemeClr val="tx2"/>
                </a:solidFill>
              </a:rPr>
              <a:t>ejecución</a:t>
            </a:r>
            <a:r>
              <a:rPr lang="es-ES_tradnl" dirty="0" smtClean="0"/>
              <a:t>: </a:t>
            </a:r>
            <a:r>
              <a:rPr lang="es-ES_tradnl" dirty="0"/>
              <a:t>El tiempo requerido para procesar un estímulo y producir una respuesta. </a:t>
            </a:r>
            <a:r>
              <a:rPr lang="es-ES_tradnl" dirty="0" smtClean="0"/>
              <a:t>Dos tiempos </a:t>
            </a:r>
            <a:r>
              <a:rPr lang="es-ES_tradnl" dirty="0"/>
              <a:t>de ejecución: el tiempo de ejecución promedio de un proceso y el tiempo de ejecución del peor escenario para dicho </a:t>
            </a:r>
            <a:r>
              <a:rPr lang="es-ES_tradnl" dirty="0" smtClean="0"/>
              <a:t>proceso.</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047"/>
            <a:ext cx="7467600" cy="653550"/>
          </a:xfrm>
        </p:spPr>
        <p:txBody>
          <a:bodyPr/>
          <a:lstStyle/>
          <a:p>
            <a:r>
              <a:rPr lang="it-IT" dirty="0" smtClean="0"/>
              <a:t>Analisis de temporizacion</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1938" y="916597"/>
            <a:ext cx="6971258" cy="52489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43368"/>
            <a:ext cx="7467600" cy="716180"/>
          </a:xfrm>
        </p:spPr>
        <p:txBody>
          <a:bodyPr/>
          <a:lstStyle/>
          <a:p>
            <a:r>
              <a:rPr lang="it-IT" dirty="0" smtClean="0"/>
              <a:t>temporizacion</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490597"/>
            <a:ext cx="8191500" cy="42327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573"/>
            <a:ext cx="7467600" cy="490712"/>
          </a:xfrm>
        </p:spPr>
        <p:txBody>
          <a:bodyPr>
            <a:normAutofit fontScale="90000"/>
          </a:bodyPr>
          <a:lstStyle/>
          <a:p>
            <a:r>
              <a:rPr lang="es-AR" dirty="0" smtClean="0"/>
              <a:t>Sistemas operativos de tiempo real</a:t>
            </a:r>
            <a:endParaRPr lang="es-AR" dirty="0"/>
          </a:p>
        </p:txBody>
      </p:sp>
      <p:sp>
        <p:nvSpPr>
          <p:cNvPr id="3" name="Content Placeholder 2"/>
          <p:cNvSpPr>
            <a:spLocks noGrp="1"/>
          </p:cNvSpPr>
          <p:nvPr>
            <p:ph sz="quarter" idx="1"/>
          </p:nvPr>
        </p:nvSpPr>
        <p:spPr>
          <a:xfrm>
            <a:off x="457200" y="1199367"/>
            <a:ext cx="7467600" cy="4174299"/>
          </a:xfrm>
        </p:spPr>
        <p:txBody>
          <a:bodyPr>
            <a:normAutofit/>
          </a:bodyPr>
          <a:lstStyle/>
          <a:p>
            <a:r>
              <a:rPr lang="es-ES" dirty="0"/>
              <a:t>L</a:t>
            </a:r>
            <a:r>
              <a:rPr lang="es-ES" dirty="0" smtClean="0"/>
              <a:t>os </a:t>
            </a:r>
            <a:r>
              <a:rPr lang="es-ES" dirty="0"/>
              <a:t>sistemas operativos estándar, como Linux y Windows, no se usan </a:t>
            </a:r>
            <a:r>
              <a:rPr lang="es-ES" dirty="0" smtClean="0"/>
              <a:t>como plataforma </a:t>
            </a:r>
            <a:r>
              <a:rPr lang="es-ES" dirty="0"/>
              <a:t>de ejecución para sistemas de tiempo real. </a:t>
            </a:r>
            <a:endParaRPr lang="es-ES" dirty="0" smtClean="0"/>
          </a:p>
          <a:p>
            <a:r>
              <a:rPr lang="es-ES" dirty="0" smtClean="0"/>
              <a:t>Generalmente las </a:t>
            </a:r>
            <a:r>
              <a:rPr lang="es-ES" dirty="0"/>
              <a:t>aplicaciones embebidas se construyen en la parte superior de un sistema operativo de tiempo real (</a:t>
            </a:r>
            <a:r>
              <a:rPr lang="es-ES" dirty="0" smtClean="0"/>
              <a:t>RTOS).</a:t>
            </a:r>
          </a:p>
          <a:p>
            <a:r>
              <a:rPr lang="es-ES" dirty="0" smtClean="0"/>
              <a:t>Un RTOS </a:t>
            </a:r>
            <a:r>
              <a:rPr lang="es-ES" dirty="0"/>
              <a:t>es un sistema operativo eficiente que ofrece las características que necesitan los sistemas de tiempo real. </a:t>
            </a:r>
            <a:r>
              <a:rPr lang="es-ES" dirty="0" smtClean="0"/>
              <a:t>(Windows/CE</a:t>
            </a:r>
            <a:r>
              <a:rPr lang="es-ES" dirty="0"/>
              <a:t>, </a:t>
            </a:r>
            <a:r>
              <a:rPr lang="es-ES" dirty="0" err="1"/>
              <a:t>Vxworks</a:t>
            </a:r>
            <a:r>
              <a:rPr lang="es-ES" dirty="0"/>
              <a:t> y </a:t>
            </a:r>
            <a:r>
              <a:rPr lang="es-ES" dirty="0" err="1" smtClean="0"/>
              <a:t>RTLinux</a:t>
            </a:r>
            <a:r>
              <a:rPr lang="es-E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Respuesta de los sistemas embebidos</a:t>
            </a:r>
            <a:endParaRPr lang="es-AR" dirty="0"/>
          </a:p>
        </p:txBody>
      </p:sp>
      <p:sp>
        <p:nvSpPr>
          <p:cNvPr id="3" name="Content Placeholder 2"/>
          <p:cNvSpPr>
            <a:spLocks noGrp="1"/>
          </p:cNvSpPr>
          <p:nvPr>
            <p:ph sz="quarter" idx="1"/>
          </p:nvPr>
        </p:nvSpPr>
        <p:spPr/>
        <p:txBody>
          <a:bodyPr>
            <a:normAutofit/>
          </a:bodyPr>
          <a:lstStyle/>
          <a:p>
            <a:r>
              <a:rPr lang="es-AR" dirty="0" smtClean="0"/>
              <a:t>La respuesta en tiempo real es la diferencia entre los sistemas embebidos y otros sistemas de software, tales como los sistemas de información.</a:t>
            </a:r>
          </a:p>
          <a:p>
            <a:r>
              <a:rPr lang="es-AR" dirty="0" smtClean="0"/>
              <a:t>Para los sistemas que no son de tiempo real se debe comprobar que en respuesta a una </a:t>
            </a:r>
            <a:r>
              <a:rPr lang="es-AR" dirty="0" smtClean="0"/>
              <a:t>entrada </a:t>
            </a:r>
            <a:r>
              <a:rPr lang="es-AR" dirty="0" smtClean="0"/>
              <a:t>el sistema genera la salida correcta.</a:t>
            </a:r>
          </a:p>
          <a:p>
            <a:r>
              <a:rPr lang="es-AR" dirty="0" smtClean="0"/>
              <a:t>En un sistema de tiempo real, la salida correcta depende tanto de la respuesta a la entrada como del tiempo que tarda en generar dicha respuesta</a:t>
            </a:r>
            <a:endParaRPr lang="es-A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7467600" cy="589658"/>
          </a:xfrm>
          <a:noFill/>
          <a:ln/>
        </p:spPr>
        <p:txBody>
          <a:bodyPr lIns="90840" tIns="44623" rIns="90840" bIns="44623"/>
          <a:lstStyle/>
          <a:p>
            <a:r>
              <a:rPr lang="es-AR" dirty="0" smtClean="0"/>
              <a:t>Componentes de un RTOS</a:t>
            </a:r>
            <a:endParaRPr lang="es-AR" dirty="0"/>
          </a:p>
        </p:txBody>
      </p:sp>
      <p:sp>
        <p:nvSpPr>
          <p:cNvPr id="37891" name="Rectangle 3"/>
          <p:cNvSpPr>
            <a:spLocks noGrp="1" noChangeArrowheads="1"/>
          </p:cNvSpPr>
          <p:nvPr>
            <p:ph sz="quarter" idx="1"/>
          </p:nvPr>
        </p:nvSpPr>
        <p:spPr>
          <a:xfrm>
            <a:off x="457200" y="973898"/>
            <a:ext cx="7467600" cy="5276590"/>
          </a:xfrm>
          <a:noFill/>
          <a:ln/>
        </p:spPr>
        <p:txBody>
          <a:bodyPr lIns="90840" tIns="44623" rIns="90840" bIns="44623">
            <a:normAutofit/>
          </a:bodyPr>
          <a:lstStyle/>
          <a:p>
            <a:r>
              <a:rPr lang="es-ES" dirty="0" smtClean="0"/>
              <a:t>Un </a:t>
            </a:r>
            <a:r>
              <a:rPr lang="es-ES" dirty="0"/>
              <a:t>reloj de tiempo </a:t>
            </a:r>
            <a:r>
              <a:rPr lang="es-ES" dirty="0" smtClean="0"/>
              <a:t>real</a:t>
            </a:r>
          </a:p>
          <a:p>
            <a:pPr lvl="1"/>
            <a:r>
              <a:rPr lang="es-ES" dirty="0"/>
              <a:t>P</a:t>
            </a:r>
            <a:r>
              <a:rPr lang="es-ES" dirty="0" smtClean="0"/>
              <a:t>roporciona </a:t>
            </a:r>
            <a:r>
              <a:rPr lang="es-ES" dirty="0"/>
              <a:t>la información requerida para programar los procesos periódicamente. </a:t>
            </a:r>
            <a:endParaRPr lang="es-ES" dirty="0" smtClean="0"/>
          </a:p>
          <a:p>
            <a:r>
              <a:rPr lang="es-ES" dirty="0" smtClean="0"/>
              <a:t>Un </a:t>
            </a:r>
            <a:r>
              <a:rPr lang="es-ES" dirty="0"/>
              <a:t>manipulador de </a:t>
            </a:r>
            <a:r>
              <a:rPr lang="es-ES" dirty="0" smtClean="0"/>
              <a:t>interrupciones</a:t>
            </a:r>
          </a:p>
          <a:p>
            <a:pPr lvl="1"/>
            <a:r>
              <a:rPr lang="es-ES" dirty="0"/>
              <a:t>G</a:t>
            </a:r>
            <a:r>
              <a:rPr lang="es-ES" dirty="0" smtClean="0"/>
              <a:t>estiona </a:t>
            </a:r>
            <a:r>
              <a:rPr lang="es-ES" dirty="0"/>
              <a:t>peticiones no periódicas de servicios. </a:t>
            </a:r>
            <a:endParaRPr lang="es-ES" dirty="0" smtClean="0"/>
          </a:p>
          <a:p>
            <a:r>
              <a:rPr lang="es-ES" dirty="0" smtClean="0"/>
              <a:t>Un planificador</a:t>
            </a:r>
          </a:p>
          <a:p>
            <a:pPr lvl="1"/>
            <a:r>
              <a:rPr lang="es-ES" dirty="0" smtClean="0"/>
              <a:t>Examina los </a:t>
            </a:r>
            <a:r>
              <a:rPr lang="es-ES" dirty="0"/>
              <a:t>procesos que pueden ejecutarse y </a:t>
            </a:r>
            <a:r>
              <a:rPr lang="es-ES" dirty="0" smtClean="0"/>
              <a:t>para elegir </a:t>
            </a:r>
            <a:r>
              <a:rPr lang="es-ES" dirty="0"/>
              <a:t>uno de ellos para su ejecución. </a:t>
            </a:r>
          </a:p>
          <a:p>
            <a:r>
              <a:rPr lang="es-ES" dirty="0" smtClean="0"/>
              <a:t>Un </a:t>
            </a:r>
            <a:r>
              <a:rPr lang="es-ES" dirty="0"/>
              <a:t>gestor de </a:t>
            </a:r>
            <a:r>
              <a:rPr lang="es-ES" dirty="0" smtClean="0"/>
              <a:t>recursos.</a:t>
            </a:r>
          </a:p>
          <a:p>
            <a:pPr lvl="1"/>
            <a:r>
              <a:rPr lang="es-ES" dirty="0"/>
              <a:t>A</a:t>
            </a:r>
            <a:r>
              <a:rPr lang="es-ES" dirty="0" smtClean="0"/>
              <a:t>signa </a:t>
            </a:r>
            <a:r>
              <a:rPr lang="es-ES" dirty="0"/>
              <a:t>memoria </a:t>
            </a:r>
            <a:r>
              <a:rPr lang="es-ES" dirty="0" smtClean="0"/>
              <a:t>y </a:t>
            </a:r>
            <a:r>
              <a:rPr lang="es-ES" dirty="0"/>
              <a:t>recursos de procesador para </a:t>
            </a:r>
            <a:r>
              <a:rPr lang="es-ES" dirty="0" smtClean="0"/>
              <a:t>los procesos programados. </a:t>
            </a:r>
          </a:p>
          <a:p>
            <a:r>
              <a:rPr lang="es-ES" dirty="0" smtClean="0"/>
              <a:t>Un despachador.</a:t>
            </a:r>
          </a:p>
          <a:p>
            <a:pPr lvl="1"/>
            <a:r>
              <a:rPr lang="es-ES" dirty="0"/>
              <a:t>R</a:t>
            </a:r>
            <a:r>
              <a:rPr lang="es-ES" dirty="0" smtClean="0"/>
              <a:t>esponsable </a:t>
            </a:r>
            <a:r>
              <a:rPr lang="es-ES" dirty="0"/>
              <a:t>de iniciar la ejecución de los procesos</a:t>
            </a:r>
            <a:endParaRPr lang="en-GB" sz="17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38203"/>
            <a:ext cx="7467600" cy="615972"/>
          </a:xfrm>
        </p:spPr>
        <p:txBody>
          <a:bodyPr/>
          <a:lstStyle/>
          <a:p>
            <a:r>
              <a:rPr lang="it-IT" dirty="0" smtClean="0"/>
              <a:t>Componenetes de un RTOS </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9823" y="966766"/>
            <a:ext cx="5883579" cy="51481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9726" y="322545"/>
            <a:ext cx="7467600" cy="5677422"/>
          </a:xfrm>
        </p:spPr>
        <p:txBody>
          <a:bodyPr>
            <a:normAutofit lnSpcReduction="10000"/>
          </a:bodyPr>
          <a:lstStyle/>
          <a:p>
            <a:pPr marL="0" indent="0">
              <a:buNone/>
            </a:pPr>
            <a:r>
              <a:rPr lang="es-ES" dirty="0" smtClean="0"/>
              <a:t>PRIORIDADES</a:t>
            </a:r>
          </a:p>
          <a:p>
            <a:pPr marL="0" indent="0">
              <a:buNone/>
            </a:pPr>
            <a:endParaRPr lang="es-ES" dirty="0" smtClean="0"/>
          </a:p>
          <a:p>
            <a:pPr marL="0" indent="0">
              <a:buNone/>
            </a:pPr>
            <a:r>
              <a:rPr lang="es-ES" dirty="0" smtClean="0"/>
              <a:t>Un  </a:t>
            </a:r>
            <a:r>
              <a:rPr lang="es-ES" dirty="0"/>
              <a:t>RTOS debe gestionar al menos dos niveles de prioridad para los procesos del sistema: </a:t>
            </a:r>
            <a:endParaRPr lang="es-ES" dirty="0" smtClean="0"/>
          </a:p>
          <a:p>
            <a:pPr marL="0" indent="0">
              <a:buNone/>
            </a:pPr>
            <a:endParaRPr lang="es-ES" dirty="0" smtClean="0"/>
          </a:p>
          <a:p>
            <a:r>
              <a:rPr lang="es-ES" b="1" dirty="0" smtClean="0"/>
              <a:t>Nivel </a:t>
            </a:r>
            <a:r>
              <a:rPr lang="es-ES" b="1" dirty="0"/>
              <a:t>de </a:t>
            </a:r>
            <a:r>
              <a:rPr lang="es-ES" b="1" dirty="0" smtClean="0"/>
              <a:t>interrupción: </a:t>
            </a:r>
            <a:r>
              <a:rPr lang="es-ES" dirty="0" smtClean="0"/>
              <a:t>Este </a:t>
            </a:r>
            <a:r>
              <a:rPr lang="es-ES" dirty="0"/>
              <a:t>es el nivel de prioridad más alto. Se asigna a procesos que necesitan una respuesta muy rápida. </a:t>
            </a:r>
            <a:endParaRPr lang="es-ES" dirty="0" smtClean="0"/>
          </a:p>
          <a:p>
            <a:r>
              <a:rPr lang="es-ES" b="1" dirty="0" smtClean="0"/>
              <a:t>Nivel </a:t>
            </a:r>
            <a:r>
              <a:rPr lang="es-ES" b="1" dirty="0"/>
              <a:t>de </a:t>
            </a:r>
            <a:r>
              <a:rPr lang="es-ES" b="1" dirty="0" smtClean="0"/>
              <a:t>reloj: </a:t>
            </a:r>
            <a:r>
              <a:rPr lang="es-ES" dirty="0"/>
              <a:t>Este nivel de prioridad se asigna a los procesos periódicos</a:t>
            </a:r>
            <a:r>
              <a:rPr lang="es-ES" dirty="0" smtClean="0"/>
              <a:t>.</a:t>
            </a:r>
          </a:p>
          <a:p>
            <a:r>
              <a:rPr lang="es-ES" b="1" dirty="0"/>
              <a:t>P</a:t>
            </a:r>
            <a:r>
              <a:rPr lang="es-ES" b="1" dirty="0" smtClean="0"/>
              <a:t>rioridad de procesos </a:t>
            </a:r>
            <a:r>
              <a:rPr lang="es-ES" b="1" dirty="0"/>
              <a:t>en segundo </a:t>
            </a:r>
            <a:r>
              <a:rPr lang="es-ES" b="1" dirty="0" smtClean="0"/>
              <a:t>plano</a:t>
            </a:r>
            <a:r>
              <a:rPr lang="es-ES" dirty="0" smtClean="0"/>
              <a:t>: Procesos que </a:t>
            </a:r>
            <a:r>
              <a:rPr lang="es-ES" dirty="0"/>
              <a:t>no necesitan cumplir plazos en tiempo real. </a:t>
            </a:r>
            <a:r>
              <a:rPr lang="es-ES" dirty="0" smtClean="0"/>
              <a:t>Se programan </a:t>
            </a:r>
            <a:r>
              <a:rPr lang="es-ES" dirty="0"/>
              <a:t>para ejecutarse cuando la capacidad de procesador está disponible</a:t>
            </a:r>
            <a:r>
              <a:rPr lang="es-ES" dirty="0" smtClean="0"/>
              <a:t>.</a:t>
            </a:r>
            <a:r>
              <a:rPr lang="es-ES" dirty="0"/>
              <a:t> (</a:t>
            </a:r>
            <a:r>
              <a:rPr lang="es-ES" dirty="0" err="1"/>
              <a:t>autoverificación</a:t>
            </a:r>
            <a:r>
              <a:rPr lang="es-ES" dirty="0"/>
              <a:t>) </a:t>
            </a:r>
            <a:endParaRPr lang="it-IT" dirty="0"/>
          </a:p>
        </p:txBody>
      </p:sp>
    </p:spTree>
    <p:extLst>
      <p:ext uri="{BB962C8B-B14F-4D97-AF65-F5344CB8AC3E}">
        <p14:creationId xmlns:p14="http://schemas.microsoft.com/office/powerpoint/2010/main" xmlns="" val="741096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310954"/>
            <a:ext cx="7467600" cy="553342"/>
          </a:xfrm>
          <a:noFill/>
          <a:ln/>
        </p:spPr>
        <p:txBody>
          <a:bodyPr lIns="90840" tIns="44623" rIns="90840" bIns="44623"/>
          <a:lstStyle/>
          <a:p>
            <a:r>
              <a:rPr lang="es-AR" dirty="0" smtClean="0"/>
              <a:t>Servicio de interrupciones</a:t>
            </a:r>
            <a:endParaRPr lang="es-AR" dirty="0"/>
          </a:p>
        </p:txBody>
      </p:sp>
      <p:sp>
        <p:nvSpPr>
          <p:cNvPr id="46083" name="Rectangle 3"/>
          <p:cNvSpPr>
            <a:spLocks noGrp="1" noChangeArrowheads="1"/>
          </p:cNvSpPr>
          <p:nvPr>
            <p:ph sz="quarter" idx="1"/>
          </p:nvPr>
        </p:nvSpPr>
        <p:spPr>
          <a:noFill/>
          <a:ln/>
        </p:spPr>
        <p:txBody>
          <a:bodyPr lIns="90840" tIns="44623" rIns="90840" bIns="44623">
            <a:normAutofit lnSpcReduction="10000"/>
          </a:bodyPr>
          <a:lstStyle/>
          <a:p>
            <a:r>
              <a:rPr lang="es-AR" sz="2400" dirty="0" smtClean="0"/>
              <a:t>El control se transfiere automáticamente a una dirección de memoria definida.</a:t>
            </a:r>
          </a:p>
          <a:p>
            <a:endParaRPr lang="es-AR" sz="2400" dirty="0" smtClean="0"/>
          </a:p>
          <a:p>
            <a:r>
              <a:rPr lang="es-AR" sz="2400" dirty="0" smtClean="0"/>
              <a:t>Esta dirección de memoria contiene el código de respuesta a la interrupción (</a:t>
            </a:r>
            <a:r>
              <a:rPr lang="es-AR" sz="2400" dirty="0" err="1" smtClean="0"/>
              <a:t>interrupt</a:t>
            </a:r>
            <a:r>
              <a:rPr lang="es-AR" sz="2400" dirty="0" smtClean="0"/>
              <a:t> </a:t>
            </a:r>
            <a:r>
              <a:rPr lang="es-AR" sz="2400" dirty="0" err="1" smtClean="0"/>
              <a:t>service</a:t>
            </a:r>
            <a:r>
              <a:rPr lang="es-AR" sz="2400" dirty="0" smtClean="0"/>
              <a:t> </a:t>
            </a:r>
            <a:r>
              <a:rPr lang="es-AR" sz="2400" dirty="0" err="1" smtClean="0"/>
              <a:t>routine</a:t>
            </a:r>
            <a:r>
              <a:rPr lang="es-AR" sz="2400" dirty="0" smtClean="0"/>
              <a:t>).</a:t>
            </a:r>
          </a:p>
          <a:p>
            <a:endParaRPr lang="es-AR" sz="2400" dirty="0" smtClean="0"/>
          </a:p>
          <a:p>
            <a:r>
              <a:rPr lang="es-AR" sz="2400" dirty="0" smtClean="0"/>
              <a:t>Se deshabilitan las restantes interrupciones hasta finalizar el proceso. </a:t>
            </a:r>
          </a:p>
          <a:p>
            <a:endParaRPr lang="es-AR" sz="2400" dirty="0" smtClean="0"/>
          </a:p>
          <a:p>
            <a:r>
              <a:rPr lang="es-AR" sz="2400" dirty="0" err="1" smtClean="0"/>
              <a:t>Interrupt</a:t>
            </a:r>
            <a:r>
              <a:rPr lang="es-AR" sz="2400" dirty="0" smtClean="0"/>
              <a:t> </a:t>
            </a:r>
            <a:r>
              <a:rPr lang="es-AR" sz="2400" dirty="0" err="1" smtClean="0"/>
              <a:t>service</a:t>
            </a:r>
            <a:r>
              <a:rPr lang="es-AR" sz="2400" dirty="0" smtClean="0"/>
              <a:t> </a:t>
            </a:r>
            <a:r>
              <a:rPr lang="es-AR" sz="2400" dirty="0" err="1" smtClean="0"/>
              <a:t>routines</a:t>
            </a:r>
            <a:r>
              <a:rPr lang="es-AR" sz="2400" dirty="0" smtClean="0"/>
              <a:t> debe ser simple y veloz. </a:t>
            </a:r>
            <a:endParaRPr lang="es-AR" sz="24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310954"/>
            <a:ext cx="7467600" cy="553342"/>
          </a:xfrm>
        </p:spPr>
        <p:txBody>
          <a:bodyPr/>
          <a:lstStyle/>
          <a:p>
            <a:r>
              <a:rPr lang="en-GB" dirty="0" err="1" smtClean="0"/>
              <a:t>Manejo</a:t>
            </a:r>
            <a:r>
              <a:rPr lang="en-GB" dirty="0" smtClean="0"/>
              <a:t> de los </a:t>
            </a:r>
            <a:r>
              <a:rPr lang="en-GB" dirty="0" err="1" smtClean="0"/>
              <a:t>procesos</a:t>
            </a:r>
            <a:endParaRPr lang="en-GB" dirty="0"/>
          </a:p>
        </p:txBody>
      </p:sp>
      <p:sp>
        <p:nvSpPr>
          <p:cNvPr id="89091" name="Rectangle 3"/>
          <p:cNvSpPr>
            <a:spLocks noGrp="1" noChangeArrowheads="1"/>
          </p:cNvSpPr>
          <p:nvPr>
            <p:ph sz="quarter" idx="1"/>
          </p:nvPr>
        </p:nvSpPr>
        <p:spPr>
          <a:xfrm>
            <a:off x="457200" y="1102290"/>
            <a:ext cx="7467600" cy="4873752"/>
          </a:xfrm>
        </p:spPr>
        <p:txBody>
          <a:bodyPr>
            <a:normAutofit lnSpcReduction="10000"/>
          </a:bodyPr>
          <a:lstStyle/>
          <a:p>
            <a:pPr>
              <a:lnSpc>
                <a:spcPct val="90000"/>
              </a:lnSpc>
              <a:buNone/>
            </a:pPr>
            <a:endParaRPr lang="en-GB" dirty="0" smtClean="0"/>
          </a:p>
          <a:p>
            <a:pPr>
              <a:lnSpc>
                <a:spcPct val="90000"/>
              </a:lnSpc>
            </a:pPr>
            <a:r>
              <a:rPr lang="es-AR" dirty="0" smtClean="0"/>
              <a:t>El </a:t>
            </a:r>
            <a:r>
              <a:rPr lang="es-AR" dirty="0" err="1" smtClean="0"/>
              <a:t>RTOS</a:t>
            </a:r>
            <a:r>
              <a:rPr lang="es-AR" dirty="0" smtClean="0"/>
              <a:t> debe manejar como se ejecutan procesos concurrente</a:t>
            </a:r>
            <a:r>
              <a:rPr lang="es-AR" dirty="0" smtClean="0"/>
              <a:t>:</a:t>
            </a:r>
            <a:endParaRPr lang="es-AR" dirty="0" smtClean="0"/>
          </a:p>
          <a:p>
            <a:pPr>
              <a:lnSpc>
                <a:spcPct val="90000"/>
              </a:lnSpc>
            </a:pPr>
            <a:r>
              <a:rPr lang="es-AR" dirty="0" smtClean="0"/>
              <a:t>Los procesos periódicos de ejecutan a intervalos regulare</a:t>
            </a:r>
            <a:r>
              <a:rPr lang="es-AR" dirty="0" smtClean="0"/>
              <a:t>s</a:t>
            </a:r>
            <a:r>
              <a:rPr lang="es-AR" dirty="0" smtClean="0"/>
              <a:t>.</a:t>
            </a:r>
          </a:p>
          <a:p>
            <a:r>
              <a:rPr lang="es-ES" dirty="0" smtClean="0"/>
              <a:t>El </a:t>
            </a:r>
            <a:r>
              <a:rPr lang="es-ES" dirty="0" smtClean="0"/>
              <a:t>planificador selecciona un proceso </a:t>
            </a:r>
            <a:r>
              <a:rPr lang="es-ES" dirty="0" smtClean="0"/>
              <a:t>a ejecutar de la lista. </a:t>
            </a:r>
          </a:p>
          <a:p>
            <a:r>
              <a:rPr lang="es-ES" dirty="0" smtClean="0"/>
              <a:t>Se selecciona según la prioridad, periodos del </a:t>
            </a:r>
            <a:r>
              <a:rPr lang="es-ES" dirty="0" smtClean="0"/>
              <a:t>proceso, tiempos de ejecución esperados y plazos </a:t>
            </a:r>
            <a:r>
              <a:rPr lang="es-ES" dirty="0" smtClean="0"/>
              <a:t>de finalización.</a:t>
            </a:r>
          </a:p>
          <a:p>
            <a:r>
              <a:rPr lang="es-ES" dirty="0" smtClean="0"/>
              <a:t>Si dos </a:t>
            </a:r>
            <a:r>
              <a:rPr lang="es-ES" dirty="0" smtClean="0"/>
              <a:t>procesos </a:t>
            </a:r>
            <a:r>
              <a:rPr lang="es-ES" dirty="0" smtClean="0"/>
              <a:t>deben </a:t>
            </a:r>
            <a:r>
              <a:rPr lang="es-ES" dirty="0" smtClean="0"/>
              <a:t>ejecutarse </a:t>
            </a:r>
            <a:r>
              <a:rPr lang="es-ES" dirty="0" smtClean="0"/>
              <a:t>en el mismo </a:t>
            </a:r>
            <a:r>
              <a:rPr lang="es-ES" dirty="0" smtClean="0"/>
              <a:t>instante </a:t>
            </a:r>
            <a:r>
              <a:rPr lang="es-ES" dirty="0" smtClean="0"/>
              <a:t>se retrasa el proceso </a:t>
            </a:r>
            <a:r>
              <a:rPr lang="es-ES" dirty="0" smtClean="0"/>
              <a:t>con </a:t>
            </a:r>
            <a:r>
              <a:rPr lang="es-ES" dirty="0" smtClean="0"/>
              <a:t>plazo </a:t>
            </a:r>
            <a:r>
              <a:rPr lang="es-ES" dirty="0" smtClean="0"/>
              <a:t>más largo.</a:t>
            </a:r>
            <a:endParaRPr lang="en-GB"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313152" y="1858462"/>
            <a:ext cx="8480120" cy="256584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s-AR" dirty="0" smtClean="0"/>
              <a:t>Definición</a:t>
            </a:r>
            <a:endParaRPr lang="es-AR" dirty="0"/>
          </a:p>
        </p:txBody>
      </p:sp>
      <p:sp>
        <p:nvSpPr>
          <p:cNvPr id="10244" name="Rectangle 4"/>
          <p:cNvSpPr>
            <a:spLocks noGrp="1" noChangeArrowheads="1"/>
          </p:cNvSpPr>
          <p:nvPr>
            <p:ph sz="quarter" idx="1"/>
          </p:nvPr>
        </p:nvSpPr>
        <p:spPr>
          <a:xfrm>
            <a:off x="301625" y="1600200"/>
            <a:ext cx="8402638" cy="4505325"/>
          </a:xfrm>
          <a:noFill/>
          <a:ln/>
        </p:spPr>
        <p:txBody>
          <a:bodyPr lIns="90840" tIns="44623" rIns="90840" bIns="44623">
            <a:normAutofit/>
          </a:bodyPr>
          <a:lstStyle/>
          <a:p>
            <a:pPr algn="ctr">
              <a:buNone/>
            </a:pPr>
            <a:endParaRPr lang="es-AR" b="1" dirty="0" smtClean="0"/>
          </a:p>
          <a:p>
            <a:pPr algn="ctr">
              <a:buNone/>
            </a:pPr>
            <a:r>
              <a:rPr lang="es-AR" b="1" dirty="0" smtClean="0">
                <a:solidFill>
                  <a:schemeClr val="tx2"/>
                </a:solidFill>
              </a:rPr>
              <a:t>Un sistema de software de tiempo real es un sistema cuya correcta operación depende tanto de los resultados producidos por el sistema como del tiempo en que se producen dichos resultados.  Si los resultados no se producen según la especificación de tiempo se considera una falla del sistema</a:t>
            </a:r>
            <a:r>
              <a:rPr lang="en-US" dirty="0" smtClean="0"/>
              <a:t>.</a:t>
            </a:r>
            <a:endParaRPr lang="en-GB" dirty="0"/>
          </a:p>
        </p:txBody>
      </p:sp>
      <p:sp>
        <p:nvSpPr>
          <p:cNvPr id="10243" name="Rectangle 3"/>
          <p:cNvSpPr>
            <a:spLocks noChangeArrowheads="1"/>
          </p:cNvSpPr>
          <p:nvPr/>
        </p:nvSpPr>
        <p:spPr bwMode="auto">
          <a:xfrm>
            <a:off x="363538" y="4025900"/>
            <a:ext cx="8497887" cy="1436688"/>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defTabSz="917575">
              <a:lnSpc>
                <a:spcPts val="2113"/>
              </a:lnSpc>
            </a:pPr>
            <a:endParaRPr lang="en-GB" sz="1800">
              <a:solidFill>
                <a:srgbClr val="000000"/>
              </a:solidFill>
            </a:endParaRPr>
          </a:p>
          <a:p>
            <a:pPr algn="ctr" defTabSz="917575"/>
            <a:endParaRPr lang="en-GB" sz="1800">
              <a:solidFill>
                <a:srgbClr val="0000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Características</a:t>
            </a:r>
            <a:r>
              <a:rPr lang="en-US" dirty="0" smtClean="0"/>
              <a:t>:</a:t>
            </a:r>
            <a:endParaRPr lang="en-US" dirty="0"/>
          </a:p>
        </p:txBody>
      </p:sp>
      <p:sp>
        <p:nvSpPr>
          <p:cNvPr id="3" name="Content Placeholder 2"/>
          <p:cNvSpPr>
            <a:spLocks noGrp="1"/>
          </p:cNvSpPr>
          <p:nvPr>
            <p:ph sz="quarter" idx="1"/>
          </p:nvPr>
        </p:nvSpPr>
        <p:spPr/>
        <p:txBody>
          <a:bodyPr/>
          <a:lstStyle/>
          <a:p>
            <a:r>
              <a:rPr lang="es-AR" dirty="0" smtClean="0"/>
              <a:t>Operan de manera continua, es decir, su operación no tiene fin. </a:t>
            </a:r>
          </a:p>
          <a:p>
            <a:r>
              <a:rPr lang="es-AR" dirty="0" smtClean="0"/>
              <a:t>Las interacciones con el entorno del sistema son incontrolables e impredecibles. </a:t>
            </a:r>
          </a:p>
          <a:p>
            <a:r>
              <a:rPr lang="es-AR" dirty="0" smtClean="0"/>
              <a:t>Hay limitaciones físicas que afectan el diseño de un sistema. (limitaciones de energía o espacio físico)</a:t>
            </a:r>
          </a:p>
          <a:p>
            <a:r>
              <a:rPr lang="es-AR" dirty="0" smtClean="0"/>
              <a:t>Se requiere interacción directa con el hardware.</a:t>
            </a:r>
          </a:p>
          <a:p>
            <a:r>
              <a:rPr lang="es-AR" dirty="0" smtClean="0"/>
              <a:t> La protección y fiabilidad dominan el diseño del sistema. </a:t>
            </a: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6595"/>
            <a:ext cx="7467600" cy="667361"/>
          </a:xfrm>
        </p:spPr>
        <p:txBody>
          <a:bodyPr/>
          <a:lstStyle/>
          <a:p>
            <a:r>
              <a:rPr lang="es-AR" dirty="0" smtClean="0"/>
              <a:t>Diseño de sistemas embebidos</a:t>
            </a:r>
            <a:endParaRPr lang="es-AR" dirty="0"/>
          </a:p>
        </p:txBody>
      </p:sp>
      <p:sp>
        <p:nvSpPr>
          <p:cNvPr id="3" name="Content Placeholder 2"/>
          <p:cNvSpPr>
            <a:spLocks noGrp="1"/>
          </p:cNvSpPr>
          <p:nvPr>
            <p:ph sz="quarter" idx="1"/>
          </p:nvPr>
        </p:nvSpPr>
        <p:spPr/>
        <p:txBody>
          <a:bodyPr>
            <a:normAutofit/>
          </a:bodyPr>
          <a:lstStyle/>
          <a:p>
            <a:r>
              <a:rPr lang="es-AR" dirty="0" smtClean="0"/>
              <a:t>En el diseño del software se deben considerar el diseño y el rendimiento del </a:t>
            </a:r>
            <a:r>
              <a:rPr lang="es-AR" dirty="0" smtClean="0"/>
              <a:t>hardware.</a:t>
            </a:r>
            <a:endParaRPr lang="es-AR" dirty="0" smtClean="0"/>
          </a:p>
          <a:p>
            <a:r>
              <a:rPr lang="es-AR" dirty="0" smtClean="0"/>
              <a:t>Parte del proceso de diseño comprende decidir de cuáles funcionalidades del sistema se implementaran por software y cuáles por hardware. </a:t>
            </a:r>
          </a:p>
          <a:p>
            <a:r>
              <a:rPr lang="es-AR" dirty="0" smtClean="0"/>
              <a:t>Las decisiones del hardware, software de soporte y temporización del sistema deben considerarse al inicio del proceso.</a:t>
            </a:r>
          </a:p>
          <a:p>
            <a:r>
              <a:rPr lang="es-AR" dirty="0" smtClean="0"/>
              <a:t>El enfoque más utilizado se basa en un modelo </a:t>
            </a:r>
            <a:r>
              <a:rPr lang="es-AR" dirty="0" smtClean="0"/>
              <a:t>estímulo-respuesta.</a:t>
            </a:r>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s-AR" dirty="0" smtClean="0"/>
              <a:t>Sistemas reactivos</a:t>
            </a:r>
            <a:endParaRPr lang="es-AR" dirty="0"/>
          </a:p>
        </p:txBody>
      </p:sp>
      <p:sp>
        <p:nvSpPr>
          <p:cNvPr id="12291" name="Rectangle 3"/>
          <p:cNvSpPr>
            <a:spLocks noGrp="1" noChangeArrowheads="1"/>
          </p:cNvSpPr>
          <p:nvPr>
            <p:ph sz="quarter" idx="1"/>
          </p:nvPr>
        </p:nvSpPr>
        <p:spPr>
          <a:noFill/>
          <a:ln/>
        </p:spPr>
        <p:txBody>
          <a:bodyPr lIns="90840" tIns="44623" rIns="90840" bIns="44623">
            <a:normAutofit/>
          </a:bodyPr>
          <a:lstStyle/>
          <a:p>
            <a:r>
              <a:rPr lang="es-AR" dirty="0" smtClean="0"/>
              <a:t>Dado un estimulo, el sistema debe reaccionar generando una respuesta correcta en el tiempo correcto. </a:t>
            </a:r>
            <a:endParaRPr lang="es-AR" sz="2400" dirty="0" smtClean="0"/>
          </a:p>
          <a:p>
            <a:r>
              <a:rPr lang="es-AR" b="1" dirty="0" smtClean="0">
                <a:solidFill>
                  <a:schemeClr val="tx2"/>
                </a:solidFill>
              </a:rPr>
              <a:t>Estímulos periódicos:</a:t>
            </a:r>
            <a:r>
              <a:rPr lang="es-AR" dirty="0" smtClean="0"/>
              <a:t>  Ocurren a intervalos predecibles. </a:t>
            </a:r>
          </a:p>
          <a:p>
            <a:pPr lvl="1"/>
            <a:r>
              <a:rPr lang="es-AR" dirty="0" smtClean="0"/>
              <a:t>El sistema examina un sensor cada 50 milisegundos y responde según el valor de dicho sensor.</a:t>
            </a:r>
          </a:p>
          <a:p>
            <a:r>
              <a:rPr lang="es-AR" b="1" dirty="0" smtClean="0">
                <a:solidFill>
                  <a:schemeClr val="tx2"/>
                </a:solidFill>
              </a:rPr>
              <a:t>Estímulos no periódicos:  </a:t>
            </a:r>
            <a:r>
              <a:rPr lang="es-AR" dirty="0" smtClean="0"/>
              <a:t>Ocurren de manera irregular e impredecible, y se señalan mediante el mecanismo de interrupción. </a:t>
            </a:r>
          </a:p>
          <a:p>
            <a:pPr lvl="1"/>
            <a:r>
              <a:rPr lang="es-AR" dirty="0" smtClean="0"/>
              <a:t>Una interrupción que indique que se completó una transferencia I/O </a:t>
            </a:r>
            <a:r>
              <a:rPr lang="en-GB" dirty="0" smtClean="0"/>
              <a:t>.</a:t>
            </a:r>
            <a:endParaRPr lang="en-GB"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915"/>
            <a:ext cx="7467600" cy="667361"/>
          </a:xfrm>
        </p:spPr>
        <p:txBody>
          <a:bodyPr/>
          <a:lstStyle/>
          <a:p>
            <a:r>
              <a:rPr lang="es-AR" dirty="0" smtClean="0"/>
              <a:t>Estímulos en un sistema de alarma</a:t>
            </a:r>
            <a:endParaRPr lang="es-AR" dirty="0"/>
          </a:p>
        </p:txBody>
      </p:sp>
      <p:pic>
        <p:nvPicPr>
          <p:cNvPr id="1026" name="Picture 2"/>
          <p:cNvPicPr>
            <a:picLocks noChangeAspect="1" noChangeArrowheads="1"/>
          </p:cNvPicPr>
          <p:nvPr/>
        </p:nvPicPr>
        <p:blipFill>
          <a:blip r:embed="rId2"/>
          <a:srcRect/>
          <a:stretch>
            <a:fillRect/>
          </a:stretch>
        </p:blipFill>
        <p:spPr bwMode="auto">
          <a:xfrm>
            <a:off x="610069" y="750276"/>
            <a:ext cx="7460635" cy="569741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Modelo general de un sistema embebido</a:t>
            </a:r>
            <a:endParaRPr lang="es-AR"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613661" y="1863969"/>
            <a:ext cx="7508958" cy="382172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1636</TotalTime>
  <Words>1429</Words>
  <Application>Microsoft Office PowerPoint</Application>
  <PresentationFormat>Presentación en pantalla (4:3)</PresentationFormat>
  <Paragraphs>125</Paragraphs>
  <Slides>35</Slides>
  <Notes>5</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Mirador</vt:lpstr>
      <vt:lpstr>SISTEMAS EMBEBIDOS </vt:lpstr>
      <vt:lpstr>Software embebido</vt:lpstr>
      <vt:lpstr>Respuesta de los sistemas embebidos</vt:lpstr>
      <vt:lpstr>Definición</vt:lpstr>
      <vt:lpstr>Características:</vt:lpstr>
      <vt:lpstr>Diseño de sistemas embebidos</vt:lpstr>
      <vt:lpstr>Sistemas reactivos</vt:lpstr>
      <vt:lpstr>Estímulos en un sistema de alarma</vt:lpstr>
      <vt:lpstr>Modelo general de un sistema embebido</vt:lpstr>
      <vt:lpstr>Sensores y actuadores</vt:lpstr>
      <vt:lpstr>Consideraciones de Arquitectura</vt:lpstr>
      <vt:lpstr>Proceso de diseño </vt:lpstr>
      <vt:lpstr>Coordinación de procesos</vt:lpstr>
      <vt:lpstr>Diapositiva 14</vt:lpstr>
      <vt:lpstr>Exclusión mutua</vt:lpstr>
      <vt:lpstr>Modelado de sistemas de tiempo real </vt:lpstr>
      <vt:lpstr>Diapositiva 17</vt:lpstr>
      <vt:lpstr>Programacion en tiempo real</vt:lpstr>
      <vt:lpstr>Patrones </vt:lpstr>
      <vt:lpstr>Patron observar y reaccionar</vt:lpstr>
      <vt:lpstr>Patron observar y reaccionar Sistema de alarma</vt:lpstr>
      <vt:lpstr>Patron control ambiental</vt:lpstr>
      <vt:lpstr>Control ambiental Sistema de frenado</vt:lpstr>
      <vt:lpstr>Patron pipeline</vt:lpstr>
      <vt:lpstr>Patron Pipeline</vt:lpstr>
      <vt:lpstr>Temporizacion</vt:lpstr>
      <vt:lpstr>Analisis de temporizacion</vt:lpstr>
      <vt:lpstr>temporizacion</vt:lpstr>
      <vt:lpstr>Sistemas operativos de tiempo real</vt:lpstr>
      <vt:lpstr>Componentes de un RTOS</vt:lpstr>
      <vt:lpstr>Componenetes de un RTOS </vt:lpstr>
      <vt:lpstr>Diapositiva 32</vt:lpstr>
      <vt:lpstr>Servicio de interrupciones</vt:lpstr>
      <vt:lpstr>Manejo de los procesos</vt:lpstr>
      <vt:lpstr>Diapositiva 35</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20</dc:title>
  <dc:creator>Ian Sommerville</dc:creator>
  <cp:lastModifiedBy>Horacio</cp:lastModifiedBy>
  <cp:revision>49</cp:revision>
  <dcterms:created xsi:type="dcterms:W3CDTF">2010-02-09T12:39:33Z</dcterms:created>
  <dcterms:modified xsi:type="dcterms:W3CDTF">2017-11-07T12:14:38Z</dcterms:modified>
</cp:coreProperties>
</file>