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BO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BO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B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B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B17BA6-5A63-49DE-A2B3-44AF68103344}" type="slidenum">
              <a:rPr lang="es-BO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54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F5234D-B536-4122-B59C-874163308BF8}" type="slidenum">
              <a:rPr lang="es-BO" sz="1200" strike="noStrike">
                <a:solidFill>
                  <a:srgbClr val="000000"/>
                </a:solidFill>
                <a:latin typeface="Arial"/>
                <a:ea typeface="ＭＳ Ｐゴシック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2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36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36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36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BAC05C-F25C-466D-9902-E032EF20397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Plan guiado y especificación ágil</a:t>
            </a:r>
            <a:endParaRPr/>
          </a:p>
        </p:txBody>
      </p:sp>
      <p:pic>
        <p:nvPicPr>
          <p:cNvPr id="128" name="Picture 3"/>
          <p:cNvPicPr/>
          <p:nvPr/>
        </p:nvPicPr>
        <p:blipFill>
          <a:blip r:embed="rId2" cstate="print"/>
          <a:stretch/>
        </p:blipFill>
        <p:spPr>
          <a:xfrm>
            <a:off x="1734840" y="1819800"/>
            <a:ext cx="5731560" cy="435780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1D4447-C995-4610-8592-A5F0E7BBC99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Cuestiones técnicas, humanas y organizacionales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41968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mayoría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incluyen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elementos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plan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decisión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equilibrio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depende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¿Es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muy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Si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así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probable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plan.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realizarse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estrategia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incremental,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 a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obtiene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retroalimentación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Si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así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considere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¿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tan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eficaces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comunicarse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informal.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ser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distribuidos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BE0B84-1FEB-451E-A3DC-1D2AF1FE0AC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técnicas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humanas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organizacionales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457200" y="1410480"/>
            <a:ext cx="8470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plan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necesarios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cantidad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análisis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aplicación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 con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complejo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temporización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Cuál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expectativa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larga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tal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requieran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intenciones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originales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desarrolladores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soporte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tecnologías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disponibles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apoyar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buenas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herramientas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seguimiento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distribuye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subcontrata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comunicarse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través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5210C0-C7A3-453C-B407-D9D4BC227D4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Cuestiones técnicas, humanas y organizacionales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51520" y="1268760"/>
            <a:ext cx="8229240" cy="49685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¿Hay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afectar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tradicionales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plan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ya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norma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tan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buenos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diseñadores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programadores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argumenta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altos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capacitación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​​en planes, en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programadores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simplemente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traducen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sujeto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aprobado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regulador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FAA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aprueba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crítico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funcionamiento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aeronave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usted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probablemente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tendrá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producir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justificación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seguridad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3A39DF-E74C-4781-84D7-CD5D9476235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Programación extrema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Tal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conocido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utilizado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Extreme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Programming (XP)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toma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‘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extremo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’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iterativo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 </a:t>
            </a:r>
            <a:endParaRPr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versiones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construir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varias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veces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día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endParaRPr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incrementos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entregan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los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clientes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2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semanas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endParaRPr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deben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construcción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la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acumulación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sólo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aceptada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resultan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satisfactorias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EC76CB-A8CF-41F2-A781-4DF70DB3C93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XP y principios ágiles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del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un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compromiso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tiempo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completo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con el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endParaRPr lang="en-US" sz="2400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Entrega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incremental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incremental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apoyado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pequeños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frecuentes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Personas no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procesos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: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pares  y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propiedad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colectiva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Adoptar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el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cambio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soportados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regulares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>
                <a:solidFill>
                  <a:srgbClr val="FF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</a:rPr>
              <a:t> la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simplicidad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constante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C2211B-3F53-47E8-8A1B-28B54D9BCCF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liberación de la programación extrema</a:t>
            </a:r>
            <a:endParaRPr/>
          </a:p>
        </p:txBody>
      </p:sp>
      <p:pic>
        <p:nvPicPr>
          <p:cNvPr id="152" name="Picture 3"/>
          <p:cNvPicPr/>
          <p:nvPr/>
        </p:nvPicPr>
        <p:blipFill>
          <a:blip r:embed="rId2" cstate="print"/>
          <a:stretch/>
        </p:blipFill>
        <p:spPr>
          <a:xfrm>
            <a:off x="1192320" y="2372040"/>
            <a:ext cx="6557760" cy="285588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DB52E4-EEA5-4C9F-B619-3179A3FB312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Prácticas de Extreme programming</a:t>
            </a:r>
            <a:endParaRPr/>
          </a:p>
        </p:txBody>
      </p:sp>
      <p:graphicFrame>
        <p:nvGraphicFramePr>
          <p:cNvPr id="156" name="Table 2"/>
          <p:cNvGraphicFramePr/>
          <p:nvPr/>
        </p:nvGraphicFramePr>
        <p:xfrm>
          <a:off x="467544" y="1268760"/>
          <a:ext cx="8325000" cy="5083448"/>
        </p:xfrm>
        <a:graphic>
          <a:graphicData uri="http://schemas.openxmlformats.org/drawingml/2006/table">
            <a:tbl>
              <a:tblPr/>
              <a:tblGrid>
                <a:gridCol w="2359440"/>
                <a:gridCol w="5965560"/>
              </a:tblGrid>
              <a:tr h="4148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b="1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Principio o práctica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b="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Descripción</a:t>
                      </a:r>
                      <a:endParaRPr/>
                    </a:p>
                  </a:txBody>
                  <a:tcPr/>
                </a:tc>
              </a:tr>
              <a:tr h="1329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Planificación Incremental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Los requisitos se graban en historiales y las historias son incluidas en una publicación determinada por el tiempo disponible y su prioridad relativa. Los desarrolladores rompen estas historias en el desarrollo de tareas</a:t>
                      </a: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. </a:t>
                      </a:r>
                      <a:endParaRPr dirty="0"/>
                    </a:p>
                  </a:txBody>
                  <a:tcPr/>
                </a:tc>
              </a:tr>
              <a:tr h="10821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Comunicados pequeños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El mínimo conjunto útil de funcionalidad que ofrece valor  al negocio es desarrollado primero. Se añaden funcionalidades frecuentes e incrementales en  cada versión del sistema desde la primera vez.</a:t>
                      </a:r>
                      <a:endParaRPr/>
                    </a:p>
                  </a:txBody>
                  <a:tcPr/>
                </a:tc>
              </a:tr>
              <a:tr h="58744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Diseño Simple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El diseño suficiente se lleva a cabo para satisfacer las necesidades actuales y no más.</a:t>
                      </a:r>
                      <a:endParaRPr/>
                    </a:p>
                  </a:txBody>
                  <a:tcPr/>
                </a:tc>
              </a:tr>
              <a:tr h="8347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Desarrollo pruebas primero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Un marco de pruebas unitarias automatizadas es usado para escribir pruebas para una nueva función antes de que la funcion sea implementada.</a:t>
                      </a:r>
                      <a:endParaRPr/>
                    </a:p>
                  </a:txBody>
                  <a:tcPr/>
                </a:tc>
              </a:tr>
              <a:tr h="8347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Reconstrucción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 espera de todos los desarrolladores de reconstruir el código continuamente ni bien las mejoras se hallan. Esto mantiene el </a:t>
                      </a:r>
                      <a:r>
                        <a:rPr lang="es-BO" sz="1600" strike="noStrike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codigo</a:t>
                      </a: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simple y </a:t>
                      </a:r>
                      <a:r>
                        <a:rPr lang="es-BO" sz="1600" strike="noStrike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mantenible</a:t>
                      </a: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D57069-FCB6-41E7-91AB-B4270E7B785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Prácticas de Extreme programming</a:t>
            </a:r>
            <a:endParaRPr/>
          </a:p>
        </p:txBody>
      </p:sp>
      <p:graphicFrame>
        <p:nvGraphicFramePr>
          <p:cNvPr id="160" name="Table 2"/>
          <p:cNvGraphicFramePr/>
          <p:nvPr/>
        </p:nvGraphicFramePr>
        <p:xfrm>
          <a:off x="251520" y="1124744"/>
          <a:ext cx="8217000" cy="5090160"/>
        </p:xfrm>
        <a:graphic>
          <a:graphicData uri="http://schemas.openxmlformats.org/drawingml/2006/table">
            <a:tbl>
              <a:tblPr/>
              <a:tblGrid>
                <a:gridCol w="2285640"/>
                <a:gridCol w="5931360"/>
              </a:tblGrid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Programación en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pares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Los desarrolladores trabajan en parejas , revisando el trabajo mutuamente y dandose apoyo para hacer siempre un buen trabajo.</a:t>
                      </a:r>
                      <a:endParaRPr/>
                    </a:p>
                  </a:txBody>
                  <a:tcPr/>
                </a:tc>
              </a:tr>
              <a:tr h="994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Propiedad colectiva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pareja de desarrolladores trabaja en todas las áreas del sistema, para que no queden islas de conocimiento desarrolladas y todos los desarrolladores asumen  responsabilidad  por todo el código. Nadie puede cambiar nada.</a:t>
                      </a:r>
                      <a:endParaRPr dirty="0"/>
                    </a:p>
                  </a:txBody>
                  <a:tcPr/>
                </a:tc>
              </a:tr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Integración continua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Tan pronto como el trabajo en una tarea esta completo, es integrado en el sistema. Luego de cada integración, se corren todas las pruebas unitarias.</a:t>
                      </a:r>
                      <a:endParaRPr/>
                    </a:p>
                  </a:txBody>
                  <a:tcPr/>
                </a:tc>
              </a:tr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Ritmo sostenible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Grandes cantidades de horas extras no se consideran aceptables como el efecto neto es a menudo para reducir la calidad del código y mediana productividad</a:t>
                      </a:r>
                      <a:endParaRPr/>
                    </a:p>
                  </a:txBody>
                  <a:tcPr/>
                </a:tc>
              </a:tr>
              <a:tr h="1220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Cliente en el sitio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 representante de los usuarios finales del sistema (el cliente) debe estar disponible a tiempo completo para el equipo de XP. En un proceso de programación extrema, el cliente es miembro del equipo de desarrollo y es responsable de llevar requisitos del sistema para el equipo de implementación.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2E8C2F-9322-4404-845A-80A915392E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Escenarios de los requerimientos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ＭＳ Ｐゴシック"/>
              </a:rPr>
              <a:t>En XP, el cliente o el usuario es parte del equipo de XP y es responsable de tomar decisiones sobre los requisitos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ＭＳ Ｐゴシック"/>
              </a:rPr>
              <a:t>Solicitudes de los usuarios se expresan como escenarios o historias del usuario.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ＭＳ Ｐゴシック"/>
              </a:rPr>
              <a:t>Estas se han escrito en los historiales y el equipo de desarrollo las plasma en tareas de ejecución. Estas tareas son la base del calendario y los costos estimados.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ＭＳ Ｐゴシック"/>
              </a:rPr>
              <a:t> El cliente elige las historias para su inclusión en el próximo lanzamiento en base a sus prioridades y  calendario de estimaciones.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9F25C-3A01-46FE-8E8E-372A54E910A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Desarrollo rápido de software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40708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ahora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empresas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rapidamente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producir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requerimientos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estable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Software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evolucionar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reflejar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intercalados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evaluación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interfaces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usuario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IDE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herramientas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gráficas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903E41-B629-4EA0-9912-C508A1A9E37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Una historia para “Prescripción de medicamentos”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1643FA-D07D-4281-924D-A4E91233568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6827837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Ejemplos de tarjetas de tareas para la prescripción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 de medicamentos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9000C8-0129-41C1-8908-06A6A675443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4463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XP y el cambio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sabiduría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convencional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 Vale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pena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esfuerzo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anticipando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reduce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costos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tarde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XP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sostiene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vale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pena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anticipar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prever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fiable</a:t>
            </a: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Propone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constante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)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poder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realizar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fácilmente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043A3A-0AC2-4A9F-BCA8-2DD3DD1B96B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FF0000"/>
                </a:solidFill>
                <a:latin typeface="Arial"/>
                <a:ea typeface="ＭＳ Ｐゴシック"/>
              </a:rPr>
              <a:t>Refactorizacion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busca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codigo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aunque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inmmediata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necesidad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comprensibilidad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software y reduce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fáciles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bien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estructurado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claro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Sin embargo,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reconstrucción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arquitectura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mucho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caro</a:t>
            </a:r>
            <a:endParaRPr dirty="0"/>
          </a:p>
        </p:txBody>
      </p:sp>
      <p:sp>
        <p:nvSpPr>
          <p:cNvPr id="182" name="TextShape 4"/>
          <p:cNvSpPr txBox="1"/>
          <p:nvPr/>
        </p:nvSpPr>
        <p:spPr>
          <a:xfrm>
            <a:off x="6553080" y="633996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398A42-6EA7-4B22-B8B1-55FEA1769EC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 smtClean="0">
                <a:solidFill>
                  <a:srgbClr val="FF0000"/>
                </a:solidFill>
                <a:latin typeface="Arial"/>
                <a:ea typeface="ＭＳ Ｐゴシック"/>
              </a:rPr>
              <a:t>Refactorizacion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Re-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jerarquía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eliminar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duplicado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Ordenar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cambiar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nombre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comprensión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sustitución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líneas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llamadas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incluido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biblioteca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8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0A61F3-1875-468E-990C-7B3711BD86F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Las pruebas en XP 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son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fundamentales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XP y XP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después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realizado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XP: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primer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incrementales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escenarios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usuarios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validación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Juego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automatizadas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utilizan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componentes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vez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versión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construida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4738FF0-9E9A-4D20-96DB-EB2206AA7D1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Desarrollo de las pruebas primero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Escribir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antes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aclara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implementados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escriben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automática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incluye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comprobación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correctamente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 general, 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basa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un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marco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tales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Junit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anteriores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automáticamente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añade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comprobando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así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introducido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errores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2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6389B9-6F8A-4F22-9875-9C18C115109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Participación de los clientes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95536" y="1268760"/>
            <a:ext cx="822924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aceptación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historias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ser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implementadas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próxima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escribe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simultáneamente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consiguiente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validado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asegurarse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necesita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: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personas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adoptan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disponen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limitado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sentir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era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suficiente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contribución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reacios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involucrarse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B11756-8A6E-4327-92B6-1DE5C054E40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Descripción del caso de prueba para la comprobación de dosis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C85C39-D555-432C-A43B-01C1C08AD18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806608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 automatización de pruebas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1440" y="1600200"/>
            <a:ext cx="886968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automatización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significa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escriben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ejecutables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tarea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independientes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simular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comprobar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resultado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cumple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salida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marco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automatizada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Junit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fácil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escribir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ejecutables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lang="en-US" sz="20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automatizan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fácilmente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ejecutado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agrega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corren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introducido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atrapadas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inmediatamente</a:t>
            </a:r>
            <a:endParaRPr dirty="0"/>
          </a:p>
        </p:txBody>
      </p:sp>
      <p:sp>
        <p:nvSpPr>
          <p:cNvPr id="21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ADE132-24E1-4804-97CD-16EC5BD9DCD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84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Métodos  Ágiles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351440"/>
            <a:ext cx="8229240" cy="452556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insatisfacción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con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 de 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años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1980 y 1990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dieron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creación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 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nfocan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basan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un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enfoque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iterativo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intencion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ofrecer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software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rápida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evolucionar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rápidamente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satisfacer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cambiantes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necesidades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objetivo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agiles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reducir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generales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software(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ejemplo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limitando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documentación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) y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capaces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responder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rápidamente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necesidades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cambiantes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sin 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rehacer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excesiva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B8F018-D92C-4641-9673-85D0478E359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Dificultades en pruebas XP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67544" y="1124744"/>
            <a:ext cx="8229240" cy="4896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prefieren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veces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toman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atajos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ejemplo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ensayos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incompletos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comprueban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todas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posibles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excepciones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ocurrir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Algunas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ser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muy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forma incremental.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ejemplo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en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interfaz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usuario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compleja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menudo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unitarias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implementa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'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lógica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visualización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"y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flujo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entre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pantallas</a:t>
            </a:r>
            <a:endParaRPr lang="en-US" sz="2200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juzgar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integridad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un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conjunto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Aunque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se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tengan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muchas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conjunto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proporcionar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cobertura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completa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A1B6D4-8AED-4D1F-8C62-DD759F51F54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pares</a:t>
            </a:r>
            <a:endParaRPr dirty="0"/>
          </a:p>
        </p:txBody>
      </p:sp>
      <p:sp>
        <p:nvSpPr>
          <p:cNvPr id="220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En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XP,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programadores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parejas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sentados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juntos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propiedad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común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difunde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conocimiento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Sirve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revisión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informal,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línea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visto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1 persona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Alienta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meidiciones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productividad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con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similar a la de dos personas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independiente</a:t>
            </a:r>
            <a:endParaRPr dirty="0"/>
          </a:p>
        </p:txBody>
      </p:sp>
      <p:sp>
        <p:nvSpPr>
          <p:cNvPr id="2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0EA03B-0E9D-4D9B-8685-CF109C9CB81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en pares</a:t>
            </a:r>
            <a:endParaRPr dirty="0"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En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pares,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sientan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misma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desarrollar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software.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Las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parejas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crean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dinámicamente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todos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miembros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con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otros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durante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desarrollo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intercambio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conocimientos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sucede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entre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pareja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durante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muy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importante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reduce en general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riesgos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un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proyecto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cuando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miembros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van.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parejas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necesariamente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ineficiente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evidencia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más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eficiente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2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separado</a:t>
            </a:r>
            <a:endParaRPr dirty="0"/>
          </a:p>
        </p:txBody>
      </p:sp>
      <p:sp>
        <p:nvSpPr>
          <p:cNvPr id="2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F8CA0-14E5-404D-91D2-09ABA18076C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Ventajas de la programación en parejas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idea de la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propiedad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responsabilidad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individuos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son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responsables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problemas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con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En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responsabilidad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resolver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problemas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Actúa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un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revisión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informal,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cada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línea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mira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al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menos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dos personas. </a:t>
            </a:r>
            <a:endParaRPr lang="en-US" sz="2000" b="1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apoyando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software.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utiliza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pares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y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propiedad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otros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benefician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inmediatamente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refactorización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modo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probable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apoyen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endParaRPr dirty="0"/>
          </a:p>
        </p:txBody>
      </p:sp>
      <p:sp>
        <p:nvSpPr>
          <p:cNvPr id="2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0C0BB5-C1D6-4858-8FE7-79E66952E91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Gestión de proyectos ágil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539552" y="1124744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principal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responsabilidad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directores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presupuesto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previsto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estándar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plan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direccionado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elaboran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plan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mostrando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cuándo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quién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adaptado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incremental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fortalezas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particulares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BA9030-83BC-4C7D-B67F-1050A8CFA3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67544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Scrum</a:t>
            </a:r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95536" y="908720"/>
            <a:ext cx="8229240" cy="52565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Scrum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general,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atención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centra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iterativo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prácticas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específicas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Scrum.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anteproyecto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establecen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objetivos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arquitectura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software.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seguido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ciclos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ciclo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incremento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cierre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concluye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requerida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tales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marcos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manuales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usuario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evalúa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lecciones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aprendidas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DBF360-E9E3-42BB-8C69-0D30E65EBA2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Proceso Scrum</a:t>
            </a:r>
            <a:endParaRPr/>
          </a:p>
        </p:txBody>
      </p:sp>
      <p:pic>
        <p:nvPicPr>
          <p:cNvPr id="240" name="Picture 3"/>
          <p:cNvPicPr/>
          <p:nvPr/>
        </p:nvPicPr>
        <p:blipFill>
          <a:blip r:embed="rId2" cstate="print"/>
          <a:stretch/>
        </p:blipFill>
        <p:spPr>
          <a:xfrm>
            <a:off x="1114920" y="2653920"/>
            <a:ext cx="6875640" cy="244188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A4420C-0EC9-4774-9383-8A6A3807850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Sprint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Sprints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son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longitud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fija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normalmente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2-4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semanas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corresponden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XP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planificación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acumulación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selección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seleccionar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sprint. </a:t>
            </a:r>
            <a:endParaRPr dirty="0"/>
          </a:p>
        </p:txBody>
      </p:sp>
      <p:sp>
        <p:nvSpPr>
          <p:cNvPr id="2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B708EC-A7E1-4EF1-B88A-C33C95E8859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Sprint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acuerdo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software. Durante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etapa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aislado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canalizadas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denominado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'Scrum Master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‘.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Scrum Master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proteger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distracciones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Al final del sprint,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revisado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presenta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siguiente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ciclo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sprint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comienza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endParaRPr dirty="0"/>
          </a:p>
        </p:txBody>
      </p:sp>
      <p:sp>
        <p:nvSpPr>
          <p:cNvPr id="2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1305F9-5954-4233-8BA1-AEB6958B34F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Trabajo en equipo en Scrum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95536" y="1124744"/>
            <a:ext cx="8229240" cy="49685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'Scrum Master'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facilitador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diarias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rastrea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acumulación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registra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decisiones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asiste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diarias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comparten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información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describen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última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surgido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ha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previsto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siguiente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significa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saben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volver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planear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plazo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B48135-95FE-4930-A724-66E86542280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-33033"/>
            <a:ext cx="7292880" cy="7977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Manifiesto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endParaRPr dirty="0"/>
          </a:p>
        </p:txBody>
      </p:sp>
      <p:sp>
        <p:nvSpPr>
          <p:cNvPr id="104" name="TextShape 2"/>
          <p:cNvSpPr txBox="1"/>
          <p:nvPr/>
        </p:nvSpPr>
        <p:spPr>
          <a:xfrm>
            <a:off x="210135" y="620688"/>
            <a:ext cx="8686800" cy="59181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2400" i="1" dirty="0"/>
              <a:t>Estamos descubriendo mejores formas para desarrollar software, al hacerlo y </a:t>
            </a:r>
            <a:r>
              <a:rPr lang="es-ES" sz="2400" i="1" dirty="0" smtClean="0"/>
              <a:t>al ayudar </a:t>
            </a:r>
            <a:r>
              <a:rPr lang="es-ES" sz="2400" i="1" dirty="0"/>
              <a:t>a otros a hacerlo. Gracias a este trabajo llegamos a valorar</a:t>
            </a:r>
            <a:r>
              <a:rPr lang="es-ES" sz="2400" i="1" dirty="0" smtClean="0"/>
              <a:t>:</a:t>
            </a:r>
            <a:endParaRPr lang="es-ES" sz="2400" i="1" dirty="0"/>
          </a:p>
          <a:p>
            <a:pPr algn="ctr"/>
            <a:r>
              <a:rPr lang="es-ES" sz="2800" b="1" i="1" dirty="0">
                <a:solidFill>
                  <a:srgbClr val="FF0000"/>
                </a:solidFill>
              </a:rPr>
              <a:t>A los individuos y las interacciones sobre los procesos y las </a:t>
            </a:r>
            <a:r>
              <a:rPr lang="es-ES" sz="2800" b="1" i="1" dirty="0" smtClean="0">
                <a:solidFill>
                  <a:srgbClr val="FF0000"/>
                </a:solidFill>
              </a:rPr>
              <a:t>herramientas</a:t>
            </a:r>
          </a:p>
          <a:p>
            <a:pPr algn="ctr"/>
            <a:endParaRPr lang="es-ES" sz="2800" b="1" i="1" dirty="0">
              <a:solidFill>
                <a:srgbClr val="FF0000"/>
              </a:solidFill>
            </a:endParaRP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Al software </a:t>
            </a:r>
            <a:r>
              <a:rPr lang="en-US" sz="2800" b="1" i="1" dirty="0" err="1">
                <a:solidFill>
                  <a:srgbClr val="FF0000"/>
                </a:solidFill>
              </a:rPr>
              <a:t>operativo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sobre</a:t>
            </a:r>
            <a:r>
              <a:rPr lang="en-US" sz="2800" b="1" i="1" dirty="0">
                <a:solidFill>
                  <a:srgbClr val="FF0000"/>
                </a:solidFill>
              </a:rPr>
              <a:t> la </a:t>
            </a:r>
            <a:r>
              <a:rPr lang="en-US" sz="2800" b="1" i="1" dirty="0" err="1">
                <a:solidFill>
                  <a:srgbClr val="FF0000"/>
                </a:solidFill>
              </a:rPr>
              <a:t>documentación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exhaustiva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algn="ctr"/>
            <a:endParaRPr lang="en-US" sz="2800" b="1" i="1" dirty="0">
              <a:solidFill>
                <a:srgbClr val="FF0000"/>
              </a:solidFill>
            </a:endParaRPr>
          </a:p>
          <a:p>
            <a:pPr algn="ctr"/>
            <a:r>
              <a:rPr lang="es-ES" sz="2800" b="1" i="1" dirty="0">
                <a:solidFill>
                  <a:srgbClr val="FF0000"/>
                </a:solidFill>
              </a:rPr>
              <a:t>La colaboración con el cliente sobre la negociación del </a:t>
            </a:r>
            <a:r>
              <a:rPr lang="es-ES" sz="2800" b="1" i="1" dirty="0" smtClean="0">
                <a:solidFill>
                  <a:srgbClr val="FF0000"/>
                </a:solidFill>
              </a:rPr>
              <a:t>contrato</a:t>
            </a:r>
          </a:p>
          <a:p>
            <a:pPr algn="ctr"/>
            <a:endParaRPr lang="es-ES" sz="2800" b="1" i="1" dirty="0">
              <a:solidFill>
                <a:srgbClr val="FF0000"/>
              </a:solidFill>
            </a:endParaRPr>
          </a:p>
          <a:p>
            <a:pPr algn="ctr"/>
            <a:r>
              <a:rPr lang="es-ES" sz="2800" b="1" i="1" dirty="0">
                <a:solidFill>
                  <a:srgbClr val="FF0000"/>
                </a:solidFill>
              </a:rPr>
              <a:t>La respuesta al cambio sobre el seguimiento de un plan</a:t>
            </a:r>
          </a:p>
          <a:p>
            <a:endParaRPr lang="es-ES" sz="2400" i="1" dirty="0" smtClean="0"/>
          </a:p>
        </p:txBody>
      </p:sp>
      <p:sp>
        <p:nvSpPr>
          <p:cNvPr id="10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16F798-5F38-42AD-A8C0-6F0619785E7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Beneficios de Scrum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95536" y="1124744"/>
            <a:ext cx="8229240" cy="51125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divide en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fragmentos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manejables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comprensibles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inestables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sostienen</a:t>
            </a:r>
            <a:r>
              <a:rPr lang="en-US" sz="24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progreso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visibilidad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y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obtiene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retroalimentación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genera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confianza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crea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esperan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7FCA042-9DC1-4147-B372-8C983FDD96B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Escala métodos ágiles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demostrado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medianos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co-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ubicado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argumenta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causa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juntos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largos en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varios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30A11D7-0A8F-4243-BD27-B66CFB095F0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Desarrollo de sistemas de grandes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colecciones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independientes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separados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frecuencia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zonas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horarias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 "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abandonados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”,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interactúan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Muchos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no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flexibilidad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incremental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varios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integran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crear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configuración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BAC5FF-515C-427B-87AD-2E35592BDFE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desarrollo del sistemas grandes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95536" y="1052736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limitados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limitan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forma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largo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Es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coherentes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conocen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 largo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período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inevitablemente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mueve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diverso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Es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incluir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2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A7636-B2C1-41D0-98A9-FFD688C365C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escalado horizontal y la ampliación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502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La 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"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expansión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"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con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 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buFont typeface="Wingdings" charset="2"/>
              <a:buChar char=""/>
            </a:pP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La "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“ 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refiere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introducirse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través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muchos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años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experiencia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 software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escalar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esencial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fundamentos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Planificación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flexible,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frecuentes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integración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continua,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buenas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8DFE7A-A7FB-4409-BC23-8F0C5137349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expansión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b="1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276" name="TextShape 2"/>
          <p:cNvSpPr txBox="1"/>
          <p:nvPr/>
        </p:nvSpPr>
        <p:spPr>
          <a:xfrm>
            <a:off x="395536" y="1124744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Wingdings" charset="2"/>
              <a:buChar char="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Para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, no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centrarse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únicamente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 Se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adelantado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Mecanismos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entre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diseñados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utilizados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 Este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procedimiento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incluirá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conferencias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telefónicas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vídeo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regulares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reuniones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electrónicas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cortas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frecuentes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actualizan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sí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sobre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progresos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integración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continua,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revisa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cualquier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cambio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791194-4903-4920-89AB-6E2B10C2A41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empresas</a:t>
            </a:r>
            <a:endParaRPr lang="en-US" sz="2400" b="1" dirty="0">
              <a:solidFill>
                <a:srgbClr val="46424D"/>
              </a:solidFill>
              <a:latin typeface="Arial"/>
              <a:ea typeface="ＭＳ Ｐゴシック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23528" y="1124744"/>
            <a:ext cx="840708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administradores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cuentan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experiencia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aceptar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riesgo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procedimientos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normas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carácter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burocrático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ser incompatibles con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parecen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relativamente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alto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habilidad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Sin embargo,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probable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gama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habilidades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capacidades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resistencia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cultural a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especialmente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aquellas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larga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historia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convencionales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F1DD0C-4270-4AAB-B1CF-7D162F4EFB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56895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Aplicabilidad del método ágil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781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compañía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404040"/>
                </a:solidFill>
                <a:latin typeface="Arial"/>
                <a:ea typeface="ＭＳ Ｐゴシック"/>
              </a:rPr>
              <a:t>pequeño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404040"/>
                </a:solidFill>
                <a:latin typeface="Arial"/>
                <a:ea typeface="ＭＳ Ｐゴシック"/>
              </a:rPr>
              <a:t>mediano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tamaño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venta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medida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compromiso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participar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muchas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afectarán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bien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integrados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1EAC4D-DC7A-4843-AEB4-1738E5684A4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7504" y="116632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Problemas  con métodos ágiles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10362" y="1052736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Puede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interés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inadecuados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intensa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caracteriza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ágiles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Priorizar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hay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múltiples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interesadas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simplicidad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requiere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extra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contratos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un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problema</a:t>
            </a:r>
            <a:endParaRPr sz="2400" dirty="0"/>
          </a:p>
        </p:txBody>
      </p:sp>
      <p:sp>
        <p:nvSpPr>
          <p:cNvPr id="1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2C39CF-A8D3-4893-AF83-66475FD3441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métodos ágiles y el mantenimiento de Software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mayoría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gastan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mantenimiento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software.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mantenimiento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fundamentales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¿Son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mantenibles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haciendo</a:t>
            </a:r>
            <a:r>
              <a:rPr lang="en-US" sz="20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énfasis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en la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minimización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formal?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eficacia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 algn="ctr"/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surgir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original no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mantenerse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400" dirty="0"/>
          </a:p>
          <a:p>
            <a:endParaRPr dirty="0"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2F18FA-A900-4799-A80C-52AE6E0FD1E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plan y 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plan:</a:t>
            </a:r>
            <a:endParaRPr dirty="0"/>
          </a:p>
          <a:p>
            <a:pPr lvl="1">
              <a:buFont typeface="Arial" pitchFamily="34" charset="0"/>
              <a:buChar char="•"/>
            </a:pPr>
            <a:r>
              <a:rPr lang="es-ES" sz="2000" dirty="0">
                <a:solidFill>
                  <a:srgbClr val="46424D"/>
                </a:solidFill>
                <a:latin typeface="Arial"/>
                <a:ea typeface="ＭＳ Ｐゴシック"/>
              </a:rPr>
              <a:t>Identifica etapas separadas en el proceso de software con salidas asociadas a cada etapa. 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>
                <a:solidFill>
                  <a:srgbClr val="46424D"/>
                </a:solidFill>
                <a:latin typeface="Arial"/>
                <a:ea typeface="ＭＳ Ｐゴシック"/>
              </a:rPr>
              <a:t>Las salidas de una etapa se usan como base para planear la siguiente actividad del proceso.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iteraciones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0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lvl="1"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intercalados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algn="r"/>
            <a:r>
              <a:rPr lang="es-E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La mayoría de los proyectos de software incluyen prácticas de los enfoques ágil y basado en un plan</a:t>
            </a:r>
            <a:endParaRPr lang="en-GB" sz="2400" b="1" dirty="0">
              <a:solidFill>
                <a:srgbClr val="46424D"/>
              </a:solidFill>
              <a:latin typeface="Arial"/>
              <a:ea typeface="ＭＳ Ｐゴシック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68CCCE-14D5-4D14-BA54-0D2AF719507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3154</Words>
  <Application>Microsoft Office PowerPoint</Application>
  <PresentationFormat>On-screen Show (4:3)</PresentationFormat>
  <Paragraphs>335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Mirador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bosio</cp:lastModifiedBy>
  <cp:revision>27</cp:revision>
  <dcterms:modified xsi:type="dcterms:W3CDTF">2019-09-02T23:45:30Z</dcterms:modified>
</cp:coreProperties>
</file>