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0"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3" r:id="rId38"/>
    <p:sldId id="295" r:id="rId39"/>
    <p:sldId id="296" r:id="rId40"/>
    <p:sldId id="297" r:id="rId41"/>
    <p:sldId id="299" r:id="rId42"/>
    <p:sldId id="300" r:id="rId43"/>
    <p:sldId id="301" r:id="rId44"/>
    <p:sldId id="303" r:id="rId45"/>
    <p:sldId id="304" r:id="rId46"/>
    <p:sldId id="305" r:id="rId47"/>
    <p:sldId id="306" r:id="rId48"/>
    <p:sldId id="307" r:id="rId49"/>
    <p:sldId id="308"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66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s-BO"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s-BO"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s-BO"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s-BO"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928655CF-9672-4FB9-B7CE-FDC4CA0DB4FE}" type="slidenum">
              <a:rPr lang="es-BO" sz="1400">
                <a:latin typeface="Times New Roman"/>
              </a:rPr>
              <a:pPr algn="r"/>
              <a:t>‹#›</a:t>
            </a:fld>
            <a:endParaRPr/>
          </a:p>
        </p:txBody>
      </p:sp>
    </p:spTree>
    <p:extLst>
      <p:ext uri="{BB962C8B-B14F-4D97-AF65-F5344CB8AC3E}">
        <p14:creationId xmlns:p14="http://schemas.microsoft.com/office/powerpoint/2010/main" val="335157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PlaceHolder 1"/>
          <p:cNvSpPr>
            <a:spLocks noGrp="1"/>
          </p:cNvSpPr>
          <p:nvPr>
            <p:ph type="body"/>
          </p:nvPr>
        </p:nvSpPr>
        <p:spPr>
          <a:xfrm>
            <a:off x="685800" y="4343400"/>
            <a:ext cx="5486040" cy="4114440"/>
          </a:xfrm>
          <a:prstGeom prst="rect">
            <a:avLst/>
          </a:prstGeom>
        </p:spPr>
        <p:txBody>
          <a:bodyPr/>
          <a:lstStyle/>
          <a:p>
            <a:endParaRPr/>
          </a:p>
        </p:txBody>
      </p:sp>
      <p:sp>
        <p:nvSpPr>
          <p:cNvPr id="404" name="TextShape 2"/>
          <p:cNvSpPr txBox="1"/>
          <p:nvPr/>
        </p:nvSpPr>
        <p:spPr>
          <a:xfrm>
            <a:off x="3884760" y="8685360"/>
            <a:ext cx="2971440" cy="456840"/>
          </a:xfrm>
          <a:prstGeom prst="rect">
            <a:avLst/>
          </a:prstGeom>
          <a:noFill/>
          <a:ln>
            <a:noFill/>
          </a:ln>
        </p:spPr>
        <p:txBody>
          <a:bodyPr anchor="b"/>
          <a:lstStyle/>
          <a:p>
            <a:pPr algn="r">
              <a:lnSpc>
                <a:spcPct val="100000"/>
              </a:lnSpc>
            </a:pPr>
            <a:fld id="{D4E0EAA8-AE09-40F8-986E-FC1DECBC41F7}" type="slidenum">
              <a:rPr lang="es-BO" sz="1200" strike="noStrike">
                <a:solidFill>
                  <a:srgbClr val="000000"/>
                </a:solidFill>
                <a:latin typeface="Arial"/>
                <a:ea typeface="ＭＳ Ｐゴシック"/>
              </a:rPr>
              <a:pPr algn="r">
                <a:lnSpc>
                  <a:spcPct val="100000"/>
                </a:lnSpc>
              </a:pPr>
              <a:t>1</a:t>
            </a:fld>
            <a:endParaRPr/>
          </a:p>
        </p:txBody>
      </p:sp>
    </p:spTree>
    <p:extLst>
      <p:ext uri="{BB962C8B-B14F-4D97-AF65-F5344CB8AC3E}">
        <p14:creationId xmlns:p14="http://schemas.microsoft.com/office/powerpoint/2010/main" val="2925419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6" name="5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6" name="5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292880" cy="1142640"/>
          </a:xfrm>
          <a:prstGeom prst="rect">
            <a:avLst/>
          </a:prstGeom>
        </p:spPr>
        <p:txBody>
          <a:bodyPr lIns="0" tIns="0" rIns="0" bIns="0" anchor="ctr"/>
          <a:lstStyle/>
          <a:p>
            <a:endParaRPr/>
          </a:p>
        </p:txBody>
      </p:sp>
      <p:sp>
        <p:nvSpPr>
          <p:cNvPr id="8"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9" name="8 Marcador de número de diapositiva"/>
          <p:cNvSpPr>
            <a:spLocks noGrp="1"/>
          </p:cNvSpPr>
          <p:nvPr>
            <p:ph type="sldNum" sz="quarter" idx="15"/>
          </p:nvPr>
        </p:nvSpPr>
        <p:spPr/>
        <p:txBody>
          <a:bodyPr rtlCol="0"/>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
        <p:nvSpPr>
          <p:cNvPr id="10" name="9 Marcador de pie de página"/>
          <p:cNvSpPr>
            <a:spLocks noGrp="1"/>
          </p:cNvSpPr>
          <p:nvPr>
            <p:ph type="ftr" sz="quarter" idx="16"/>
          </p:nvPr>
        </p:nvSpPr>
        <p:spPr/>
        <p:txBody>
          <a:bodyPr rtlCol="0"/>
          <a:lstStyle/>
          <a:p>
            <a:pPr algn="ctr">
              <a:lnSpc>
                <a:spcPct val="100000"/>
              </a:lnSpc>
            </a:pPr>
            <a:r>
              <a:rPr lang="es-BO" sz="1200" strike="noStrike" smtClean="0">
                <a:solidFill>
                  <a:srgbClr val="8B8B8B"/>
                </a:solidFill>
                <a:latin typeface="Calibri"/>
              </a:rPr>
              <a:t>Chapter 4 Requirements engineering</a:t>
            </a:r>
            <a:endParaRPr lang="es-B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lnSpc>
                <a:spcPct val="100000"/>
              </a:lnSpc>
            </a:pPr>
            <a:r>
              <a:rPr lang="es-BO" sz="1200" strike="noStrike" smtClean="0">
                <a:solidFill>
                  <a:srgbClr val="8B8B8B"/>
                </a:solidFill>
                <a:latin typeface="Calibri"/>
              </a:rPr>
              <a:t>3/05/16</a:t>
            </a:r>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6" name="5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7" name="6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8" name="7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9" name="8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7" name="6 Marcador de número de diapositiva"/>
          <p:cNvSpPr>
            <a:spLocks noGrp="1"/>
          </p:cNvSpPr>
          <p:nvPr>
            <p:ph type="sldNum" sz="quarter" idx="11"/>
          </p:nvPr>
        </p:nvSpPr>
        <p:spPr/>
        <p:txBody>
          <a:bodyPr rtlCol="0"/>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
        <p:nvSpPr>
          <p:cNvPr id="8" name="7 Marcador de pie de página"/>
          <p:cNvSpPr>
            <a:spLocks noGrp="1"/>
          </p:cNvSpPr>
          <p:nvPr>
            <p:ph type="ftr" sz="quarter" idx="12"/>
          </p:nvPr>
        </p:nvSpPr>
        <p:spPr/>
        <p:txBody>
          <a:bodyPr rtlCol="0"/>
          <a:lstStyle/>
          <a:p>
            <a:pPr algn="ctr">
              <a:lnSpc>
                <a:spcPct val="100000"/>
              </a:lnSpc>
            </a:pPr>
            <a:r>
              <a:rPr lang="es-BO" sz="1200" strike="noStrike" smtClean="0">
                <a:solidFill>
                  <a:srgbClr val="8B8B8B"/>
                </a:solidFill>
                <a:latin typeface="Calibri"/>
              </a:rPr>
              <a:t>Chapter 4 Requirements engineering</a:t>
            </a:r>
            <a:endParaRPr lang="es-B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11"/>
          </p:nvPr>
        </p:nvSpPr>
        <p:spPr/>
        <p:txBody>
          <a:body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4" name="3 Marcador de número de diapositiva"/>
          <p:cNvSpPr>
            <a:spLocks noGrp="1"/>
          </p:cNvSpPr>
          <p:nvPr>
            <p:ph type="sldNum" sz="quarter" idx="12"/>
          </p:nvPr>
        </p:nvSpPr>
        <p:spPr/>
        <p:txBody>
          <a:bodyPr/>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22" name="21 Marcador de número de diapositiva"/>
          <p:cNvSpPr>
            <a:spLocks noGrp="1"/>
          </p:cNvSpPr>
          <p:nvPr>
            <p:ph type="sldNum" sz="quarter" idx="15"/>
          </p:nvPr>
        </p:nvSpPr>
        <p:spPr/>
        <p:txBody>
          <a:bodyPr rtlCol="0"/>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
        <p:nvSpPr>
          <p:cNvPr id="23" name="22 Marcador de pie de página"/>
          <p:cNvSpPr>
            <a:spLocks noGrp="1"/>
          </p:cNvSpPr>
          <p:nvPr>
            <p:ph type="ftr" sz="quarter" idx="16"/>
          </p:nvPr>
        </p:nvSpPr>
        <p:spPr/>
        <p:txBody>
          <a:bodyPr rtlCol="0"/>
          <a:lstStyle/>
          <a:p>
            <a:pPr algn="ctr">
              <a:lnSpc>
                <a:spcPct val="100000"/>
              </a:lnSpc>
            </a:pPr>
            <a:r>
              <a:rPr lang="es-BO" sz="1200" strike="noStrike" smtClean="0">
                <a:solidFill>
                  <a:srgbClr val="8B8B8B"/>
                </a:solidFill>
                <a:latin typeface="Calibri"/>
              </a:rPr>
              <a:t>Chapter 4 Requirements engineering</a:t>
            </a:r>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lnSpc>
                <a:spcPct val="100000"/>
              </a:lnSpc>
            </a:pPr>
            <a:r>
              <a:rPr lang="es-BO" sz="1200" strike="noStrike" smtClean="0">
                <a:solidFill>
                  <a:srgbClr val="8B8B8B"/>
                </a:solidFill>
                <a:latin typeface="Calibri"/>
              </a:rPr>
              <a:t>3/05/16</a:t>
            </a:r>
            <a:endParaRPr lang="es-BO"/>
          </a:p>
        </p:txBody>
      </p:sp>
      <p:sp>
        <p:nvSpPr>
          <p:cNvPr id="18" name="17 Marcador de número de diapositiva"/>
          <p:cNvSpPr>
            <a:spLocks noGrp="1"/>
          </p:cNvSpPr>
          <p:nvPr>
            <p:ph type="sldNum" sz="quarter" idx="11"/>
          </p:nvPr>
        </p:nvSpPr>
        <p:spPr/>
        <p:txBody>
          <a:bodyPr rtlCol="0"/>
          <a:lstStyle/>
          <a:p>
            <a:pPr algn="r">
              <a:lnSpc>
                <a:spcPct val="100000"/>
              </a:lnSpc>
            </a:pPr>
            <a:fld id="{3BB1C3D0-5B6B-4A85-99CD-EF2B0E8BCC14}" type="slidenum">
              <a:rPr lang="es-BO" sz="1200" strike="noStrike" smtClean="0">
                <a:solidFill>
                  <a:srgbClr val="8B8B8B"/>
                </a:solidFill>
                <a:latin typeface="Calibri"/>
              </a:rPr>
              <a:pPr algn="r">
                <a:lnSpc>
                  <a:spcPct val="100000"/>
                </a:lnSpc>
              </a:pPr>
              <a:t>‹#›</a:t>
            </a:fld>
            <a:endParaRPr lang="es-BO"/>
          </a:p>
        </p:txBody>
      </p:sp>
      <p:sp>
        <p:nvSpPr>
          <p:cNvPr id="21" name="20 Marcador de pie de página"/>
          <p:cNvSpPr>
            <a:spLocks noGrp="1"/>
          </p:cNvSpPr>
          <p:nvPr>
            <p:ph type="ftr" sz="quarter" idx="12"/>
          </p:nvPr>
        </p:nvSpPr>
        <p:spPr/>
        <p:txBody>
          <a:bodyPr rtlCol="0"/>
          <a:lstStyle/>
          <a:p>
            <a:pPr algn="ctr">
              <a:lnSpc>
                <a:spcPct val="100000"/>
              </a:lnSpc>
            </a:pPr>
            <a:r>
              <a:rPr lang="es-BO" sz="1200" strike="noStrike" smtClean="0">
                <a:solidFill>
                  <a:srgbClr val="8B8B8B"/>
                </a:solidFill>
                <a:latin typeface="Calibri"/>
              </a:rPr>
              <a:t>Chapter 4 Requirements engineering</a:t>
            </a:r>
            <a:endParaRPr lang="es-B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nSpc>
                <a:spcPct val="100000"/>
              </a:lnSpc>
            </a:pPr>
            <a:r>
              <a:rPr lang="es-BO" sz="1200" strike="noStrike" smtClean="0">
                <a:solidFill>
                  <a:srgbClr val="8B8B8B"/>
                </a:solidFill>
                <a:latin typeface="Calibri"/>
              </a:rPr>
              <a:t>3/05/16</a:t>
            </a:r>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ctr">
              <a:lnSpc>
                <a:spcPct val="100000"/>
              </a:lnSpc>
            </a:pPr>
            <a:r>
              <a:rPr lang="es-BO" sz="1200" strike="noStrike" smtClean="0">
                <a:solidFill>
                  <a:srgbClr val="8B8B8B"/>
                </a:solidFill>
                <a:latin typeface="Calibri"/>
              </a:rPr>
              <a:t>Chapter 4 Requirements engineering</a:t>
            </a:r>
            <a:endParaRPr lang="es-B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r">
              <a:lnSpc>
                <a:spcPct val="100000"/>
              </a:lnSpc>
            </a:pPr>
            <a:fld id="{DE55A903-663E-4831-92A9-9B090162E58C}" type="slidenum">
              <a:rPr lang="es-BO" sz="1200" strike="noStrike" smtClean="0">
                <a:solidFill>
                  <a:srgbClr val="8B8B8B"/>
                </a:solidFill>
                <a:latin typeface="Calibri"/>
              </a:rPr>
              <a:pPr algn="r">
                <a:lnSpc>
                  <a:spcPct val="100000"/>
                </a:lnSpc>
              </a:pPr>
              <a:t>‹#›</a:t>
            </a:fld>
            <a:endParaRPr lang="es-BO"/>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685800" y="2130480"/>
            <a:ext cx="7772040" cy="1469520"/>
          </a:xfrm>
          <a:prstGeom prst="rect">
            <a:avLst/>
          </a:prstGeom>
          <a:noFill/>
          <a:ln>
            <a:noFill/>
          </a:ln>
        </p:spPr>
        <p:txBody>
          <a:bodyPr anchor="ctr"/>
          <a:lstStyle/>
          <a:p>
            <a:pPr>
              <a:lnSpc>
                <a:spcPct val="100000"/>
              </a:lnSpc>
            </a:pPr>
            <a:endParaRPr lang="en-US" sz="2400" b="1" strike="noStrike" dirty="0" smtClean="0">
              <a:solidFill>
                <a:srgbClr val="46424D"/>
              </a:solidFill>
              <a:latin typeface="Arial"/>
              <a:ea typeface="ＭＳ Ｐゴシック"/>
            </a:endParaRPr>
          </a:p>
          <a:p>
            <a:pPr algn="ctr">
              <a:lnSpc>
                <a:spcPct val="100000"/>
              </a:lnSpc>
            </a:pPr>
            <a:r>
              <a:rPr lang="en-US" sz="3600" b="1" strike="noStrike" dirty="0" err="1" smtClean="0">
                <a:solidFill>
                  <a:srgbClr val="46424D"/>
                </a:solidFill>
                <a:latin typeface="Arial"/>
                <a:ea typeface="ＭＳ Ｐゴシック"/>
              </a:rPr>
              <a:t>Ingeniería</a:t>
            </a:r>
            <a:r>
              <a:rPr lang="en-US" sz="3600" b="1" strike="noStrike" dirty="0" smtClean="0">
                <a:solidFill>
                  <a:srgbClr val="46424D"/>
                </a:solidFill>
                <a:latin typeface="Arial"/>
                <a:ea typeface="ＭＳ Ｐゴシック"/>
              </a:rPr>
              <a:t> </a:t>
            </a:r>
            <a:r>
              <a:rPr lang="en-US" sz="3600" b="1" strike="noStrike" dirty="0">
                <a:solidFill>
                  <a:srgbClr val="46424D"/>
                </a:solidFill>
                <a:latin typeface="Arial"/>
                <a:ea typeface="ＭＳ Ｐゴシック"/>
              </a:rPr>
              <a:t>de </a:t>
            </a:r>
            <a:r>
              <a:rPr lang="en-US" sz="3600" b="1" strike="noStrike" dirty="0" err="1">
                <a:solidFill>
                  <a:srgbClr val="46424D"/>
                </a:solidFill>
                <a:latin typeface="Arial"/>
                <a:ea typeface="ＭＳ Ｐゴシック"/>
              </a:rPr>
              <a:t>requerimientos</a:t>
            </a:r>
            <a:endParaRPr sz="3600" dirty="0"/>
          </a:p>
        </p:txBody>
      </p:sp>
      <p:sp>
        <p:nvSpPr>
          <p:cNvPr id="88" name="TextShape 2"/>
          <p:cNvSpPr txBox="1"/>
          <p:nvPr/>
        </p:nvSpPr>
        <p:spPr>
          <a:xfrm>
            <a:off x="6553080" y="6356520"/>
            <a:ext cx="2133360" cy="364680"/>
          </a:xfrm>
          <a:prstGeom prst="rect">
            <a:avLst/>
          </a:prstGeom>
          <a:noFill/>
          <a:ln>
            <a:noFill/>
          </a:ln>
        </p:spPr>
        <p:txBody>
          <a:bodyPr anchor="ctr"/>
          <a:lstStyle/>
          <a:p>
            <a:pPr algn="r">
              <a:lnSpc>
                <a:spcPct val="100000"/>
              </a:lnSpc>
            </a:pPr>
            <a:fld id="{87433D6D-B512-4734-9EA7-250BE232ADD1}" type="slidenum">
              <a:rPr lang="es-BO" sz="1200" strike="noStrike">
                <a:solidFill>
                  <a:srgbClr val="8B8B8B"/>
                </a:solidFill>
                <a:latin typeface="Calibri"/>
              </a:rPr>
              <a:pPr algn="r">
                <a:lnSpc>
                  <a:spcPct val="100000"/>
                </a:lnSpc>
              </a:pPr>
              <a:t>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funcionales</a:t>
            </a:r>
            <a:endParaRPr/>
          </a:p>
        </p:txBody>
      </p:sp>
      <p:sp>
        <p:nvSpPr>
          <p:cNvPr id="123"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Describe los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funcionalidad</a:t>
            </a:r>
            <a:r>
              <a:rPr lang="en-US" sz="2400" strike="noStrike" dirty="0">
                <a:solidFill>
                  <a:srgbClr val="46424D"/>
                </a:solidFill>
                <a:latin typeface="Arial"/>
                <a:ea typeface="ＭＳ Ｐゴシック"/>
              </a:rPr>
              <a:t> o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Dependerá</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tipo</a:t>
            </a:r>
            <a:r>
              <a:rPr lang="en-US" sz="2400" strike="noStrike" dirty="0">
                <a:solidFill>
                  <a:srgbClr val="46424D"/>
                </a:solidFill>
                <a:latin typeface="Arial"/>
                <a:ea typeface="ＭＳ Ｐゴシック"/>
              </a:rPr>
              <a:t> de software,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esperados</a:t>
            </a:r>
            <a:r>
              <a:rPr lang="en-US" sz="2400" strike="noStrike" dirty="0">
                <a:solidFill>
                  <a:srgbClr val="46424D"/>
                </a:solidFill>
                <a:latin typeface="Arial"/>
                <a:ea typeface="ＭＳ Ｐゴシック"/>
              </a:rPr>
              <a:t> y el </a:t>
            </a:r>
            <a:r>
              <a:rPr lang="en-US" sz="2400" strike="noStrike" dirty="0" err="1">
                <a:solidFill>
                  <a:srgbClr val="46424D"/>
                </a:solidFill>
                <a:latin typeface="Arial"/>
                <a:ea typeface="ＭＳ Ｐゴシック"/>
              </a:rPr>
              <a:t>tipo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en el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utiliza</a:t>
            </a:r>
            <a:r>
              <a:rPr lang="en-US" sz="2400" strike="noStrike" dirty="0">
                <a:solidFill>
                  <a:srgbClr val="46424D"/>
                </a:solidFill>
                <a:latin typeface="Arial"/>
                <a:ea typeface="ＭＳ Ｐゴシック"/>
              </a:rPr>
              <a:t> el software</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funcionales</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declaraciones</a:t>
            </a:r>
            <a:r>
              <a:rPr lang="en-US" sz="2400" strike="noStrike" dirty="0">
                <a:solidFill>
                  <a:srgbClr val="46424D"/>
                </a:solidFill>
                <a:latin typeface="Arial"/>
                <a:ea typeface="ＭＳ Ｐゴシック"/>
              </a:rPr>
              <a:t> de alto </a:t>
            </a:r>
            <a:r>
              <a:rPr lang="en-US" sz="2400" strike="noStrike" dirty="0" err="1">
                <a:solidFill>
                  <a:srgbClr val="46424D"/>
                </a:solidFill>
                <a:latin typeface="Arial"/>
                <a:ea typeface="ＭＳ Ｐゴシック"/>
              </a:rPr>
              <a:t>nivel</a:t>
            </a:r>
            <a:r>
              <a:rPr lang="en-US" sz="2400" strike="noStrike" dirty="0">
                <a:solidFill>
                  <a:srgbClr val="46424D"/>
                </a:solidFill>
                <a:latin typeface="Arial"/>
                <a:ea typeface="ＭＳ Ｐゴシック"/>
              </a:rPr>
              <a:t> de lo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a:t>
            </a:r>
            <a:r>
              <a:rPr lang="en-US" sz="2400" strike="noStrike" dirty="0">
                <a:solidFill>
                  <a:srgbClr val="46424D"/>
                </a:solidFill>
                <a:latin typeface="Arial"/>
                <a:ea typeface="ＭＳ Ｐゴシック"/>
              </a:rPr>
              <a:t> </a:t>
            </a:r>
            <a:r>
              <a:rPr lang="en-US" sz="2400" strike="noStrike" dirty="0" err="1" smtClean="0">
                <a:solidFill>
                  <a:srgbClr val="46424D"/>
                </a:solidFill>
                <a:latin typeface="Arial"/>
                <a:ea typeface="ＭＳ Ｐゴシック"/>
              </a:rPr>
              <a:t>hacer</a:t>
            </a:r>
            <a:endParaRPr lang="en-US" sz="2400" strike="noStrike" dirty="0" smtClean="0">
              <a:solidFill>
                <a:srgbClr val="46424D"/>
              </a:solidFill>
              <a:latin typeface="Arial"/>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333333"/>
                </a:solidFill>
                <a:latin typeface="Arial"/>
                <a:ea typeface="ＭＳ Ｐゴシック"/>
              </a:rPr>
              <a:t>Requerimientos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funcionales</a:t>
            </a:r>
            <a:r>
              <a:rPr lang="en-US" sz="2400" strike="noStrike" dirty="0">
                <a:solidFill>
                  <a:srgbClr val="333333"/>
                </a:solidFill>
                <a:latin typeface="Arial"/>
                <a:ea typeface="ＭＳ Ｐゴシック"/>
              </a:rPr>
              <a:t> del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deben</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describir</a:t>
            </a:r>
            <a:r>
              <a:rPr lang="en-US" sz="2400" strike="noStrike" dirty="0">
                <a:solidFill>
                  <a:srgbClr val="333333"/>
                </a:solidFill>
                <a:latin typeface="Arial"/>
                <a:ea typeface="ＭＳ Ｐゴシック"/>
              </a:rPr>
              <a:t> los </a:t>
            </a:r>
            <a:r>
              <a:rPr lang="en-US" sz="2400" strike="noStrike" dirty="0" err="1">
                <a:solidFill>
                  <a:srgbClr val="333333"/>
                </a:solidFill>
                <a:latin typeface="Arial"/>
                <a:ea typeface="ＭＳ Ｐゴシック"/>
              </a:rPr>
              <a:t>servicios</a:t>
            </a:r>
            <a:r>
              <a:rPr lang="en-US" sz="2400" strike="noStrike" dirty="0">
                <a:solidFill>
                  <a:srgbClr val="333333"/>
                </a:solidFill>
                <a:latin typeface="Arial"/>
                <a:ea typeface="ＭＳ Ｐゴシック"/>
              </a:rPr>
              <a:t> del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en </a:t>
            </a:r>
            <a:r>
              <a:rPr lang="en-US" sz="2400" strike="noStrike" dirty="0" err="1">
                <a:solidFill>
                  <a:srgbClr val="333333"/>
                </a:solidFill>
                <a:latin typeface="Arial"/>
                <a:ea typeface="ＭＳ Ｐゴシック"/>
              </a:rPr>
              <a:t>detalle</a:t>
            </a:r>
            <a:r>
              <a:rPr lang="en-US" sz="2400" strike="noStrike" dirty="0">
                <a:solidFill>
                  <a:srgbClr val="333333"/>
                </a:solidFill>
                <a:latin typeface="Arial"/>
                <a:ea typeface="ＭＳ Ｐゴシック"/>
              </a:rPr>
              <a:t>.</a:t>
            </a:r>
            <a:endParaRPr dirty="0"/>
          </a:p>
        </p:txBody>
      </p:sp>
      <p:sp>
        <p:nvSpPr>
          <p:cNvPr id="124" name="TextShape 3"/>
          <p:cNvSpPr txBox="1"/>
          <p:nvPr/>
        </p:nvSpPr>
        <p:spPr>
          <a:xfrm>
            <a:off x="6553080" y="6356520"/>
            <a:ext cx="2133360" cy="364680"/>
          </a:xfrm>
          <a:prstGeom prst="rect">
            <a:avLst/>
          </a:prstGeom>
          <a:noFill/>
          <a:ln>
            <a:noFill/>
          </a:ln>
        </p:spPr>
        <p:txBody>
          <a:bodyPr anchor="ctr"/>
          <a:lstStyle/>
          <a:p>
            <a:pPr algn="r">
              <a:lnSpc>
                <a:spcPct val="100000"/>
              </a:lnSpc>
            </a:pPr>
            <a:fld id="{736674AD-A659-4742-BE22-67251D131EA5}" type="slidenum">
              <a:rPr lang="es-BO" sz="1200" strike="noStrike">
                <a:solidFill>
                  <a:srgbClr val="8B8B8B"/>
                </a:solidFill>
                <a:latin typeface="Calibri"/>
              </a:rPr>
              <a:pPr algn="r">
                <a:lnSpc>
                  <a:spcPct val="100000"/>
                </a:lnSpc>
              </a:pPr>
              <a:t>10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funcionales para el MHC-PMS</a:t>
            </a:r>
            <a:endParaRPr/>
          </a:p>
        </p:txBody>
      </p:sp>
      <p:sp>
        <p:nvSpPr>
          <p:cNvPr id="127"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Un </a:t>
            </a:r>
            <a:r>
              <a:rPr lang="en-US" sz="2400" strike="noStrike" dirty="0" err="1">
                <a:solidFill>
                  <a:srgbClr val="46424D"/>
                </a:solidFill>
                <a:latin typeface="Arial"/>
                <a:ea typeface="ＭＳ Ｐゴシック"/>
              </a:rPr>
              <a:t>usuario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capaz</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buscar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listas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citas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todas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clínicas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deberá</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generar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cada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día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cada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clínica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lista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pacientes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espera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asistan</a:t>
            </a:r>
            <a:r>
              <a:rPr lang="en-US" sz="2400" strike="noStrike" dirty="0">
                <a:solidFill>
                  <a:srgbClr val="46424D"/>
                </a:solidFill>
                <a:latin typeface="Arial"/>
                <a:ea typeface="ＭＳ Ｐゴシック"/>
              </a:rPr>
              <a:t> a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citas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ese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día</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333333"/>
                </a:solidFill>
                <a:latin typeface="Arial"/>
                <a:ea typeface="ＭＳ Ｐゴシック"/>
              </a:rPr>
              <a:t>Cada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miembro</a:t>
            </a:r>
            <a:r>
              <a:rPr lang="en-US" sz="2400" strike="noStrike" dirty="0">
                <a:solidFill>
                  <a:srgbClr val="333333"/>
                </a:solidFill>
                <a:latin typeface="Arial"/>
                <a:ea typeface="ＭＳ Ｐゴシック"/>
              </a:rPr>
              <a:t> del personal </a:t>
            </a:r>
            <a:r>
              <a:rPr lang="en-US" sz="2400" strike="noStrike" dirty="0" err="1">
                <a:solidFill>
                  <a:srgbClr val="333333"/>
                </a:solidFill>
                <a:latin typeface="Arial"/>
                <a:ea typeface="ＭＳ Ｐゴシック"/>
              </a:rPr>
              <a:t>que</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utiliza</a:t>
            </a:r>
            <a:r>
              <a:rPr lang="en-US" sz="2400" strike="noStrike" dirty="0">
                <a:solidFill>
                  <a:srgbClr val="333333"/>
                </a:solidFill>
                <a:latin typeface="Arial"/>
                <a:ea typeface="ＭＳ Ｐゴシック"/>
              </a:rPr>
              <a:t> 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deberá</a:t>
            </a:r>
            <a:r>
              <a:rPr lang="en-US" sz="2400" strike="noStrike" dirty="0">
                <a:solidFill>
                  <a:srgbClr val="333333"/>
                </a:solidFill>
                <a:latin typeface="Arial"/>
                <a:ea typeface="ＭＳ Ｐゴシック"/>
              </a:rPr>
              <a:t> ser </a:t>
            </a:r>
            <a:r>
              <a:rPr lang="en-US" sz="2400" strike="noStrike" dirty="0" err="1">
                <a:solidFill>
                  <a:srgbClr val="333333"/>
                </a:solidFill>
                <a:latin typeface="Arial"/>
                <a:ea typeface="ＭＳ Ｐゴシック"/>
              </a:rPr>
              <a:t>identificado</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únicamente</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por</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su</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número</a:t>
            </a:r>
            <a:r>
              <a:rPr lang="en-US" sz="2400" strike="noStrike" dirty="0">
                <a:solidFill>
                  <a:srgbClr val="333333"/>
                </a:solidFill>
                <a:latin typeface="Arial"/>
                <a:ea typeface="ＭＳ Ｐゴシック"/>
              </a:rPr>
              <a:t> de </a:t>
            </a:r>
            <a:r>
              <a:rPr lang="en-US" sz="2400" strike="noStrike" dirty="0" err="1">
                <a:solidFill>
                  <a:srgbClr val="333333"/>
                </a:solidFill>
                <a:latin typeface="Arial"/>
                <a:ea typeface="ＭＳ Ｐゴシック"/>
              </a:rPr>
              <a:t>empleado</a:t>
            </a:r>
            <a:r>
              <a:rPr lang="en-US" sz="2400" strike="noStrike" dirty="0">
                <a:solidFill>
                  <a:srgbClr val="333333"/>
                </a:solidFill>
                <a:latin typeface="Arial"/>
                <a:ea typeface="ＭＳ Ｐゴシック"/>
              </a:rPr>
              <a:t> 8 </a:t>
            </a:r>
            <a:r>
              <a:rPr lang="en-US" sz="2400" strike="noStrike" dirty="0" err="1">
                <a:solidFill>
                  <a:srgbClr val="333333"/>
                </a:solidFill>
                <a:latin typeface="Arial"/>
                <a:ea typeface="ＭＳ Ｐゴシック"/>
              </a:rPr>
              <a:t>dígitos</a:t>
            </a:r>
            <a:r>
              <a:rPr lang="en-US" sz="2400" strike="noStrike" dirty="0">
                <a:solidFill>
                  <a:srgbClr val="333333"/>
                </a:solidFill>
                <a:latin typeface="Arial"/>
                <a:ea typeface="ＭＳ Ｐゴシック"/>
              </a:rPr>
              <a:t>.</a:t>
            </a:r>
            <a:endParaRPr dirty="0"/>
          </a:p>
        </p:txBody>
      </p:sp>
      <p:sp>
        <p:nvSpPr>
          <p:cNvPr id="128" name="TextShape 3"/>
          <p:cNvSpPr txBox="1"/>
          <p:nvPr/>
        </p:nvSpPr>
        <p:spPr>
          <a:xfrm>
            <a:off x="6553080" y="6356520"/>
            <a:ext cx="2133360" cy="364680"/>
          </a:xfrm>
          <a:prstGeom prst="rect">
            <a:avLst/>
          </a:prstGeom>
          <a:noFill/>
          <a:ln>
            <a:noFill/>
          </a:ln>
        </p:spPr>
        <p:txBody>
          <a:bodyPr anchor="ctr"/>
          <a:lstStyle/>
          <a:p>
            <a:pPr algn="r">
              <a:lnSpc>
                <a:spcPct val="100000"/>
              </a:lnSpc>
            </a:pPr>
            <a:fld id="{BFBB7E5C-AEDB-4E3C-B426-422998C8E6BC}" type="slidenum">
              <a:rPr lang="es-BO" sz="1200" strike="noStrike">
                <a:solidFill>
                  <a:srgbClr val="8B8B8B"/>
                </a:solidFill>
                <a:latin typeface="Calibri"/>
              </a:rPr>
              <a:pPr algn="r">
                <a:lnSpc>
                  <a:spcPct val="100000"/>
                </a:lnSpc>
              </a:pPr>
              <a:t>11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Imprecisión de requerimientos</a:t>
            </a:r>
            <a:endParaRPr/>
          </a:p>
        </p:txBody>
      </p:sp>
      <p:sp>
        <p:nvSpPr>
          <p:cNvPr id="131"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problemas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surgen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cuando</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no se </a:t>
            </a:r>
            <a:r>
              <a:rPr lang="en-US" sz="2400" strike="noStrike" dirty="0" err="1">
                <a:solidFill>
                  <a:srgbClr val="46424D"/>
                </a:solidFill>
                <a:latin typeface="Arial"/>
                <a:ea typeface="ＭＳ Ｐゴシック"/>
              </a:rPr>
              <a:t>expresan</a:t>
            </a:r>
            <a:r>
              <a:rPr lang="en-US" sz="2400" strike="noStrike" dirty="0">
                <a:solidFill>
                  <a:srgbClr val="46424D"/>
                </a:solidFill>
                <a:latin typeface="Arial"/>
                <a:ea typeface="ＭＳ Ｐゴシック"/>
              </a:rPr>
              <a:t> con </a:t>
            </a:r>
            <a:r>
              <a:rPr lang="en-US" sz="2400" strike="noStrike" dirty="0" err="1">
                <a:solidFill>
                  <a:srgbClr val="46424D"/>
                </a:solidFill>
                <a:latin typeface="Arial"/>
                <a:ea typeface="ＭＳ Ｐゴシック"/>
              </a:rPr>
              <a:t>precisión</a:t>
            </a:r>
            <a:r>
              <a:rPr lang="en-US" sz="2400" strike="noStrike" dirty="0">
                <a:solidFill>
                  <a:srgbClr val="46424D"/>
                </a:solidFill>
                <a:latin typeface="Arial"/>
                <a:ea typeface="ＭＳ Ｐゴシック"/>
              </a:rPr>
              <a:t>. </a:t>
            </a:r>
            <a:endParaRPr lang="en-US" sz="2400" strike="noStrike" dirty="0" smtClean="0">
              <a:solidFill>
                <a:srgbClr val="46424D"/>
              </a:solidFill>
              <a:latin typeface="Arial"/>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ambiguos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interpretados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diferentes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maneras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desarrolladores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usuarios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Considere</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término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consulta</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requerimiento</a:t>
            </a:r>
            <a:r>
              <a:rPr lang="en-US" sz="2400" strike="noStrike" dirty="0">
                <a:solidFill>
                  <a:srgbClr val="46424D"/>
                </a:solidFill>
                <a:latin typeface="Arial"/>
                <a:ea typeface="ＭＳ Ｐゴシック"/>
              </a:rPr>
              <a:t> 1</a:t>
            </a:r>
            <a:endParaRPr dirty="0"/>
          </a:p>
          <a:p>
            <a:pPr lvl="1">
              <a:lnSpc>
                <a:spcPct val="100000"/>
              </a:lnSpc>
              <a:buFont typeface="Wingdings" charset="2"/>
              <a:buChar char=""/>
            </a:pPr>
            <a:r>
              <a:rPr lang="en-US" sz="2000" strike="noStrike" dirty="0" err="1">
                <a:solidFill>
                  <a:srgbClr val="46424D"/>
                </a:solidFill>
                <a:latin typeface="Arial"/>
                <a:ea typeface="ＭＳ Ｐゴシック"/>
              </a:rPr>
              <a:t>Intención</a:t>
            </a:r>
            <a:r>
              <a:rPr lang="en-US" sz="2000" strike="noStrike" dirty="0">
                <a:solidFill>
                  <a:srgbClr val="46424D"/>
                </a:solidFill>
                <a:latin typeface="Arial"/>
                <a:ea typeface="ＭＳ Ｐゴシック"/>
              </a:rPr>
              <a:t> del </a:t>
            </a:r>
            <a:r>
              <a:rPr lang="en-US" sz="2000" strike="noStrike" dirty="0" err="1">
                <a:solidFill>
                  <a:srgbClr val="46424D"/>
                </a:solidFill>
                <a:latin typeface="Arial"/>
                <a:ea typeface="ＭＳ Ｐゴシック"/>
              </a:rPr>
              <a:t>usuario</a:t>
            </a:r>
            <a:r>
              <a:rPr lang="en-US" sz="2000" strike="noStrike" dirty="0">
                <a:solidFill>
                  <a:srgbClr val="46424D"/>
                </a:solidFill>
                <a:latin typeface="Arial"/>
                <a:ea typeface="ＭＳ Ｐゴシック"/>
              </a:rPr>
              <a:t> - </a:t>
            </a:r>
            <a:r>
              <a:rPr lang="en-US" sz="2000" strike="noStrike" dirty="0" err="1">
                <a:solidFill>
                  <a:srgbClr val="46424D"/>
                </a:solidFill>
                <a:latin typeface="Arial"/>
                <a:ea typeface="ＭＳ Ｐゴシック"/>
              </a:rPr>
              <a:t>búsqueda</a:t>
            </a:r>
            <a:r>
              <a:rPr lang="en-US" sz="2000" strike="noStrike" dirty="0">
                <a:solidFill>
                  <a:srgbClr val="46424D"/>
                </a:solidFill>
                <a:latin typeface="Arial"/>
                <a:ea typeface="ＭＳ Ｐゴシック"/>
              </a:rPr>
              <a:t> de un </a:t>
            </a:r>
            <a:r>
              <a:rPr lang="en-US" sz="2000" strike="noStrike" dirty="0" err="1">
                <a:solidFill>
                  <a:srgbClr val="46424D"/>
                </a:solidFill>
                <a:latin typeface="Arial"/>
                <a:ea typeface="ＭＳ Ｐゴシック"/>
              </a:rPr>
              <a:t>nombre</a:t>
            </a:r>
            <a:r>
              <a:rPr lang="en-US" sz="2000" strike="noStrike" dirty="0">
                <a:solidFill>
                  <a:srgbClr val="46424D"/>
                </a:solidFill>
                <a:latin typeface="Arial"/>
                <a:ea typeface="ＭＳ Ｐゴシック"/>
              </a:rPr>
              <a:t> del </a:t>
            </a:r>
            <a:r>
              <a:rPr lang="en-US" sz="2000" strike="noStrike" dirty="0" err="1">
                <a:solidFill>
                  <a:srgbClr val="46424D"/>
                </a:solidFill>
                <a:latin typeface="Arial"/>
                <a:ea typeface="ＭＳ Ｐゴシック"/>
              </a:rPr>
              <a:t>paciente</a:t>
            </a:r>
            <a:r>
              <a:rPr lang="en-US" sz="2000" strike="noStrike" dirty="0">
                <a:solidFill>
                  <a:srgbClr val="46424D"/>
                </a:solidFill>
                <a:latin typeface="Arial"/>
                <a:ea typeface="ＭＳ Ｐゴシック"/>
              </a:rPr>
              <a:t> a </a:t>
            </a:r>
            <a:r>
              <a:rPr lang="en-US" sz="2000" strike="noStrike" dirty="0" err="1">
                <a:solidFill>
                  <a:srgbClr val="46424D"/>
                </a:solidFill>
                <a:latin typeface="Arial"/>
                <a:ea typeface="ＭＳ Ｐゴシック"/>
              </a:rPr>
              <a:t>través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todas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citas</a:t>
            </a:r>
            <a:r>
              <a:rPr lang="en-US" sz="2000" strike="noStrike" dirty="0">
                <a:solidFill>
                  <a:srgbClr val="46424D"/>
                </a:solidFill>
                <a:latin typeface="Arial"/>
                <a:ea typeface="ＭＳ Ｐゴシック"/>
              </a:rPr>
              <a:t> en </a:t>
            </a:r>
            <a:r>
              <a:rPr lang="en-US" sz="2000" strike="noStrike" dirty="0" err="1">
                <a:solidFill>
                  <a:srgbClr val="46424D"/>
                </a:solidFill>
                <a:latin typeface="Arial"/>
                <a:ea typeface="ＭＳ Ｐゴシック"/>
              </a:rPr>
              <a:t>todas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clínicas</a:t>
            </a:r>
            <a:endParaRPr dirty="0"/>
          </a:p>
          <a:p>
            <a:pPr lvl="1">
              <a:lnSpc>
                <a:spcPct val="100000"/>
              </a:lnSpc>
              <a:buFont typeface="Wingdings" charset="2"/>
              <a:buChar char=""/>
            </a:pPr>
            <a:r>
              <a:rPr lang="en-US" sz="2000" strike="noStrike" dirty="0" err="1">
                <a:solidFill>
                  <a:srgbClr val="46424D"/>
                </a:solidFill>
                <a:latin typeface="Arial"/>
                <a:ea typeface="ＭＳ Ｐゴシック"/>
              </a:rPr>
              <a:t>Interpretación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Desarrollador</a:t>
            </a:r>
            <a:r>
              <a:rPr lang="en-US" sz="2000" strike="noStrike" dirty="0">
                <a:solidFill>
                  <a:srgbClr val="46424D"/>
                </a:solidFill>
                <a:latin typeface="Arial"/>
                <a:ea typeface="ＭＳ Ｐゴシック"/>
              </a:rPr>
              <a:t> - </a:t>
            </a:r>
            <a:r>
              <a:rPr lang="en-US" sz="2000" strike="noStrike" dirty="0" err="1">
                <a:solidFill>
                  <a:srgbClr val="46424D"/>
                </a:solidFill>
                <a:latin typeface="Arial"/>
                <a:ea typeface="ＭＳ Ｐゴシック"/>
              </a:rPr>
              <a:t>buscar</a:t>
            </a:r>
            <a:r>
              <a:rPr lang="en-US" sz="2000" strike="noStrike" dirty="0">
                <a:solidFill>
                  <a:srgbClr val="46424D"/>
                </a:solidFill>
                <a:latin typeface="Arial"/>
                <a:ea typeface="ＭＳ Ｐゴシック"/>
              </a:rPr>
              <a:t> un </a:t>
            </a:r>
            <a:r>
              <a:rPr lang="en-US" sz="2000" strike="noStrike" dirty="0" err="1">
                <a:solidFill>
                  <a:srgbClr val="46424D"/>
                </a:solidFill>
                <a:latin typeface="Arial"/>
                <a:ea typeface="ＭＳ Ｐゴシック"/>
              </a:rPr>
              <a:t>nombre</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paciente</a:t>
            </a:r>
            <a:r>
              <a:rPr lang="en-US" sz="2000" strike="noStrike" dirty="0">
                <a:solidFill>
                  <a:srgbClr val="46424D"/>
                </a:solidFill>
                <a:latin typeface="Arial"/>
                <a:ea typeface="ＭＳ Ｐゴシック"/>
              </a:rPr>
              <a:t> en </a:t>
            </a:r>
            <a:r>
              <a:rPr lang="en-US" sz="2000" strike="noStrike" dirty="0" err="1">
                <a:solidFill>
                  <a:srgbClr val="46424D"/>
                </a:solidFill>
                <a:latin typeface="Arial"/>
                <a:ea typeface="ＭＳ Ｐゴシック"/>
              </a:rPr>
              <a:t>una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clínica</a:t>
            </a:r>
            <a:r>
              <a:rPr lang="en-US" sz="2000" strike="noStrike" dirty="0">
                <a:solidFill>
                  <a:srgbClr val="46424D"/>
                </a:solidFill>
                <a:latin typeface="Arial"/>
                <a:ea typeface="ＭＳ Ｐゴシック"/>
              </a:rPr>
              <a:t> individual. El </a:t>
            </a:r>
            <a:r>
              <a:rPr lang="en-US" sz="2000" strike="noStrike" dirty="0" err="1">
                <a:solidFill>
                  <a:srgbClr val="46424D"/>
                </a:solidFill>
                <a:latin typeface="Arial"/>
                <a:ea typeface="ＭＳ Ｐゴシック"/>
              </a:rPr>
              <a:t>usuario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elige</a:t>
            </a:r>
            <a:r>
              <a:rPr lang="en-US" sz="2000" strike="noStrike" dirty="0">
                <a:solidFill>
                  <a:srgbClr val="46424D"/>
                </a:solidFill>
                <a:latin typeface="Arial"/>
                <a:ea typeface="ＭＳ Ｐゴシック"/>
              </a:rPr>
              <a:t> la </a:t>
            </a:r>
            <a:r>
              <a:rPr lang="en-US" sz="2000" strike="noStrike" dirty="0" err="1">
                <a:solidFill>
                  <a:srgbClr val="46424D"/>
                </a:solidFill>
                <a:latin typeface="Arial"/>
                <a:ea typeface="ＭＳ Ｐゴシック"/>
              </a:rPr>
              <a:t>clínica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luego</a:t>
            </a:r>
            <a:r>
              <a:rPr lang="en-US" sz="2000" strike="noStrike" dirty="0">
                <a:solidFill>
                  <a:srgbClr val="46424D"/>
                </a:solidFill>
                <a:latin typeface="Arial"/>
                <a:ea typeface="ＭＳ Ｐゴシック"/>
              </a:rPr>
              <a:t> la </a:t>
            </a:r>
            <a:r>
              <a:rPr lang="en-US" sz="2000" strike="noStrike" dirty="0" err="1">
                <a:solidFill>
                  <a:srgbClr val="46424D"/>
                </a:solidFill>
                <a:latin typeface="Arial"/>
                <a:ea typeface="ＭＳ Ｐゴシック"/>
              </a:rPr>
              <a:t>búsqueda</a:t>
            </a:r>
            <a:r>
              <a:rPr lang="en-US" sz="2000" strike="noStrike" dirty="0">
                <a:solidFill>
                  <a:srgbClr val="46424D"/>
                </a:solidFill>
                <a:latin typeface="Arial"/>
                <a:ea typeface="ＭＳ Ｐゴシック"/>
              </a:rPr>
              <a:t>.</a:t>
            </a:r>
            <a:endParaRPr dirty="0"/>
          </a:p>
        </p:txBody>
      </p:sp>
      <p:sp>
        <p:nvSpPr>
          <p:cNvPr id="132" name="TextShape 3"/>
          <p:cNvSpPr txBox="1"/>
          <p:nvPr/>
        </p:nvSpPr>
        <p:spPr>
          <a:xfrm>
            <a:off x="6553080" y="6356520"/>
            <a:ext cx="2133360" cy="364680"/>
          </a:xfrm>
          <a:prstGeom prst="rect">
            <a:avLst/>
          </a:prstGeom>
          <a:noFill/>
          <a:ln>
            <a:noFill/>
          </a:ln>
        </p:spPr>
        <p:txBody>
          <a:bodyPr anchor="ctr"/>
          <a:lstStyle/>
          <a:p>
            <a:pPr algn="r">
              <a:lnSpc>
                <a:spcPct val="100000"/>
              </a:lnSpc>
            </a:pPr>
            <a:fld id="{7D120939-EE82-44FB-8B2E-0D43BA16F897}" type="slidenum">
              <a:rPr lang="es-BO" sz="1200" strike="noStrike">
                <a:solidFill>
                  <a:srgbClr val="8B8B8B"/>
                </a:solidFill>
                <a:latin typeface="Calibri"/>
              </a:rPr>
              <a:pPr algn="r">
                <a:lnSpc>
                  <a:spcPct val="100000"/>
                </a:lnSpc>
              </a:pPr>
              <a:t>12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La integridad y la coherencia de Requerimientos</a:t>
            </a:r>
            <a:endParaRPr/>
          </a:p>
        </p:txBody>
      </p:sp>
      <p:sp>
        <p:nvSpPr>
          <p:cNvPr id="135"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En principio,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deben</a:t>
            </a:r>
            <a:r>
              <a:rPr lang="en-US" sz="2400" strike="noStrike" dirty="0">
                <a:solidFill>
                  <a:srgbClr val="46424D"/>
                </a:solidFill>
                <a:latin typeface="Arial"/>
                <a:ea typeface="ＭＳ Ｐゴシック"/>
              </a:rPr>
              <a:t> ser a la </a:t>
            </a:r>
            <a:r>
              <a:rPr lang="en-US" sz="2400" strike="noStrike" dirty="0" err="1">
                <a:solidFill>
                  <a:srgbClr val="46424D"/>
                </a:solidFill>
                <a:latin typeface="Arial"/>
                <a:ea typeface="ＭＳ Ｐゴシック"/>
              </a:rPr>
              <a:t>vez</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completos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coherentes</a:t>
            </a:r>
            <a:r>
              <a:rPr lang="en-US" sz="2400" strike="noStrike" dirty="0">
                <a:solidFill>
                  <a:srgbClr val="46424D"/>
                </a:solidFill>
                <a:latin typeface="Arial"/>
                <a:ea typeface="ＭＳ Ｐゴシック"/>
              </a:rPr>
              <a:t>. </a:t>
            </a:r>
            <a:endParaRPr lang="en-US" sz="2400" strike="noStrike" dirty="0" smtClean="0">
              <a:solidFill>
                <a:srgbClr val="46424D"/>
              </a:solidFill>
              <a:latin typeface="Arial"/>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Completo</a:t>
            </a:r>
            <a:endParaRPr dirty="0"/>
          </a:p>
          <a:p>
            <a:pPr lvl="1">
              <a:lnSpc>
                <a:spcPct val="100000"/>
              </a:lnSpc>
              <a:buFont typeface="Wingdings" charset="2"/>
              <a:buChar char=""/>
            </a:pPr>
            <a:r>
              <a:rPr lang="en-US" sz="2000" strike="noStrike" dirty="0">
                <a:solidFill>
                  <a:srgbClr val="46424D"/>
                </a:solidFill>
                <a:latin typeface="Arial"/>
                <a:ea typeface="ＭＳ Ｐゴシック"/>
              </a:rPr>
              <a:t>Deben </a:t>
            </a:r>
            <a:r>
              <a:rPr lang="en-US" sz="2000" strike="noStrike" dirty="0" err="1">
                <a:solidFill>
                  <a:srgbClr val="46424D"/>
                </a:solidFill>
                <a:latin typeface="Arial"/>
                <a:ea typeface="ＭＳ Ｐゴシック"/>
              </a:rPr>
              <a:t>incluir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una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descripción</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todos</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requeridos</a:t>
            </a:r>
            <a:r>
              <a:rPr lang="en-US" sz="2000" strike="noStrike" dirty="0">
                <a:solidFill>
                  <a:srgbClr val="46424D"/>
                </a:solidFill>
                <a:latin typeface="Arial"/>
                <a:ea typeface="ＭＳ Ｐゴシック"/>
              </a:rPr>
              <a:t>.</a:t>
            </a:r>
            <a:endParaRPr dirty="0"/>
          </a:p>
          <a:p>
            <a:pPr>
              <a:lnSpc>
                <a:spcPct val="100000"/>
              </a:lnSpc>
              <a:buFont typeface="Wingdings" charset="2"/>
              <a:buChar char=""/>
            </a:pPr>
            <a:r>
              <a:rPr lang="en-US" sz="2400" strike="noStrike" dirty="0" err="1" smtClean="0">
                <a:solidFill>
                  <a:srgbClr val="46424D"/>
                </a:solidFill>
                <a:latin typeface="Arial"/>
                <a:ea typeface="ＭＳ Ｐゴシック"/>
              </a:rPr>
              <a:t>Coherente</a:t>
            </a:r>
            <a:endParaRPr dirty="0"/>
          </a:p>
          <a:p>
            <a:pPr lvl="1">
              <a:buFont typeface="Wingdings" charset="2"/>
              <a:buChar char=""/>
            </a:pPr>
            <a:r>
              <a:rPr lang="en-US" sz="2000" dirty="0">
                <a:solidFill>
                  <a:srgbClr val="46424D"/>
                </a:solidFill>
                <a:latin typeface="Arial"/>
                <a:ea typeface="ＭＳ Ｐゴシック"/>
              </a:rPr>
              <a:t>No </a:t>
            </a:r>
            <a:r>
              <a:rPr lang="en-US" sz="2000" dirty="0" err="1">
                <a:solidFill>
                  <a:srgbClr val="46424D"/>
                </a:solidFill>
                <a:latin typeface="Arial"/>
                <a:ea typeface="ＭＳ Ｐゴシック"/>
              </a:rPr>
              <a:t>debe</a:t>
            </a:r>
            <a:r>
              <a:rPr lang="en-US" sz="2000" dirty="0">
                <a:solidFill>
                  <a:srgbClr val="46424D"/>
                </a:solidFill>
                <a:latin typeface="Arial"/>
                <a:ea typeface="ＭＳ Ｐゴシック"/>
              </a:rPr>
              <a:t> </a:t>
            </a:r>
            <a:r>
              <a:rPr lang="en-US" sz="2000" dirty="0" err="1">
                <a:solidFill>
                  <a:srgbClr val="46424D"/>
                </a:solidFill>
                <a:latin typeface="Arial"/>
                <a:ea typeface="ＭＳ Ｐゴシック"/>
              </a:rPr>
              <a:t>haber</a:t>
            </a:r>
            <a:r>
              <a:rPr lang="en-US" sz="2000" dirty="0">
                <a:solidFill>
                  <a:srgbClr val="46424D"/>
                </a:solidFill>
                <a:latin typeface="Arial"/>
                <a:ea typeface="ＭＳ Ｐゴシック"/>
              </a:rPr>
              <a:t> </a:t>
            </a:r>
            <a:r>
              <a:rPr lang="en-US" sz="2000" dirty="0" err="1">
                <a:solidFill>
                  <a:srgbClr val="46424D"/>
                </a:solidFill>
                <a:latin typeface="Arial"/>
                <a:ea typeface="ＭＳ Ｐゴシック"/>
              </a:rPr>
              <a:t>conflictos</a:t>
            </a:r>
            <a:r>
              <a:rPr lang="en-US" sz="2000" dirty="0">
                <a:solidFill>
                  <a:srgbClr val="46424D"/>
                </a:solidFill>
                <a:latin typeface="Arial"/>
                <a:ea typeface="ＭＳ Ｐゴシック"/>
              </a:rPr>
              <a:t> o </a:t>
            </a:r>
            <a:r>
              <a:rPr lang="en-US" sz="2000" dirty="0" err="1">
                <a:solidFill>
                  <a:srgbClr val="46424D"/>
                </a:solidFill>
                <a:latin typeface="Arial"/>
                <a:ea typeface="ＭＳ Ｐゴシック"/>
              </a:rPr>
              <a:t>contradicciones</a:t>
            </a:r>
            <a:r>
              <a:rPr lang="en-US" sz="2000" dirty="0">
                <a:solidFill>
                  <a:srgbClr val="46424D"/>
                </a:solidFill>
                <a:latin typeface="Arial"/>
                <a:ea typeface="ＭＳ Ｐゴシック"/>
              </a:rPr>
              <a:t> en </a:t>
            </a:r>
            <a:r>
              <a:rPr lang="en-US" sz="2000" dirty="0" err="1">
                <a:solidFill>
                  <a:srgbClr val="46424D"/>
                </a:solidFill>
                <a:latin typeface="Arial"/>
                <a:ea typeface="ＭＳ Ｐゴシック"/>
              </a:rPr>
              <a:t>las</a:t>
            </a:r>
            <a:r>
              <a:rPr lang="en-US" sz="2000" dirty="0">
                <a:solidFill>
                  <a:srgbClr val="46424D"/>
                </a:solidFill>
                <a:latin typeface="Arial"/>
                <a:ea typeface="ＭＳ Ｐゴシック"/>
              </a:rPr>
              <a:t> </a:t>
            </a:r>
            <a:r>
              <a:rPr lang="en-US" sz="2000" dirty="0" err="1">
                <a:solidFill>
                  <a:srgbClr val="46424D"/>
                </a:solidFill>
                <a:latin typeface="Arial"/>
                <a:ea typeface="ＭＳ Ｐゴシック"/>
              </a:rPr>
              <a:t>descripciones</a:t>
            </a:r>
            <a:r>
              <a:rPr lang="en-US" sz="2000" dirty="0">
                <a:solidFill>
                  <a:srgbClr val="46424D"/>
                </a:solidFill>
                <a:latin typeface="Arial"/>
                <a:ea typeface="ＭＳ Ｐゴシック"/>
              </a:rPr>
              <a:t> de los </a:t>
            </a:r>
            <a:r>
              <a:rPr lang="en-US" sz="2000" dirty="0" err="1">
                <a:solidFill>
                  <a:srgbClr val="46424D"/>
                </a:solidFill>
                <a:latin typeface="Arial"/>
                <a:ea typeface="ＭＳ Ｐゴシック"/>
              </a:rPr>
              <a:t>servicios</a:t>
            </a:r>
            <a:r>
              <a:rPr lang="en-US" sz="2000" dirty="0">
                <a:solidFill>
                  <a:srgbClr val="46424D"/>
                </a:solidFill>
                <a:latin typeface="Arial"/>
                <a:ea typeface="ＭＳ Ｐゴシック"/>
              </a:rPr>
              <a:t> del </a:t>
            </a:r>
            <a:r>
              <a:rPr lang="en-US" sz="2000" dirty="0" err="1">
                <a:solidFill>
                  <a:srgbClr val="46424D"/>
                </a:solidFill>
                <a:latin typeface="Arial"/>
                <a:ea typeface="ＭＳ Ｐゴシック"/>
              </a:rPr>
              <a:t>sistema</a:t>
            </a:r>
            <a:r>
              <a:rPr lang="en-US" sz="2000" dirty="0" smtClean="0">
                <a:solidFill>
                  <a:srgbClr val="46424D"/>
                </a:solidFill>
                <a:latin typeface="Arial"/>
                <a:ea typeface="ＭＳ Ｐゴシック"/>
              </a:rPr>
              <a:t>.</a:t>
            </a:r>
          </a:p>
          <a:p>
            <a:pPr lvl="1"/>
            <a:endParaRPr lang="en-US" sz="2000" dirty="0" smtClean="0">
              <a:solidFill>
                <a:srgbClr val="46424D"/>
              </a:solidFill>
              <a:latin typeface="Arial"/>
              <a:ea typeface="ＭＳ Ｐゴシック"/>
            </a:endParaRPr>
          </a:p>
          <a:p>
            <a:pPr>
              <a:lnSpc>
                <a:spcPct val="100000"/>
              </a:lnSpc>
              <a:buFont typeface="Wingdings" charset="2"/>
              <a:buChar char=""/>
            </a:pPr>
            <a:r>
              <a:rPr lang="en-US" sz="2400" strike="noStrike" dirty="0" smtClean="0">
                <a:solidFill>
                  <a:srgbClr val="46424D"/>
                </a:solidFill>
                <a:latin typeface="Arial"/>
                <a:ea typeface="ＭＳ Ｐゴシック"/>
              </a:rPr>
              <a:t>En </a:t>
            </a:r>
            <a:r>
              <a:rPr lang="en-US" sz="2400" strike="noStrike" dirty="0">
                <a:solidFill>
                  <a:srgbClr val="46424D"/>
                </a:solidFill>
                <a:latin typeface="Arial"/>
                <a:ea typeface="ＭＳ Ｐゴシック"/>
              </a:rPr>
              <a:t>la </a:t>
            </a:r>
            <a:r>
              <a:rPr lang="en-US" sz="2400" strike="noStrike" dirty="0" err="1">
                <a:solidFill>
                  <a:srgbClr val="46424D"/>
                </a:solidFill>
                <a:latin typeface="Arial"/>
                <a:ea typeface="ＭＳ Ｐゴシック"/>
              </a:rPr>
              <a:t>práctica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smtClean="0">
                <a:solidFill>
                  <a:srgbClr val="46424D"/>
                </a:solidFill>
                <a:latin typeface="Arial"/>
                <a:ea typeface="ＭＳ Ｐゴシック"/>
              </a:rPr>
              <a:t>dificil</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producir</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un </a:t>
            </a:r>
            <a:r>
              <a:rPr lang="en-US" sz="2400" strike="noStrike" dirty="0" err="1">
                <a:solidFill>
                  <a:srgbClr val="46424D"/>
                </a:solidFill>
                <a:latin typeface="Arial"/>
                <a:ea typeface="ＭＳ Ｐゴシック"/>
              </a:rPr>
              <a:t>documento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completo</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consistente</a:t>
            </a:r>
            <a:r>
              <a:rPr lang="en-US" sz="2400" strike="noStrike" dirty="0">
                <a:solidFill>
                  <a:srgbClr val="46424D"/>
                </a:solidFill>
                <a:latin typeface="Arial"/>
                <a:ea typeface="ＭＳ Ｐゴシック"/>
              </a:rPr>
              <a:t>.</a:t>
            </a:r>
            <a:endParaRPr dirty="0"/>
          </a:p>
        </p:txBody>
      </p:sp>
      <p:sp>
        <p:nvSpPr>
          <p:cNvPr id="136" name="TextShape 3"/>
          <p:cNvSpPr txBox="1"/>
          <p:nvPr/>
        </p:nvSpPr>
        <p:spPr>
          <a:xfrm>
            <a:off x="6553080" y="6356520"/>
            <a:ext cx="2133360" cy="364680"/>
          </a:xfrm>
          <a:prstGeom prst="rect">
            <a:avLst/>
          </a:prstGeom>
          <a:noFill/>
          <a:ln>
            <a:noFill/>
          </a:ln>
        </p:spPr>
        <p:txBody>
          <a:bodyPr anchor="ctr"/>
          <a:lstStyle/>
          <a:p>
            <a:pPr algn="r">
              <a:lnSpc>
                <a:spcPct val="100000"/>
              </a:lnSpc>
            </a:pPr>
            <a:fld id="{21888DE1-5405-461C-9185-04CA6BA6F535}" type="slidenum">
              <a:rPr lang="es-BO" sz="1200" strike="noStrike">
                <a:solidFill>
                  <a:srgbClr val="8B8B8B"/>
                </a:solidFill>
                <a:latin typeface="Calibri"/>
              </a:rPr>
              <a:pPr algn="r">
                <a:lnSpc>
                  <a:spcPct val="100000"/>
                </a:lnSpc>
              </a:pPr>
              <a:t>13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Requerimientos no funcionales</a:t>
            </a:r>
            <a:endParaRPr/>
          </a:p>
        </p:txBody>
      </p:sp>
      <p:sp>
        <p:nvSpPr>
          <p:cNvPr id="139" name="TextShape 2"/>
          <p:cNvSpPr txBox="1"/>
          <p:nvPr/>
        </p:nvSpPr>
        <p:spPr>
          <a:xfrm>
            <a:off x="457200" y="1600200"/>
            <a:ext cx="8229240" cy="4525560"/>
          </a:xfrm>
          <a:prstGeom prst="rect">
            <a:avLst/>
          </a:prstGeom>
          <a:noFill/>
          <a:ln>
            <a:noFill/>
          </a:ln>
        </p:spPr>
        <p:txBody>
          <a:bodyPr lIns="90360" tIns="44280" rIns="90360" bIns="44280"/>
          <a:lstStyle/>
          <a:p>
            <a:pPr>
              <a:lnSpc>
                <a:spcPct val="90000"/>
              </a:lnSpc>
              <a:buFont typeface="Wingdings" charset="2"/>
              <a:buChar char=""/>
            </a:pPr>
            <a:r>
              <a:rPr lang="en-US" sz="2400" strike="noStrike" dirty="0" err="1">
                <a:solidFill>
                  <a:srgbClr val="46424D"/>
                </a:solidFill>
                <a:latin typeface="Arial"/>
                <a:ea typeface="ＭＳ Ｐゴシック"/>
              </a:rPr>
              <a:t>Estos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definen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propiedades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limitaciones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ejemplo</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fiabilidad</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tiempo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respuesta</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almacenamiento</a:t>
            </a:r>
            <a:r>
              <a:rPr lang="en-US" sz="2400" strike="noStrike" dirty="0">
                <a:solidFill>
                  <a:srgbClr val="46424D"/>
                </a:solidFill>
                <a:latin typeface="Arial"/>
                <a:ea typeface="ＭＳ Ｐゴシック"/>
              </a:rPr>
              <a:t>. Las </a:t>
            </a:r>
            <a:r>
              <a:rPr lang="en-US" sz="2400" strike="noStrike" dirty="0" err="1">
                <a:solidFill>
                  <a:srgbClr val="46424D"/>
                </a:solidFill>
                <a:latin typeface="Arial"/>
                <a:ea typeface="ＭＳ Ｐゴシック"/>
              </a:rPr>
              <a:t>restricciones</a:t>
            </a:r>
            <a:r>
              <a:rPr lang="en-US" sz="2400" strike="noStrike" dirty="0">
                <a:solidFill>
                  <a:srgbClr val="46424D"/>
                </a:solidFill>
                <a:latin typeface="Arial"/>
                <a:ea typeface="ＭＳ Ｐゴシック"/>
              </a:rPr>
              <a:t> son la </a:t>
            </a:r>
            <a:r>
              <a:rPr lang="en-US" sz="2400" strike="noStrike" dirty="0" err="1">
                <a:solidFill>
                  <a:srgbClr val="46424D"/>
                </a:solidFill>
                <a:latin typeface="Arial"/>
                <a:ea typeface="ＭＳ Ｐゴシック"/>
              </a:rPr>
              <a:t>capacidad</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dispositivo</a:t>
            </a:r>
            <a:r>
              <a:rPr lang="en-US" sz="2400" strike="noStrike" dirty="0">
                <a:solidFill>
                  <a:srgbClr val="46424D"/>
                </a:solidFill>
                <a:latin typeface="Arial"/>
                <a:ea typeface="ＭＳ Ｐゴシック"/>
              </a:rPr>
              <a:t> de E / S,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representaciones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etc</a:t>
            </a:r>
            <a:r>
              <a:rPr lang="en-US" sz="2400" strike="noStrike" dirty="0" smtClean="0">
                <a:solidFill>
                  <a:srgbClr val="46424D"/>
                </a:solidFill>
                <a:latin typeface="Arial"/>
                <a:ea typeface="ＭＳ Ｐゴシック"/>
              </a:rPr>
              <a:t>.</a:t>
            </a:r>
          </a:p>
          <a:p>
            <a:pPr>
              <a:lnSpc>
                <a:spcPct val="90000"/>
              </a:lnSpc>
            </a:pPr>
            <a:endParaRPr dirty="0"/>
          </a:p>
          <a:p>
            <a:pPr>
              <a:lnSpc>
                <a:spcPct val="9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proceso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también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especificar</a:t>
            </a:r>
            <a:r>
              <a:rPr lang="en-US" sz="2400" strike="noStrike" dirty="0">
                <a:solidFill>
                  <a:srgbClr val="46424D"/>
                </a:solidFill>
                <a:latin typeface="Arial"/>
                <a:ea typeface="ＭＳ Ｐゴシック"/>
              </a:rPr>
              <a:t> un </a:t>
            </a:r>
            <a:r>
              <a:rPr lang="en-US" sz="2400" strike="noStrike" dirty="0" err="1">
                <a:solidFill>
                  <a:srgbClr val="46424D"/>
                </a:solidFill>
                <a:latin typeface="Arial"/>
                <a:ea typeface="ＭＳ Ｐゴシック"/>
              </a:rPr>
              <a:t>mandato</a:t>
            </a:r>
            <a:r>
              <a:rPr lang="en-US" sz="2400" strike="noStrike" dirty="0">
                <a:solidFill>
                  <a:srgbClr val="46424D"/>
                </a:solidFill>
                <a:latin typeface="Arial"/>
                <a:ea typeface="ＭＳ Ｐゴシック"/>
              </a:rPr>
              <a:t> a un IDE en particular, </a:t>
            </a:r>
            <a:r>
              <a:rPr lang="en-US" sz="2400" strike="noStrike" dirty="0" err="1">
                <a:solidFill>
                  <a:srgbClr val="46424D"/>
                </a:solidFill>
                <a:latin typeface="Arial"/>
                <a:ea typeface="ＭＳ Ｐゴシック"/>
              </a:rPr>
              <a:t>lenguaje</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programación</a:t>
            </a:r>
            <a:r>
              <a:rPr lang="en-US" sz="2400" strike="noStrike" dirty="0">
                <a:solidFill>
                  <a:srgbClr val="46424D"/>
                </a:solidFill>
                <a:latin typeface="Arial"/>
                <a:ea typeface="ＭＳ Ｐゴシック"/>
              </a:rPr>
              <a:t> o </a:t>
            </a:r>
            <a:r>
              <a:rPr lang="en-US" sz="2400" strike="noStrike" dirty="0" err="1">
                <a:solidFill>
                  <a:srgbClr val="46424D"/>
                </a:solidFill>
                <a:latin typeface="Arial"/>
                <a:ea typeface="ＭＳ Ｐゴシック"/>
              </a:rPr>
              <a:t>método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desarrollo</a:t>
            </a:r>
            <a:r>
              <a:rPr lang="en-US" sz="2400" strike="noStrike" dirty="0">
                <a:solidFill>
                  <a:srgbClr val="46424D"/>
                </a:solidFill>
                <a:latin typeface="Arial"/>
                <a:ea typeface="ＭＳ Ｐゴシック"/>
              </a:rPr>
              <a:t>.</a:t>
            </a:r>
            <a:endParaRPr dirty="0"/>
          </a:p>
          <a:p>
            <a:pPr>
              <a:lnSpc>
                <a:spcPct val="90000"/>
              </a:lnSpc>
              <a:buFont typeface="Wingdings" charset="2"/>
              <a:buChar char=""/>
            </a:pP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funcionales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más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críticos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funcionales</a:t>
            </a:r>
            <a:r>
              <a:rPr lang="en-US" sz="2400" strike="noStrike" dirty="0">
                <a:solidFill>
                  <a:srgbClr val="46424D"/>
                </a:solidFill>
                <a:latin typeface="Arial"/>
                <a:ea typeface="ＭＳ Ｐゴシック"/>
              </a:rPr>
              <a:t>. Si </a:t>
            </a:r>
            <a:r>
              <a:rPr lang="en-US" sz="2400" strike="noStrike" dirty="0" err="1">
                <a:solidFill>
                  <a:srgbClr val="46424D"/>
                </a:solidFill>
                <a:latin typeface="Arial"/>
                <a:ea typeface="ＭＳ Ｐゴシック"/>
              </a:rPr>
              <a:t>éstos</a:t>
            </a:r>
            <a:r>
              <a:rPr lang="en-US" sz="2400" strike="noStrike" dirty="0">
                <a:solidFill>
                  <a:srgbClr val="46424D"/>
                </a:solidFill>
                <a:latin typeface="Arial"/>
                <a:ea typeface="ＭＳ Ｐゴシック"/>
              </a:rPr>
              <a:t> no se </a:t>
            </a:r>
            <a:r>
              <a:rPr lang="en-US" sz="2400" strike="noStrike" dirty="0" err="1">
                <a:solidFill>
                  <a:srgbClr val="46424D"/>
                </a:solidFill>
                <a:latin typeface="Arial"/>
                <a:ea typeface="ＭＳ Ｐゴシック"/>
              </a:rPr>
              <a:t>cumplen</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inútil</a:t>
            </a:r>
            <a:r>
              <a:rPr lang="en-US" sz="2400" strike="noStrike" dirty="0">
                <a:solidFill>
                  <a:srgbClr val="46424D"/>
                </a:solidFill>
                <a:latin typeface="Arial"/>
                <a:ea typeface="ＭＳ Ｐゴシック"/>
              </a:rPr>
              <a:t>.</a:t>
            </a:r>
            <a:endParaRPr dirty="0"/>
          </a:p>
        </p:txBody>
      </p:sp>
      <p:sp>
        <p:nvSpPr>
          <p:cNvPr id="140" name="TextShape 3"/>
          <p:cNvSpPr txBox="1"/>
          <p:nvPr/>
        </p:nvSpPr>
        <p:spPr>
          <a:xfrm>
            <a:off x="6553080" y="6356520"/>
            <a:ext cx="2133360" cy="364680"/>
          </a:xfrm>
          <a:prstGeom prst="rect">
            <a:avLst/>
          </a:prstGeom>
          <a:noFill/>
          <a:ln>
            <a:noFill/>
          </a:ln>
        </p:spPr>
        <p:txBody>
          <a:bodyPr anchor="ctr"/>
          <a:lstStyle/>
          <a:p>
            <a:pPr algn="r">
              <a:lnSpc>
                <a:spcPct val="100000"/>
              </a:lnSpc>
            </a:pPr>
            <a:fld id="{0FF4FC88-DB9C-4AAC-9D65-554A266233E0}" type="slidenum">
              <a:rPr lang="es-BO" sz="1200" strike="noStrike">
                <a:solidFill>
                  <a:srgbClr val="8B8B8B"/>
                </a:solidFill>
                <a:latin typeface="Calibri"/>
              </a:rPr>
              <a:pPr algn="r">
                <a:lnSpc>
                  <a:spcPct val="100000"/>
                </a:lnSpc>
              </a:pPr>
              <a:t>14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Implementación de requerimientos no funcionales </a:t>
            </a:r>
            <a:endParaRPr/>
          </a:p>
        </p:txBody>
      </p:sp>
      <p:sp>
        <p:nvSpPr>
          <p:cNvPr id="147"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funcionales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afectar</a:t>
            </a:r>
            <a:r>
              <a:rPr lang="en-US" sz="2400" strike="noStrike" dirty="0">
                <a:solidFill>
                  <a:srgbClr val="46424D"/>
                </a:solidFill>
                <a:latin typeface="Arial"/>
                <a:ea typeface="ＭＳ Ｐゴシック"/>
              </a:rPr>
              <a:t> a la </a:t>
            </a:r>
            <a:r>
              <a:rPr lang="en-US" sz="2400" strike="noStrike" dirty="0" err="1">
                <a:solidFill>
                  <a:srgbClr val="46424D"/>
                </a:solidFill>
                <a:latin typeface="Arial"/>
                <a:ea typeface="ＭＳ Ｐゴシック"/>
              </a:rPr>
              <a:t>arquitectura</a:t>
            </a:r>
            <a:r>
              <a:rPr lang="en-US" sz="2400" strike="noStrike" dirty="0">
                <a:solidFill>
                  <a:srgbClr val="46424D"/>
                </a:solidFill>
                <a:latin typeface="Arial"/>
                <a:ea typeface="ＭＳ Ｐゴシック"/>
              </a:rPr>
              <a:t> general de un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en </a:t>
            </a:r>
            <a:r>
              <a:rPr lang="en-US" sz="2400" strike="noStrike" dirty="0" err="1">
                <a:solidFill>
                  <a:srgbClr val="46424D"/>
                </a:solidFill>
                <a:latin typeface="Arial"/>
                <a:ea typeface="ＭＳ Ｐゴシック"/>
              </a:rPr>
              <a:t>lugar</a:t>
            </a:r>
            <a:r>
              <a:rPr lang="en-US" sz="2400" strike="noStrike" dirty="0">
                <a:solidFill>
                  <a:srgbClr val="46424D"/>
                </a:solidFill>
                <a:latin typeface="Arial"/>
                <a:ea typeface="ＭＳ Ｐゴシック"/>
              </a:rPr>
              <a:t> de a los </a:t>
            </a:r>
            <a:r>
              <a:rPr lang="en-US" sz="2400" strike="noStrike" dirty="0" err="1">
                <a:solidFill>
                  <a:srgbClr val="46424D"/>
                </a:solidFill>
                <a:latin typeface="Arial"/>
                <a:ea typeface="ＭＳ Ｐゴシック"/>
              </a:rPr>
              <a:t>componentes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individuales</a:t>
            </a:r>
            <a:r>
              <a:rPr lang="en-US" sz="2400" strike="noStrike" dirty="0">
                <a:solidFill>
                  <a:srgbClr val="46424D"/>
                </a:solidFill>
                <a:latin typeface="Arial"/>
                <a:ea typeface="ＭＳ Ｐゴシック"/>
              </a:rPr>
              <a:t>. </a:t>
            </a:r>
            <a:endParaRPr dirty="0"/>
          </a:p>
          <a:p>
            <a:pPr lvl="1">
              <a:lnSpc>
                <a:spcPct val="100000"/>
              </a:lnSpc>
              <a:buFont typeface="Wingdings" charset="2"/>
              <a:buChar char=""/>
            </a:pPr>
            <a:r>
              <a:rPr lang="en-US" sz="2000" strike="noStrike" dirty="0" err="1">
                <a:solidFill>
                  <a:srgbClr val="46424D"/>
                </a:solidFill>
                <a:latin typeface="Arial"/>
                <a:ea typeface="ＭＳ Ｐゴシック"/>
              </a:rPr>
              <a:t>Por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ejemplo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para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garantizar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se </a:t>
            </a:r>
            <a:r>
              <a:rPr lang="en-US" sz="2000" strike="noStrike" dirty="0" err="1">
                <a:solidFill>
                  <a:srgbClr val="46424D"/>
                </a:solidFill>
                <a:latin typeface="Arial"/>
                <a:ea typeface="ＭＳ Ｐゴシック"/>
              </a:rPr>
              <a:t>cumplen</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rendimiento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tenga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organizar</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para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minimizar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comunicaciones</a:t>
            </a:r>
            <a:r>
              <a:rPr lang="en-US" sz="2000" strike="noStrike" dirty="0">
                <a:solidFill>
                  <a:srgbClr val="46424D"/>
                </a:solidFill>
                <a:latin typeface="Arial"/>
                <a:ea typeface="ＭＳ Ｐゴシック"/>
              </a:rPr>
              <a:t> entre </a:t>
            </a:r>
            <a:r>
              <a:rPr lang="en-US" sz="2000" strike="noStrike" dirty="0" err="1">
                <a:solidFill>
                  <a:srgbClr val="46424D"/>
                </a:solidFill>
                <a:latin typeface="Arial"/>
                <a:ea typeface="ＭＳ Ｐゴシック"/>
              </a:rPr>
              <a:t>componentes</a:t>
            </a:r>
            <a:r>
              <a:rPr lang="en-US" sz="2000" strike="noStrike" dirty="0" smtClean="0">
                <a:solidFill>
                  <a:srgbClr val="46424D"/>
                </a:solidFill>
                <a:latin typeface="Arial"/>
                <a:ea typeface="ＭＳ Ｐゴシック"/>
              </a:rPr>
              <a:t>.</a:t>
            </a:r>
          </a:p>
          <a:p>
            <a:pPr lvl="1">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Un </a:t>
            </a:r>
            <a:r>
              <a:rPr lang="en-US" sz="2400" strike="noStrike" dirty="0" err="1">
                <a:solidFill>
                  <a:srgbClr val="46424D"/>
                </a:solidFill>
                <a:latin typeface="Arial"/>
                <a:ea typeface="ＭＳ Ｐゴシック"/>
              </a:rPr>
              <a:t>requisito</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funcional</a:t>
            </a:r>
            <a:r>
              <a:rPr lang="en-US" sz="2400" strike="noStrike" dirty="0">
                <a:solidFill>
                  <a:srgbClr val="46424D"/>
                </a:solidFill>
                <a:latin typeface="Arial"/>
                <a:ea typeface="ＭＳ Ｐゴシック"/>
              </a:rPr>
              <a:t> , </a:t>
            </a:r>
            <a:r>
              <a:rPr lang="en-US" sz="2400" strike="noStrike" dirty="0" err="1">
                <a:solidFill>
                  <a:srgbClr val="46424D"/>
                </a:solidFill>
                <a:latin typeface="Arial"/>
                <a:ea typeface="ＭＳ Ｐゴシック"/>
              </a:rPr>
              <a:t>como</a:t>
            </a:r>
            <a:r>
              <a:rPr lang="en-US" sz="2400" strike="noStrike" dirty="0">
                <a:solidFill>
                  <a:srgbClr val="46424D"/>
                </a:solidFill>
                <a:latin typeface="Arial"/>
                <a:ea typeface="ＭＳ Ｐゴシック"/>
              </a:rPr>
              <a:t> un </a:t>
            </a:r>
            <a:r>
              <a:rPr lang="en-US" sz="2400" strike="noStrike" dirty="0" err="1">
                <a:solidFill>
                  <a:srgbClr val="46424D"/>
                </a:solidFill>
                <a:latin typeface="Arial"/>
                <a:ea typeface="ＭＳ Ｐゴシック"/>
              </a:rPr>
              <a:t>requisito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seguridad</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generar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serie</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funcionales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relacionados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definen</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requieren</a:t>
            </a:r>
            <a:r>
              <a:rPr lang="en-US" sz="2400" strike="noStrike" dirty="0">
                <a:solidFill>
                  <a:srgbClr val="46424D"/>
                </a:solidFill>
                <a:latin typeface="Arial"/>
                <a:ea typeface="ＭＳ Ｐゴシック"/>
              </a:rPr>
              <a:t>. </a:t>
            </a:r>
            <a:endParaRPr dirty="0"/>
          </a:p>
          <a:p>
            <a:pPr lvl="1">
              <a:lnSpc>
                <a:spcPct val="100000"/>
              </a:lnSpc>
              <a:buFont typeface="Wingdings" charset="2"/>
              <a:buChar char=""/>
            </a:pPr>
            <a:r>
              <a:rPr lang="en-US" sz="2000" strike="noStrike" dirty="0" err="1">
                <a:solidFill>
                  <a:srgbClr val="46424D"/>
                </a:solidFill>
                <a:latin typeface="Arial"/>
                <a:ea typeface="ＭＳ Ｐゴシック"/>
              </a:rPr>
              <a:t>También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generar</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restringen</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requerimientos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existentes</a:t>
            </a:r>
            <a:r>
              <a:rPr lang="en-US" sz="2000" strike="noStrike" dirty="0">
                <a:solidFill>
                  <a:srgbClr val="46424D"/>
                </a:solidFill>
                <a:latin typeface="Arial"/>
                <a:ea typeface="ＭＳ Ｐゴシック"/>
              </a:rPr>
              <a:t>.</a:t>
            </a:r>
            <a:endParaRPr dirty="0"/>
          </a:p>
        </p:txBody>
      </p:sp>
      <p:sp>
        <p:nvSpPr>
          <p:cNvPr id="148" name="TextShape 3"/>
          <p:cNvSpPr txBox="1"/>
          <p:nvPr/>
        </p:nvSpPr>
        <p:spPr>
          <a:xfrm>
            <a:off x="6553080" y="6356520"/>
            <a:ext cx="2133360" cy="364680"/>
          </a:xfrm>
          <a:prstGeom prst="rect">
            <a:avLst/>
          </a:prstGeom>
          <a:noFill/>
          <a:ln>
            <a:noFill/>
          </a:ln>
        </p:spPr>
        <p:txBody>
          <a:bodyPr anchor="ctr"/>
          <a:lstStyle/>
          <a:p>
            <a:pPr algn="r">
              <a:lnSpc>
                <a:spcPct val="100000"/>
              </a:lnSpc>
            </a:pPr>
            <a:fld id="{5D99866C-890A-48E7-948F-39BC35B23E4B}" type="slidenum">
              <a:rPr lang="es-BO" sz="1200" strike="noStrike">
                <a:solidFill>
                  <a:srgbClr val="8B8B8B"/>
                </a:solidFill>
                <a:latin typeface="Calibri"/>
              </a:rPr>
              <a:pPr algn="r">
                <a:lnSpc>
                  <a:spcPct val="100000"/>
                </a:lnSpc>
              </a:pPr>
              <a:t>15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Clasificación de requerimientos no funcionales</a:t>
            </a:r>
            <a:endParaRPr/>
          </a:p>
        </p:txBody>
      </p:sp>
      <p:sp>
        <p:nvSpPr>
          <p:cNvPr id="151" name="TextShape 2"/>
          <p:cNvSpPr txBox="1"/>
          <p:nvPr/>
        </p:nvSpPr>
        <p:spPr>
          <a:xfrm>
            <a:off x="457200" y="1600200"/>
            <a:ext cx="8229240" cy="4525560"/>
          </a:xfrm>
          <a:prstGeom prst="rect">
            <a:avLst/>
          </a:prstGeom>
          <a:noFill/>
          <a:ln>
            <a:noFill/>
          </a:ln>
        </p:spPr>
        <p:txBody>
          <a:bodyPr lIns="90360" tIns="44280" rIns="90360" bIns="44280"/>
          <a:lstStyle/>
          <a:p>
            <a:pPr>
              <a:lnSpc>
                <a:spcPct val="100000"/>
              </a:lnSpc>
              <a:buFont typeface="Wingdings" charset="2"/>
              <a:buChar char=""/>
            </a:pPr>
            <a:r>
              <a:rPr lang="en-US" sz="2400" strike="noStrike">
                <a:solidFill>
                  <a:srgbClr val="46424D"/>
                </a:solidFill>
                <a:latin typeface="Arial"/>
                <a:ea typeface="ＭＳ Ｐゴシック"/>
              </a:rPr>
              <a:t>Requerimientos del producto</a:t>
            </a:r>
            <a:endParaRPr/>
          </a:p>
          <a:p>
            <a:pPr lvl="1">
              <a:lnSpc>
                <a:spcPct val="100000"/>
              </a:lnSpc>
              <a:buFont typeface="Wingdings" charset="2"/>
              <a:buChar char=""/>
            </a:pPr>
            <a:r>
              <a:rPr lang="en-US" sz="2000" strike="noStrike">
                <a:solidFill>
                  <a:srgbClr val="46424D"/>
                </a:solidFill>
                <a:latin typeface="Arial"/>
                <a:ea typeface="ＭＳ Ｐゴシック"/>
              </a:rPr>
              <a:t>Requerimientos que especifican que el producto entregado debe comportarse de una manera particular, por ejemplo velocidad de ejecución, fiabilidad, etc.</a:t>
            </a:r>
            <a:endParaRPr/>
          </a:p>
          <a:p>
            <a:pPr>
              <a:lnSpc>
                <a:spcPct val="100000"/>
              </a:lnSpc>
              <a:buFont typeface="Wingdings" charset="2"/>
              <a:buChar char=""/>
            </a:pPr>
            <a:r>
              <a:rPr lang="en-US" sz="2400" strike="noStrike">
                <a:solidFill>
                  <a:srgbClr val="46424D"/>
                </a:solidFill>
                <a:latin typeface="Arial"/>
                <a:ea typeface="ＭＳ Ｐゴシック"/>
              </a:rPr>
              <a:t>Requerimientos organizacionales</a:t>
            </a:r>
            <a:endParaRPr/>
          </a:p>
          <a:p>
            <a:pPr lvl="1">
              <a:lnSpc>
                <a:spcPct val="100000"/>
              </a:lnSpc>
              <a:buFont typeface="Wingdings" charset="2"/>
              <a:buChar char=""/>
            </a:pPr>
            <a:r>
              <a:rPr lang="en-US" sz="2000" strike="noStrike">
                <a:solidFill>
                  <a:srgbClr val="46424D"/>
                </a:solidFill>
                <a:latin typeface="Arial"/>
                <a:ea typeface="ＭＳ Ｐゴシック"/>
              </a:rPr>
              <a:t>Requerimientos que son consecuencia de las políticas y procedimientos de la organización, por ejemplo,  estándares de procesos utilizados, los requisitos de implementación, etc.</a:t>
            </a:r>
            <a:endParaRPr/>
          </a:p>
          <a:p>
            <a:pPr>
              <a:lnSpc>
                <a:spcPct val="100000"/>
              </a:lnSpc>
              <a:buFont typeface="Wingdings" charset="2"/>
              <a:buChar char=""/>
            </a:pPr>
            <a:r>
              <a:rPr lang="en-US" sz="2400" strike="noStrike">
                <a:solidFill>
                  <a:srgbClr val="46424D"/>
                </a:solidFill>
                <a:latin typeface="Arial"/>
                <a:ea typeface="ＭＳ Ｐゴシック"/>
              </a:rPr>
              <a:t>Requerimientos externos</a:t>
            </a:r>
            <a:endParaRPr/>
          </a:p>
          <a:p>
            <a:pPr lvl="1">
              <a:lnSpc>
                <a:spcPct val="100000"/>
              </a:lnSpc>
              <a:buFont typeface="Wingdings" charset="2"/>
              <a:buChar char=""/>
            </a:pPr>
            <a:r>
              <a:rPr lang="en-US" sz="2000" strike="noStrike">
                <a:solidFill>
                  <a:srgbClr val="46424D"/>
                </a:solidFill>
                <a:latin typeface="Arial"/>
                <a:ea typeface="ＭＳ Ｐゴシック"/>
              </a:rPr>
              <a:t>Requerimientos que surgen de factores que son externos al sistema y su proceso de desarrollo, por ejemplo,  requisitos de interoperabilidad, los requisitos legislativos, etc.</a:t>
            </a:r>
            <a:endParaRPr/>
          </a:p>
        </p:txBody>
      </p:sp>
      <p:sp>
        <p:nvSpPr>
          <p:cNvPr id="152" name="TextShape 3"/>
          <p:cNvSpPr txBox="1"/>
          <p:nvPr/>
        </p:nvSpPr>
        <p:spPr>
          <a:xfrm>
            <a:off x="6553080" y="6356520"/>
            <a:ext cx="2133360" cy="364680"/>
          </a:xfrm>
          <a:prstGeom prst="rect">
            <a:avLst/>
          </a:prstGeom>
          <a:noFill/>
          <a:ln>
            <a:noFill/>
          </a:ln>
        </p:spPr>
        <p:txBody>
          <a:bodyPr anchor="ctr"/>
          <a:lstStyle/>
          <a:p>
            <a:pPr algn="r">
              <a:lnSpc>
                <a:spcPct val="100000"/>
              </a:lnSpc>
            </a:pPr>
            <a:fld id="{348C0269-7F23-4194-AC75-47B21599B80D}" type="slidenum">
              <a:rPr lang="es-BO" sz="1200" strike="noStrike">
                <a:solidFill>
                  <a:srgbClr val="8B8B8B"/>
                </a:solidFill>
                <a:latin typeface="Calibri"/>
              </a:rPr>
              <a:pPr algn="r">
                <a:lnSpc>
                  <a:spcPct val="100000"/>
                </a:lnSpc>
              </a:p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Tipos de requerimientos no funcionales</a:t>
            </a:r>
            <a:endParaRPr/>
          </a:p>
        </p:txBody>
      </p:sp>
      <p:sp>
        <p:nvSpPr>
          <p:cNvPr id="143" name="TextShape 2"/>
          <p:cNvSpPr txBox="1"/>
          <p:nvPr/>
        </p:nvSpPr>
        <p:spPr>
          <a:xfrm>
            <a:off x="6553080" y="6356520"/>
            <a:ext cx="2133360" cy="364680"/>
          </a:xfrm>
          <a:prstGeom prst="rect">
            <a:avLst/>
          </a:prstGeom>
          <a:noFill/>
          <a:ln>
            <a:noFill/>
          </a:ln>
        </p:spPr>
        <p:txBody>
          <a:bodyPr anchor="ctr"/>
          <a:lstStyle/>
          <a:p>
            <a:pPr algn="r">
              <a:lnSpc>
                <a:spcPct val="100000"/>
              </a:lnSpc>
            </a:pPr>
            <a:fld id="{B9EB3F98-82B8-4588-B090-DCF746CB80EE}" type="slidenum">
              <a:rPr lang="es-BO" sz="1200" strike="noStrike">
                <a:solidFill>
                  <a:srgbClr val="8B8B8B"/>
                </a:solidFill>
                <a:latin typeface="Calibri"/>
              </a:rPr>
              <a:pPr algn="r">
                <a:lnSpc>
                  <a:spcPct val="100000"/>
                </a:lnSpc>
              </a:pPr>
              <a:t>17</a:t>
            </a:fld>
            <a:endParaRPr/>
          </a:p>
        </p:txBody>
      </p:sp>
      <p:pic>
        <p:nvPicPr>
          <p:cNvPr id="144" name="Picture 2"/>
          <p:cNvPicPr/>
          <p:nvPr/>
        </p:nvPicPr>
        <p:blipFill>
          <a:blip r:embed="rId2" cstate="print"/>
          <a:stretch/>
        </p:blipFill>
        <p:spPr>
          <a:xfrm>
            <a:off x="827640" y="1644120"/>
            <a:ext cx="7651800" cy="4158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Ejemplo de requerimientos no funcionales de MHC-PMS </a:t>
            </a:r>
            <a:endParaRPr/>
          </a:p>
        </p:txBody>
      </p:sp>
      <p:graphicFrame>
        <p:nvGraphicFramePr>
          <p:cNvPr id="155" name="Table 2"/>
          <p:cNvGraphicFramePr/>
          <p:nvPr/>
        </p:nvGraphicFramePr>
        <p:xfrm>
          <a:off x="968760" y="1860480"/>
          <a:ext cx="6781320" cy="4495320"/>
        </p:xfrm>
        <a:graphic>
          <a:graphicData uri="http://schemas.openxmlformats.org/drawingml/2006/table">
            <a:tbl>
              <a:tblPr/>
              <a:tblGrid>
                <a:gridCol w="6781320"/>
              </a:tblGrid>
              <a:tr h="4495320">
                <a:tc>
                  <a:txBody>
                    <a:bodyPr/>
                    <a:lstStyle/>
                    <a:p>
                      <a:pPr>
                        <a:lnSpc>
                          <a:spcPct val="100000"/>
                        </a:lnSpc>
                      </a:pPr>
                      <a:r>
                        <a:rPr lang="es-BO" b="1" strike="noStrike" dirty="0">
                          <a:solidFill>
                            <a:srgbClr val="000000"/>
                          </a:solidFill>
                          <a:latin typeface="Calibri"/>
                        </a:rPr>
                        <a:t>Requerimientos del producto </a:t>
                      </a:r>
                      <a:endParaRPr dirty="0"/>
                    </a:p>
                    <a:p>
                      <a:pPr>
                        <a:lnSpc>
                          <a:spcPct val="100000"/>
                        </a:lnSpc>
                      </a:pPr>
                      <a:r>
                        <a:rPr lang="es-BO" strike="noStrike" dirty="0">
                          <a:solidFill>
                            <a:srgbClr val="000000"/>
                          </a:solidFill>
                          <a:latin typeface="Calibri"/>
                        </a:rPr>
                        <a:t>El </a:t>
                      </a:r>
                      <a:r>
                        <a:rPr lang="es-BO" strike="noStrike" dirty="0" err="1">
                          <a:solidFill>
                            <a:srgbClr val="000000"/>
                          </a:solidFill>
                          <a:latin typeface="Calibri"/>
                        </a:rPr>
                        <a:t>MHC-PMS</a:t>
                      </a:r>
                      <a:r>
                        <a:rPr lang="es-BO" strike="noStrike" dirty="0">
                          <a:solidFill>
                            <a:srgbClr val="000000"/>
                          </a:solidFill>
                          <a:latin typeface="Calibri"/>
                        </a:rPr>
                        <a:t> estará a disposición de todas las clínicas durante las horas normales de trabajo (</a:t>
                      </a:r>
                      <a:r>
                        <a:rPr lang="es-BO" strike="noStrike" dirty="0" err="1">
                          <a:solidFill>
                            <a:srgbClr val="000000"/>
                          </a:solidFill>
                          <a:latin typeface="Calibri"/>
                        </a:rPr>
                        <a:t>lun-vie</a:t>
                      </a:r>
                      <a:r>
                        <a:rPr lang="es-BO" strike="noStrike" dirty="0">
                          <a:solidFill>
                            <a:srgbClr val="000000"/>
                          </a:solidFill>
                          <a:latin typeface="Calibri"/>
                        </a:rPr>
                        <a:t>, 08:30 a 17:30). El tiempo de inactividad dentro de las horas normales de trabajo no excederá de cinco segundos en cualquiera de un día. </a:t>
                      </a:r>
                      <a:endParaRPr dirty="0"/>
                    </a:p>
                    <a:p>
                      <a:pPr>
                        <a:lnSpc>
                          <a:spcPct val="100000"/>
                        </a:lnSpc>
                      </a:pPr>
                      <a:endParaRPr dirty="0"/>
                    </a:p>
                    <a:p>
                      <a:pPr>
                        <a:lnSpc>
                          <a:spcPct val="100000"/>
                        </a:lnSpc>
                      </a:pPr>
                      <a:r>
                        <a:rPr lang="es-BO" b="1" strike="noStrike" dirty="0">
                          <a:solidFill>
                            <a:srgbClr val="000000"/>
                          </a:solidFill>
                          <a:latin typeface="Calibri"/>
                        </a:rPr>
                        <a:t>Requerimiento organizacional</a:t>
                      </a:r>
                      <a:endParaRPr dirty="0"/>
                    </a:p>
                    <a:p>
                      <a:pPr>
                        <a:lnSpc>
                          <a:spcPct val="100000"/>
                        </a:lnSpc>
                      </a:pPr>
                      <a:r>
                        <a:rPr lang="es-BO" strike="noStrike" dirty="0">
                          <a:solidFill>
                            <a:srgbClr val="000000"/>
                          </a:solidFill>
                          <a:latin typeface="Calibri"/>
                        </a:rPr>
                        <a:t>Los usuarios del sistema </a:t>
                      </a:r>
                      <a:r>
                        <a:rPr lang="es-BO" strike="noStrike" dirty="0" err="1">
                          <a:solidFill>
                            <a:srgbClr val="000000"/>
                          </a:solidFill>
                          <a:latin typeface="Calibri"/>
                        </a:rPr>
                        <a:t>MHC-PMS</a:t>
                      </a:r>
                      <a:r>
                        <a:rPr lang="es-BO" strike="noStrike" dirty="0">
                          <a:solidFill>
                            <a:srgbClr val="000000"/>
                          </a:solidFill>
                          <a:latin typeface="Calibri"/>
                        </a:rPr>
                        <a:t> deberán autenticarse usando su tarjeta de identidad autoridad sanitaria. </a:t>
                      </a:r>
                      <a:endParaRPr dirty="0"/>
                    </a:p>
                    <a:p>
                      <a:pPr>
                        <a:lnSpc>
                          <a:spcPct val="100000"/>
                        </a:lnSpc>
                      </a:pPr>
                      <a:endParaRPr dirty="0"/>
                    </a:p>
                    <a:p>
                      <a:pPr>
                        <a:lnSpc>
                          <a:spcPct val="100000"/>
                        </a:lnSpc>
                      </a:pPr>
                      <a:r>
                        <a:rPr lang="es-BO" b="1" strike="noStrike" dirty="0">
                          <a:solidFill>
                            <a:srgbClr val="000000"/>
                          </a:solidFill>
                          <a:latin typeface="Calibri"/>
                        </a:rPr>
                        <a:t>Requisito externo</a:t>
                      </a:r>
                      <a:endParaRPr dirty="0"/>
                    </a:p>
                    <a:p>
                      <a:pPr>
                        <a:lnSpc>
                          <a:spcPct val="100000"/>
                        </a:lnSpc>
                      </a:pPr>
                      <a:r>
                        <a:rPr lang="es-BO" strike="noStrike" dirty="0">
                          <a:solidFill>
                            <a:srgbClr val="000000"/>
                          </a:solidFill>
                          <a:latin typeface="Calibri"/>
                        </a:rPr>
                        <a:t>El sistema deberá aplicar las disposiciones de privacidad del paciente según lo establecido en HStan-03-2006-priv.</a:t>
                      </a:r>
                      <a:endParaRPr dirty="0"/>
                    </a:p>
                  </a:txBody>
                  <a:tcPr/>
                </a:tc>
              </a:tr>
            </a:tbl>
          </a:graphicData>
        </a:graphic>
      </p:graphicFrame>
      <p:sp>
        <p:nvSpPr>
          <p:cNvPr id="156" name="TextShape 3"/>
          <p:cNvSpPr txBox="1"/>
          <p:nvPr/>
        </p:nvSpPr>
        <p:spPr>
          <a:xfrm>
            <a:off x="6553080" y="6356520"/>
            <a:ext cx="2133360" cy="364680"/>
          </a:xfrm>
          <a:prstGeom prst="rect">
            <a:avLst/>
          </a:prstGeom>
          <a:noFill/>
          <a:ln>
            <a:noFill/>
          </a:ln>
        </p:spPr>
        <p:txBody>
          <a:bodyPr anchor="ctr"/>
          <a:lstStyle/>
          <a:p>
            <a:pPr algn="r">
              <a:lnSpc>
                <a:spcPct val="100000"/>
              </a:lnSpc>
            </a:pPr>
            <a:fld id="{FDB5B690-CE8B-4E75-AED8-75CDA4995DA8}" type="slidenum">
              <a:rPr lang="es-BO" sz="1200" strike="noStrike">
                <a:solidFill>
                  <a:srgbClr val="8B8B8B"/>
                </a:solidFill>
                <a:latin typeface="Calibri"/>
              </a:rPr>
              <a:pPr algn="r">
                <a:lnSpc>
                  <a:spcPct val="100000"/>
                </a:lnSpc>
              </a:pPr>
              <a:t>18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Objetivos y requerimientos</a:t>
            </a:r>
            <a:endParaRPr/>
          </a:p>
        </p:txBody>
      </p:sp>
      <p:sp>
        <p:nvSpPr>
          <p:cNvPr id="159"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Requerimientos</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no </a:t>
            </a:r>
            <a:r>
              <a:rPr lang="en-US" sz="2400" strike="noStrike" dirty="0" err="1">
                <a:solidFill>
                  <a:srgbClr val="000000"/>
                </a:solidFill>
                <a:latin typeface="Calibri"/>
                <a:ea typeface="ＭＳ Ｐゴシック"/>
              </a:rPr>
              <a:t>funcionales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ser </a:t>
            </a:r>
            <a:r>
              <a:rPr lang="en-US" sz="2400" strike="noStrike" dirty="0" err="1">
                <a:solidFill>
                  <a:srgbClr val="000000"/>
                </a:solidFill>
                <a:latin typeface="Calibri"/>
                <a:ea typeface="ＭＳ Ｐゴシック"/>
              </a:rPr>
              <a:t>muy</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difíciles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explicar</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imprecisos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ser </a:t>
            </a:r>
            <a:r>
              <a:rPr lang="en-US" sz="2400" strike="noStrike" dirty="0" err="1">
                <a:solidFill>
                  <a:srgbClr val="000000"/>
                </a:solidFill>
                <a:latin typeface="Calibri"/>
                <a:ea typeface="ＭＳ Ｐゴシック"/>
              </a:rPr>
              <a:t>muy</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difíciles</a:t>
            </a:r>
            <a:r>
              <a:rPr lang="en-US" sz="2400" strike="noStrike" dirty="0">
                <a:solidFill>
                  <a:srgbClr val="000000"/>
                </a:solidFill>
                <a:latin typeface="Calibri"/>
                <a:ea typeface="ＭＳ Ｐゴシック"/>
              </a:rPr>
              <a:t> de </a:t>
            </a:r>
            <a:r>
              <a:rPr lang="en-US" sz="2400" strike="noStrike" dirty="0" err="1" smtClean="0">
                <a:solidFill>
                  <a:srgbClr val="000000"/>
                </a:solidFill>
                <a:latin typeface="Calibri"/>
                <a:ea typeface="ＭＳ Ｐゴシック"/>
              </a:rPr>
              <a:t>verificar</a:t>
            </a:r>
            <a:r>
              <a:rPr lang="en-US" sz="2400"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b="1" strike="noStrike" dirty="0" err="1">
                <a:solidFill>
                  <a:srgbClr val="000000"/>
                </a:solidFill>
                <a:latin typeface="Calibri"/>
                <a:ea typeface="ＭＳ Ｐゴシック"/>
              </a:rPr>
              <a:t>Objetivos</a:t>
            </a:r>
            <a:endParaRPr b="1" dirty="0"/>
          </a:p>
          <a:p>
            <a:pPr lvl="1">
              <a:lnSpc>
                <a:spcPct val="10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declaración</a:t>
            </a:r>
            <a:r>
              <a:rPr lang="en-US" sz="2000" strike="noStrike" dirty="0">
                <a:solidFill>
                  <a:srgbClr val="000000"/>
                </a:solidFill>
                <a:latin typeface="Calibri"/>
                <a:ea typeface="ＭＳ Ｐゴシック"/>
              </a:rPr>
              <a:t> general de lo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el </a:t>
            </a:r>
            <a:r>
              <a:rPr lang="en-US" sz="2000" strike="noStrike" dirty="0" err="1">
                <a:solidFill>
                  <a:srgbClr val="000000"/>
                </a:solidFill>
                <a:latin typeface="Calibri"/>
                <a:ea typeface="ＭＳ Ｐゴシック"/>
              </a:rPr>
              <a:t>cliente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quiere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como</a:t>
            </a:r>
            <a:r>
              <a:rPr lang="en-US" sz="2000" strike="noStrike" dirty="0">
                <a:solidFill>
                  <a:srgbClr val="000000"/>
                </a:solidFill>
                <a:latin typeface="Calibri"/>
                <a:ea typeface="ＭＳ Ｐゴシック"/>
              </a:rPr>
              <a:t> la </a:t>
            </a:r>
            <a:r>
              <a:rPr lang="en-US" sz="2000" strike="noStrike" dirty="0" err="1">
                <a:solidFill>
                  <a:srgbClr val="000000"/>
                </a:solidFill>
                <a:latin typeface="Calibri"/>
                <a:ea typeface="ＭＳ Ｐゴシック"/>
              </a:rPr>
              <a:t>facilidad</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uso</a:t>
            </a:r>
            <a:r>
              <a:rPr lang="en-US" sz="2000" strike="noStrike" dirty="0">
                <a:solidFill>
                  <a:srgbClr val="000000"/>
                </a:solidFill>
                <a:latin typeface="Calibri"/>
                <a:ea typeface="ＭＳ Ｐゴシック"/>
              </a:rPr>
              <a:t>.</a:t>
            </a:r>
            <a:endParaRPr dirty="0"/>
          </a:p>
          <a:p>
            <a:pPr>
              <a:lnSpc>
                <a:spcPct val="100000"/>
              </a:lnSpc>
              <a:buFont typeface="Wingdings" charset="2"/>
              <a:buChar char=""/>
            </a:pPr>
            <a:r>
              <a:rPr lang="en-US" sz="2400" b="1" strike="noStrike" dirty="0" err="1">
                <a:solidFill>
                  <a:srgbClr val="000000"/>
                </a:solidFill>
                <a:latin typeface="Calibri"/>
                <a:ea typeface="ＭＳ Ｐゴシック"/>
              </a:rPr>
              <a:t>Requerimiento</a:t>
            </a:r>
            <a:r>
              <a:rPr lang="en-US" sz="2400" b="1" strike="noStrike" dirty="0">
                <a:solidFill>
                  <a:srgbClr val="000000"/>
                </a:solidFill>
                <a:latin typeface="Calibri"/>
                <a:ea typeface="ＭＳ Ｐゴシック"/>
              </a:rPr>
              <a:t> no </a:t>
            </a:r>
            <a:r>
              <a:rPr lang="en-US" sz="2400" b="1" strike="noStrike" dirty="0" err="1">
                <a:solidFill>
                  <a:srgbClr val="000000"/>
                </a:solidFill>
                <a:latin typeface="Calibri"/>
                <a:ea typeface="ＭＳ Ｐゴシック"/>
              </a:rPr>
              <a:t>funcional</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verificable</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declaración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mediante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cierta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medida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se </a:t>
            </a:r>
            <a:r>
              <a:rPr lang="en-US" sz="2000" strike="noStrike" dirty="0" err="1">
                <a:solidFill>
                  <a:srgbClr val="000000"/>
                </a:solidFill>
                <a:latin typeface="Calibri"/>
                <a:ea typeface="ＭＳ Ｐゴシック"/>
              </a:rPr>
              <a:t>puede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probar</a:t>
            </a:r>
            <a:r>
              <a:rPr lang="en-US" sz="2000" strike="noStrike" dirty="0">
                <a:solidFill>
                  <a:srgbClr val="000000"/>
                </a:solidFill>
                <a:latin typeface="Calibri"/>
                <a:ea typeface="ＭＳ Ｐゴシック"/>
              </a:rPr>
              <a:t> de forma </a:t>
            </a:r>
            <a:r>
              <a:rPr lang="en-US" sz="2000" strike="noStrike" dirty="0" err="1">
                <a:solidFill>
                  <a:srgbClr val="000000"/>
                </a:solidFill>
                <a:latin typeface="Calibri"/>
                <a:ea typeface="ＭＳ Ｐゴシック"/>
              </a:rPr>
              <a:t>objetiva</a:t>
            </a:r>
            <a:r>
              <a:rPr lang="en-US" sz="2000" strike="noStrike" dirty="0" smtClean="0">
                <a:solidFill>
                  <a:srgbClr val="000000"/>
                </a:solidFill>
                <a:latin typeface="Calibri"/>
                <a:ea typeface="ＭＳ Ｐゴシック"/>
              </a:rPr>
              <a:t>.</a:t>
            </a:r>
          </a:p>
          <a:p>
            <a:pPr lvl="1">
              <a:lnSpc>
                <a:spcPct val="100000"/>
              </a:lnSpc>
              <a:buFont typeface="Wingdings" charset="2"/>
              <a:buChar char=""/>
            </a:pPr>
            <a:endParaRPr dirty="0"/>
          </a:p>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objetivos</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útiles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desarrolladores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ya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transmiten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intenciones</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usuarios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a:t>
            </a:r>
            <a:endParaRPr dirty="0"/>
          </a:p>
        </p:txBody>
      </p:sp>
      <p:sp>
        <p:nvSpPr>
          <p:cNvPr id="160" name="TextShape 3"/>
          <p:cNvSpPr txBox="1"/>
          <p:nvPr/>
        </p:nvSpPr>
        <p:spPr>
          <a:xfrm>
            <a:off x="6553080" y="6356520"/>
            <a:ext cx="2133360" cy="364680"/>
          </a:xfrm>
          <a:prstGeom prst="rect">
            <a:avLst/>
          </a:prstGeom>
          <a:noFill/>
          <a:ln>
            <a:noFill/>
          </a:ln>
        </p:spPr>
        <p:txBody>
          <a:bodyPr anchor="ctr"/>
          <a:lstStyle/>
          <a:p>
            <a:pPr algn="r">
              <a:lnSpc>
                <a:spcPct val="100000"/>
              </a:lnSpc>
            </a:pPr>
            <a:fld id="{310D56CE-133D-4609-B4B7-E6CD78BCD750}" type="slidenum">
              <a:rPr lang="es-BO" sz="1200" strike="noStrike">
                <a:solidFill>
                  <a:srgbClr val="8B8B8B"/>
                </a:solidFill>
                <a:latin typeface="Calibri"/>
              </a:rPr>
              <a:pPr algn="r">
                <a:lnSpc>
                  <a:spcPct val="100000"/>
                </a:lnSpc>
              </a:pPr>
              <a:t>19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Temas</a:t>
            </a:r>
            <a:endParaRPr/>
          </a:p>
        </p:txBody>
      </p:sp>
      <p:sp>
        <p:nvSpPr>
          <p:cNvPr id="91"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a:solidFill>
                  <a:srgbClr val="333333"/>
                </a:solidFill>
                <a:latin typeface="Arial"/>
                <a:ea typeface="ＭＳ Ｐゴシック"/>
              </a:rPr>
              <a:t>Requerimientos funcionales y no funcionales</a:t>
            </a:r>
            <a:endParaRPr/>
          </a:p>
          <a:p>
            <a:pPr>
              <a:lnSpc>
                <a:spcPct val="100000"/>
              </a:lnSpc>
              <a:buFont typeface="Wingdings" charset="2"/>
              <a:buChar char=""/>
            </a:pPr>
            <a:r>
              <a:rPr lang="en-US" sz="2400" strike="noStrike">
                <a:solidFill>
                  <a:srgbClr val="333333"/>
                </a:solidFill>
                <a:latin typeface="Arial"/>
                <a:ea typeface="ＭＳ Ｐゴシック"/>
              </a:rPr>
              <a:t>Documento de requerimientos de software</a:t>
            </a:r>
            <a:endParaRPr/>
          </a:p>
          <a:p>
            <a:pPr>
              <a:lnSpc>
                <a:spcPct val="100000"/>
              </a:lnSpc>
              <a:buFont typeface="Wingdings" charset="2"/>
              <a:buChar char=""/>
            </a:pPr>
            <a:r>
              <a:rPr lang="en-US" sz="2400" strike="noStrike">
                <a:solidFill>
                  <a:srgbClr val="333333"/>
                </a:solidFill>
                <a:latin typeface="Arial"/>
                <a:ea typeface="ＭＳ Ｐゴシック"/>
              </a:rPr>
              <a:t>Especificación de Requerimientos </a:t>
            </a:r>
            <a:endParaRPr/>
          </a:p>
          <a:p>
            <a:pPr>
              <a:lnSpc>
                <a:spcPct val="100000"/>
              </a:lnSpc>
              <a:buFont typeface="Wingdings" charset="2"/>
              <a:buChar char=""/>
            </a:pPr>
            <a:r>
              <a:rPr lang="en-US" sz="2400" strike="noStrike">
                <a:solidFill>
                  <a:srgbClr val="333333"/>
                </a:solidFill>
                <a:latin typeface="Arial"/>
                <a:ea typeface="ＭＳ Ｐゴシック"/>
              </a:rPr>
              <a:t>Procesos de ingeniería de requerimientos</a:t>
            </a:r>
            <a:endParaRPr/>
          </a:p>
          <a:p>
            <a:pPr>
              <a:lnSpc>
                <a:spcPct val="100000"/>
              </a:lnSpc>
              <a:buFont typeface="Wingdings" charset="2"/>
              <a:buChar char=""/>
            </a:pPr>
            <a:r>
              <a:rPr lang="en-US" sz="2400" strike="noStrike">
                <a:solidFill>
                  <a:srgbClr val="333333"/>
                </a:solidFill>
                <a:latin typeface="Arial"/>
                <a:ea typeface="ＭＳ Ｐゴシック"/>
              </a:rPr>
              <a:t>Obtención y análisis de requerimientos</a:t>
            </a:r>
            <a:endParaRPr/>
          </a:p>
          <a:p>
            <a:pPr>
              <a:lnSpc>
                <a:spcPct val="100000"/>
              </a:lnSpc>
              <a:buFont typeface="Wingdings" charset="2"/>
              <a:buChar char=""/>
            </a:pPr>
            <a:r>
              <a:rPr lang="en-US" sz="2400" strike="noStrike">
                <a:solidFill>
                  <a:srgbClr val="333333"/>
                </a:solidFill>
                <a:latin typeface="Arial"/>
                <a:ea typeface="ＭＳ Ｐゴシック"/>
              </a:rPr>
              <a:t>Validación de requerimientos</a:t>
            </a:r>
            <a:endParaRPr/>
          </a:p>
          <a:p>
            <a:pPr>
              <a:lnSpc>
                <a:spcPct val="100000"/>
              </a:lnSpc>
              <a:buFont typeface="Wingdings" charset="2"/>
              <a:buChar char=""/>
            </a:pPr>
            <a:r>
              <a:rPr lang="en-US" sz="2400" strike="noStrike">
                <a:solidFill>
                  <a:srgbClr val="333333"/>
                </a:solidFill>
                <a:latin typeface="Arial"/>
                <a:ea typeface="ＭＳ Ｐゴシック"/>
              </a:rPr>
              <a:t>Administración de requerimientos</a:t>
            </a:r>
            <a:endParaRPr/>
          </a:p>
          <a:p>
            <a:pPr>
              <a:lnSpc>
                <a:spcPct val="100000"/>
              </a:lnSpc>
            </a:pPr>
            <a:endParaRPr/>
          </a:p>
        </p:txBody>
      </p:sp>
      <p:sp>
        <p:nvSpPr>
          <p:cNvPr id="92" name="TextShape 3"/>
          <p:cNvSpPr txBox="1"/>
          <p:nvPr/>
        </p:nvSpPr>
        <p:spPr>
          <a:xfrm>
            <a:off x="6553080" y="6356520"/>
            <a:ext cx="2133360" cy="364680"/>
          </a:xfrm>
          <a:prstGeom prst="rect">
            <a:avLst/>
          </a:prstGeom>
          <a:noFill/>
          <a:ln>
            <a:noFill/>
          </a:ln>
        </p:spPr>
        <p:txBody>
          <a:bodyPr anchor="ctr"/>
          <a:lstStyle/>
          <a:p>
            <a:pPr algn="r">
              <a:lnSpc>
                <a:spcPct val="100000"/>
              </a:lnSpc>
            </a:pPr>
            <a:fld id="{612FA95D-69C5-470F-98F0-02634582417C}" type="slidenum">
              <a:rPr lang="es-BO" sz="1200" strike="noStrike">
                <a:solidFill>
                  <a:srgbClr val="8B8B8B"/>
                </a:solidFill>
                <a:latin typeface="Calibri"/>
              </a:rPr>
              <a:pPr algn="r">
                <a:lnSpc>
                  <a:spcPct val="100000"/>
                </a:lnSpc>
              </a:pPr>
              <a:t>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de usabilidad</a:t>
            </a:r>
            <a:endParaRPr/>
          </a:p>
        </p:txBody>
      </p:sp>
      <p:sp>
        <p:nvSpPr>
          <p:cNvPr id="163"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fácil</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usar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el personal </a:t>
            </a:r>
            <a:r>
              <a:rPr lang="en-US" sz="2400" strike="noStrike" dirty="0" err="1">
                <a:solidFill>
                  <a:srgbClr val="46424D"/>
                </a:solidFill>
                <a:latin typeface="Arial"/>
                <a:ea typeface="ＭＳ Ｐゴシック"/>
              </a:rPr>
              <a:t>médico</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debe</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organizado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tal</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manera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errores</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reducen</a:t>
            </a:r>
            <a:r>
              <a:rPr lang="en-US" sz="2400" strike="noStrike" dirty="0">
                <a:solidFill>
                  <a:srgbClr val="46424D"/>
                </a:solidFill>
                <a:latin typeface="Arial"/>
                <a:ea typeface="ＭＳ Ｐゴシック"/>
              </a:rPr>
              <a:t> al </a:t>
            </a:r>
            <a:r>
              <a:rPr lang="en-US" sz="2400" strike="noStrike" dirty="0" err="1">
                <a:solidFill>
                  <a:srgbClr val="46424D"/>
                </a:solidFill>
                <a:latin typeface="Arial"/>
                <a:ea typeface="ＭＳ Ｐゴシック"/>
              </a:rPr>
              <a:t>mínimo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Objetivo</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El personal </a:t>
            </a:r>
            <a:r>
              <a:rPr lang="en-US" sz="2400" strike="noStrike" dirty="0" err="1">
                <a:solidFill>
                  <a:srgbClr val="46424D"/>
                </a:solidFill>
                <a:latin typeface="Arial"/>
                <a:ea typeface="ＭＳ Ｐゴシック"/>
              </a:rPr>
              <a:t>médico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debe</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capaz</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utilizar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todas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funciones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después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cuatro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horas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entrenamiento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Después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este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entrenamiento</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número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medio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errores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cometidos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experimentados</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excederá</a:t>
            </a:r>
            <a:r>
              <a:rPr lang="en-US" sz="2400" strike="noStrike" dirty="0">
                <a:solidFill>
                  <a:srgbClr val="46424D"/>
                </a:solidFill>
                <a:latin typeface="Arial"/>
                <a:ea typeface="ＭＳ Ｐゴシック"/>
              </a:rPr>
              <a:t> de dos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cada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hora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uso</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Requerimiento</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funcional</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comprobable</a:t>
            </a:r>
            <a:r>
              <a:rPr lang="en-US" sz="2400" strike="noStrike" dirty="0">
                <a:solidFill>
                  <a:srgbClr val="46424D"/>
                </a:solidFill>
                <a:latin typeface="Arial"/>
                <a:ea typeface="ＭＳ Ｐゴシック"/>
              </a:rPr>
              <a:t>)</a:t>
            </a:r>
            <a:endParaRPr dirty="0"/>
          </a:p>
          <a:p>
            <a:pPr>
              <a:lnSpc>
                <a:spcPct val="100000"/>
              </a:lnSpc>
            </a:pPr>
            <a:endParaRPr dirty="0"/>
          </a:p>
        </p:txBody>
      </p:sp>
      <p:sp>
        <p:nvSpPr>
          <p:cNvPr id="164" name="TextShape 3"/>
          <p:cNvSpPr txBox="1"/>
          <p:nvPr/>
        </p:nvSpPr>
        <p:spPr>
          <a:xfrm>
            <a:off x="6553080" y="6356520"/>
            <a:ext cx="2133360" cy="364680"/>
          </a:xfrm>
          <a:prstGeom prst="rect">
            <a:avLst/>
          </a:prstGeom>
          <a:noFill/>
          <a:ln>
            <a:noFill/>
          </a:ln>
        </p:spPr>
        <p:txBody>
          <a:bodyPr anchor="ctr"/>
          <a:lstStyle/>
          <a:p>
            <a:pPr algn="r">
              <a:lnSpc>
                <a:spcPct val="100000"/>
              </a:lnSpc>
            </a:pPr>
            <a:fld id="{26CF4DB8-5EC3-4BC2-AEDC-9A1B7F126506}" type="slidenum">
              <a:rPr lang="es-BO" sz="1200" strike="noStrike">
                <a:solidFill>
                  <a:srgbClr val="8B8B8B"/>
                </a:solidFill>
                <a:latin typeface="Calibri"/>
              </a:rPr>
              <a:pPr algn="r">
                <a:lnSpc>
                  <a:spcPct val="100000"/>
                </a:lnSpc>
              </a:pPr>
              <a:t>20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Métrica para la especificación de requisitos no funcionales</a:t>
            </a:r>
            <a:endParaRPr/>
          </a:p>
        </p:txBody>
      </p:sp>
      <p:graphicFrame>
        <p:nvGraphicFramePr>
          <p:cNvPr id="167" name="Table 2"/>
          <p:cNvGraphicFramePr/>
          <p:nvPr/>
        </p:nvGraphicFramePr>
        <p:xfrm>
          <a:off x="458640" y="1387080"/>
          <a:ext cx="8229240" cy="4859040"/>
        </p:xfrm>
        <a:graphic>
          <a:graphicData uri="http://schemas.openxmlformats.org/drawingml/2006/table">
            <a:tbl>
              <a:tblPr/>
              <a:tblGrid>
                <a:gridCol w="3188880"/>
                <a:gridCol w="5040360"/>
              </a:tblGrid>
              <a:tr h="408960">
                <a:tc>
                  <a:txBody>
                    <a:bodyPr/>
                    <a:lstStyle/>
                    <a:p>
                      <a:pPr algn="just">
                        <a:lnSpc>
                          <a:spcPct val="100000"/>
                        </a:lnSpc>
                      </a:pPr>
                      <a:r>
                        <a:rPr lang="es-BO" sz="1600" b="1" strike="noStrike">
                          <a:solidFill>
                            <a:srgbClr val="000000"/>
                          </a:solidFill>
                          <a:latin typeface="Arial"/>
                          <a:ea typeface="Times New Roman"/>
                        </a:rPr>
                        <a:t>Propiedad</a:t>
                      </a:r>
                      <a:endParaRPr/>
                    </a:p>
                  </a:txBody>
                  <a:tcPr/>
                </a:tc>
                <a:tc>
                  <a:txBody>
                    <a:bodyPr/>
                    <a:lstStyle/>
                    <a:p>
                      <a:pPr algn="just">
                        <a:lnSpc>
                          <a:spcPct val="100000"/>
                        </a:lnSpc>
                      </a:pPr>
                      <a:r>
                        <a:rPr lang="es-BO" sz="1600" b="1" strike="noStrike">
                          <a:solidFill>
                            <a:srgbClr val="000000"/>
                          </a:solidFill>
                          <a:latin typeface="Arial"/>
                          <a:ea typeface="Times New Roman"/>
                        </a:rPr>
                        <a:t>Medida</a:t>
                      </a:r>
                      <a:endParaRPr/>
                    </a:p>
                  </a:txBody>
                  <a:tcPr/>
                </a:tc>
              </a:tr>
              <a:tr h="768960">
                <a:tc>
                  <a:txBody>
                    <a:bodyPr/>
                    <a:lstStyle/>
                    <a:p>
                      <a:pPr algn="just">
                        <a:lnSpc>
                          <a:spcPct val="100000"/>
                        </a:lnSpc>
                      </a:pPr>
                      <a:r>
                        <a:rPr lang="es-BO" sz="1600" strike="noStrike">
                          <a:solidFill>
                            <a:srgbClr val="000000"/>
                          </a:solidFill>
                          <a:latin typeface="Arial"/>
                          <a:ea typeface="Times New Roman"/>
                        </a:rPr>
                        <a:t>Velocidad</a:t>
                      </a:r>
                      <a:endParaRPr/>
                    </a:p>
                  </a:txBody>
                  <a:tcPr/>
                </a:tc>
                <a:tc>
                  <a:txBody>
                    <a:bodyPr/>
                    <a:lstStyle/>
                    <a:p>
                      <a:pPr algn="just">
                        <a:lnSpc>
                          <a:spcPct val="100000"/>
                        </a:lnSpc>
                      </a:pPr>
                      <a:r>
                        <a:rPr lang="es-BO" sz="1600" strike="noStrike">
                          <a:solidFill>
                            <a:srgbClr val="000000"/>
                          </a:solidFill>
                          <a:latin typeface="Arial"/>
                          <a:ea typeface="Times New Roman"/>
                        </a:rPr>
                        <a:t>Transacciones procesadas / segundo </a:t>
                      </a:r>
                      <a:endParaRPr/>
                    </a:p>
                    <a:p>
                      <a:pPr algn="just">
                        <a:lnSpc>
                          <a:spcPct val="100000"/>
                        </a:lnSpc>
                      </a:pPr>
                      <a:r>
                        <a:rPr lang="es-BO" sz="1600" strike="noStrike">
                          <a:solidFill>
                            <a:srgbClr val="000000"/>
                          </a:solidFill>
                          <a:latin typeface="Arial"/>
                          <a:ea typeface="Times New Roman"/>
                        </a:rPr>
                        <a:t>Tiempo de respuesta del usuario / evento </a:t>
                      </a:r>
                      <a:endParaRPr/>
                    </a:p>
                    <a:p>
                      <a:pPr algn="just">
                        <a:lnSpc>
                          <a:spcPct val="100000"/>
                        </a:lnSpc>
                      </a:pPr>
                      <a:r>
                        <a:rPr lang="es-BO" sz="1600" strike="noStrike">
                          <a:solidFill>
                            <a:srgbClr val="000000"/>
                          </a:solidFill>
                          <a:latin typeface="Arial"/>
                          <a:ea typeface="Times New Roman"/>
                        </a:rPr>
                        <a:t>Tiempo de refresco de pantalla</a:t>
                      </a:r>
                      <a:endParaRPr/>
                    </a:p>
                  </a:txBody>
                  <a:tcPr/>
                </a:tc>
              </a:tr>
              <a:tr h="543240">
                <a:tc>
                  <a:txBody>
                    <a:bodyPr/>
                    <a:lstStyle/>
                    <a:p>
                      <a:pPr algn="just">
                        <a:lnSpc>
                          <a:spcPct val="100000"/>
                        </a:lnSpc>
                      </a:pPr>
                      <a:r>
                        <a:rPr lang="es-BO" sz="1600" strike="noStrike">
                          <a:solidFill>
                            <a:srgbClr val="000000"/>
                          </a:solidFill>
                          <a:latin typeface="Arial"/>
                          <a:ea typeface="Times New Roman"/>
                        </a:rPr>
                        <a:t>Tamaño</a:t>
                      </a:r>
                      <a:endParaRPr/>
                    </a:p>
                  </a:txBody>
                  <a:tcPr/>
                </a:tc>
                <a:tc>
                  <a:txBody>
                    <a:bodyPr/>
                    <a:lstStyle/>
                    <a:p>
                      <a:pPr algn="just">
                        <a:lnSpc>
                          <a:spcPct val="100000"/>
                        </a:lnSpc>
                      </a:pPr>
                      <a:r>
                        <a:rPr lang="es-BO" sz="1600" strike="noStrike">
                          <a:solidFill>
                            <a:srgbClr val="000000"/>
                          </a:solidFill>
                          <a:latin typeface="Arial"/>
                          <a:ea typeface="Times New Roman"/>
                        </a:rPr>
                        <a:t>Mbytes</a:t>
                      </a:r>
                      <a:endParaRPr/>
                    </a:p>
                    <a:p>
                      <a:pPr algn="just">
                        <a:lnSpc>
                          <a:spcPct val="100000"/>
                        </a:lnSpc>
                      </a:pPr>
                      <a:r>
                        <a:rPr lang="es-BO" sz="1600" strike="noStrike">
                          <a:solidFill>
                            <a:srgbClr val="000000"/>
                          </a:solidFill>
                          <a:latin typeface="Arial"/>
                          <a:ea typeface="Times New Roman"/>
                        </a:rPr>
                        <a:t>Numero de ROM chips</a:t>
                      </a:r>
                      <a:endParaRPr/>
                    </a:p>
                  </a:txBody>
                  <a:tcPr/>
                </a:tc>
              </a:tr>
              <a:tr h="543240">
                <a:tc>
                  <a:txBody>
                    <a:bodyPr/>
                    <a:lstStyle/>
                    <a:p>
                      <a:pPr algn="just">
                        <a:lnSpc>
                          <a:spcPct val="100000"/>
                        </a:lnSpc>
                      </a:pPr>
                      <a:r>
                        <a:rPr lang="es-BO" sz="1600" strike="noStrike">
                          <a:solidFill>
                            <a:srgbClr val="000000"/>
                          </a:solidFill>
                          <a:latin typeface="Arial"/>
                          <a:ea typeface="Times New Roman"/>
                        </a:rPr>
                        <a:t>Facilidad de uso</a:t>
                      </a:r>
                      <a:endParaRPr/>
                    </a:p>
                  </a:txBody>
                  <a:tcPr/>
                </a:tc>
                <a:tc>
                  <a:txBody>
                    <a:bodyPr/>
                    <a:lstStyle/>
                    <a:p>
                      <a:pPr algn="just">
                        <a:lnSpc>
                          <a:spcPct val="100000"/>
                        </a:lnSpc>
                      </a:pPr>
                      <a:r>
                        <a:rPr lang="es-BO" sz="1600" strike="noStrike">
                          <a:solidFill>
                            <a:srgbClr val="000000"/>
                          </a:solidFill>
                          <a:latin typeface="Arial"/>
                          <a:ea typeface="Times New Roman"/>
                        </a:rPr>
                        <a:t>El tiempo de formación </a:t>
                      </a:r>
                      <a:endParaRPr/>
                    </a:p>
                    <a:p>
                      <a:pPr algn="just">
                        <a:lnSpc>
                          <a:spcPct val="100000"/>
                        </a:lnSpc>
                      </a:pPr>
                      <a:r>
                        <a:rPr lang="es-BO" sz="1600" strike="noStrike">
                          <a:solidFill>
                            <a:srgbClr val="000000"/>
                          </a:solidFill>
                          <a:latin typeface="Arial"/>
                          <a:ea typeface="Times New Roman"/>
                        </a:rPr>
                        <a:t>Número de fotogramas de ayuda</a:t>
                      </a:r>
                      <a:endParaRPr/>
                    </a:p>
                  </a:txBody>
                  <a:tcPr/>
                </a:tc>
              </a:tr>
              <a:tr h="994680">
                <a:tc>
                  <a:txBody>
                    <a:bodyPr/>
                    <a:lstStyle/>
                    <a:p>
                      <a:pPr>
                        <a:lnSpc>
                          <a:spcPct val="100000"/>
                        </a:lnSpc>
                      </a:pPr>
                      <a:r>
                        <a:rPr lang="es-BO" sz="1600" strike="noStrike">
                          <a:solidFill>
                            <a:srgbClr val="000000"/>
                          </a:solidFill>
                          <a:latin typeface="Arial"/>
                          <a:ea typeface="Times New Roman"/>
                        </a:rPr>
                        <a:t>Reliability</a:t>
                      </a:r>
                      <a:endParaRPr/>
                    </a:p>
                  </a:txBody>
                  <a:tcPr/>
                </a:tc>
                <a:tc>
                  <a:txBody>
                    <a:bodyPr/>
                    <a:lstStyle/>
                    <a:p>
                      <a:pPr algn="just">
                        <a:lnSpc>
                          <a:spcPct val="100000"/>
                        </a:lnSpc>
                      </a:pPr>
                      <a:r>
                        <a:rPr lang="es-BO" sz="1600" strike="noStrike">
                          <a:solidFill>
                            <a:srgbClr val="000000"/>
                          </a:solidFill>
                          <a:latin typeface="Arial"/>
                          <a:ea typeface="Times New Roman"/>
                        </a:rPr>
                        <a:t>El tiempo medio de fallo </a:t>
                      </a:r>
                      <a:endParaRPr/>
                    </a:p>
                    <a:p>
                      <a:pPr algn="just">
                        <a:lnSpc>
                          <a:spcPct val="100000"/>
                        </a:lnSpc>
                      </a:pPr>
                      <a:r>
                        <a:rPr lang="es-BO" sz="1600" strike="noStrike">
                          <a:solidFill>
                            <a:srgbClr val="000000"/>
                          </a:solidFill>
                          <a:latin typeface="Arial"/>
                          <a:ea typeface="Times New Roman"/>
                        </a:rPr>
                        <a:t>Probabilidad de indisponibilidad </a:t>
                      </a:r>
                      <a:endParaRPr/>
                    </a:p>
                    <a:p>
                      <a:pPr algn="just">
                        <a:lnSpc>
                          <a:spcPct val="100000"/>
                        </a:lnSpc>
                      </a:pPr>
                      <a:r>
                        <a:rPr lang="es-BO" sz="1600" strike="noStrike">
                          <a:solidFill>
                            <a:srgbClr val="000000"/>
                          </a:solidFill>
                          <a:latin typeface="Arial"/>
                          <a:ea typeface="Times New Roman"/>
                        </a:rPr>
                        <a:t>Tasa de ocurrencia de un fallo </a:t>
                      </a:r>
                      <a:endParaRPr/>
                    </a:p>
                    <a:p>
                      <a:pPr algn="just">
                        <a:lnSpc>
                          <a:spcPct val="100000"/>
                        </a:lnSpc>
                      </a:pPr>
                      <a:r>
                        <a:rPr lang="es-BO" sz="1600" strike="noStrike">
                          <a:solidFill>
                            <a:srgbClr val="000000"/>
                          </a:solidFill>
                          <a:latin typeface="Arial"/>
                          <a:ea typeface="Times New Roman"/>
                        </a:rPr>
                        <a:t>Disponibilidad</a:t>
                      </a:r>
                      <a:endParaRPr/>
                    </a:p>
                  </a:txBody>
                  <a:tcPr/>
                </a:tc>
              </a:tr>
              <a:tr h="768960">
                <a:tc>
                  <a:txBody>
                    <a:bodyPr/>
                    <a:lstStyle/>
                    <a:p>
                      <a:pPr algn="just">
                        <a:lnSpc>
                          <a:spcPct val="100000"/>
                        </a:lnSpc>
                      </a:pPr>
                      <a:r>
                        <a:rPr lang="es-BO" sz="1600" strike="noStrike">
                          <a:solidFill>
                            <a:srgbClr val="000000"/>
                          </a:solidFill>
                          <a:latin typeface="Arial"/>
                          <a:ea typeface="Times New Roman"/>
                        </a:rPr>
                        <a:t>Confiabilidad</a:t>
                      </a:r>
                      <a:endParaRPr/>
                    </a:p>
                  </a:txBody>
                  <a:tcPr/>
                </a:tc>
                <a:tc>
                  <a:txBody>
                    <a:bodyPr/>
                    <a:lstStyle/>
                    <a:p>
                      <a:pPr algn="just">
                        <a:lnSpc>
                          <a:spcPct val="100000"/>
                        </a:lnSpc>
                      </a:pPr>
                      <a:r>
                        <a:rPr lang="es-BO" sz="1600" strike="noStrike">
                          <a:solidFill>
                            <a:srgbClr val="000000"/>
                          </a:solidFill>
                          <a:latin typeface="Arial"/>
                          <a:ea typeface="Times New Roman"/>
                        </a:rPr>
                        <a:t>Tiempo para reiniciar después de la falla </a:t>
                      </a:r>
                      <a:endParaRPr/>
                    </a:p>
                    <a:p>
                      <a:pPr algn="just">
                        <a:lnSpc>
                          <a:spcPct val="100000"/>
                        </a:lnSpc>
                      </a:pPr>
                      <a:r>
                        <a:rPr lang="es-BO" sz="1600" strike="noStrike">
                          <a:solidFill>
                            <a:srgbClr val="000000"/>
                          </a:solidFill>
                          <a:latin typeface="Arial"/>
                          <a:ea typeface="Times New Roman"/>
                        </a:rPr>
                        <a:t>Porcentaje de eventos causando insuficiencia </a:t>
                      </a:r>
                      <a:endParaRPr/>
                    </a:p>
                    <a:p>
                      <a:pPr algn="just">
                        <a:lnSpc>
                          <a:spcPct val="100000"/>
                        </a:lnSpc>
                      </a:pPr>
                      <a:r>
                        <a:rPr lang="es-BO" sz="1600" strike="noStrike">
                          <a:solidFill>
                            <a:srgbClr val="000000"/>
                          </a:solidFill>
                          <a:latin typeface="Arial"/>
                          <a:ea typeface="Times New Roman"/>
                        </a:rPr>
                        <a:t>Probabilidad de corrupción de datos en caso de fallo</a:t>
                      </a:r>
                      <a:endParaRPr/>
                    </a:p>
                  </a:txBody>
                  <a:tcPr/>
                </a:tc>
              </a:tr>
              <a:tr h="543240">
                <a:tc>
                  <a:txBody>
                    <a:bodyPr/>
                    <a:lstStyle/>
                    <a:p>
                      <a:pPr algn="just">
                        <a:lnSpc>
                          <a:spcPct val="100000"/>
                        </a:lnSpc>
                      </a:pPr>
                      <a:r>
                        <a:rPr lang="es-BO" sz="1600" strike="noStrike">
                          <a:solidFill>
                            <a:srgbClr val="000000"/>
                          </a:solidFill>
                          <a:latin typeface="Arial"/>
                          <a:ea typeface="Times New Roman"/>
                        </a:rPr>
                        <a:t>Portabilidad</a:t>
                      </a:r>
                      <a:endParaRPr/>
                    </a:p>
                  </a:txBody>
                  <a:tcPr/>
                </a:tc>
                <a:tc>
                  <a:txBody>
                    <a:bodyPr/>
                    <a:lstStyle/>
                    <a:p>
                      <a:pPr algn="just">
                        <a:lnSpc>
                          <a:spcPct val="100000"/>
                        </a:lnSpc>
                      </a:pPr>
                      <a:r>
                        <a:rPr lang="es-BO" sz="1600" strike="noStrike">
                          <a:solidFill>
                            <a:srgbClr val="000000"/>
                          </a:solidFill>
                          <a:latin typeface="Arial"/>
                          <a:ea typeface="Times New Roman"/>
                        </a:rPr>
                        <a:t>Porcentaje de los estados dependientes de destino </a:t>
                      </a:r>
                      <a:endParaRPr/>
                    </a:p>
                    <a:p>
                      <a:pPr algn="just">
                        <a:lnSpc>
                          <a:spcPct val="100000"/>
                        </a:lnSpc>
                      </a:pPr>
                      <a:r>
                        <a:rPr lang="es-BO" sz="1600" strike="noStrike">
                          <a:solidFill>
                            <a:srgbClr val="000000"/>
                          </a:solidFill>
                          <a:latin typeface="Arial"/>
                          <a:ea typeface="Times New Roman"/>
                        </a:rPr>
                        <a:t>Número de sistemas de destino</a:t>
                      </a:r>
                      <a:endParaRPr/>
                    </a:p>
                  </a:txBody>
                  <a:tcPr/>
                </a:tc>
              </a:tr>
            </a:tbl>
          </a:graphicData>
        </a:graphic>
      </p:graphicFrame>
      <p:sp>
        <p:nvSpPr>
          <p:cNvPr id="168" name="TextShape 3"/>
          <p:cNvSpPr txBox="1"/>
          <p:nvPr/>
        </p:nvSpPr>
        <p:spPr>
          <a:xfrm>
            <a:off x="6553080" y="6356520"/>
            <a:ext cx="2133360" cy="364680"/>
          </a:xfrm>
          <a:prstGeom prst="rect">
            <a:avLst/>
          </a:prstGeom>
          <a:noFill/>
          <a:ln>
            <a:noFill/>
          </a:ln>
        </p:spPr>
        <p:txBody>
          <a:bodyPr anchor="ctr"/>
          <a:lstStyle/>
          <a:p>
            <a:pPr algn="r">
              <a:lnSpc>
                <a:spcPct val="100000"/>
              </a:lnSpc>
            </a:pPr>
            <a:fld id="{4D751C05-CAE6-43FB-8ADA-DBF5E07C2DCE}" type="slidenum">
              <a:rPr lang="es-BO" sz="1200" strike="noStrike">
                <a:solidFill>
                  <a:srgbClr val="8B8B8B"/>
                </a:solidFill>
                <a:latin typeface="Calibri"/>
              </a:rPr>
              <a:pPr algn="r">
                <a:lnSpc>
                  <a:spcPct val="100000"/>
                </a:lnSpc>
              </a:pPr>
              <a:t>21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del dominio</a:t>
            </a:r>
            <a:endParaRPr/>
          </a:p>
        </p:txBody>
      </p:sp>
      <p:sp>
        <p:nvSpPr>
          <p:cNvPr id="171"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Dominio</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operacional</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impone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Por</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ejemplo</a:t>
            </a:r>
            <a:r>
              <a:rPr lang="en-US" sz="2000" strike="noStrike" dirty="0">
                <a:solidFill>
                  <a:srgbClr val="000000"/>
                </a:solidFill>
                <a:latin typeface="Calibri"/>
                <a:ea typeface="ＭＳ Ｐゴシック"/>
              </a:rPr>
              <a:t>, un </a:t>
            </a:r>
            <a:r>
              <a:rPr lang="en-US" sz="2000" strike="noStrike" dirty="0" err="1">
                <a:solidFill>
                  <a:srgbClr val="000000"/>
                </a:solidFill>
                <a:latin typeface="Calibri"/>
                <a:ea typeface="ＭＳ Ｐゴシック"/>
              </a:rPr>
              <a:t>sistema</a:t>
            </a:r>
            <a:r>
              <a:rPr lang="en-US" sz="2000" strike="noStrike" dirty="0">
                <a:solidFill>
                  <a:srgbClr val="000000"/>
                </a:solidFill>
                <a:latin typeface="Calibri"/>
                <a:ea typeface="ＭＳ Ｐゴシック"/>
              </a:rPr>
              <a:t> de control de </a:t>
            </a:r>
            <a:r>
              <a:rPr lang="en-US" sz="2000" strike="noStrike" dirty="0" err="1">
                <a:solidFill>
                  <a:srgbClr val="000000"/>
                </a:solidFill>
                <a:latin typeface="Calibri"/>
                <a:ea typeface="ＭＳ Ｐゴシック"/>
              </a:rPr>
              <a:t>trenes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tiene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tener</a:t>
            </a:r>
            <a:r>
              <a:rPr lang="en-US" sz="2000" strike="noStrike" dirty="0">
                <a:solidFill>
                  <a:srgbClr val="000000"/>
                </a:solidFill>
                <a:latin typeface="Calibri"/>
                <a:ea typeface="ＭＳ Ｐゴシック"/>
              </a:rPr>
              <a:t> en </a:t>
            </a:r>
            <a:r>
              <a:rPr lang="en-US" sz="2000" strike="noStrike" dirty="0" err="1">
                <a:solidFill>
                  <a:srgbClr val="000000"/>
                </a:solidFill>
                <a:latin typeface="Calibri"/>
                <a:ea typeface="ＭＳ Ｐゴシック"/>
              </a:rPr>
              <a:t>cuenta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las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características</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frenado</a:t>
            </a:r>
            <a:r>
              <a:rPr lang="en-US" sz="2000" strike="noStrike" dirty="0">
                <a:solidFill>
                  <a:srgbClr val="000000"/>
                </a:solidFill>
                <a:latin typeface="Calibri"/>
                <a:ea typeface="ＭＳ Ｐゴシック"/>
              </a:rPr>
              <a:t> en </a:t>
            </a:r>
            <a:r>
              <a:rPr lang="en-US" sz="2000" strike="noStrike" dirty="0" err="1">
                <a:solidFill>
                  <a:srgbClr val="000000"/>
                </a:solidFill>
                <a:latin typeface="Calibri"/>
                <a:ea typeface="ＭＳ Ｐゴシック"/>
              </a:rPr>
              <a:t>diferentes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condiciones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climáticas</a:t>
            </a:r>
            <a:r>
              <a:rPr lang="en-US" sz="2000" strike="noStrike" dirty="0" smtClean="0">
                <a:solidFill>
                  <a:srgbClr val="000000"/>
                </a:solidFill>
                <a:latin typeface="Calibri"/>
                <a:ea typeface="ＭＳ Ｐゴシック"/>
              </a:rPr>
              <a:t>.</a:t>
            </a:r>
          </a:p>
          <a:p>
            <a:pPr lvl="1">
              <a:lnSpc>
                <a:spcPct val="100000"/>
              </a:lnSpc>
              <a:buFont typeface="Wingdings" charset="2"/>
              <a:buChar char=""/>
            </a:pPr>
            <a:endParaRPr dirty="0"/>
          </a:p>
          <a:p>
            <a:pPr>
              <a:lnSpc>
                <a:spcPct val="100000"/>
              </a:lnSpc>
              <a:buFont typeface="Wingdings" charset="2"/>
              <a:buChar char=""/>
            </a:pP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generan</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nuevos</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funcionales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limitaciones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sobre</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existentes</a:t>
            </a:r>
            <a:r>
              <a:rPr lang="en-US" sz="2400" strike="noStrike" dirty="0">
                <a:solidFill>
                  <a:srgbClr val="000000"/>
                </a:solidFill>
                <a:latin typeface="Calibri"/>
                <a:ea typeface="ＭＳ Ｐゴシック"/>
              </a:rPr>
              <a:t> o </a:t>
            </a:r>
            <a:r>
              <a:rPr lang="en-US" sz="2400" strike="noStrike" dirty="0" err="1">
                <a:solidFill>
                  <a:srgbClr val="000000"/>
                </a:solidFill>
                <a:latin typeface="Calibri"/>
                <a:ea typeface="ＭＳ Ｐゴシック"/>
              </a:rPr>
              <a:t>definir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cálculos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específicos</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Si 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no </a:t>
            </a:r>
            <a:r>
              <a:rPr lang="en-US" sz="2400" strike="noStrike" dirty="0" err="1">
                <a:solidFill>
                  <a:srgbClr val="000000"/>
                </a:solidFill>
                <a:latin typeface="Calibri"/>
                <a:ea typeface="ＭＳ Ｐゴシック"/>
              </a:rPr>
              <a:t>están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satisfechos</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ser </a:t>
            </a:r>
            <a:r>
              <a:rPr lang="en-US" sz="2400" strike="noStrike" dirty="0" err="1">
                <a:solidFill>
                  <a:srgbClr val="000000"/>
                </a:solidFill>
                <a:latin typeface="Calibri"/>
                <a:ea typeface="ＭＳ Ｐゴシック"/>
              </a:rPr>
              <a:t>inutilizable</a:t>
            </a:r>
            <a:r>
              <a:rPr lang="en-US" sz="2400" strike="noStrike" dirty="0">
                <a:solidFill>
                  <a:srgbClr val="000000"/>
                </a:solidFill>
                <a:latin typeface="Calibri"/>
                <a:ea typeface="ＭＳ Ｐゴシック"/>
              </a:rPr>
              <a:t>.</a:t>
            </a:r>
            <a:endParaRPr dirty="0"/>
          </a:p>
        </p:txBody>
      </p:sp>
      <p:sp>
        <p:nvSpPr>
          <p:cNvPr id="172" name="TextShape 3"/>
          <p:cNvSpPr txBox="1"/>
          <p:nvPr/>
        </p:nvSpPr>
        <p:spPr>
          <a:xfrm>
            <a:off x="6553080" y="6356520"/>
            <a:ext cx="2133360" cy="364680"/>
          </a:xfrm>
          <a:prstGeom prst="rect">
            <a:avLst/>
          </a:prstGeom>
          <a:noFill/>
          <a:ln>
            <a:noFill/>
          </a:ln>
        </p:spPr>
        <p:txBody>
          <a:bodyPr anchor="ctr"/>
          <a:lstStyle/>
          <a:p>
            <a:pPr algn="r">
              <a:lnSpc>
                <a:spcPct val="100000"/>
              </a:lnSpc>
            </a:pPr>
            <a:fld id="{2F7D710F-408B-4AAB-A659-AFA58F0153B1}" type="slidenum">
              <a:rPr lang="es-BO" sz="1200" strike="noStrike">
                <a:solidFill>
                  <a:srgbClr val="8B8B8B"/>
                </a:solidFill>
                <a:latin typeface="Calibri"/>
              </a:rPr>
              <a:pPr algn="r">
                <a:lnSpc>
                  <a:spcPct val="100000"/>
                </a:lnSpc>
              </a:p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Sistema de protección de tren</a:t>
            </a:r>
            <a:endParaRPr/>
          </a:p>
        </p:txBody>
      </p:sp>
      <p:sp>
        <p:nvSpPr>
          <p:cNvPr id="175" name="TextShape 2"/>
          <p:cNvSpPr txBox="1"/>
          <p:nvPr/>
        </p:nvSpPr>
        <p:spPr>
          <a:xfrm>
            <a:off x="457200" y="1600200"/>
            <a:ext cx="8229240" cy="4755960"/>
          </a:xfrm>
          <a:prstGeom prst="rect">
            <a:avLst/>
          </a:prstGeom>
          <a:noFill/>
          <a:ln w="25560">
            <a:solidFill>
              <a:srgbClr val="4F81BD"/>
            </a:solidFill>
            <a:round/>
          </a:ln>
        </p:spPr>
        <p:txBody>
          <a:bodyPr lIns="90000" tIns="45000" rIns="90000" bIns="45000"/>
          <a:lstStyle/>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Este </a:t>
            </a:r>
            <a:r>
              <a:rPr lang="en-US" sz="2400" strike="noStrike" dirty="0" err="1">
                <a:solidFill>
                  <a:srgbClr val="000000"/>
                </a:solidFill>
                <a:latin typeface="Calibri"/>
                <a:ea typeface="ＭＳ Ｐゴシック"/>
              </a:rPr>
              <a:t>es</a:t>
            </a:r>
            <a:r>
              <a:rPr lang="en-US" sz="2400" strike="noStrike" dirty="0">
                <a:solidFill>
                  <a:srgbClr val="000000"/>
                </a:solidFill>
                <a:latin typeface="Calibri"/>
                <a:ea typeface="ＭＳ Ｐゴシック"/>
              </a:rPr>
              <a:t> un </a:t>
            </a:r>
            <a:r>
              <a:rPr lang="en-US" sz="2400" strike="noStrike" dirty="0" err="1">
                <a:solidFill>
                  <a:srgbClr val="000000"/>
                </a:solidFill>
                <a:latin typeface="Calibri"/>
                <a:ea typeface="ＭＳ Ｐゴシック"/>
              </a:rPr>
              <a:t>requerimiento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de un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protección</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tren</a:t>
            </a:r>
            <a:r>
              <a:rPr lang="en-US" sz="2400" strike="noStrike" dirty="0">
                <a:solidFill>
                  <a:srgbClr val="000000"/>
                </a:solidFill>
                <a:latin typeface="Calibri"/>
                <a:ea typeface="ＭＳ Ｐゴシック"/>
              </a:rPr>
              <a:t>:</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Dtren</a:t>
            </a:r>
            <a:r>
              <a:rPr lang="en-US" sz="2000" strike="noStrike" dirty="0">
                <a:solidFill>
                  <a:srgbClr val="000000"/>
                </a:solidFill>
                <a:latin typeface="Calibri"/>
                <a:ea typeface="ＭＳ Ｐゴシック"/>
              </a:rPr>
              <a:t> = </a:t>
            </a:r>
            <a:r>
              <a:rPr lang="en-US" sz="2000" strike="noStrike" dirty="0" err="1">
                <a:solidFill>
                  <a:srgbClr val="000000"/>
                </a:solidFill>
                <a:latin typeface="Calibri"/>
                <a:ea typeface="ＭＳ Ｐゴシック"/>
              </a:rPr>
              <a:t>Dcontrol</a:t>
            </a:r>
            <a:r>
              <a:rPr lang="en-US" sz="2000" strike="noStrike" dirty="0">
                <a:solidFill>
                  <a:srgbClr val="000000"/>
                </a:solidFill>
                <a:latin typeface="Calibri"/>
                <a:ea typeface="ＭＳ Ｐゴシック"/>
              </a:rPr>
              <a:t> + </a:t>
            </a:r>
            <a:r>
              <a:rPr lang="en-US" sz="2000" strike="noStrike" dirty="0" err="1">
                <a:solidFill>
                  <a:srgbClr val="000000"/>
                </a:solidFill>
                <a:latin typeface="Calibri"/>
                <a:ea typeface="ＭＳ Ｐゴシック"/>
              </a:rPr>
              <a:t>Dgradiente</a:t>
            </a:r>
            <a:r>
              <a:rPr lang="en-US" sz="2000" strike="noStrike" dirty="0">
                <a:solidFill>
                  <a:srgbClr val="000000"/>
                </a:solidFill>
                <a:latin typeface="Calibri"/>
                <a:ea typeface="ＭＳ Ｐゴシック"/>
              </a:rPr>
              <a:t> </a:t>
            </a:r>
            <a:endParaRPr dirty="0"/>
          </a:p>
          <a:p>
            <a:endParaRPr dirty="0"/>
          </a:p>
          <a:p>
            <a:pPr lvl="1">
              <a:lnSpc>
                <a:spcPct val="100000"/>
              </a:lnSpc>
              <a:buFont typeface="Wingdings" charset="2"/>
              <a:buChar char=""/>
            </a:pPr>
            <a:r>
              <a:rPr lang="en-US" sz="2000" strike="noStrike" dirty="0" err="1">
                <a:solidFill>
                  <a:srgbClr val="000000"/>
                </a:solidFill>
                <a:latin typeface="Calibri"/>
                <a:ea typeface="ＭＳ Ｐゴシック"/>
              </a:rPr>
              <a:t>donde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dgradiente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es</a:t>
            </a:r>
            <a:r>
              <a:rPr lang="en-US" sz="2000" strike="noStrike" dirty="0">
                <a:solidFill>
                  <a:srgbClr val="000000"/>
                </a:solidFill>
                <a:latin typeface="Calibri"/>
                <a:ea typeface="ＭＳ Ｐゴシック"/>
              </a:rPr>
              <a:t> 9.81ms2 * </a:t>
            </a:r>
            <a:r>
              <a:rPr lang="en-US" sz="2000" strike="noStrike" dirty="0" err="1">
                <a:solidFill>
                  <a:srgbClr val="000000"/>
                </a:solidFill>
                <a:latin typeface="Calibri"/>
                <a:ea typeface="ＭＳ Ｐゴシック"/>
              </a:rPr>
              <a:t>compensado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gradiente</a:t>
            </a:r>
            <a:r>
              <a:rPr lang="en-US" sz="2000" strike="noStrike" dirty="0">
                <a:solidFill>
                  <a:srgbClr val="000000"/>
                </a:solidFill>
                <a:latin typeface="Calibri"/>
                <a:ea typeface="ＭＳ Ｐゴシック"/>
              </a:rPr>
              <a:t> / </a:t>
            </a:r>
            <a:r>
              <a:rPr lang="en-US" sz="2000" strike="noStrike" dirty="0" err="1">
                <a:solidFill>
                  <a:srgbClr val="000000"/>
                </a:solidFill>
                <a:latin typeface="Calibri"/>
                <a:ea typeface="ＭＳ Ｐゴシック"/>
              </a:rPr>
              <a:t>alfa</a:t>
            </a:r>
            <a:r>
              <a:rPr lang="en-US" sz="2000" strike="noStrike" dirty="0">
                <a:solidFill>
                  <a:srgbClr val="000000"/>
                </a:solidFill>
                <a:latin typeface="Calibri"/>
                <a:ea typeface="ＭＳ Ｐゴシック"/>
              </a:rPr>
              <a:t> y </a:t>
            </a:r>
            <a:r>
              <a:rPr lang="en-US" sz="2000" strike="noStrike" dirty="0" err="1">
                <a:solidFill>
                  <a:srgbClr val="000000"/>
                </a:solidFill>
                <a:latin typeface="Calibri"/>
                <a:ea typeface="ＭＳ Ｐゴシック"/>
              </a:rPr>
              <a:t>donde</a:t>
            </a:r>
            <a:r>
              <a:rPr lang="en-US" sz="2000" strike="noStrike" dirty="0">
                <a:solidFill>
                  <a:srgbClr val="000000"/>
                </a:solidFill>
                <a:latin typeface="Calibri"/>
                <a:ea typeface="ＭＳ Ｐゴシック"/>
              </a:rPr>
              <a:t> los </a:t>
            </a:r>
            <a:r>
              <a:rPr lang="en-US" sz="2000" strike="noStrike" dirty="0" err="1">
                <a:solidFill>
                  <a:srgbClr val="000000"/>
                </a:solidFill>
                <a:latin typeface="Calibri"/>
                <a:ea typeface="ＭＳ Ｐゴシック"/>
              </a:rPr>
              <a:t>valores</a:t>
            </a:r>
            <a:r>
              <a:rPr lang="en-US" sz="2000" strike="noStrike" dirty="0">
                <a:solidFill>
                  <a:srgbClr val="000000"/>
                </a:solidFill>
                <a:latin typeface="Calibri"/>
                <a:ea typeface="ＭＳ Ｐゴシック"/>
              </a:rPr>
              <a:t> de 9.81ms2 / </a:t>
            </a:r>
            <a:r>
              <a:rPr lang="en-US" sz="2000" strike="noStrike" dirty="0" err="1">
                <a:solidFill>
                  <a:srgbClr val="000000"/>
                </a:solidFill>
                <a:latin typeface="Calibri"/>
                <a:ea typeface="ＭＳ Ｐゴシック"/>
              </a:rPr>
              <a:t>alfa</a:t>
            </a:r>
            <a:r>
              <a:rPr lang="en-US" sz="2000" strike="noStrike" dirty="0">
                <a:solidFill>
                  <a:srgbClr val="000000"/>
                </a:solidFill>
                <a:latin typeface="Calibri"/>
                <a:ea typeface="ＭＳ Ｐゴシック"/>
              </a:rPr>
              <a:t> son </a:t>
            </a:r>
            <a:r>
              <a:rPr lang="en-US" sz="2000" strike="noStrike" dirty="0" err="1">
                <a:solidFill>
                  <a:srgbClr val="000000"/>
                </a:solidFill>
                <a:latin typeface="Calibri"/>
                <a:ea typeface="ＭＳ Ｐゴシック"/>
              </a:rPr>
              <a:t>conocidos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por</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diferentes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tipos</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trenes</a:t>
            </a:r>
            <a:r>
              <a:rPr lang="en-US" sz="2000" strike="noStrike" dirty="0" smtClean="0">
                <a:solidFill>
                  <a:srgbClr val="000000"/>
                </a:solidFill>
                <a:latin typeface="Calibri"/>
                <a:ea typeface="ＭＳ Ｐゴシック"/>
              </a:rPr>
              <a:t>.</a:t>
            </a:r>
          </a:p>
          <a:p>
            <a:pPr lvl="1">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Es </a:t>
            </a:r>
            <a:r>
              <a:rPr lang="en-US" sz="2400" strike="noStrike" dirty="0" err="1">
                <a:solidFill>
                  <a:srgbClr val="000000"/>
                </a:solidFill>
                <a:latin typeface="Calibri"/>
                <a:ea typeface="ＭＳ Ｐゴシック"/>
              </a:rPr>
              <a:t>difícil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alguien</a:t>
            </a:r>
            <a:r>
              <a:rPr lang="en-US" sz="2400" strike="noStrike" dirty="0">
                <a:solidFill>
                  <a:srgbClr val="000000"/>
                </a:solidFill>
                <a:latin typeface="Calibri"/>
                <a:ea typeface="ＭＳ Ｐゴシック"/>
              </a:rPr>
              <a:t> no </a:t>
            </a:r>
            <a:r>
              <a:rPr lang="en-US" sz="2400" strike="noStrike" dirty="0" err="1">
                <a:solidFill>
                  <a:srgbClr val="000000"/>
                </a:solidFill>
                <a:latin typeface="Calibri"/>
                <a:ea typeface="ＭＳ Ｐゴシック"/>
              </a:rPr>
              <a:t>especializado</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pueda</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entender</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implicaciones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esto</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cómo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interactúa</a:t>
            </a:r>
            <a:r>
              <a:rPr lang="en-US" sz="2400" strike="noStrike" dirty="0">
                <a:solidFill>
                  <a:srgbClr val="000000"/>
                </a:solidFill>
                <a:latin typeface="Calibri"/>
                <a:ea typeface="ＭＳ Ｐゴシック"/>
              </a:rPr>
              <a:t> con </a:t>
            </a:r>
            <a:r>
              <a:rPr lang="en-US" sz="2400" strike="noStrike" dirty="0" err="1">
                <a:solidFill>
                  <a:srgbClr val="000000"/>
                </a:solidFill>
                <a:latin typeface="Calibri"/>
                <a:ea typeface="ＭＳ Ｐゴシック"/>
              </a:rPr>
              <a:t>otros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a:t>
            </a:r>
            <a:endParaRPr dirty="0"/>
          </a:p>
        </p:txBody>
      </p:sp>
      <p:sp>
        <p:nvSpPr>
          <p:cNvPr id="176" name="TextShape 3"/>
          <p:cNvSpPr txBox="1"/>
          <p:nvPr/>
        </p:nvSpPr>
        <p:spPr>
          <a:xfrm>
            <a:off x="6553080" y="6356520"/>
            <a:ext cx="2133360" cy="364680"/>
          </a:xfrm>
          <a:prstGeom prst="rect">
            <a:avLst/>
          </a:prstGeom>
          <a:noFill/>
          <a:ln>
            <a:noFill/>
          </a:ln>
        </p:spPr>
        <p:txBody>
          <a:bodyPr anchor="ctr"/>
          <a:lstStyle/>
          <a:p>
            <a:pPr algn="r">
              <a:lnSpc>
                <a:spcPct val="100000"/>
              </a:lnSpc>
            </a:pPr>
            <a:fld id="{EE58C446-046B-4947-8234-EA9FFEACF6FF}" type="slidenum">
              <a:rPr lang="es-BO" sz="1200" strike="noStrike">
                <a:solidFill>
                  <a:srgbClr val="8B8B8B"/>
                </a:solidFill>
                <a:latin typeface="Calibri"/>
              </a:rPr>
              <a:pPr algn="r">
                <a:lnSpc>
                  <a:spcPct val="100000"/>
                </a:lnSpc>
              </a:p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Problemas de los requerimientos de dominio</a:t>
            </a:r>
            <a:endParaRPr/>
          </a:p>
        </p:txBody>
      </p:sp>
      <p:sp>
        <p:nvSpPr>
          <p:cNvPr id="179"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endParaRPr lang="en-US" sz="2400"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Comprensibilidad</a:t>
            </a:r>
            <a:endParaRPr dirty="0"/>
          </a:p>
          <a:p>
            <a:pPr lvl="1">
              <a:lnSpc>
                <a:spcPct val="100000"/>
              </a:lnSpc>
              <a:buFont typeface="Wingdings" charset="2"/>
              <a:buChar char=""/>
            </a:pPr>
            <a:r>
              <a:rPr lang="en-US" sz="2000" strike="noStrike" dirty="0">
                <a:solidFill>
                  <a:srgbClr val="000000"/>
                </a:solidFill>
                <a:latin typeface="Calibri"/>
                <a:ea typeface="ＭＳ Ｐゴシック"/>
              </a:rPr>
              <a:t>Los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se </a:t>
            </a:r>
            <a:r>
              <a:rPr lang="en-US" sz="2000" strike="noStrike" dirty="0" err="1">
                <a:solidFill>
                  <a:srgbClr val="000000"/>
                </a:solidFill>
                <a:latin typeface="Calibri"/>
                <a:ea typeface="ＭＳ Ｐゴシック"/>
              </a:rPr>
              <a:t>expresan</a:t>
            </a:r>
            <a:r>
              <a:rPr lang="en-US" sz="2000" strike="noStrike" dirty="0">
                <a:solidFill>
                  <a:srgbClr val="000000"/>
                </a:solidFill>
                <a:latin typeface="Calibri"/>
                <a:ea typeface="ＭＳ Ｐゴシック"/>
              </a:rPr>
              <a:t> en el </a:t>
            </a:r>
            <a:r>
              <a:rPr lang="en-US" sz="2000" strike="noStrike" dirty="0" err="1">
                <a:solidFill>
                  <a:srgbClr val="000000"/>
                </a:solidFill>
                <a:latin typeface="Calibri"/>
                <a:ea typeface="ＭＳ Ｐゴシック"/>
              </a:rPr>
              <a:t>lenguaje</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dominio</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aplicación</a:t>
            </a:r>
            <a:endParaRPr dirty="0"/>
          </a:p>
          <a:p>
            <a:pPr lvl="1">
              <a:lnSpc>
                <a:spcPct val="100000"/>
              </a:lnSpc>
              <a:buFont typeface="Wingdings" charset="2"/>
              <a:buChar char=""/>
            </a:pPr>
            <a:r>
              <a:rPr lang="en-US" sz="2000" strike="noStrike" dirty="0">
                <a:solidFill>
                  <a:srgbClr val="000000"/>
                </a:solidFill>
                <a:latin typeface="Calibri"/>
                <a:ea typeface="ＭＳ Ｐゴシック"/>
              </a:rPr>
              <a:t>A </a:t>
            </a:r>
            <a:r>
              <a:rPr lang="en-US" sz="2000" strike="noStrike" dirty="0" err="1">
                <a:solidFill>
                  <a:srgbClr val="000000"/>
                </a:solidFill>
                <a:latin typeface="Calibri"/>
                <a:ea typeface="ＭＳ Ｐゴシック"/>
              </a:rPr>
              <a:t>menudo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esto</a:t>
            </a:r>
            <a:r>
              <a:rPr lang="en-US" sz="2000" strike="noStrike" dirty="0">
                <a:solidFill>
                  <a:srgbClr val="000000"/>
                </a:solidFill>
                <a:latin typeface="Calibri"/>
                <a:ea typeface="ＭＳ Ｐゴシック"/>
              </a:rPr>
              <a:t> no </a:t>
            </a:r>
            <a:r>
              <a:rPr lang="en-US" sz="2000" strike="noStrike" dirty="0" err="1">
                <a:solidFill>
                  <a:srgbClr val="000000"/>
                </a:solidFill>
                <a:latin typeface="Calibri"/>
                <a:ea typeface="ＭＳ Ｐゴシック"/>
              </a:rPr>
              <a:t>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entendido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por</a:t>
            </a:r>
            <a:r>
              <a:rPr lang="en-US" sz="2000" strike="noStrike" dirty="0">
                <a:solidFill>
                  <a:srgbClr val="000000"/>
                </a:solidFill>
                <a:latin typeface="Calibri"/>
                <a:ea typeface="ＭＳ Ｐゴシック"/>
              </a:rPr>
              <a:t> los </a:t>
            </a:r>
            <a:r>
              <a:rPr lang="en-US" sz="2000" strike="noStrike" dirty="0" err="1">
                <a:solidFill>
                  <a:srgbClr val="000000"/>
                </a:solidFill>
                <a:latin typeface="Calibri"/>
                <a:ea typeface="ＭＳ Ｐゴシック"/>
              </a:rPr>
              <a:t>ingenieros</a:t>
            </a:r>
            <a:r>
              <a:rPr lang="en-US" sz="2000" strike="noStrike" dirty="0">
                <a:solidFill>
                  <a:srgbClr val="000000"/>
                </a:solidFill>
                <a:latin typeface="Calibri"/>
                <a:ea typeface="ＭＳ Ｐゴシック"/>
              </a:rPr>
              <a:t> de software de </a:t>
            </a:r>
            <a:r>
              <a:rPr lang="en-US" sz="2000" strike="noStrike" dirty="0" err="1">
                <a:solidFill>
                  <a:srgbClr val="000000"/>
                </a:solidFill>
                <a:latin typeface="Calibri"/>
                <a:ea typeface="ＭＳ Ｐゴシック"/>
              </a:rPr>
              <a:t>desarrollo</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sistema</a:t>
            </a:r>
            <a:r>
              <a:rPr lang="en-US" sz="2000" strike="noStrike" dirty="0" smtClean="0">
                <a:solidFill>
                  <a:srgbClr val="000000"/>
                </a:solidFill>
                <a:latin typeface="Calibri"/>
                <a:ea typeface="ＭＳ Ｐゴシック"/>
              </a:rPr>
              <a:t>.</a:t>
            </a:r>
          </a:p>
          <a:p>
            <a:pPr lvl="1">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Implícito</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Especialistas</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dominio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entienden</a:t>
            </a:r>
            <a:r>
              <a:rPr lang="en-US" sz="2000" strike="noStrike" dirty="0">
                <a:solidFill>
                  <a:srgbClr val="000000"/>
                </a:solidFill>
                <a:latin typeface="Calibri"/>
                <a:ea typeface="ＭＳ Ｐゴシック"/>
              </a:rPr>
              <a:t> </a:t>
            </a:r>
            <a:r>
              <a:rPr lang="en-US" sz="2000" strike="noStrike" dirty="0" smtClean="0">
                <a:solidFill>
                  <a:srgbClr val="000000"/>
                </a:solidFill>
                <a:latin typeface="Calibri"/>
                <a:ea typeface="ＭＳ Ｐゴシック"/>
              </a:rPr>
              <a:t>el </a:t>
            </a:r>
            <a:r>
              <a:rPr lang="en-US" sz="2000" strike="noStrike" dirty="0" err="1" smtClean="0">
                <a:solidFill>
                  <a:srgbClr val="000000"/>
                </a:solidFill>
                <a:latin typeface="Calibri"/>
                <a:ea typeface="ＭＳ Ｐゴシック"/>
              </a:rPr>
              <a:t>problema</a:t>
            </a:r>
            <a:r>
              <a:rPr lang="en-US" sz="2000" strike="noStrike" dirty="0" smtClean="0">
                <a:solidFill>
                  <a:srgbClr val="000000"/>
                </a:solidFill>
                <a:latin typeface="Calibri"/>
                <a:ea typeface="ＭＳ Ｐゴシック"/>
              </a:rPr>
              <a:t> tan </a:t>
            </a:r>
            <a:r>
              <a:rPr lang="en-US" sz="2000" strike="noStrike" dirty="0" err="1">
                <a:solidFill>
                  <a:srgbClr val="000000"/>
                </a:solidFill>
                <a:latin typeface="Calibri"/>
                <a:ea typeface="ＭＳ Ｐゴシック"/>
              </a:rPr>
              <a:t>bien</a:t>
            </a:r>
            <a:r>
              <a:rPr lang="en-US" sz="2000" strike="noStrike" dirty="0">
                <a:solidFill>
                  <a:srgbClr val="000000"/>
                </a:solidFill>
                <a:latin typeface="Calibri"/>
                <a:ea typeface="ＭＳ Ｐゴシック"/>
              </a:rPr>
              <a:t>, que no </a:t>
            </a:r>
            <a:r>
              <a:rPr lang="en-US" sz="2000" strike="noStrike" dirty="0" err="1">
                <a:solidFill>
                  <a:srgbClr val="000000"/>
                </a:solidFill>
                <a:latin typeface="Calibri"/>
                <a:ea typeface="ＭＳ Ｐゴシック"/>
              </a:rPr>
              <a:t>piensan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en</a:t>
            </a:r>
            <a:r>
              <a:rPr lang="en-US" sz="2000" strike="noStrike" dirty="0">
                <a:solidFill>
                  <a:srgbClr val="000000"/>
                </a:solidFill>
                <a:latin typeface="Calibri"/>
                <a:ea typeface="ＭＳ Ｐゴシック"/>
              </a:rPr>
              <a:t> </a:t>
            </a:r>
            <a:r>
              <a:rPr lang="en-US" sz="2000" strike="noStrike" dirty="0" err="1" smtClean="0">
                <a:solidFill>
                  <a:srgbClr val="000000"/>
                </a:solidFill>
                <a:latin typeface="Calibri"/>
                <a:ea typeface="ＭＳ Ｐゴシック"/>
              </a:rPr>
              <a:t>explicitar</a:t>
            </a:r>
            <a:r>
              <a:rPr lang="en-US" sz="2000" strike="noStrike" dirty="0" smtClean="0">
                <a:solidFill>
                  <a:srgbClr val="000000"/>
                </a:solidFill>
                <a:latin typeface="Calibri"/>
                <a:ea typeface="ＭＳ Ｐゴシック"/>
              </a:rPr>
              <a:t> las </a:t>
            </a:r>
            <a:r>
              <a:rPr lang="en-US" sz="2000" strike="noStrike" dirty="0" err="1" smtClean="0">
                <a:solidFill>
                  <a:srgbClr val="000000"/>
                </a:solidFill>
                <a:latin typeface="Calibri"/>
                <a:ea typeface="ＭＳ Ｐゴシック"/>
              </a:rPr>
              <a:t>especificaciones</a:t>
            </a:r>
            <a:r>
              <a:rPr lang="en-US" sz="2000" strike="noStrike" dirty="0" smtClean="0">
                <a:solidFill>
                  <a:srgbClr val="000000"/>
                </a:solidFill>
                <a:latin typeface="Calibri"/>
                <a:ea typeface="ＭＳ Ｐゴシック"/>
              </a:rPr>
              <a:t>.</a:t>
            </a:r>
            <a:endParaRPr dirty="0"/>
          </a:p>
        </p:txBody>
      </p:sp>
      <p:sp>
        <p:nvSpPr>
          <p:cNvPr id="180" name="TextShape 3"/>
          <p:cNvSpPr txBox="1"/>
          <p:nvPr/>
        </p:nvSpPr>
        <p:spPr>
          <a:xfrm>
            <a:off x="6553080" y="6356520"/>
            <a:ext cx="2133360" cy="364680"/>
          </a:xfrm>
          <a:prstGeom prst="rect">
            <a:avLst/>
          </a:prstGeom>
          <a:noFill/>
          <a:ln>
            <a:noFill/>
          </a:ln>
        </p:spPr>
        <p:txBody>
          <a:bodyPr anchor="ctr"/>
          <a:lstStyle/>
          <a:p>
            <a:pPr algn="r">
              <a:lnSpc>
                <a:spcPct val="100000"/>
              </a:lnSpc>
            </a:pPr>
            <a:fld id="{44FB25EF-1FD0-439F-BB46-ADC0B646DFB9}" type="slidenum">
              <a:rPr lang="es-BO" sz="1200" strike="noStrike">
                <a:solidFill>
                  <a:srgbClr val="8B8B8B"/>
                </a:solidFill>
                <a:latin typeface="Calibri"/>
              </a:rPr>
              <a:pPr algn="r">
                <a:lnSpc>
                  <a:spcPct val="100000"/>
                </a:lnSpc>
              </a:pPr>
              <a:t>24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Documento de requerimientos de software</a:t>
            </a:r>
            <a:endParaRPr/>
          </a:p>
        </p:txBody>
      </p:sp>
      <p:sp>
        <p:nvSpPr>
          <p:cNvPr id="190"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El </a:t>
            </a:r>
            <a:r>
              <a:rPr lang="en-US" sz="2400" strike="noStrike" dirty="0" err="1">
                <a:solidFill>
                  <a:srgbClr val="000000"/>
                </a:solidFill>
                <a:latin typeface="Calibri"/>
                <a:ea typeface="ＭＳ Ｐゴシック"/>
              </a:rPr>
              <a:t>documento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 software </a:t>
            </a:r>
            <a:r>
              <a:rPr lang="en-US" sz="2400" strike="noStrike" dirty="0" err="1">
                <a:solidFill>
                  <a:srgbClr val="000000"/>
                </a:solidFill>
                <a:latin typeface="Calibri"/>
                <a:ea typeface="ＭＳ Ｐゴシック"/>
              </a:rPr>
              <a:t>es</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declaración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oficial</a:t>
            </a:r>
            <a:r>
              <a:rPr lang="en-US" sz="2400" strike="noStrike" dirty="0">
                <a:solidFill>
                  <a:srgbClr val="000000"/>
                </a:solidFill>
                <a:latin typeface="Calibri"/>
                <a:ea typeface="ＭＳ Ｐゴシック"/>
              </a:rPr>
              <a:t> de lo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requiere</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desarrolladores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Debe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incluir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tanto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definición</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usuario</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especificación</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a:t>
            </a:r>
          </a:p>
          <a:p>
            <a:pPr>
              <a:lnSpc>
                <a:spcPct val="100000"/>
              </a:lnSpc>
            </a:pPr>
            <a:r>
              <a:rPr lang="en-US" sz="2400" strike="noStrike" dirty="0" smtClean="0">
                <a:solidFill>
                  <a:srgbClr val="000000"/>
                </a:solidFill>
                <a:latin typeface="Calibri"/>
                <a:ea typeface="ＭＳ Ｐゴシック"/>
              </a:rPr>
              <a:t> </a:t>
            </a:r>
            <a:endParaRPr dirty="0"/>
          </a:p>
          <a:p>
            <a:pPr>
              <a:lnSpc>
                <a:spcPct val="100000"/>
              </a:lnSpc>
              <a:buFont typeface="Wingdings" charset="2"/>
              <a:buChar char=""/>
            </a:pPr>
            <a:r>
              <a:rPr lang="en-US" sz="2400" strike="noStrike" dirty="0">
                <a:solidFill>
                  <a:srgbClr val="000000"/>
                </a:solidFill>
                <a:latin typeface="Calibri"/>
                <a:ea typeface="ＭＳ Ｐゴシック"/>
              </a:rPr>
              <a:t>NO </a:t>
            </a:r>
            <a:r>
              <a:rPr lang="en-US" sz="2400" strike="noStrike" dirty="0" err="1">
                <a:solidFill>
                  <a:srgbClr val="000000"/>
                </a:solidFill>
                <a:latin typeface="Calibri"/>
                <a:ea typeface="ＭＳ Ｐゴシック"/>
              </a:rPr>
              <a:t>es</a:t>
            </a:r>
            <a:r>
              <a:rPr lang="en-US" sz="2400" strike="noStrike" dirty="0">
                <a:solidFill>
                  <a:srgbClr val="000000"/>
                </a:solidFill>
                <a:latin typeface="Calibri"/>
                <a:ea typeface="ＭＳ Ｐゴシック"/>
              </a:rPr>
              <a:t> un </a:t>
            </a:r>
            <a:r>
              <a:rPr lang="en-US" sz="2400" strike="noStrike" dirty="0" err="1">
                <a:solidFill>
                  <a:srgbClr val="000000"/>
                </a:solidFill>
                <a:latin typeface="Calibri"/>
                <a:ea typeface="ＭＳ Ｐゴシック"/>
              </a:rPr>
              <a:t>documento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diseño</a:t>
            </a:r>
            <a:r>
              <a:rPr lang="en-US" sz="2400" strike="noStrike" dirty="0">
                <a:solidFill>
                  <a:srgbClr val="000000"/>
                </a:solidFill>
                <a:latin typeface="Calibri"/>
                <a:ea typeface="ＭＳ Ｐゴシック"/>
              </a:rPr>
              <a:t>. En la </a:t>
            </a:r>
            <a:r>
              <a:rPr lang="en-US" sz="2400" strike="noStrike" dirty="0" err="1">
                <a:solidFill>
                  <a:srgbClr val="000000"/>
                </a:solidFill>
                <a:latin typeface="Calibri"/>
                <a:ea typeface="ＭＳ Ｐゴシック"/>
              </a:rPr>
              <a:t>medida</a:t>
            </a:r>
            <a:r>
              <a:rPr lang="en-US" sz="2400" strike="noStrike" dirty="0">
                <a:solidFill>
                  <a:srgbClr val="000000"/>
                </a:solidFill>
                <a:latin typeface="Calibri"/>
                <a:ea typeface="ＭＳ Ｐゴシック"/>
              </a:rPr>
              <a:t> de lo </a:t>
            </a:r>
            <a:r>
              <a:rPr lang="en-US" sz="2400" strike="noStrike" dirty="0" err="1">
                <a:solidFill>
                  <a:srgbClr val="000000"/>
                </a:solidFill>
                <a:latin typeface="Calibri"/>
                <a:ea typeface="ＭＳ Ｐゴシック"/>
              </a:rPr>
              <a:t>posible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debería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establecer</a:t>
            </a:r>
            <a:r>
              <a:rPr lang="en-US" sz="2400" strike="noStrike" dirty="0">
                <a:solidFill>
                  <a:srgbClr val="000000"/>
                </a:solidFill>
                <a:latin typeface="Calibri"/>
                <a:ea typeface="ＭＳ Ｐゴシック"/>
              </a:rPr>
              <a:t> de lo </a:t>
            </a:r>
            <a:r>
              <a:rPr lang="en-US" sz="2400" b="1" strike="noStrike" dirty="0" err="1">
                <a:solidFill>
                  <a:srgbClr val="000000"/>
                </a:solidFill>
                <a:latin typeface="Calibri"/>
                <a:ea typeface="ＭＳ Ｐゴシック"/>
              </a:rPr>
              <a:t>QUE</a:t>
            </a:r>
            <a:r>
              <a:rPr lang="en-US" sz="2400" b="1" strike="noStrike" dirty="0">
                <a:solidFill>
                  <a:srgbClr val="000000"/>
                </a:solidFill>
                <a:latin typeface="Calibri"/>
                <a:ea typeface="ＭＳ Ｐゴシック"/>
              </a:rPr>
              <a:t> el </a:t>
            </a:r>
            <a:r>
              <a:rPr lang="en-US" sz="2400" b="1" strike="noStrike" dirty="0" err="1">
                <a:solidFill>
                  <a:srgbClr val="000000"/>
                </a:solidFill>
                <a:latin typeface="Calibri"/>
                <a:ea typeface="ＭＳ Ｐゴシック"/>
              </a:rPr>
              <a:t>sistema</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debe</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hacer</a:t>
            </a:r>
            <a:r>
              <a:rPr lang="en-US" sz="2400" strike="noStrike" dirty="0">
                <a:solidFill>
                  <a:srgbClr val="000000"/>
                </a:solidFill>
                <a:latin typeface="Calibri"/>
                <a:ea typeface="ＭＳ Ｐゴシック"/>
              </a:rPr>
              <a:t> </a:t>
            </a:r>
            <a:r>
              <a:rPr lang="en-US" sz="2400" strike="noStrike" dirty="0" smtClean="0">
                <a:solidFill>
                  <a:srgbClr val="000000"/>
                </a:solidFill>
                <a:latin typeface="Calibri"/>
                <a:ea typeface="ＭＳ Ｐゴシック"/>
              </a:rPr>
              <a:t>y  </a:t>
            </a:r>
            <a:r>
              <a:rPr lang="en-US" sz="2400" b="1" strike="noStrike" dirty="0" smtClean="0">
                <a:solidFill>
                  <a:srgbClr val="000000"/>
                </a:solidFill>
                <a:latin typeface="Calibri"/>
                <a:ea typeface="ＭＳ Ｐゴシック"/>
              </a:rPr>
              <a:t>NO </a:t>
            </a:r>
            <a:r>
              <a:rPr lang="en-US" sz="2400" b="1" strike="noStrike" dirty="0">
                <a:solidFill>
                  <a:srgbClr val="000000"/>
                </a:solidFill>
                <a:latin typeface="Calibri"/>
                <a:ea typeface="ＭＳ Ｐゴシック"/>
              </a:rPr>
              <a:t>COMO </a:t>
            </a:r>
            <a:r>
              <a:rPr lang="en-US" sz="2400" b="1" strike="noStrike" dirty="0" err="1">
                <a:solidFill>
                  <a:srgbClr val="000000"/>
                </a:solidFill>
                <a:latin typeface="Calibri"/>
                <a:ea typeface="ＭＳ Ｐゴシック"/>
              </a:rPr>
              <a:t>es</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que</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debe</a:t>
            </a:r>
            <a:r>
              <a:rPr lang="en-US" sz="2400" b="1" strike="noStrike" dirty="0">
                <a:solidFill>
                  <a:srgbClr val="000000"/>
                </a:solidFill>
                <a:latin typeface="Calibri"/>
                <a:ea typeface="ＭＳ Ｐゴシック"/>
              </a:rPr>
              <a:t> </a:t>
            </a:r>
            <a:r>
              <a:rPr lang="en-US" sz="2400" b="1" strike="noStrike" dirty="0" err="1">
                <a:solidFill>
                  <a:srgbClr val="000000"/>
                </a:solidFill>
                <a:latin typeface="Calibri"/>
                <a:ea typeface="ＭＳ Ｐゴシック"/>
              </a:rPr>
              <a:t>hacerlo</a:t>
            </a:r>
            <a:r>
              <a:rPr lang="en-US" sz="2400" strike="noStrike" dirty="0">
                <a:solidFill>
                  <a:srgbClr val="000000"/>
                </a:solidFill>
                <a:latin typeface="Calibri"/>
                <a:ea typeface="ＭＳ Ｐゴシック"/>
              </a:rPr>
              <a:t>.</a:t>
            </a:r>
            <a:endParaRPr dirty="0"/>
          </a:p>
        </p:txBody>
      </p:sp>
      <p:sp>
        <p:nvSpPr>
          <p:cNvPr id="191" name="TextShape 3"/>
          <p:cNvSpPr txBox="1"/>
          <p:nvPr/>
        </p:nvSpPr>
        <p:spPr>
          <a:xfrm>
            <a:off x="6553080" y="6356520"/>
            <a:ext cx="2133360" cy="364680"/>
          </a:xfrm>
          <a:prstGeom prst="rect">
            <a:avLst/>
          </a:prstGeom>
          <a:noFill/>
          <a:ln>
            <a:noFill/>
          </a:ln>
        </p:spPr>
        <p:txBody>
          <a:bodyPr anchor="ctr"/>
          <a:lstStyle/>
          <a:p>
            <a:pPr algn="r">
              <a:lnSpc>
                <a:spcPct val="100000"/>
              </a:lnSpc>
            </a:pPr>
            <a:fld id="{99ABF3E7-9CCB-4F07-9885-EFB7A6306C32}" type="slidenum">
              <a:rPr lang="es-BO" sz="1200" strike="noStrike">
                <a:solidFill>
                  <a:srgbClr val="8B8B8B"/>
                </a:solidFill>
                <a:latin typeface="Calibri"/>
              </a:rPr>
              <a:pPr algn="r">
                <a:lnSpc>
                  <a:spcPct val="100000"/>
                </a:lnSpc>
              </a:p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Métodos agiles y requerimientos</a:t>
            </a:r>
            <a:endParaRPr/>
          </a:p>
        </p:txBody>
      </p:sp>
      <p:sp>
        <p:nvSpPr>
          <p:cNvPr id="194" name="TextShape 2"/>
          <p:cNvSpPr txBox="1"/>
          <p:nvPr/>
        </p:nvSpPr>
        <p:spPr>
          <a:xfrm>
            <a:off x="637200" y="1124744"/>
            <a:ext cx="8506800" cy="5184576"/>
          </a:xfrm>
          <a:prstGeom prst="rect">
            <a:avLst/>
          </a:prstGeom>
          <a:noFill/>
          <a:ln>
            <a:noFill/>
          </a:ln>
        </p:spPr>
        <p:txBody>
          <a:bodyPr lIns="90000" tIns="45000" rIns="90000" bIns="45000"/>
          <a:lstStyle/>
          <a:p>
            <a:pPr>
              <a:lnSpc>
                <a:spcPct val="100000"/>
              </a:lnSpc>
              <a:buFont typeface="Wingdings" charset="2"/>
              <a:buChar char=""/>
            </a:pPr>
            <a:r>
              <a:rPr lang="en-US" sz="2400" strike="noStrike" dirty="0" err="1">
                <a:solidFill>
                  <a:srgbClr val="46424D"/>
                </a:solidFill>
                <a:latin typeface="Arial"/>
                <a:ea typeface="ＭＳ Ｐゴシック"/>
              </a:rPr>
              <a:t>Muchos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métodos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ágiles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argumentan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la </a:t>
            </a:r>
            <a:r>
              <a:rPr lang="en-US" sz="2400" strike="noStrike" dirty="0" err="1">
                <a:solidFill>
                  <a:srgbClr val="46424D"/>
                </a:solidFill>
                <a:latin typeface="Arial"/>
                <a:ea typeface="ＭＳ Ｐゴシック"/>
              </a:rPr>
              <a:t>producción</a:t>
            </a:r>
            <a:r>
              <a:rPr lang="en-US" sz="2400" strike="noStrike" dirty="0">
                <a:solidFill>
                  <a:srgbClr val="46424D"/>
                </a:solidFill>
                <a:latin typeface="Arial"/>
                <a:ea typeface="ＭＳ Ｐゴシック"/>
              </a:rPr>
              <a:t> de un </a:t>
            </a:r>
            <a:r>
              <a:rPr lang="en-US" sz="2400" strike="noStrike" dirty="0" err="1">
                <a:solidFill>
                  <a:srgbClr val="46424D"/>
                </a:solidFill>
                <a:latin typeface="Arial"/>
                <a:ea typeface="ＭＳ Ｐゴシック"/>
              </a:rPr>
              <a:t>documento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pérdida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tiempo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cambian</a:t>
            </a:r>
            <a:r>
              <a:rPr lang="en-US" sz="2400" strike="noStrike" dirty="0">
                <a:solidFill>
                  <a:srgbClr val="46424D"/>
                </a:solidFill>
                <a:latin typeface="Arial"/>
                <a:ea typeface="ＭＳ Ｐゴシック"/>
              </a:rPr>
              <a:t> tan </a:t>
            </a:r>
            <a:r>
              <a:rPr lang="en-US" sz="2400" strike="noStrike" dirty="0" err="1">
                <a:solidFill>
                  <a:srgbClr val="46424D"/>
                </a:solidFill>
                <a:latin typeface="Arial"/>
                <a:ea typeface="ＭＳ Ｐゴシック"/>
              </a:rPr>
              <a:t>rápidamente</a:t>
            </a:r>
            <a:r>
              <a:rPr lang="en-US" sz="2400" strike="noStrike" dirty="0">
                <a:solidFill>
                  <a:srgbClr val="46424D"/>
                </a:solidFill>
                <a:latin typeface="Arial"/>
                <a:ea typeface="ＭＳ Ｐゴシック"/>
              </a:rPr>
              <a:t>. </a:t>
            </a:r>
            <a:endParaRPr lang="en-US" sz="2400" strike="noStrike" dirty="0" smtClean="0">
              <a:solidFill>
                <a:srgbClr val="46424D"/>
              </a:solidFill>
              <a:latin typeface="Arial"/>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documento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tanto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siempre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actualizado</a:t>
            </a:r>
            <a:r>
              <a:rPr lang="en-US" sz="2400" strike="noStrike" dirty="0">
                <a:solidFill>
                  <a:srgbClr val="46424D"/>
                </a:solidFill>
                <a:latin typeface="Arial"/>
                <a:ea typeface="ＭＳ Ｐゴシック"/>
              </a:rPr>
              <a:t>. </a:t>
            </a:r>
            <a:endParaRPr lang="en-US" sz="2400" strike="noStrike" dirty="0" smtClean="0">
              <a:solidFill>
                <a:srgbClr val="46424D"/>
              </a:solidFill>
              <a:latin typeface="Arial"/>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Métodos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como</a:t>
            </a:r>
            <a:r>
              <a:rPr lang="en-US" sz="2400" strike="noStrike" dirty="0">
                <a:solidFill>
                  <a:srgbClr val="46424D"/>
                </a:solidFill>
                <a:latin typeface="Arial"/>
                <a:ea typeface="ＭＳ Ｐゴシック"/>
              </a:rPr>
              <a:t> XP </a:t>
            </a:r>
            <a:r>
              <a:rPr lang="en-US" sz="2400" strike="noStrike" dirty="0" err="1">
                <a:solidFill>
                  <a:srgbClr val="46424D"/>
                </a:solidFill>
                <a:latin typeface="Arial"/>
                <a:ea typeface="ＭＳ Ｐゴシック"/>
              </a:rPr>
              <a:t>utilizan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adicionales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ingeniería</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expresos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historias</a:t>
            </a:r>
            <a:r>
              <a:rPr lang="en-US" sz="2400" strike="noStrike" dirty="0">
                <a:solidFill>
                  <a:srgbClr val="46424D"/>
                </a:solidFill>
                <a:latin typeface="Arial"/>
                <a:ea typeface="ＭＳ Ｐゴシック"/>
              </a:rPr>
              <a:t> de </a:t>
            </a:r>
            <a:r>
              <a:rPr lang="en-US" sz="2400" strike="noStrike" dirty="0" err="1" smtClean="0">
                <a:solidFill>
                  <a:srgbClr val="46424D"/>
                </a:solidFill>
                <a:latin typeface="Arial"/>
                <a:ea typeface="ＭＳ Ｐゴシック"/>
              </a:rPr>
              <a:t>usuario</a:t>
            </a:r>
            <a:r>
              <a:rPr lang="en-US" sz="2400" strike="noStrike" dirty="0" smtClean="0">
                <a:solidFill>
                  <a:srgbClr val="46424D"/>
                </a:solidFill>
                <a:latin typeface="Arial"/>
                <a:ea typeface="ＭＳ Ｐゴシック"/>
              </a:rPr>
              <a:t>”</a:t>
            </a:r>
            <a:endParaRPr lang="en-US" sz="2400" strike="noStrike" dirty="0" smtClean="0">
              <a:solidFill>
                <a:srgbClr val="46424D"/>
              </a:solidFill>
              <a:latin typeface="Arial"/>
              <a:ea typeface="ＭＳ Ｐゴシック"/>
            </a:endParaRPr>
          </a:p>
          <a:p>
            <a:pPr>
              <a:lnSpc>
                <a:spcPct val="100000"/>
              </a:lnSpc>
              <a:buFont typeface="Wingdings" charset="2"/>
              <a:buChar char=""/>
            </a:pPr>
            <a:endParaRPr dirty="0"/>
          </a:p>
          <a:p>
            <a:pPr>
              <a:lnSpc>
                <a:spcPct val="100000"/>
              </a:lnSpc>
              <a:buFont typeface="Wingdings" charset="2"/>
              <a:buChar char=""/>
            </a:pPr>
            <a:r>
              <a:rPr lang="en-US" sz="2400" strike="noStrike" dirty="0" err="1">
                <a:solidFill>
                  <a:srgbClr val="46424D"/>
                </a:solidFill>
                <a:latin typeface="Arial"/>
                <a:ea typeface="ＭＳ Ｐゴシック"/>
              </a:rPr>
              <a:t>Esto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práctico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negocios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pero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problemático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requieren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gran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cantidad</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análisis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previo</a:t>
            </a:r>
            <a:r>
              <a:rPr lang="en-US" sz="2400" strike="noStrike" dirty="0">
                <a:solidFill>
                  <a:srgbClr val="46424D"/>
                </a:solidFill>
                <a:latin typeface="Arial"/>
                <a:ea typeface="ＭＳ Ｐゴシック"/>
              </a:rPr>
              <a:t> a la </a:t>
            </a:r>
            <a:r>
              <a:rPr lang="en-US" sz="2400" strike="noStrike" dirty="0" err="1">
                <a:solidFill>
                  <a:srgbClr val="46424D"/>
                </a:solidFill>
                <a:latin typeface="Arial"/>
                <a:ea typeface="ＭＳ Ｐゴシック"/>
              </a:rPr>
              <a:t>entrega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ejemplo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críticos</a:t>
            </a:r>
            <a:r>
              <a:rPr lang="en-US" sz="2400" strike="noStrike" dirty="0">
                <a:solidFill>
                  <a:srgbClr val="46424D"/>
                </a:solidFill>
                <a:latin typeface="Arial"/>
                <a:ea typeface="ＭＳ Ｐゴシック"/>
              </a:rPr>
              <a:t>) o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desarrollados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varios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equipos</a:t>
            </a:r>
            <a:r>
              <a:rPr lang="en-US" sz="2400" strike="noStrike" dirty="0">
                <a:solidFill>
                  <a:srgbClr val="46424D"/>
                </a:solidFill>
                <a:latin typeface="Arial"/>
                <a:ea typeface="ＭＳ Ｐゴシック"/>
              </a:rPr>
              <a:t>.</a:t>
            </a:r>
            <a:endParaRPr dirty="0"/>
          </a:p>
        </p:txBody>
      </p:sp>
      <p:sp>
        <p:nvSpPr>
          <p:cNvPr id="195" name="TextShape 3"/>
          <p:cNvSpPr txBox="1"/>
          <p:nvPr/>
        </p:nvSpPr>
        <p:spPr>
          <a:xfrm>
            <a:off x="6553080" y="6356520"/>
            <a:ext cx="2133360" cy="364680"/>
          </a:xfrm>
          <a:prstGeom prst="rect">
            <a:avLst/>
          </a:prstGeom>
          <a:noFill/>
          <a:ln>
            <a:noFill/>
          </a:ln>
        </p:spPr>
        <p:txBody>
          <a:bodyPr anchor="ctr"/>
          <a:lstStyle/>
          <a:p>
            <a:pPr algn="r">
              <a:lnSpc>
                <a:spcPct val="100000"/>
              </a:lnSpc>
            </a:pPr>
            <a:fld id="{EDB13F59-2C6C-4681-8ABD-DC5BBAEFC0A2}" type="slidenum">
              <a:rPr lang="es-BO" sz="1200" strike="noStrike">
                <a:solidFill>
                  <a:srgbClr val="8B8B8B"/>
                </a:solidFill>
                <a:latin typeface="Calibri"/>
              </a:rPr>
              <a:pPr algn="r">
                <a:lnSpc>
                  <a:spcPct val="100000"/>
                </a:lnSpc>
              </a:pPr>
              <a:t>26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Los usuarios de un documento de requerimientos</a:t>
            </a:r>
            <a:endParaRPr/>
          </a:p>
        </p:txBody>
      </p:sp>
      <p:sp>
        <p:nvSpPr>
          <p:cNvPr id="198" name="TextShape 2"/>
          <p:cNvSpPr txBox="1"/>
          <p:nvPr/>
        </p:nvSpPr>
        <p:spPr>
          <a:xfrm>
            <a:off x="6553080" y="6356520"/>
            <a:ext cx="2133360" cy="364680"/>
          </a:xfrm>
          <a:prstGeom prst="rect">
            <a:avLst/>
          </a:prstGeom>
          <a:noFill/>
          <a:ln>
            <a:noFill/>
          </a:ln>
        </p:spPr>
        <p:txBody>
          <a:bodyPr anchor="ctr"/>
          <a:lstStyle/>
          <a:p>
            <a:pPr algn="r">
              <a:lnSpc>
                <a:spcPct val="100000"/>
              </a:lnSpc>
            </a:pPr>
            <a:fld id="{554C866D-3F48-4A25-813D-277828F1B450}" type="slidenum">
              <a:rPr lang="es-BO" sz="1200" strike="noStrike">
                <a:solidFill>
                  <a:srgbClr val="8B8B8B"/>
                </a:solidFill>
                <a:latin typeface="Calibri"/>
              </a:rPr>
              <a:pPr algn="r">
                <a:lnSpc>
                  <a:spcPct val="100000"/>
                </a:lnSpc>
              </a:pPr>
              <a:t>27</a:t>
            </a:fld>
            <a:endParaRPr/>
          </a:p>
        </p:txBody>
      </p:sp>
      <p:pic>
        <p:nvPicPr>
          <p:cNvPr id="199" name="Picture 2"/>
          <p:cNvPicPr/>
          <p:nvPr/>
        </p:nvPicPr>
        <p:blipFill>
          <a:blip r:embed="rId2" cstate="print"/>
          <a:stretch/>
        </p:blipFill>
        <p:spPr>
          <a:xfrm>
            <a:off x="2554200" y="1845000"/>
            <a:ext cx="3855960" cy="4265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dirty="0" err="1" smtClean="0">
                <a:solidFill>
                  <a:srgbClr val="46424D"/>
                </a:solidFill>
                <a:latin typeface="Arial"/>
                <a:ea typeface="ＭＳ Ｐゴシック"/>
              </a:rPr>
              <a:t>Documento</a:t>
            </a:r>
            <a:r>
              <a:rPr lang="en-US" sz="2400" b="1" dirty="0" smtClean="0">
                <a:solidFill>
                  <a:srgbClr val="46424D"/>
                </a:solidFill>
                <a:latin typeface="Arial"/>
                <a:ea typeface="ＭＳ Ｐゴシック"/>
              </a:rPr>
              <a:t> de </a:t>
            </a:r>
            <a:r>
              <a:rPr lang="en-US" sz="2400" b="1" dirty="0" err="1" smtClean="0">
                <a:solidFill>
                  <a:srgbClr val="46424D"/>
                </a:solidFill>
                <a:latin typeface="Arial"/>
                <a:ea typeface="ＭＳ Ｐゴシック"/>
              </a:rPr>
              <a:t>Requerimientos</a:t>
            </a:r>
            <a:endParaRPr dirty="0"/>
          </a:p>
        </p:txBody>
      </p:sp>
      <p:sp>
        <p:nvSpPr>
          <p:cNvPr id="202"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La </a:t>
            </a:r>
            <a:r>
              <a:rPr lang="en-US" sz="2400" strike="noStrike" dirty="0" err="1">
                <a:solidFill>
                  <a:srgbClr val="46424D"/>
                </a:solidFill>
                <a:latin typeface="Arial"/>
                <a:ea typeface="ＭＳ Ｐゴシック"/>
              </a:rPr>
              <a:t>información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contenida</a:t>
            </a:r>
            <a:r>
              <a:rPr lang="en-US" sz="2400" strike="noStrike" dirty="0">
                <a:solidFill>
                  <a:srgbClr val="46424D"/>
                </a:solidFill>
                <a:latin typeface="Arial"/>
                <a:ea typeface="ＭＳ Ｐゴシック"/>
              </a:rPr>
              <a:t> en </a:t>
            </a:r>
            <a:r>
              <a:rPr lang="en-US" sz="2400" strike="noStrike" dirty="0" smtClean="0">
                <a:solidFill>
                  <a:srgbClr val="46424D"/>
                </a:solidFill>
                <a:latin typeface="Arial"/>
                <a:ea typeface="ＭＳ Ｐゴシック"/>
              </a:rPr>
              <a:t>el </a:t>
            </a:r>
            <a:r>
              <a:rPr lang="en-US" sz="2400" dirty="0" err="1" smtClean="0">
                <a:solidFill>
                  <a:srgbClr val="46424D"/>
                </a:solidFill>
                <a:latin typeface="Arial"/>
                <a:ea typeface="ＭＳ Ｐゴシック"/>
              </a:rPr>
              <a:t>documento</a:t>
            </a:r>
            <a:r>
              <a:rPr lang="en-US" sz="2400" dirty="0" smtClean="0">
                <a:solidFill>
                  <a:srgbClr val="46424D"/>
                </a:solidFill>
                <a:latin typeface="Arial"/>
                <a:ea typeface="ＭＳ Ｐゴシック"/>
              </a:rPr>
              <a:t> de </a:t>
            </a:r>
            <a:r>
              <a:rPr lang="en-US" sz="2400" dirty="0" err="1" smtClean="0">
                <a:solidFill>
                  <a:srgbClr val="46424D"/>
                </a:solidFill>
                <a:latin typeface="Arial"/>
                <a:ea typeface="ＭＳ Ｐゴシック"/>
              </a:rPr>
              <a:t>requerimientos</a:t>
            </a:r>
            <a:r>
              <a:rPr lang="en-US" sz="2400"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depende</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del </a:t>
            </a:r>
            <a:r>
              <a:rPr lang="en-US" sz="2400" strike="noStrike" dirty="0" err="1">
                <a:solidFill>
                  <a:srgbClr val="46424D"/>
                </a:solidFill>
                <a:latin typeface="Arial"/>
                <a:ea typeface="ＭＳ Ｐゴシック"/>
              </a:rPr>
              <a:t>tipo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y el </a:t>
            </a:r>
            <a:r>
              <a:rPr lang="en-US" sz="2400" strike="noStrike" dirty="0" err="1">
                <a:solidFill>
                  <a:srgbClr val="46424D"/>
                </a:solidFill>
                <a:latin typeface="Arial"/>
                <a:ea typeface="ＭＳ Ｐゴシック"/>
              </a:rPr>
              <a:t>enfoque</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desarrollo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utilizado</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desarrollados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smtClean="0">
                <a:solidFill>
                  <a:srgbClr val="46424D"/>
                </a:solidFill>
                <a:latin typeface="Arial"/>
                <a:ea typeface="ＭＳ Ｐゴシック"/>
              </a:rPr>
              <a:t>incrementos</a:t>
            </a:r>
            <a:r>
              <a:rPr lang="en-US" sz="2400" strike="noStrike" dirty="0" smtClean="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lo general, </a:t>
            </a:r>
            <a:r>
              <a:rPr lang="en-US" sz="2400" strike="noStrike" dirty="0" err="1">
                <a:solidFill>
                  <a:srgbClr val="46424D"/>
                </a:solidFill>
                <a:latin typeface="Arial"/>
                <a:ea typeface="ＭＳ Ｐゴシック"/>
              </a:rPr>
              <a:t>tienen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menos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detalle</a:t>
            </a:r>
            <a:r>
              <a:rPr lang="en-US" sz="2400" strike="noStrike" dirty="0">
                <a:solidFill>
                  <a:srgbClr val="46424D"/>
                </a:solidFill>
                <a:latin typeface="Arial"/>
                <a:ea typeface="ＭＳ Ｐゴシック"/>
              </a:rPr>
              <a:t> en el </a:t>
            </a:r>
            <a:r>
              <a:rPr lang="en-US" sz="2400" strike="noStrike" dirty="0" err="1">
                <a:solidFill>
                  <a:srgbClr val="46424D"/>
                </a:solidFill>
                <a:latin typeface="Arial"/>
                <a:ea typeface="ＭＳ Ｐゴシック"/>
              </a:rPr>
              <a:t>documento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smtClean="0">
                <a:solidFill>
                  <a:srgbClr val="46424D"/>
                </a:solidFill>
                <a:latin typeface="Arial"/>
                <a:ea typeface="ＭＳ Ｐゴシック"/>
              </a:rPr>
              <a:t>Las </a:t>
            </a:r>
            <a:r>
              <a:rPr lang="en-US" sz="2400" strike="noStrike" dirty="0" err="1" smtClean="0">
                <a:solidFill>
                  <a:srgbClr val="46424D"/>
                </a:solidFill>
                <a:latin typeface="Arial"/>
                <a:ea typeface="ＭＳ Ｐゴシック"/>
              </a:rPr>
              <a:t>Normas</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para</a:t>
            </a:r>
            <a:r>
              <a:rPr lang="en-US" sz="2400" strike="noStrike" dirty="0" smtClean="0">
                <a:solidFill>
                  <a:srgbClr val="46424D"/>
                </a:solidFill>
                <a:latin typeface="Arial"/>
                <a:ea typeface="ＭＳ Ｐゴシック"/>
              </a:rPr>
              <a:t> </a:t>
            </a:r>
            <a:r>
              <a:rPr lang="en-US" sz="2400" strike="noStrike" dirty="0" err="1" smtClean="0">
                <a:solidFill>
                  <a:srgbClr val="46424D"/>
                </a:solidFill>
                <a:latin typeface="Arial"/>
                <a:ea typeface="ＭＳ Ｐゴシック"/>
              </a:rPr>
              <a:t>documentos</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han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sido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diseñados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dirty="0" err="1" smtClean="0">
                <a:solidFill>
                  <a:srgbClr val="46424D"/>
                </a:solidFill>
                <a:latin typeface="Arial"/>
                <a:ea typeface="ＭＳ Ｐゴシック"/>
              </a:rPr>
              <a:t>estándar</a:t>
            </a:r>
            <a:r>
              <a:rPr lang="en-US" sz="2400" dirty="0" smtClean="0">
                <a:solidFill>
                  <a:srgbClr val="46424D"/>
                </a:solidFill>
                <a:latin typeface="Arial"/>
                <a:ea typeface="ＭＳ Ｐゴシック"/>
              </a:rPr>
              <a:t> IEEE. </a:t>
            </a:r>
            <a:r>
              <a:rPr lang="en-US" sz="2400" strike="noStrike" dirty="0">
                <a:solidFill>
                  <a:srgbClr val="46424D"/>
                </a:solidFill>
                <a:latin typeface="Arial"/>
                <a:ea typeface="ＭＳ Ｐゴシック"/>
              </a:rPr>
              <a:t>En </a:t>
            </a:r>
            <a:r>
              <a:rPr lang="en-US" sz="2400" strike="noStrike" dirty="0" err="1">
                <a:solidFill>
                  <a:srgbClr val="46424D"/>
                </a:solidFill>
                <a:latin typeface="Arial"/>
                <a:ea typeface="ＭＳ Ｐゴシック"/>
              </a:rPr>
              <a:t>su</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mayoría</a:t>
            </a:r>
            <a:r>
              <a:rPr lang="en-US" sz="2400" strike="noStrike" dirty="0">
                <a:solidFill>
                  <a:srgbClr val="46424D"/>
                </a:solidFill>
                <a:latin typeface="Arial"/>
                <a:ea typeface="ＭＳ Ｐゴシック"/>
              </a:rPr>
              <a:t> son </a:t>
            </a:r>
            <a:r>
              <a:rPr lang="en-US" sz="2400" strike="noStrike" dirty="0" err="1">
                <a:solidFill>
                  <a:srgbClr val="46424D"/>
                </a:solidFill>
                <a:latin typeface="Arial"/>
                <a:ea typeface="ＭＳ Ｐゴシック"/>
              </a:rPr>
              <a:t>aplicables</a:t>
            </a:r>
            <a:r>
              <a:rPr lang="en-US" sz="2400" strike="noStrike" dirty="0">
                <a:solidFill>
                  <a:srgbClr val="46424D"/>
                </a:solidFill>
                <a:latin typeface="Arial"/>
                <a:ea typeface="ＭＳ Ｐゴシック"/>
              </a:rPr>
              <a:t> a los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grandes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proyectos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ingeniería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a:t>
            </a:r>
            <a:endParaRPr dirty="0"/>
          </a:p>
        </p:txBody>
      </p:sp>
      <p:sp>
        <p:nvSpPr>
          <p:cNvPr id="203" name="TextShape 3"/>
          <p:cNvSpPr txBox="1"/>
          <p:nvPr/>
        </p:nvSpPr>
        <p:spPr>
          <a:xfrm>
            <a:off x="6553080" y="6356520"/>
            <a:ext cx="2133360" cy="364680"/>
          </a:xfrm>
          <a:prstGeom prst="rect">
            <a:avLst/>
          </a:prstGeom>
          <a:noFill/>
          <a:ln>
            <a:noFill/>
          </a:ln>
        </p:spPr>
        <p:txBody>
          <a:bodyPr anchor="ctr"/>
          <a:lstStyle/>
          <a:p>
            <a:pPr algn="r">
              <a:lnSpc>
                <a:spcPct val="100000"/>
              </a:lnSpc>
            </a:pPr>
            <a:fld id="{69415FDE-325A-42B0-A65A-57AB0D51EE90}" type="slidenum">
              <a:rPr lang="es-BO" sz="1200" strike="noStrike">
                <a:solidFill>
                  <a:srgbClr val="8B8B8B"/>
                </a:solidFill>
                <a:latin typeface="Calibri"/>
              </a:rPr>
              <a:pPr algn="r">
                <a:lnSpc>
                  <a:spcPct val="100000"/>
                </a:lnSpc>
              </a:p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176040" y="206280"/>
            <a:ext cx="7367400" cy="1088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La estructura de un documento de requerimientos</a:t>
            </a:r>
            <a:endParaRPr/>
          </a:p>
        </p:txBody>
      </p:sp>
      <p:graphicFrame>
        <p:nvGraphicFramePr>
          <p:cNvPr id="206" name="Table 2"/>
          <p:cNvGraphicFramePr/>
          <p:nvPr/>
        </p:nvGraphicFramePr>
        <p:xfrm>
          <a:off x="237240" y="1424880"/>
          <a:ext cx="8655120" cy="4894080"/>
        </p:xfrm>
        <a:graphic>
          <a:graphicData uri="http://schemas.openxmlformats.org/drawingml/2006/table">
            <a:tbl>
              <a:tblPr/>
              <a:tblGrid>
                <a:gridCol w="2080440"/>
                <a:gridCol w="6574680"/>
              </a:tblGrid>
              <a:tr h="383040">
                <a:tc>
                  <a:txBody>
                    <a:bodyPr/>
                    <a:lstStyle/>
                    <a:p>
                      <a:pPr algn="just">
                        <a:lnSpc>
                          <a:spcPct val="100000"/>
                        </a:lnSpc>
                      </a:pPr>
                      <a:r>
                        <a:rPr lang="es-BO" sz="1400" b="1" strike="noStrike">
                          <a:solidFill>
                            <a:srgbClr val="000000"/>
                          </a:solidFill>
                          <a:latin typeface="Arial"/>
                          <a:ea typeface="Times New Roman"/>
                        </a:rPr>
                        <a:t>Capitulo</a:t>
                      </a:r>
                      <a:endParaRPr/>
                    </a:p>
                  </a:txBody>
                  <a:tcPr/>
                </a:tc>
                <a:tc>
                  <a:txBody>
                    <a:bodyPr/>
                    <a:lstStyle/>
                    <a:p>
                      <a:pPr algn="just">
                        <a:lnSpc>
                          <a:spcPct val="100000"/>
                        </a:lnSpc>
                      </a:pPr>
                      <a:r>
                        <a:rPr lang="es-BO" sz="1400" b="1" strike="noStrike">
                          <a:solidFill>
                            <a:srgbClr val="000000"/>
                          </a:solidFill>
                          <a:latin typeface="Arial"/>
                          <a:ea typeface="Times New Roman"/>
                        </a:rPr>
                        <a:t>Descripcion</a:t>
                      </a:r>
                      <a:endParaRPr/>
                    </a:p>
                  </a:txBody>
                  <a:tcPr/>
                </a:tc>
              </a:tr>
              <a:tr h="691200">
                <a:tc>
                  <a:txBody>
                    <a:bodyPr/>
                    <a:lstStyle/>
                    <a:p>
                      <a:pPr algn="just">
                        <a:lnSpc>
                          <a:spcPct val="100000"/>
                        </a:lnSpc>
                      </a:pPr>
                      <a:r>
                        <a:rPr lang="es-BO" sz="1400" strike="noStrike">
                          <a:solidFill>
                            <a:srgbClr val="000000"/>
                          </a:solidFill>
                          <a:latin typeface="Arial"/>
                          <a:ea typeface="Times New Roman"/>
                        </a:rPr>
                        <a:t>Prefacio</a:t>
                      </a:r>
                      <a:endParaRPr/>
                    </a:p>
                  </a:txBody>
                  <a:tcPr/>
                </a:tc>
                <a:tc>
                  <a:txBody>
                    <a:bodyPr/>
                    <a:lstStyle/>
                    <a:p>
                      <a:pPr algn="just">
                        <a:lnSpc>
                          <a:spcPct val="100000"/>
                        </a:lnSpc>
                      </a:pPr>
                      <a:r>
                        <a:rPr lang="es-BO" sz="1400" strike="noStrike">
                          <a:solidFill>
                            <a:srgbClr val="000000"/>
                          </a:solidFill>
                          <a:latin typeface="Arial"/>
                          <a:ea typeface="Times New Roman"/>
                        </a:rPr>
                        <a:t>Esto debe definir el número de lectores se espera del documento y describir su historial de versiones, incluyendo una justificación para la creación de una nueva versión y un resumen de los cambios realizados en cada versión.</a:t>
                      </a:r>
                      <a:endParaRPr/>
                    </a:p>
                  </a:txBody>
                  <a:tcPr/>
                </a:tc>
              </a:tr>
              <a:tr h="1090800">
                <a:tc>
                  <a:txBody>
                    <a:bodyPr/>
                    <a:lstStyle/>
                    <a:p>
                      <a:pPr algn="just">
                        <a:lnSpc>
                          <a:spcPct val="100000"/>
                        </a:lnSpc>
                      </a:pPr>
                      <a:r>
                        <a:rPr lang="es-BO" sz="1400" strike="noStrike">
                          <a:solidFill>
                            <a:srgbClr val="000000"/>
                          </a:solidFill>
                          <a:latin typeface="Arial"/>
                          <a:ea typeface="Times New Roman"/>
                        </a:rPr>
                        <a:t>Introducción</a:t>
                      </a:r>
                      <a:endParaRPr/>
                    </a:p>
                  </a:txBody>
                  <a:tcPr/>
                </a:tc>
                <a:tc>
                  <a:txBody>
                    <a:bodyPr/>
                    <a:lstStyle/>
                    <a:p>
                      <a:pPr algn="just">
                        <a:lnSpc>
                          <a:spcPct val="100000"/>
                        </a:lnSpc>
                      </a:pPr>
                      <a:r>
                        <a:rPr lang="es-BO" sz="1400" strike="noStrike">
                          <a:solidFill>
                            <a:srgbClr val="000000"/>
                          </a:solidFill>
                          <a:latin typeface="Arial"/>
                          <a:ea typeface="Times New Roman"/>
                        </a:rPr>
                        <a:t>Esto debería describir la necesidad de que el sistema. Debe describir brevemente las funciones del sistema y explicar cómo va a funcionar con otros sistemas. También debe describir cómo el sistema se ajusta a los objetivos generales de la empresa o estratégicos de la organización puesta en marcha del software.</a:t>
                      </a:r>
                      <a:endParaRPr/>
                    </a:p>
                  </a:txBody>
                  <a:tcPr/>
                </a:tc>
              </a:tr>
              <a:tr h="491400">
                <a:tc>
                  <a:txBody>
                    <a:bodyPr/>
                    <a:lstStyle/>
                    <a:p>
                      <a:pPr algn="just">
                        <a:lnSpc>
                          <a:spcPct val="100000"/>
                        </a:lnSpc>
                      </a:pPr>
                      <a:r>
                        <a:rPr lang="es-BO" sz="1400" strike="noStrike">
                          <a:solidFill>
                            <a:srgbClr val="000000"/>
                          </a:solidFill>
                          <a:latin typeface="Arial"/>
                          <a:ea typeface="Times New Roman"/>
                        </a:rPr>
                        <a:t>Glosario</a:t>
                      </a:r>
                      <a:endParaRPr/>
                    </a:p>
                  </a:txBody>
                  <a:tcPr/>
                </a:tc>
                <a:tc>
                  <a:txBody>
                    <a:bodyPr/>
                    <a:lstStyle/>
                    <a:p>
                      <a:pPr algn="just">
                        <a:lnSpc>
                          <a:spcPct val="100000"/>
                        </a:lnSpc>
                      </a:pPr>
                      <a:r>
                        <a:rPr lang="es-BO" sz="1400" strike="noStrike">
                          <a:solidFill>
                            <a:srgbClr val="000000"/>
                          </a:solidFill>
                          <a:latin typeface="Arial"/>
                          <a:ea typeface="Times New Roman"/>
                        </a:rPr>
                        <a:t>Esto debería definir los términos técnicos utilizados en el documento. No debería hacer suposiciones acerca de la experiencia o los conocimientos del lector.</a:t>
                      </a:r>
                      <a:endParaRPr/>
                    </a:p>
                  </a:txBody>
                  <a:tcPr/>
                </a:tc>
              </a:tr>
              <a:tr h="1090800">
                <a:tc>
                  <a:txBody>
                    <a:bodyPr/>
                    <a:lstStyle/>
                    <a:p>
                      <a:pPr algn="just">
                        <a:lnSpc>
                          <a:spcPct val="100000"/>
                        </a:lnSpc>
                      </a:pPr>
                      <a:r>
                        <a:rPr lang="es-BO" sz="1400" strike="noStrike">
                          <a:solidFill>
                            <a:srgbClr val="000000"/>
                          </a:solidFill>
                          <a:latin typeface="Arial"/>
                          <a:ea typeface="Times New Roman"/>
                        </a:rPr>
                        <a:t>Definición de requerimientos de usuario</a:t>
                      </a:r>
                      <a:endParaRPr/>
                    </a:p>
                  </a:txBody>
                  <a:tcPr/>
                </a:tc>
                <a:tc>
                  <a:txBody>
                    <a:bodyPr/>
                    <a:lstStyle/>
                    <a:p>
                      <a:pPr algn="just">
                        <a:lnSpc>
                          <a:spcPct val="100000"/>
                        </a:lnSpc>
                      </a:pPr>
                      <a:r>
                        <a:rPr lang="es-BO" sz="1400" strike="noStrike">
                          <a:solidFill>
                            <a:srgbClr val="000000"/>
                          </a:solidFill>
                          <a:latin typeface="Arial"/>
                          <a:ea typeface="Times New Roman"/>
                        </a:rPr>
                        <a:t>Aquí, usted describe los servicios proporcionados por el usuario. Los requisitos del sistema no funcionales también deben ser descritos en esta sección. Esta descripción puede usar el lenguaje natural, diagramas u otras anotaciones que sean comprensibles para los clientes. Las normas de productos y de procesos que deben seguirse deben especificarse.</a:t>
                      </a:r>
                      <a:endParaRPr/>
                    </a:p>
                  </a:txBody>
                  <a:tcPr/>
                </a:tc>
              </a:tr>
              <a:tr h="891000">
                <a:tc>
                  <a:txBody>
                    <a:bodyPr/>
                    <a:lstStyle/>
                    <a:p>
                      <a:pPr algn="just">
                        <a:lnSpc>
                          <a:spcPct val="100000"/>
                        </a:lnSpc>
                      </a:pPr>
                      <a:r>
                        <a:rPr lang="es-BO" sz="1400" strike="noStrike">
                          <a:solidFill>
                            <a:srgbClr val="000000"/>
                          </a:solidFill>
                          <a:latin typeface="Arial"/>
                          <a:ea typeface="Times New Roman"/>
                        </a:rPr>
                        <a:t>Arquitectura del sistema</a:t>
                      </a:r>
                      <a:endParaRPr/>
                    </a:p>
                  </a:txBody>
                  <a:tcPr/>
                </a:tc>
                <a:tc>
                  <a:txBody>
                    <a:bodyPr/>
                    <a:lstStyle/>
                    <a:p>
                      <a:pPr algn="just">
                        <a:lnSpc>
                          <a:spcPct val="100000"/>
                        </a:lnSpc>
                      </a:pPr>
                      <a:r>
                        <a:rPr lang="es-BO" sz="1400" strike="noStrike">
                          <a:solidFill>
                            <a:srgbClr val="000000"/>
                          </a:solidFill>
                          <a:latin typeface="Arial"/>
                          <a:ea typeface="Times New Roman"/>
                        </a:rPr>
                        <a:t>Este capítulo debe presentar una descripción de alto nivel de la arquitectura del sistema previsto, que muestra la distribución de funciones a través de los módulos del sistema. Los componentes arquitectónicos que se reutilizan deben destacarse.</a:t>
                      </a:r>
                      <a:endParaRPr/>
                    </a:p>
                  </a:txBody>
                  <a:tcPr/>
                </a:tc>
              </a:tr>
            </a:tbl>
          </a:graphicData>
        </a:graphic>
      </p:graphicFrame>
      <p:sp>
        <p:nvSpPr>
          <p:cNvPr id="207" name="TextShape 3"/>
          <p:cNvSpPr txBox="1"/>
          <p:nvPr/>
        </p:nvSpPr>
        <p:spPr>
          <a:xfrm>
            <a:off x="6553080" y="6356520"/>
            <a:ext cx="2133360" cy="364680"/>
          </a:xfrm>
          <a:prstGeom prst="rect">
            <a:avLst/>
          </a:prstGeom>
          <a:noFill/>
          <a:ln>
            <a:noFill/>
          </a:ln>
        </p:spPr>
        <p:txBody>
          <a:bodyPr anchor="ctr"/>
          <a:lstStyle/>
          <a:p>
            <a:pPr algn="r">
              <a:lnSpc>
                <a:spcPct val="100000"/>
              </a:lnSpc>
            </a:pPr>
            <a:fld id="{A1D7BCEB-D553-4A19-849D-A6B2C8491121}" type="slidenum">
              <a:rPr lang="es-BO" sz="1200" strike="noStrike">
                <a:solidFill>
                  <a:srgbClr val="8B8B8B"/>
                </a:solidFill>
                <a:latin typeface="Calibri"/>
              </a:rPr>
              <a:pPr algn="r">
                <a:lnSpc>
                  <a:spcPct val="100000"/>
                </a:lnSpc>
              </a:pPr>
              <a:t>29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Ingeniería de requerimientos</a:t>
            </a:r>
            <a:endParaRPr/>
          </a:p>
        </p:txBody>
      </p:sp>
      <p:sp>
        <p:nvSpPr>
          <p:cNvPr id="95" name="TextShape 2"/>
          <p:cNvSpPr txBox="1"/>
          <p:nvPr/>
        </p:nvSpPr>
        <p:spPr>
          <a:xfrm>
            <a:off x="457200" y="1600200"/>
            <a:ext cx="8229240" cy="4525560"/>
          </a:xfrm>
          <a:prstGeom prst="rect">
            <a:avLst/>
          </a:prstGeom>
          <a:noFill/>
          <a:ln>
            <a:noFill/>
          </a:ln>
        </p:spPr>
        <p:txBody>
          <a:bodyPr lIns="90360" tIns="44280" rIns="90360" bIns="44280"/>
          <a:lstStyle/>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proceso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establecimiento</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cliente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necesita</a:t>
            </a:r>
            <a:r>
              <a:rPr lang="en-US" sz="2400" strike="noStrike" dirty="0">
                <a:solidFill>
                  <a:srgbClr val="46424D"/>
                </a:solidFill>
                <a:latin typeface="Arial"/>
                <a:ea typeface="ＭＳ Ｐゴシック"/>
              </a:rPr>
              <a:t> de un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limitaciones</a:t>
            </a:r>
            <a:r>
              <a:rPr lang="en-US" sz="2400" strike="noStrike" dirty="0">
                <a:solidFill>
                  <a:srgbClr val="46424D"/>
                </a:solidFill>
                <a:latin typeface="Arial"/>
                <a:ea typeface="ＭＳ Ｐゴシック"/>
              </a:rPr>
              <a:t> con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opera y se </a:t>
            </a:r>
            <a:r>
              <a:rPr lang="en-US" sz="2400" strike="noStrike" dirty="0" err="1">
                <a:solidFill>
                  <a:srgbClr val="46424D"/>
                </a:solidFill>
                <a:latin typeface="Arial"/>
                <a:ea typeface="ＭＳ Ｐゴシック"/>
              </a:rPr>
              <a:t>desarrolla</a:t>
            </a:r>
            <a:r>
              <a:rPr lang="en-US" sz="2400" strike="noStrike" dirty="0" smtClean="0">
                <a:solidFill>
                  <a:srgbClr val="46424D"/>
                </a:solidFill>
                <a:latin typeface="Arial"/>
                <a:ea typeface="ＭＳ Ｐゴシック"/>
              </a:rPr>
              <a:t>.</a:t>
            </a:r>
          </a:p>
          <a:p>
            <a:pPr>
              <a:lnSpc>
                <a:spcPct val="100000"/>
              </a:lnSpc>
              <a:buFont typeface="Wingdings" charset="2"/>
              <a:buChar char=""/>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en </a:t>
            </a:r>
            <a:r>
              <a:rPr lang="en-US" sz="2400" strike="noStrike" dirty="0" err="1">
                <a:solidFill>
                  <a:srgbClr val="46424D"/>
                </a:solidFill>
                <a:latin typeface="Arial"/>
                <a:ea typeface="ＭＳ Ｐゴシック"/>
              </a:rPr>
              <a:t>sí</a:t>
            </a:r>
            <a:r>
              <a:rPr lang="en-US" sz="2400" strike="noStrike" dirty="0">
                <a:solidFill>
                  <a:srgbClr val="46424D"/>
                </a:solidFill>
                <a:latin typeface="Arial"/>
                <a:ea typeface="ＭＳ Ｐゴシック"/>
              </a:rPr>
              <a:t>, son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descripciones</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servicios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las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limitaciones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generan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durante</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proceso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ingeniería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a:t>
            </a:r>
            <a:endParaRPr dirty="0"/>
          </a:p>
        </p:txBody>
      </p:sp>
      <p:sp>
        <p:nvSpPr>
          <p:cNvPr id="96" name="TextShape 3"/>
          <p:cNvSpPr txBox="1"/>
          <p:nvPr/>
        </p:nvSpPr>
        <p:spPr>
          <a:xfrm>
            <a:off x="6553080" y="6356520"/>
            <a:ext cx="2133360" cy="364680"/>
          </a:xfrm>
          <a:prstGeom prst="rect">
            <a:avLst/>
          </a:prstGeom>
          <a:noFill/>
          <a:ln>
            <a:noFill/>
          </a:ln>
        </p:spPr>
        <p:txBody>
          <a:bodyPr anchor="ctr"/>
          <a:lstStyle/>
          <a:p>
            <a:pPr algn="r">
              <a:lnSpc>
                <a:spcPct val="100000"/>
              </a:lnSpc>
            </a:pPr>
            <a:fld id="{57F16399-3FC6-49CE-9265-A0160DFEAD2B}" type="slidenum">
              <a:rPr lang="es-BO" sz="1200" strike="noStrike">
                <a:solidFill>
                  <a:srgbClr val="8B8B8B"/>
                </a:solidFill>
                <a:latin typeface="Calibri"/>
              </a:rPr>
              <a:pPr algn="r">
                <a:lnSpc>
                  <a:spcPct val="100000"/>
                </a:lnSpc>
              </a:pPr>
              <a:t>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La estructura de un documento de requerimientos</a:t>
            </a:r>
            <a:endParaRPr/>
          </a:p>
        </p:txBody>
      </p:sp>
      <p:graphicFrame>
        <p:nvGraphicFramePr>
          <p:cNvPr id="210" name="Table 2"/>
          <p:cNvGraphicFramePr/>
          <p:nvPr/>
        </p:nvGraphicFramePr>
        <p:xfrm>
          <a:off x="91440" y="1417680"/>
          <a:ext cx="8872560" cy="4712880"/>
        </p:xfrm>
        <a:graphic>
          <a:graphicData uri="http://schemas.openxmlformats.org/drawingml/2006/table">
            <a:tbl>
              <a:tblPr/>
              <a:tblGrid>
                <a:gridCol w="1676160"/>
                <a:gridCol w="7196400"/>
              </a:tblGrid>
              <a:tr h="300960">
                <a:tc>
                  <a:txBody>
                    <a:bodyPr/>
                    <a:lstStyle/>
                    <a:p>
                      <a:pPr>
                        <a:lnSpc>
                          <a:spcPct val="100000"/>
                        </a:lnSpc>
                      </a:pPr>
                      <a:r>
                        <a:rPr lang="es-BO" sz="1400" b="1" strike="noStrike">
                          <a:solidFill>
                            <a:srgbClr val="000000"/>
                          </a:solidFill>
                          <a:latin typeface="Arial"/>
                        </a:rPr>
                        <a:t>Capitulo</a:t>
                      </a:r>
                      <a:endParaRPr/>
                    </a:p>
                  </a:txBody>
                  <a:tcPr/>
                </a:tc>
                <a:tc>
                  <a:txBody>
                    <a:bodyPr/>
                    <a:lstStyle/>
                    <a:p>
                      <a:pPr>
                        <a:lnSpc>
                          <a:spcPct val="100000"/>
                        </a:lnSpc>
                      </a:pPr>
                      <a:r>
                        <a:rPr lang="es-BO" sz="1400" b="1" strike="noStrike">
                          <a:solidFill>
                            <a:srgbClr val="000000"/>
                          </a:solidFill>
                          <a:latin typeface="Arial"/>
                        </a:rPr>
                        <a:t>Descripcion</a:t>
                      </a:r>
                      <a:endParaRPr/>
                    </a:p>
                  </a:txBody>
                  <a:tcPr/>
                </a:tc>
              </a:tr>
              <a:tr h="691200">
                <a:tc>
                  <a:txBody>
                    <a:bodyPr/>
                    <a:lstStyle/>
                    <a:p>
                      <a:pPr algn="just">
                        <a:lnSpc>
                          <a:spcPct val="100000"/>
                        </a:lnSpc>
                      </a:pPr>
                      <a:r>
                        <a:rPr lang="es-BO" sz="1400" strike="noStrike">
                          <a:solidFill>
                            <a:srgbClr val="000000"/>
                          </a:solidFill>
                          <a:latin typeface="Arial"/>
                          <a:ea typeface="Times New Roman"/>
                        </a:rPr>
                        <a:t>Especificación de requerimientos del sistema</a:t>
                      </a:r>
                      <a:endParaRPr/>
                    </a:p>
                  </a:txBody>
                  <a:tcPr/>
                </a:tc>
                <a:tc>
                  <a:txBody>
                    <a:bodyPr/>
                    <a:lstStyle/>
                    <a:p>
                      <a:pPr algn="just">
                        <a:lnSpc>
                          <a:spcPct val="100000"/>
                        </a:lnSpc>
                      </a:pPr>
                      <a:r>
                        <a:rPr lang="es-BO" sz="1400" strike="noStrike">
                          <a:solidFill>
                            <a:srgbClr val="000000"/>
                          </a:solidFill>
                          <a:latin typeface="Arial"/>
                          <a:ea typeface="Times New Roman"/>
                        </a:rPr>
                        <a:t>Esto debería describir los requisitos funcionales y no funcionales en más detalle. Si es necesario, mayor detalle puede añadirse a los requerimientos no funcionales. Interfaces para otros sistemas pueden ser definidos.</a:t>
                      </a:r>
                      <a:endParaRPr/>
                    </a:p>
                  </a:txBody>
                  <a:tcPr/>
                </a:tc>
              </a:tr>
              <a:tr h="767160">
                <a:tc>
                  <a:txBody>
                    <a:bodyPr/>
                    <a:lstStyle/>
                    <a:p>
                      <a:pPr algn="just">
                        <a:lnSpc>
                          <a:spcPct val="100000"/>
                        </a:lnSpc>
                      </a:pPr>
                      <a:r>
                        <a:rPr lang="es-BO" sz="1400" strike="noStrike">
                          <a:solidFill>
                            <a:srgbClr val="000000"/>
                          </a:solidFill>
                          <a:latin typeface="Arial"/>
                          <a:ea typeface="Times New Roman"/>
                        </a:rPr>
                        <a:t>Modelos del sistema</a:t>
                      </a:r>
                      <a:endParaRPr/>
                    </a:p>
                  </a:txBody>
                  <a:tcPr/>
                </a:tc>
                <a:tc>
                  <a:txBody>
                    <a:bodyPr/>
                    <a:lstStyle/>
                    <a:p>
                      <a:pPr algn="just">
                        <a:lnSpc>
                          <a:spcPct val="100000"/>
                        </a:lnSpc>
                      </a:pPr>
                      <a:r>
                        <a:rPr lang="es-BO" sz="1400" strike="noStrike">
                          <a:solidFill>
                            <a:srgbClr val="000000"/>
                          </a:solidFill>
                          <a:latin typeface="Arial"/>
                          <a:ea typeface="Times New Roman"/>
                        </a:rPr>
                        <a:t>Esto podría incluir modelos gráficos del sistema que muestran las relaciones entre los componentes del sistema y el sistema y su entorno. Ejemplos de posibles modelos son modelos de objetos, modelos de flujo de datos, o los modelos de datos semánticos.</a:t>
                      </a:r>
                      <a:endParaRPr/>
                    </a:p>
                  </a:txBody>
                  <a:tcPr/>
                </a:tc>
              </a:tr>
              <a:tr h="1090800">
                <a:tc>
                  <a:txBody>
                    <a:bodyPr/>
                    <a:lstStyle/>
                    <a:p>
                      <a:pPr algn="just">
                        <a:lnSpc>
                          <a:spcPct val="100000"/>
                        </a:lnSpc>
                      </a:pPr>
                      <a:r>
                        <a:rPr lang="es-BO" sz="1400" strike="noStrike">
                          <a:solidFill>
                            <a:srgbClr val="000000"/>
                          </a:solidFill>
                          <a:latin typeface="Arial"/>
                          <a:ea typeface="Times New Roman"/>
                        </a:rPr>
                        <a:t>Sistema de evaluación</a:t>
                      </a:r>
                      <a:endParaRPr/>
                    </a:p>
                  </a:txBody>
                  <a:tcPr/>
                </a:tc>
                <a:tc>
                  <a:txBody>
                    <a:bodyPr/>
                    <a:lstStyle/>
                    <a:p>
                      <a:pPr algn="just">
                        <a:lnSpc>
                          <a:spcPct val="100000"/>
                        </a:lnSpc>
                      </a:pPr>
                      <a:r>
                        <a:rPr lang="es-BO" sz="1400" strike="noStrike">
                          <a:solidFill>
                            <a:srgbClr val="000000"/>
                          </a:solidFill>
                          <a:latin typeface="Arial"/>
                          <a:ea typeface="Times New Roman"/>
                        </a:rPr>
                        <a:t>Este debe describir los supuestos fundamentales en que se basa el sistema, y cualquier cambio previsto debido a la evolución del hardware, cambios en las necesidades de los usuarios, y así sucesivamente. Esta sección es útil para los diseñadores de sistemas, ya que puede ayudar a evitar las decisiones de diseño que limitarían los probables cambios futuros en el sistema.</a:t>
                      </a:r>
                      <a:endParaRPr/>
                    </a:p>
                  </a:txBody>
                  <a:tcPr/>
                </a:tc>
              </a:tr>
              <a:tr h="1114200">
                <a:tc>
                  <a:txBody>
                    <a:bodyPr/>
                    <a:lstStyle/>
                    <a:p>
                      <a:pPr algn="just">
                        <a:lnSpc>
                          <a:spcPct val="100000"/>
                        </a:lnSpc>
                      </a:pPr>
                      <a:r>
                        <a:rPr lang="es-BO" sz="1400" strike="noStrike">
                          <a:solidFill>
                            <a:srgbClr val="000000"/>
                          </a:solidFill>
                          <a:latin typeface="Arial"/>
                          <a:ea typeface="Times New Roman"/>
                        </a:rPr>
                        <a:t>Apéndices</a:t>
                      </a:r>
                      <a:endParaRPr/>
                    </a:p>
                  </a:txBody>
                  <a:tcPr/>
                </a:tc>
                <a:tc>
                  <a:txBody>
                    <a:bodyPr/>
                    <a:lstStyle/>
                    <a:p>
                      <a:pPr algn="just">
                        <a:lnSpc>
                          <a:spcPct val="100000"/>
                        </a:lnSpc>
                      </a:pPr>
                      <a:r>
                        <a:rPr lang="es-BO" sz="1400" strike="noStrike">
                          <a:solidFill>
                            <a:srgbClr val="000000"/>
                          </a:solidFill>
                          <a:latin typeface="Arial"/>
                          <a:ea typeface="Times New Roman"/>
                        </a:rPr>
                        <a:t>Estos deben proporcionar información detallada y la información específica que se relaciona con la aplicación en desarrollo; por ejemplo, el hardware y las descripciones de bases de datos. Requerimientos de hardware definen las configuraciones de mínimos y óptimos para el sistema. Los requerimientos de base de datos definen la organización lógica de los datos utilizados por el sistema y las relaciones entre los datos.</a:t>
                      </a:r>
                      <a:endParaRPr/>
                    </a:p>
                  </a:txBody>
                  <a:tcPr/>
                </a:tc>
              </a:tr>
              <a:tr h="592920">
                <a:tc>
                  <a:txBody>
                    <a:bodyPr/>
                    <a:lstStyle/>
                    <a:p>
                      <a:pPr algn="just">
                        <a:lnSpc>
                          <a:spcPct val="100000"/>
                        </a:lnSpc>
                      </a:pPr>
                      <a:r>
                        <a:rPr lang="es-BO" sz="1400" strike="noStrike">
                          <a:solidFill>
                            <a:srgbClr val="000000"/>
                          </a:solidFill>
                          <a:latin typeface="Arial"/>
                          <a:ea typeface="Times New Roman"/>
                        </a:rPr>
                        <a:t>Índice</a:t>
                      </a:r>
                      <a:endParaRPr/>
                    </a:p>
                  </a:txBody>
                  <a:tcPr/>
                </a:tc>
                <a:tc>
                  <a:txBody>
                    <a:bodyPr/>
                    <a:lstStyle/>
                    <a:p>
                      <a:pPr algn="just">
                        <a:lnSpc>
                          <a:spcPct val="100000"/>
                        </a:lnSpc>
                      </a:pPr>
                      <a:r>
                        <a:rPr lang="es-BO" sz="1400" strike="noStrike">
                          <a:solidFill>
                            <a:srgbClr val="000000"/>
                          </a:solidFill>
                          <a:latin typeface="Arial"/>
                          <a:ea typeface="Times New Roman"/>
                        </a:rPr>
                        <a:t>Se pueden incluir varios índice. Así como un índice alfabético normal, puede haber un índice de diagramas, un índice de funciones, y así sucesivamente.</a:t>
                      </a:r>
                      <a:endParaRPr/>
                    </a:p>
                  </a:txBody>
                  <a:tcPr/>
                </a:tc>
              </a:tr>
            </a:tbl>
          </a:graphicData>
        </a:graphic>
      </p:graphicFrame>
      <p:sp>
        <p:nvSpPr>
          <p:cNvPr id="211" name="TextShape 3"/>
          <p:cNvSpPr txBox="1"/>
          <p:nvPr/>
        </p:nvSpPr>
        <p:spPr>
          <a:xfrm>
            <a:off x="6553080" y="6356520"/>
            <a:ext cx="2133360" cy="364680"/>
          </a:xfrm>
          <a:prstGeom prst="rect">
            <a:avLst/>
          </a:prstGeom>
          <a:noFill/>
          <a:ln>
            <a:noFill/>
          </a:ln>
        </p:spPr>
        <p:txBody>
          <a:bodyPr anchor="ctr"/>
          <a:lstStyle/>
          <a:p>
            <a:pPr algn="r">
              <a:lnSpc>
                <a:spcPct val="100000"/>
              </a:lnSpc>
            </a:pPr>
            <a:fld id="{91C941C3-9644-4037-B3CF-20DE190818E7}" type="slidenum">
              <a:rPr lang="es-BO" sz="1200" strike="noStrike">
                <a:solidFill>
                  <a:srgbClr val="8B8B8B"/>
                </a:solidFill>
                <a:latin typeface="Calibri"/>
              </a:rPr>
              <a:pPr algn="r">
                <a:lnSpc>
                  <a:spcPct val="100000"/>
                </a:lnSpc>
              </a:p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Especificación de requerimientos</a:t>
            </a:r>
            <a:endParaRPr/>
          </a:p>
        </p:txBody>
      </p:sp>
      <p:sp>
        <p:nvSpPr>
          <p:cNvPr id="214" name="TextShape 2"/>
          <p:cNvSpPr txBox="1"/>
          <p:nvPr/>
        </p:nvSpPr>
        <p:spPr>
          <a:xfrm>
            <a:off x="467544" y="1124744"/>
            <a:ext cx="8229240" cy="5112568"/>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proceso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escribir</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usuario</a:t>
            </a:r>
            <a:r>
              <a:rPr lang="en-US" sz="2400" strike="noStrike" dirty="0">
                <a:solidFill>
                  <a:srgbClr val="46424D"/>
                </a:solidFill>
                <a:latin typeface="Arial"/>
                <a:ea typeface="ＭＳ Ｐゴシック"/>
              </a:rPr>
              <a:t> y en un </a:t>
            </a:r>
            <a:r>
              <a:rPr lang="en-US" sz="2400" strike="noStrike" dirty="0" err="1">
                <a:solidFill>
                  <a:srgbClr val="46424D"/>
                </a:solidFill>
                <a:latin typeface="Arial"/>
                <a:ea typeface="ＭＳ Ｐゴシック"/>
              </a:rPr>
              <a:t>documento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requisitos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usuario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tienen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comprensibles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finales y los </a:t>
            </a:r>
            <a:r>
              <a:rPr lang="en-US" sz="2400" strike="noStrike" dirty="0" err="1">
                <a:solidFill>
                  <a:srgbClr val="46424D"/>
                </a:solidFill>
                <a:latin typeface="Arial"/>
                <a:ea typeface="ＭＳ Ｐゴシック"/>
              </a:rPr>
              <a:t>clientes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quienes</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tienen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formación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técnica</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son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más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detallados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incluir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más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información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técnica</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ser parte de un </a:t>
            </a:r>
            <a:r>
              <a:rPr lang="en-US" sz="2400" strike="noStrike" dirty="0" err="1">
                <a:solidFill>
                  <a:srgbClr val="46424D"/>
                </a:solidFill>
                <a:latin typeface="Arial"/>
                <a:ea typeface="ＭＳ Ｐゴシック"/>
              </a:rPr>
              <a:t>contrato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desarrollo</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endParaRPr dirty="0"/>
          </a:p>
          <a:p>
            <a:pPr lvl="1">
              <a:lnSpc>
                <a:spcPct val="100000"/>
              </a:lnSpc>
              <a:buFont typeface="Wingdings" charset="2"/>
              <a:buChar char=""/>
            </a:pPr>
            <a:r>
              <a:rPr lang="en-US" sz="2000" strike="noStrike" dirty="0" err="1">
                <a:solidFill>
                  <a:srgbClr val="46424D"/>
                </a:solidFill>
                <a:latin typeface="Arial"/>
                <a:ea typeface="ＭＳ Ｐゴシック"/>
              </a:rPr>
              <a:t>Por</a:t>
            </a:r>
            <a:r>
              <a:rPr lang="en-US" sz="2000" strike="noStrike" dirty="0">
                <a:solidFill>
                  <a:srgbClr val="46424D"/>
                </a:solidFill>
                <a:latin typeface="Arial"/>
                <a:ea typeface="ＭＳ Ｐゴシック"/>
              </a:rPr>
              <a:t> lo </a:t>
            </a:r>
            <a:r>
              <a:rPr lang="en-US" sz="2000" strike="noStrike" dirty="0" err="1">
                <a:solidFill>
                  <a:srgbClr val="46424D"/>
                </a:solidFill>
                <a:latin typeface="Arial"/>
                <a:ea typeface="ＭＳ Ｐゴシック"/>
              </a:rPr>
              <a:t>tanto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importante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sean</a:t>
            </a:r>
            <a:r>
              <a:rPr lang="en-US" sz="2000" strike="noStrike" dirty="0">
                <a:solidFill>
                  <a:srgbClr val="46424D"/>
                </a:solidFill>
                <a:latin typeface="Arial"/>
                <a:ea typeface="ＭＳ Ｐゴシック"/>
              </a:rPr>
              <a:t> tan </a:t>
            </a:r>
            <a:r>
              <a:rPr lang="en-US" sz="2000" strike="noStrike" dirty="0" err="1">
                <a:solidFill>
                  <a:srgbClr val="46424D"/>
                </a:solidFill>
                <a:latin typeface="Arial"/>
                <a:ea typeface="ＭＳ Ｐゴシック"/>
              </a:rPr>
              <a:t>completos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como</a:t>
            </a:r>
            <a:r>
              <a:rPr lang="en-US" sz="2000" strike="noStrike" dirty="0">
                <a:solidFill>
                  <a:srgbClr val="46424D"/>
                </a:solidFill>
                <a:latin typeface="Arial"/>
                <a:ea typeface="ＭＳ Ｐゴシック"/>
              </a:rPr>
              <a:t> sea </a:t>
            </a:r>
            <a:r>
              <a:rPr lang="en-US" sz="2000" strike="noStrike" dirty="0" err="1">
                <a:solidFill>
                  <a:srgbClr val="46424D"/>
                </a:solidFill>
                <a:latin typeface="Arial"/>
                <a:ea typeface="ＭＳ Ｐゴシック"/>
              </a:rPr>
              <a:t>posible</a:t>
            </a:r>
            <a:r>
              <a:rPr lang="en-US" sz="2000" strike="noStrike" dirty="0">
                <a:solidFill>
                  <a:srgbClr val="46424D"/>
                </a:solidFill>
                <a:latin typeface="Arial"/>
                <a:ea typeface="ＭＳ Ｐゴシック"/>
              </a:rPr>
              <a:t>.</a:t>
            </a:r>
            <a:endParaRPr dirty="0"/>
          </a:p>
        </p:txBody>
      </p:sp>
      <p:sp>
        <p:nvSpPr>
          <p:cNvPr id="215" name="TextShape 3"/>
          <p:cNvSpPr txBox="1"/>
          <p:nvPr/>
        </p:nvSpPr>
        <p:spPr>
          <a:xfrm>
            <a:off x="6553080" y="6356520"/>
            <a:ext cx="2133360" cy="364680"/>
          </a:xfrm>
          <a:prstGeom prst="rect">
            <a:avLst/>
          </a:prstGeom>
          <a:noFill/>
          <a:ln>
            <a:noFill/>
          </a:ln>
        </p:spPr>
        <p:txBody>
          <a:bodyPr anchor="ctr"/>
          <a:lstStyle/>
          <a:p>
            <a:pPr algn="r">
              <a:lnSpc>
                <a:spcPct val="100000"/>
              </a:lnSpc>
            </a:pPr>
            <a:fld id="{183C6831-B245-4C6D-8D4A-C1326CEF1CA7}" type="slidenum">
              <a:rPr lang="es-BO" sz="1200" strike="noStrike">
                <a:solidFill>
                  <a:srgbClr val="8B8B8B"/>
                </a:solidFill>
                <a:latin typeface="Calibri"/>
              </a:rPr>
              <a:pPr algn="r">
                <a:lnSpc>
                  <a:spcPct val="100000"/>
                </a:lnSpc>
              </a:p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Maneras de escribir una especificación de requerimientos del sistema</a:t>
            </a:r>
            <a:endParaRPr/>
          </a:p>
        </p:txBody>
      </p:sp>
      <p:graphicFrame>
        <p:nvGraphicFramePr>
          <p:cNvPr id="218" name="Table 2"/>
          <p:cNvGraphicFramePr/>
          <p:nvPr/>
        </p:nvGraphicFramePr>
        <p:xfrm>
          <a:off x="467544" y="1412776"/>
          <a:ext cx="8206200" cy="4680720"/>
        </p:xfrm>
        <a:graphic>
          <a:graphicData uri="http://schemas.openxmlformats.org/drawingml/2006/table">
            <a:tbl>
              <a:tblPr/>
              <a:tblGrid>
                <a:gridCol w="1733400"/>
                <a:gridCol w="6472800"/>
              </a:tblGrid>
              <a:tr h="383040">
                <a:tc>
                  <a:txBody>
                    <a:bodyPr/>
                    <a:lstStyle/>
                    <a:p>
                      <a:pPr>
                        <a:lnSpc>
                          <a:spcPct val="100000"/>
                        </a:lnSpc>
                      </a:pPr>
                      <a:r>
                        <a:rPr lang="es-BO" sz="1400" b="1" strike="noStrike" dirty="0">
                          <a:solidFill>
                            <a:srgbClr val="000000"/>
                          </a:solidFill>
                          <a:latin typeface="Arial"/>
                          <a:ea typeface="Times New Roman"/>
                        </a:rPr>
                        <a:t>Notación</a:t>
                      </a:r>
                      <a:endParaRPr dirty="0"/>
                    </a:p>
                  </a:txBody>
                  <a:tcPr/>
                </a:tc>
                <a:tc>
                  <a:txBody>
                    <a:bodyPr/>
                    <a:lstStyle/>
                    <a:p>
                      <a:pPr algn="just">
                        <a:lnSpc>
                          <a:spcPct val="100000"/>
                        </a:lnSpc>
                      </a:pPr>
                      <a:r>
                        <a:rPr lang="es-BO" sz="1400" b="1" strike="noStrike">
                          <a:solidFill>
                            <a:srgbClr val="000000"/>
                          </a:solidFill>
                          <a:latin typeface="Arial"/>
                          <a:ea typeface="Times New Roman"/>
                        </a:rPr>
                        <a:t>Descripcion</a:t>
                      </a:r>
                      <a:endParaRPr/>
                    </a:p>
                  </a:txBody>
                  <a:tcPr/>
                </a:tc>
              </a:tr>
              <a:tr h="491400">
                <a:tc>
                  <a:txBody>
                    <a:bodyPr/>
                    <a:lstStyle/>
                    <a:p>
                      <a:pPr algn="just">
                        <a:lnSpc>
                          <a:spcPct val="100000"/>
                        </a:lnSpc>
                      </a:pPr>
                      <a:r>
                        <a:rPr lang="es-BO" sz="1400" b="1" strike="noStrike" dirty="0">
                          <a:solidFill>
                            <a:srgbClr val="000000"/>
                          </a:solidFill>
                          <a:latin typeface="Arial"/>
                          <a:ea typeface="Times New Roman"/>
                        </a:rPr>
                        <a:t>Lenguaje natural</a:t>
                      </a:r>
                      <a:endParaRPr dirty="0"/>
                    </a:p>
                  </a:txBody>
                  <a:tcPr/>
                </a:tc>
                <a:tc>
                  <a:txBody>
                    <a:bodyPr/>
                    <a:lstStyle/>
                    <a:p>
                      <a:pPr algn="just">
                        <a:lnSpc>
                          <a:spcPct val="100000"/>
                        </a:lnSpc>
                      </a:pPr>
                      <a:r>
                        <a:rPr lang="es-BO" sz="1400" strike="noStrike">
                          <a:solidFill>
                            <a:srgbClr val="000000"/>
                          </a:solidFill>
                          <a:latin typeface="Arial"/>
                          <a:ea typeface="Times New Roman"/>
                        </a:rPr>
                        <a:t>Los requerimientos están escritos con oraciones numeradas en lenguaje natural. Cada oración debe expresar un requerimiento.</a:t>
                      </a:r>
                      <a:endParaRPr/>
                    </a:p>
                  </a:txBody>
                  <a:tcPr/>
                </a:tc>
              </a:tr>
              <a:tr h="691200">
                <a:tc>
                  <a:txBody>
                    <a:bodyPr/>
                    <a:lstStyle/>
                    <a:p>
                      <a:pPr marL="0" algn="just" rtl="0" eaLnBrk="1" latinLnBrk="0" hangingPunct="1">
                        <a:lnSpc>
                          <a:spcPct val="100000"/>
                        </a:lnSpc>
                      </a:pPr>
                      <a:r>
                        <a:rPr kumimoji="0" lang="es-BO" sz="1400" b="1" strike="noStrike" kern="1200" dirty="0" smtClean="0">
                          <a:solidFill>
                            <a:srgbClr val="000000"/>
                          </a:solidFill>
                          <a:latin typeface="Arial"/>
                          <a:ea typeface="Times New Roman"/>
                          <a:cs typeface="+mn-cs"/>
                        </a:rPr>
                        <a:t>Lenguaje natural Estructurado</a:t>
                      </a:r>
                      <a:endParaRPr kumimoji="0" lang="es-BO" sz="1400" b="1" strike="noStrike" kern="1200" dirty="0">
                        <a:solidFill>
                          <a:srgbClr val="000000"/>
                        </a:solidFill>
                        <a:latin typeface="Arial"/>
                        <a:ea typeface="Times New Roman"/>
                        <a:cs typeface="+mn-cs"/>
                      </a:endParaRPr>
                    </a:p>
                  </a:txBody>
                  <a:tcPr/>
                </a:tc>
                <a:tc>
                  <a:txBody>
                    <a:bodyPr/>
                    <a:lstStyle/>
                    <a:p>
                      <a:pPr algn="just">
                        <a:lnSpc>
                          <a:spcPct val="100000"/>
                        </a:lnSpc>
                      </a:pPr>
                      <a:r>
                        <a:rPr lang="es-BO" sz="1400" strike="noStrike" dirty="0">
                          <a:solidFill>
                            <a:srgbClr val="000000"/>
                          </a:solidFill>
                          <a:latin typeface="Arial"/>
                          <a:ea typeface="Times New Roman"/>
                        </a:rPr>
                        <a:t>Los requerimientos están escritos en lenguaje natural en un formulario o plantilla estándar. Cada campo proporciona información acerca de un aspecto del requerimiento.</a:t>
                      </a:r>
                      <a:endParaRPr dirty="0"/>
                    </a:p>
                  </a:txBody>
                  <a:tcPr/>
                </a:tc>
              </a:tr>
              <a:tr h="891000">
                <a:tc>
                  <a:txBody>
                    <a:bodyPr/>
                    <a:lstStyle/>
                    <a:p>
                      <a:pPr algn="just">
                        <a:lnSpc>
                          <a:spcPct val="100000"/>
                        </a:lnSpc>
                      </a:pPr>
                      <a:r>
                        <a:rPr lang="es-BO" sz="1400" b="1" strike="noStrike" dirty="0" smtClean="0">
                          <a:solidFill>
                            <a:srgbClr val="000000"/>
                          </a:solidFill>
                          <a:latin typeface="Arial"/>
                          <a:ea typeface="Times New Roman"/>
                        </a:rPr>
                        <a:t>Lenguajes de descripción de Diseño </a:t>
                      </a:r>
                      <a:endParaRPr b="1" dirty="0"/>
                    </a:p>
                  </a:txBody>
                  <a:tcPr/>
                </a:tc>
                <a:tc>
                  <a:txBody>
                    <a:bodyPr/>
                    <a:lstStyle/>
                    <a:p>
                      <a:pPr algn="just">
                        <a:lnSpc>
                          <a:spcPct val="100000"/>
                        </a:lnSpc>
                      </a:pPr>
                      <a:r>
                        <a:rPr lang="es-BO" sz="1400" strike="noStrike">
                          <a:solidFill>
                            <a:srgbClr val="000000"/>
                          </a:solidFill>
                          <a:latin typeface="Arial"/>
                          <a:ea typeface="Times New Roman"/>
                        </a:rPr>
                        <a:t>Este enfoque utiliza un lenguaje como un lenguaje de programación, pero con características más abstractas para especificar los requisitos mediante la definición de un modelo operacional del sistema. Este enfoque se utiliza raramente aunque puede ser útil para las especificaciones de interfaz.</a:t>
                      </a:r>
                      <a:endParaRPr/>
                    </a:p>
                  </a:txBody>
                  <a:tcPr/>
                </a:tc>
              </a:tr>
              <a:tr h="691200">
                <a:tc>
                  <a:txBody>
                    <a:bodyPr/>
                    <a:lstStyle/>
                    <a:p>
                      <a:pPr algn="just">
                        <a:lnSpc>
                          <a:spcPct val="100000"/>
                        </a:lnSpc>
                      </a:pPr>
                      <a:r>
                        <a:rPr lang="es-BO" sz="1400" b="1" strike="noStrike" dirty="0">
                          <a:solidFill>
                            <a:srgbClr val="000000"/>
                          </a:solidFill>
                          <a:latin typeface="Arial"/>
                          <a:ea typeface="Times New Roman"/>
                        </a:rPr>
                        <a:t>Notaciones graficas</a:t>
                      </a:r>
                      <a:endParaRPr b="1" dirty="0"/>
                    </a:p>
                  </a:txBody>
                  <a:tcPr/>
                </a:tc>
                <a:tc>
                  <a:txBody>
                    <a:bodyPr/>
                    <a:lstStyle/>
                    <a:p>
                      <a:pPr algn="just">
                        <a:lnSpc>
                          <a:spcPct val="100000"/>
                        </a:lnSpc>
                      </a:pPr>
                      <a:r>
                        <a:rPr lang="es-BO" sz="1400" strike="noStrike">
                          <a:solidFill>
                            <a:srgbClr val="000000"/>
                          </a:solidFill>
                          <a:latin typeface="Arial"/>
                          <a:ea typeface="Times New Roman"/>
                        </a:rPr>
                        <a:t>Modelos gráficos, complementada con anotaciones de texto, se utilizan para definir los requisitos funcionales para el sistema; UML de casos de uso y diagramas de secuencia se utilizan comúnmente.</a:t>
                      </a:r>
                      <a:endParaRPr/>
                    </a:p>
                  </a:txBody>
                  <a:tcPr/>
                </a:tc>
              </a:tr>
              <a:tr h="1290600">
                <a:tc>
                  <a:txBody>
                    <a:bodyPr/>
                    <a:lstStyle/>
                    <a:p>
                      <a:pPr algn="just">
                        <a:lnSpc>
                          <a:spcPct val="100000"/>
                        </a:lnSpc>
                      </a:pPr>
                      <a:r>
                        <a:rPr lang="es-BO" sz="1400" b="1" strike="noStrike" dirty="0">
                          <a:solidFill>
                            <a:srgbClr val="000000"/>
                          </a:solidFill>
                          <a:latin typeface="Arial"/>
                          <a:ea typeface="Times New Roman"/>
                        </a:rPr>
                        <a:t>Especificaciones matemáticas</a:t>
                      </a:r>
                      <a:endParaRPr b="1" dirty="0"/>
                    </a:p>
                  </a:txBody>
                  <a:tcPr/>
                </a:tc>
                <a:tc>
                  <a:txBody>
                    <a:bodyPr/>
                    <a:lstStyle/>
                    <a:p>
                      <a:pPr algn="just">
                        <a:lnSpc>
                          <a:spcPct val="100000"/>
                        </a:lnSpc>
                      </a:pPr>
                      <a:r>
                        <a:rPr lang="es-BO" sz="1400" strike="noStrike" dirty="0">
                          <a:solidFill>
                            <a:srgbClr val="000000"/>
                          </a:solidFill>
                          <a:latin typeface="Arial"/>
                          <a:ea typeface="Times New Roman"/>
                        </a:rPr>
                        <a:t>Estas anotaciones se basan en conceptos matemáticos, tales como máquinas de estados finitos o conjuntos. Aunque estas especificaciones no ambiguas pueden reducir la ambigüedad en un documento de requisitos, la mayoría de los clientes no entienden una especificación formal. Ellos no pueden controlar que representa lo que quieren y se resisten a aceptarlo como un contrato del sistema</a:t>
                      </a:r>
                      <a:endParaRPr dirty="0"/>
                    </a:p>
                  </a:txBody>
                  <a:tcPr/>
                </a:tc>
              </a:tr>
            </a:tbl>
          </a:graphicData>
        </a:graphic>
      </p:graphicFrame>
      <p:sp>
        <p:nvSpPr>
          <p:cNvPr id="219" name="TextShape 3"/>
          <p:cNvSpPr txBox="1"/>
          <p:nvPr/>
        </p:nvSpPr>
        <p:spPr>
          <a:xfrm>
            <a:off x="6553080" y="6356520"/>
            <a:ext cx="2133360" cy="364680"/>
          </a:xfrm>
          <a:prstGeom prst="rect">
            <a:avLst/>
          </a:prstGeom>
          <a:noFill/>
          <a:ln>
            <a:noFill/>
          </a:ln>
        </p:spPr>
        <p:txBody>
          <a:bodyPr anchor="ctr"/>
          <a:lstStyle/>
          <a:p>
            <a:pPr algn="r">
              <a:lnSpc>
                <a:spcPct val="100000"/>
              </a:lnSpc>
            </a:pPr>
            <a:fld id="{A3E9250D-6B06-4AC2-8DB7-453B7495BAD5}" type="slidenum">
              <a:rPr lang="es-BO" sz="1200" strike="noStrike">
                <a:solidFill>
                  <a:srgbClr val="8B8B8B"/>
                </a:solidFill>
                <a:latin typeface="Calibri"/>
              </a:rPr>
              <a:pPr algn="r">
                <a:lnSpc>
                  <a:spcPct val="100000"/>
                </a:lnSpc>
              </a:pPr>
              <a:t>32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Diseño y requerimientos</a:t>
            </a:r>
            <a:endParaRPr/>
          </a:p>
        </p:txBody>
      </p:sp>
      <p:sp>
        <p:nvSpPr>
          <p:cNvPr id="222"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smtClean="0">
                <a:solidFill>
                  <a:srgbClr val="000000"/>
                </a:solidFill>
                <a:latin typeface="Calibri"/>
                <a:ea typeface="ＭＳ Ｐゴシック"/>
              </a:rPr>
              <a:t>En </a:t>
            </a:r>
            <a:r>
              <a:rPr lang="en-US" sz="2400" strike="noStrike" dirty="0">
                <a:solidFill>
                  <a:srgbClr val="000000"/>
                </a:solidFill>
                <a:latin typeface="Calibri"/>
                <a:ea typeface="ＭＳ Ｐゴシック"/>
              </a:rPr>
              <a:t>principio, 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deberán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establecer</a:t>
            </a:r>
            <a:r>
              <a:rPr lang="en-US" sz="2400" strike="noStrike" dirty="0">
                <a:solidFill>
                  <a:srgbClr val="000000"/>
                </a:solidFill>
                <a:latin typeface="Calibri"/>
                <a:ea typeface="ＭＳ Ｐゴシック"/>
              </a:rPr>
              <a:t> lo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hacer</a:t>
            </a:r>
            <a:r>
              <a:rPr lang="en-US" sz="2400" strike="noStrike" dirty="0">
                <a:solidFill>
                  <a:srgbClr val="000000"/>
                </a:solidFill>
                <a:latin typeface="Calibri"/>
                <a:ea typeface="ＭＳ Ｐゴシック"/>
              </a:rPr>
              <a:t> y el </a:t>
            </a:r>
            <a:r>
              <a:rPr lang="en-US" sz="2400" strike="noStrike" dirty="0" err="1">
                <a:solidFill>
                  <a:srgbClr val="000000"/>
                </a:solidFill>
                <a:latin typeface="Calibri"/>
                <a:ea typeface="ＭＳ Ｐゴシック"/>
              </a:rPr>
              <a:t>diseño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describir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cómo</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hace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esto</a:t>
            </a:r>
            <a:r>
              <a:rPr lang="en-US" sz="2400" strike="noStrike" dirty="0" smtClean="0">
                <a:solidFill>
                  <a:srgbClr val="000000"/>
                </a:solidFill>
                <a:latin typeface="Calibri"/>
                <a:ea typeface="ＭＳ Ｐゴシック"/>
              </a:rPr>
              <a:t>.</a:t>
            </a:r>
          </a:p>
          <a:p>
            <a:pPr>
              <a:lnSpc>
                <a:spcPct val="90000"/>
              </a:lnSpc>
            </a:pPr>
            <a:endParaRPr dirty="0"/>
          </a:p>
          <a:p>
            <a:pPr>
              <a:lnSpc>
                <a:spcPct val="90000"/>
              </a:lnSpc>
              <a:buFont typeface="Wingdings" charset="2"/>
              <a:buChar char=""/>
            </a:pPr>
            <a:r>
              <a:rPr lang="en-US" sz="2400" strike="noStrike" dirty="0">
                <a:solidFill>
                  <a:srgbClr val="000000"/>
                </a:solidFill>
                <a:latin typeface="Calibri"/>
                <a:ea typeface="ＭＳ Ｐゴシック"/>
              </a:rPr>
              <a:t>En </a:t>
            </a:r>
            <a:r>
              <a:rPr lang="en-US" sz="2400" strike="noStrike" dirty="0" err="1">
                <a:solidFill>
                  <a:srgbClr val="000000"/>
                </a:solidFill>
                <a:latin typeface="Calibri"/>
                <a:ea typeface="ＭＳ Ｐゴシック"/>
              </a:rPr>
              <a:t>práctica</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y el </a:t>
            </a:r>
            <a:r>
              <a:rPr lang="en-US" sz="2400" strike="noStrike" dirty="0" err="1">
                <a:solidFill>
                  <a:srgbClr val="000000"/>
                </a:solidFill>
                <a:latin typeface="Calibri"/>
                <a:ea typeface="ＭＳ Ｐゴシック"/>
              </a:rPr>
              <a:t>diseño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están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unidos</a:t>
            </a:r>
            <a:endParaRPr dirty="0"/>
          </a:p>
          <a:p>
            <a:pPr lvl="1">
              <a:lnSpc>
                <a:spcPct val="9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arquitectura</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sistema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puede</a:t>
            </a:r>
            <a:r>
              <a:rPr lang="en-US" sz="2000" strike="noStrike" dirty="0">
                <a:solidFill>
                  <a:srgbClr val="000000"/>
                </a:solidFill>
                <a:latin typeface="Calibri"/>
                <a:ea typeface="ＭＳ Ｐゴシック"/>
              </a:rPr>
              <a:t> ser </a:t>
            </a:r>
            <a:r>
              <a:rPr lang="en-US" sz="2000" strike="noStrike" dirty="0" err="1">
                <a:solidFill>
                  <a:srgbClr val="000000"/>
                </a:solidFill>
                <a:latin typeface="Calibri"/>
                <a:ea typeface="ＭＳ Ｐゴシック"/>
              </a:rPr>
              <a:t>diseñado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para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estructurar</a:t>
            </a:r>
            <a:r>
              <a:rPr lang="en-US" sz="2000" strike="noStrike" dirty="0">
                <a:solidFill>
                  <a:srgbClr val="000000"/>
                </a:solidFill>
                <a:latin typeface="Calibri"/>
                <a:ea typeface="ＭＳ Ｐゴシック"/>
              </a:rPr>
              <a:t> los </a:t>
            </a:r>
            <a:r>
              <a:rPr lang="en-US" sz="2000" strike="noStrike" dirty="0" err="1">
                <a:solidFill>
                  <a:srgbClr val="000000"/>
                </a:solidFill>
                <a:latin typeface="Calibri"/>
                <a:ea typeface="ＭＳ Ｐゴシック"/>
              </a:rPr>
              <a:t>requisitos</a:t>
            </a:r>
            <a:r>
              <a:rPr lang="en-US" sz="2000" strike="noStrike" dirty="0">
                <a:solidFill>
                  <a:srgbClr val="000000"/>
                </a:solidFill>
                <a:latin typeface="Calibri"/>
                <a:ea typeface="ＭＳ Ｐゴシック"/>
              </a:rPr>
              <a:t>; </a:t>
            </a:r>
            <a:endParaRPr dirty="0"/>
          </a:p>
          <a:p>
            <a:pPr lvl="1">
              <a:lnSpc>
                <a:spcPct val="90000"/>
              </a:lnSpc>
              <a:buFont typeface="Wingdings" charset="2"/>
              <a:buChar char=""/>
            </a:pPr>
            <a:r>
              <a:rPr lang="en-US" sz="2000" strike="noStrike" dirty="0">
                <a:solidFill>
                  <a:srgbClr val="000000"/>
                </a:solidFill>
                <a:latin typeface="Calibri"/>
                <a:ea typeface="ＭＳ Ｐゴシック"/>
              </a:rPr>
              <a:t>El </a:t>
            </a:r>
            <a:r>
              <a:rPr lang="en-US" sz="2000" strike="noStrike" dirty="0" err="1">
                <a:solidFill>
                  <a:srgbClr val="000000"/>
                </a:solidFill>
                <a:latin typeface="Calibri"/>
                <a:ea typeface="ＭＳ Ｐゴシック"/>
              </a:rPr>
              <a:t>sistema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puede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interoperar</a:t>
            </a:r>
            <a:r>
              <a:rPr lang="en-US" sz="2000" strike="noStrike" dirty="0">
                <a:solidFill>
                  <a:srgbClr val="000000"/>
                </a:solidFill>
                <a:latin typeface="Calibri"/>
                <a:ea typeface="ＭＳ Ｐゴシック"/>
              </a:rPr>
              <a:t> con </a:t>
            </a:r>
            <a:r>
              <a:rPr lang="en-US" sz="2000" strike="noStrike" dirty="0" err="1">
                <a:solidFill>
                  <a:srgbClr val="000000"/>
                </a:solidFill>
                <a:latin typeface="Calibri"/>
                <a:ea typeface="ＭＳ Ｐゴシック"/>
              </a:rPr>
              <a:t>otros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sistemas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generan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requisitos</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diseño</a:t>
            </a:r>
            <a:r>
              <a:rPr lang="en-US" sz="2000" strike="noStrike" dirty="0">
                <a:solidFill>
                  <a:srgbClr val="000000"/>
                </a:solidFill>
                <a:latin typeface="Calibri"/>
                <a:ea typeface="ＭＳ Ｐゴシック"/>
              </a:rPr>
              <a:t>; </a:t>
            </a:r>
            <a:endParaRPr dirty="0"/>
          </a:p>
          <a:p>
            <a:pPr lvl="1">
              <a:lnSpc>
                <a:spcPct val="90000"/>
              </a:lnSpc>
              <a:buFont typeface="Wingdings" charset="2"/>
              <a:buChar char=""/>
            </a:pPr>
            <a:r>
              <a:rPr lang="en-US" sz="2000" strike="noStrike" dirty="0">
                <a:solidFill>
                  <a:srgbClr val="000000"/>
                </a:solidFill>
                <a:latin typeface="Calibri"/>
                <a:ea typeface="ＭＳ Ｐゴシック"/>
              </a:rPr>
              <a:t>El </a:t>
            </a:r>
            <a:r>
              <a:rPr lang="en-US" sz="2000" strike="noStrike" dirty="0" err="1">
                <a:solidFill>
                  <a:srgbClr val="000000"/>
                </a:solidFill>
                <a:latin typeface="Calibri"/>
                <a:ea typeface="ＭＳ Ｐゴシック"/>
              </a:rPr>
              <a:t>uso</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arquitectura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específica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para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satisfacer</a:t>
            </a:r>
            <a:r>
              <a:rPr lang="en-US" sz="2000" strike="noStrike" dirty="0">
                <a:solidFill>
                  <a:srgbClr val="000000"/>
                </a:solidFill>
                <a:latin typeface="Calibri"/>
                <a:ea typeface="ＭＳ Ｐゴシック"/>
              </a:rPr>
              <a:t> los </a:t>
            </a:r>
            <a:r>
              <a:rPr lang="en-US" sz="2000" strike="noStrike" dirty="0" err="1">
                <a:solidFill>
                  <a:srgbClr val="000000"/>
                </a:solidFill>
                <a:latin typeface="Calibri"/>
                <a:ea typeface="ＭＳ Ｐゴシック"/>
              </a:rPr>
              <a:t>requisitos</a:t>
            </a:r>
            <a:r>
              <a:rPr lang="en-US" sz="2000" strike="noStrike" dirty="0">
                <a:solidFill>
                  <a:srgbClr val="000000"/>
                </a:solidFill>
                <a:latin typeface="Calibri"/>
                <a:ea typeface="ＭＳ Ｐゴシック"/>
              </a:rPr>
              <a:t> no </a:t>
            </a:r>
            <a:r>
              <a:rPr lang="en-US" sz="2000" strike="noStrike" dirty="0" err="1">
                <a:solidFill>
                  <a:srgbClr val="000000"/>
                </a:solidFill>
                <a:latin typeface="Calibri"/>
                <a:ea typeface="ＭＳ Ｐゴシック"/>
              </a:rPr>
              <a:t>funcionales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puede</a:t>
            </a:r>
            <a:r>
              <a:rPr lang="en-US" sz="2000" strike="noStrike" dirty="0">
                <a:solidFill>
                  <a:srgbClr val="000000"/>
                </a:solidFill>
                <a:latin typeface="Calibri"/>
                <a:ea typeface="ＭＳ Ｐゴシック"/>
              </a:rPr>
              <a:t> ser un </a:t>
            </a:r>
            <a:r>
              <a:rPr lang="en-US" sz="2000" strike="noStrike" dirty="0" err="1">
                <a:solidFill>
                  <a:srgbClr val="000000"/>
                </a:solidFill>
                <a:latin typeface="Calibri"/>
                <a:ea typeface="ＭＳ Ｐゴシック"/>
              </a:rPr>
              <a:t>requisito</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dominio</a:t>
            </a:r>
            <a:r>
              <a:rPr lang="en-US" sz="2000" strike="noStrike" dirty="0">
                <a:solidFill>
                  <a:srgbClr val="000000"/>
                </a:solidFill>
                <a:latin typeface="Calibri"/>
                <a:ea typeface="ＭＳ Ｐゴシック"/>
              </a:rPr>
              <a:t>. </a:t>
            </a:r>
            <a:endParaRPr dirty="0"/>
          </a:p>
          <a:p>
            <a:pPr lvl="1">
              <a:lnSpc>
                <a:spcPct val="90000"/>
              </a:lnSpc>
              <a:buFont typeface="Wingdings" charset="2"/>
              <a:buChar char=""/>
            </a:pPr>
            <a:r>
              <a:rPr lang="en-US" sz="2000" strike="noStrike" dirty="0" err="1">
                <a:solidFill>
                  <a:srgbClr val="000000"/>
                </a:solidFill>
                <a:latin typeface="Calibri"/>
                <a:ea typeface="ＭＳ Ｐゴシック"/>
              </a:rPr>
              <a:t>Esta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puede</a:t>
            </a:r>
            <a:r>
              <a:rPr lang="en-US" sz="2000" strike="noStrike" dirty="0">
                <a:solidFill>
                  <a:srgbClr val="000000"/>
                </a:solidFill>
                <a:latin typeface="Calibri"/>
                <a:ea typeface="ＭＳ Ｐゴシック"/>
              </a:rPr>
              <a:t> ser la </a:t>
            </a:r>
            <a:r>
              <a:rPr lang="en-US" sz="2000" strike="noStrike" dirty="0" err="1">
                <a:solidFill>
                  <a:srgbClr val="000000"/>
                </a:solidFill>
                <a:latin typeface="Calibri"/>
                <a:ea typeface="ＭＳ Ｐゴシック"/>
              </a:rPr>
              <a:t>consecuencia</a:t>
            </a:r>
            <a:r>
              <a:rPr lang="en-US" sz="2000" strike="noStrike" dirty="0">
                <a:solidFill>
                  <a:srgbClr val="000000"/>
                </a:solidFill>
                <a:latin typeface="Calibri"/>
                <a:ea typeface="ＭＳ Ｐゴシック"/>
              </a:rPr>
              <a:t> de un </a:t>
            </a:r>
            <a:r>
              <a:rPr lang="en-US" sz="2000" strike="noStrike" dirty="0" err="1">
                <a:solidFill>
                  <a:srgbClr val="000000"/>
                </a:solidFill>
                <a:latin typeface="Calibri"/>
                <a:ea typeface="ＭＳ Ｐゴシック"/>
              </a:rPr>
              <a:t>requisito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reglamentario</a:t>
            </a:r>
            <a:r>
              <a:rPr lang="en-US" sz="20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Especificación en lenguaje natural</a:t>
            </a:r>
            <a:endParaRPr/>
          </a:p>
        </p:txBody>
      </p:sp>
      <p:sp>
        <p:nvSpPr>
          <p:cNvPr id="225"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se </a:t>
            </a:r>
            <a:r>
              <a:rPr lang="en-US" sz="2400" strike="noStrike" dirty="0" err="1">
                <a:solidFill>
                  <a:srgbClr val="46424D"/>
                </a:solidFill>
                <a:latin typeface="Arial"/>
                <a:ea typeface="ＭＳ Ｐゴシック"/>
              </a:rPr>
              <a:t>escriben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como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sentencias</a:t>
            </a:r>
            <a:r>
              <a:rPr lang="en-US" sz="2400" strike="noStrike" dirty="0">
                <a:solidFill>
                  <a:srgbClr val="46424D"/>
                </a:solidFill>
                <a:latin typeface="Arial"/>
                <a:ea typeface="ＭＳ Ｐゴシック"/>
              </a:rPr>
              <a:t> en </a:t>
            </a:r>
            <a:r>
              <a:rPr lang="en-US" sz="2400" strike="noStrike" dirty="0" err="1">
                <a:solidFill>
                  <a:srgbClr val="46424D"/>
                </a:solidFill>
                <a:latin typeface="Arial"/>
                <a:ea typeface="ＭＳ Ｐゴシック"/>
              </a:rPr>
              <a:t>lenguaje</a:t>
            </a:r>
            <a:r>
              <a:rPr lang="en-US" sz="2400" strike="noStrike" dirty="0">
                <a:solidFill>
                  <a:srgbClr val="46424D"/>
                </a:solidFill>
                <a:latin typeface="Arial"/>
                <a:ea typeface="ＭＳ Ｐゴシック"/>
              </a:rPr>
              <a:t> natural </a:t>
            </a:r>
            <a:r>
              <a:rPr lang="en-US" sz="2400" strike="noStrike" dirty="0" err="1">
                <a:solidFill>
                  <a:srgbClr val="46424D"/>
                </a:solidFill>
                <a:latin typeface="Arial"/>
                <a:ea typeface="ＭＳ Ｐゴシック"/>
              </a:rPr>
              <a:t>complementados</a:t>
            </a:r>
            <a:r>
              <a:rPr lang="en-US" sz="2400" strike="noStrike" dirty="0">
                <a:solidFill>
                  <a:srgbClr val="46424D"/>
                </a:solidFill>
                <a:latin typeface="Arial"/>
                <a:ea typeface="ＭＳ Ｐゴシック"/>
              </a:rPr>
              <a:t> con </a:t>
            </a:r>
            <a:r>
              <a:rPr lang="en-US" sz="2400" strike="noStrike" dirty="0" err="1">
                <a:solidFill>
                  <a:srgbClr val="46424D"/>
                </a:solidFill>
                <a:latin typeface="Arial"/>
                <a:ea typeface="ＭＳ Ｐゴシック"/>
              </a:rPr>
              <a:t>diagramas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tablas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Se </a:t>
            </a:r>
            <a:r>
              <a:rPr lang="en-US" sz="2400" strike="noStrike" dirty="0" err="1">
                <a:solidFill>
                  <a:srgbClr val="46424D"/>
                </a:solidFill>
                <a:latin typeface="Arial"/>
                <a:ea typeface="ＭＳ Ｐゴシック"/>
              </a:rPr>
              <a:t>utiliza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la </a:t>
            </a:r>
            <a:r>
              <a:rPr lang="en-US" sz="2400" strike="noStrike" dirty="0" err="1">
                <a:solidFill>
                  <a:srgbClr val="46424D"/>
                </a:solidFill>
                <a:latin typeface="Arial"/>
                <a:ea typeface="ＭＳ Ｐゴシック"/>
              </a:rPr>
              <a:t>escritura</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ya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expresiva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intuitiva</a:t>
            </a:r>
            <a:r>
              <a:rPr lang="en-US" sz="2400" strike="noStrike" dirty="0">
                <a:solidFill>
                  <a:srgbClr val="46424D"/>
                </a:solidFill>
                <a:latin typeface="Arial"/>
                <a:ea typeface="ＭＳ Ｐゴシック"/>
              </a:rPr>
              <a:t> y universal. </a:t>
            </a:r>
            <a:r>
              <a:rPr lang="en-US" sz="2400" strike="noStrike" dirty="0" err="1">
                <a:solidFill>
                  <a:srgbClr val="46424D"/>
                </a:solidFill>
                <a:latin typeface="Arial"/>
                <a:ea typeface="ＭＳ Ｐゴシック"/>
              </a:rPr>
              <a:t>Esto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significa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que</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requisitos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pueden</a:t>
            </a:r>
            <a:r>
              <a:rPr lang="en-US" sz="2400" strike="noStrike" dirty="0">
                <a:solidFill>
                  <a:srgbClr val="46424D"/>
                </a:solidFill>
                <a:latin typeface="Arial"/>
                <a:ea typeface="ＭＳ Ｐゴシック"/>
              </a:rPr>
              <a:t> ser </a:t>
            </a:r>
            <a:r>
              <a:rPr lang="en-US" sz="2400" strike="noStrike" dirty="0" err="1">
                <a:solidFill>
                  <a:srgbClr val="46424D"/>
                </a:solidFill>
                <a:latin typeface="Arial"/>
                <a:ea typeface="ＭＳ Ｐゴシック"/>
              </a:rPr>
              <a:t>entendidos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usuarios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clientes</a:t>
            </a:r>
            <a:r>
              <a:rPr lang="en-US" sz="2400" strike="noStrike" dirty="0">
                <a:solidFill>
                  <a:srgbClr val="46424D"/>
                </a:solidFill>
                <a:latin typeface="Arial"/>
                <a:ea typeface="ＭＳ Ｐゴシック"/>
              </a:rPr>
              <a:t>.</a:t>
            </a:r>
            <a:endParaRPr dirty="0"/>
          </a:p>
        </p:txBody>
      </p:sp>
      <p:sp>
        <p:nvSpPr>
          <p:cNvPr id="226" name="TextShape 3"/>
          <p:cNvSpPr txBox="1"/>
          <p:nvPr/>
        </p:nvSpPr>
        <p:spPr>
          <a:xfrm>
            <a:off x="6553080" y="6356520"/>
            <a:ext cx="2133360" cy="364680"/>
          </a:xfrm>
          <a:prstGeom prst="rect">
            <a:avLst/>
          </a:prstGeom>
          <a:noFill/>
          <a:ln>
            <a:noFill/>
          </a:ln>
        </p:spPr>
        <p:txBody>
          <a:bodyPr anchor="ctr"/>
          <a:lstStyle/>
          <a:p>
            <a:pPr algn="r">
              <a:lnSpc>
                <a:spcPct val="100000"/>
              </a:lnSpc>
            </a:pPr>
            <a:fld id="{AFBBEA43-65A5-46DC-81DD-1657145111D0}" type="slidenum">
              <a:rPr lang="es-BO" sz="1200" strike="noStrike">
                <a:solidFill>
                  <a:srgbClr val="8B8B8B"/>
                </a:solidFill>
                <a:latin typeface="Calibri"/>
              </a:rPr>
              <a:pPr algn="r">
                <a:lnSpc>
                  <a:spcPct val="100000"/>
                </a:lnSpc>
              </a:pPr>
              <a:t>34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1"/>
          <p:cNvSpPr txBox="1"/>
          <p:nvPr/>
        </p:nvSpPr>
        <p:spPr>
          <a:xfrm>
            <a:off x="380880" y="266760"/>
            <a:ext cx="8229240" cy="110448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Guías</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para</a:t>
            </a:r>
            <a:r>
              <a:rPr lang="en-US" sz="2400" b="1" strike="noStrike" dirty="0">
                <a:solidFill>
                  <a:srgbClr val="46424D"/>
                </a:solidFill>
                <a:latin typeface="Arial"/>
                <a:ea typeface="ＭＳ Ｐゴシック"/>
              </a:rPr>
              <a:t> la </a:t>
            </a:r>
            <a:r>
              <a:rPr lang="en-US" sz="2400" b="1" strike="noStrike" dirty="0" err="1">
                <a:solidFill>
                  <a:srgbClr val="46424D"/>
                </a:solidFill>
                <a:latin typeface="Arial"/>
                <a:ea typeface="ＭＳ Ｐゴシック"/>
              </a:rPr>
              <a:t>redacción</a:t>
            </a:r>
            <a:r>
              <a:rPr lang="en-US" sz="2400" b="1" strike="noStrike" dirty="0">
                <a:solidFill>
                  <a:srgbClr val="46424D"/>
                </a:solidFill>
                <a:latin typeface="Arial"/>
                <a:ea typeface="ＭＳ Ｐゴシック"/>
              </a:rPr>
              <a:t> de los </a:t>
            </a:r>
            <a:r>
              <a:rPr lang="en-US" sz="2400" b="1" strike="noStrike" dirty="0" err="1">
                <a:solidFill>
                  <a:srgbClr val="46424D"/>
                </a:solidFill>
                <a:latin typeface="Arial"/>
                <a:ea typeface="ＭＳ Ｐゴシック"/>
              </a:rPr>
              <a:t>requerimientos</a:t>
            </a:r>
            <a:endParaRPr dirty="0"/>
          </a:p>
        </p:txBody>
      </p:sp>
      <p:sp>
        <p:nvSpPr>
          <p:cNvPr id="229"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Generar</a:t>
            </a:r>
            <a:r>
              <a:rPr lang="en-US" sz="2400" strike="noStrike" dirty="0" smtClean="0">
                <a:solidFill>
                  <a:srgbClr val="000000"/>
                </a:solidFill>
                <a:latin typeface="Calibri"/>
                <a:ea typeface="ＭＳ Ｐゴシック"/>
              </a:rPr>
              <a:t> un </a:t>
            </a:r>
            <a:r>
              <a:rPr lang="en-US" sz="2400" strike="noStrike" dirty="0" err="1">
                <a:solidFill>
                  <a:srgbClr val="000000"/>
                </a:solidFill>
                <a:latin typeface="Calibri"/>
                <a:ea typeface="ＭＳ Ｐゴシック"/>
              </a:rPr>
              <a:t>formato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estándar</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utilizarlo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todas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necesidades</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dirty="0"/>
          </a:p>
          <a:p>
            <a:pPr>
              <a:buFont typeface="Wingdings" charset="2"/>
              <a:buChar char=""/>
            </a:pPr>
            <a:r>
              <a:rPr lang="es-ES" sz="2400" dirty="0" smtClean="0">
                <a:solidFill>
                  <a:srgbClr val="000000"/>
                </a:solidFill>
                <a:latin typeface="Calibri"/>
                <a:ea typeface="ＭＳ Ｐゴシック"/>
              </a:rPr>
              <a:t>Utilizar el lenguaje de manera clara para distinguir entre requerimientos obligatorios </a:t>
            </a:r>
            <a:r>
              <a:rPr lang="en-US" sz="2400" dirty="0" smtClean="0">
                <a:solidFill>
                  <a:srgbClr val="000000"/>
                </a:solidFill>
                <a:latin typeface="Calibri"/>
                <a:ea typeface="ＭＳ Ｐゴシック"/>
              </a:rPr>
              <a:t>y </a:t>
            </a:r>
            <a:r>
              <a:rPr lang="en-US" sz="2400" dirty="0" err="1" smtClean="0">
                <a:solidFill>
                  <a:srgbClr val="000000"/>
                </a:solidFill>
                <a:latin typeface="Calibri"/>
                <a:ea typeface="ＭＳ Ｐゴシック"/>
              </a:rPr>
              <a:t>deseables</a:t>
            </a:r>
            <a:r>
              <a:rPr lang="en-US" sz="2400" strike="noStrike" dirty="0" smtClean="0">
                <a:solidFill>
                  <a:srgbClr val="000000"/>
                </a:solidFill>
                <a:latin typeface="Calibri"/>
                <a:ea typeface="ＭＳ Ｐゴシック"/>
              </a:rPr>
              <a:t>.</a:t>
            </a:r>
          </a:p>
          <a:p>
            <a:pPr>
              <a:buFont typeface="Wingdings" charset="2"/>
              <a:buChar char=""/>
            </a:pPr>
            <a:endParaRPr lang="en-US" sz="2400" dirty="0" smtClean="0">
              <a:solidFill>
                <a:srgbClr val="000000"/>
              </a:solidFill>
              <a:latin typeface="Calibri"/>
              <a:ea typeface="ＭＳ Ｐゴシック"/>
            </a:endParaRPr>
          </a:p>
          <a:p>
            <a:pPr>
              <a:buFont typeface="Wingdings" charset="2"/>
              <a:buChar char=""/>
            </a:pPr>
            <a:r>
              <a:rPr lang="es-ES" sz="2400" dirty="0" smtClean="0">
                <a:solidFill>
                  <a:srgbClr val="000000"/>
                </a:solidFill>
                <a:latin typeface="Calibri"/>
                <a:ea typeface="ＭＳ Ｐゴシック"/>
              </a:rPr>
              <a:t>Usar texto resaltado (negrilla, cursiva o color) para seleccionar partes clave del </a:t>
            </a:r>
            <a:r>
              <a:rPr lang="en-US" sz="2400" dirty="0" err="1" smtClean="0">
                <a:solidFill>
                  <a:srgbClr val="000000"/>
                </a:solidFill>
                <a:latin typeface="Calibri"/>
                <a:ea typeface="ＭＳ Ｐゴシック"/>
              </a:rPr>
              <a:t>requerimiento</a:t>
            </a:r>
            <a:r>
              <a:rPr lang="en-US" sz="2400" dirty="0" smtClean="0">
                <a:solidFill>
                  <a:srgbClr val="000000"/>
                </a:solidFill>
                <a:latin typeface="Calibri"/>
                <a:ea typeface="ＭＳ Ｐゴシック"/>
              </a:rPr>
              <a:t>. </a:t>
            </a:r>
          </a:p>
          <a:p>
            <a:endParaRPr dirty="0"/>
          </a:p>
          <a:p>
            <a:pPr>
              <a:lnSpc>
                <a:spcPct val="100000"/>
              </a:lnSpc>
              <a:buFont typeface="Wingdings" charset="2"/>
              <a:buChar char=""/>
            </a:pPr>
            <a:r>
              <a:rPr lang="en-US" sz="2400" strike="noStrike" dirty="0" err="1" smtClean="0">
                <a:solidFill>
                  <a:srgbClr val="000000"/>
                </a:solidFill>
                <a:latin typeface="Calibri"/>
                <a:ea typeface="ＭＳ Ｐゴシック"/>
              </a:rPr>
              <a:t>Evitar</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el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lenguaje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informático</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smtClean="0">
                <a:solidFill>
                  <a:srgbClr val="000000"/>
                </a:solidFill>
                <a:latin typeface="Calibri"/>
                <a:ea typeface="ＭＳ Ｐゴシック"/>
              </a:rPr>
              <a:t>Incluir</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explicación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lógica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por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qué</a:t>
            </a:r>
            <a:r>
              <a:rPr lang="en-US" sz="2400" strike="noStrike" dirty="0">
                <a:solidFill>
                  <a:srgbClr val="000000"/>
                </a:solidFill>
                <a:latin typeface="Calibri"/>
                <a:ea typeface="ＭＳ Ｐゴシック"/>
              </a:rPr>
              <a:t> un </a:t>
            </a:r>
            <a:r>
              <a:rPr lang="en-US" sz="2400" strike="noStrike" dirty="0" err="1">
                <a:solidFill>
                  <a:srgbClr val="000000"/>
                </a:solidFill>
                <a:latin typeface="Calibri"/>
                <a:ea typeface="ＭＳ Ｐゴシック"/>
              </a:rPr>
              <a:t>requisito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necesario</a:t>
            </a:r>
            <a:r>
              <a:rPr lang="en-US" sz="24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de ejemplo para el sistema de software de la bomba de insulina</a:t>
            </a:r>
            <a:endParaRPr/>
          </a:p>
        </p:txBody>
      </p:sp>
      <p:graphicFrame>
        <p:nvGraphicFramePr>
          <p:cNvPr id="235" name="Table 2"/>
          <p:cNvGraphicFramePr/>
          <p:nvPr/>
        </p:nvGraphicFramePr>
        <p:xfrm>
          <a:off x="1523880" y="2209680"/>
          <a:ext cx="6095520" cy="3383280"/>
        </p:xfrm>
        <a:graphic>
          <a:graphicData uri="http://schemas.openxmlformats.org/drawingml/2006/table">
            <a:tbl>
              <a:tblPr/>
              <a:tblGrid>
                <a:gridCol w="6095520"/>
              </a:tblGrid>
              <a:tr h="2835000">
                <a:tc>
                  <a:txBody>
                    <a:bodyPr/>
                    <a:lstStyle/>
                    <a:p>
                      <a:pPr>
                        <a:lnSpc>
                          <a:spcPct val="100000"/>
                        </a:lnSpc>
                      </a:pPr>
                      <a:r>
                        <a:rPr lang="es-BO" strike="noStrike" dirty="0">
                          <a:solidFill>
                            <a:srgbClr val="000000"/>
                          </a:solidFill>
                          <a:latin typeface="Calibri"/>
                        </a:rPr>
                        <a:t>3.2 El sistema deberá medir el azúcar en la sangre y administrar la insulina, si es necesario, cada 10 minutos. (Los cambios en el azúcar en la sangre son relativamente lentas lo que la medición más frecuente es innecesaria; la medición menos frecuente podría llevar a niveles innecesariamente altos de azúcar.)</a:t>
                      </a:r>
                      <a:endParaRPr dirty="0"/>
                    </a:p>
                    <a:p>
                      <a:pPr>
                        <a:lnSpc>
                          <a:spcPct val="100000"/>
                        </a:lnSpc>
                      </a:pPr>
                      <a:endParaRPr dirty="0"/>
                    </a:p>
                    <a:p>
                      <a:pPr>
                        <a:lnSpc>
                          <a:spcPct val="100000"/>
                        </a:lnSpc>
                      </a:pPr>
                      <a:r>
                        <a:rPr lang="es-BO" strike="noStrike" dirty="0">
                          <a:solidFill>
                            <a:srgbClr val="000000"/>
                          </a:solidFill>
                          <a:latin typeface="Calibri"/>
                        </a:rPr>
                        <a:t>3.6 El sistema deberá ejecutar una rutina de prueba automática cada minuto con las condiciones para ser probados y las acciones asociadas definidas en la Tabla 1. (Una rutina de autocomprobación puede descubrir problemas de hardware y software y alertar al usuario sobre el hecho de la operación normal puede imposible.)</a:t>
                      </a:r>
                      <a:endParaRPr dirty="0"/>
                    </a:p>
                  </a:txBody>
                  <a:tcPr/>
                </a:tc>
              </a:tr>
            </a:tbl>
          </a:graphicData>
        </a:graphic>
      </p:graphicFrame>
      <p:sp>
        <p:nvSpPr>
          <p:cNvPr id="236" name="TextShape 3"/>
          <p:cNvSpPr txBox="1"/>
          <p:nvPr/>
        </p:nvSpPr>
        <p:spPr>
          <a:xfrm>
            <a:off x="6553080" y="6356520"/>
            <a:ext cx="2133360" cy="364680"/>
          </a:xfrm>
          <a:prstGeom prst="rect">
            <a:avLst/>
          </a:prstGeom>
          <a:noFill/>
          <a:ln>
            <a:noFill/>
          </a:ln>
        </p:spPr>
        <p:txBody>
          <a:bodyPr anchor="ctr"/>
          <a:lstStyle/>
          <a:p>
            <a:pPr algn="r">
              <a:lnSpc>
                <a:spcPct val="100000"/>
              </a:lnSpc>
            </a:pPr>
            <a:fld id="{FC29C9F6-F3FB-496E-9E2A-31A502A2E763}" type="slidenum">
              <a:rPr lang="es-BO" sz="1200" strike="noStrike">
                <a:solidFill>
                  <a:srgbClr val="8B8B8B"/>
                </a:solidFill>
                <a:latin typeface="Calibri"/>
              </a:rPr>
              <a:pPr algn="r">
                <a:lnSpc>
                  <a:spcPct val="100000"/>
                </a:lnSpc>
              </a:pPr>
              <a:t>36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Problemas con el lenguaje natural</a:t>
            </a:r>
            <a:endParaRPr/>
          </a:p>
        </p:txBody>
      </p:sp>
      <p:sp>
        <p:nvSpPr>
          <p:cNvPr id="232"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Falta</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de </a:t>
            </a:r>
            <a:r>
              <a:rPr lang="en-US" sz="2400" strike="noStrike" dirty="0" err="1">
                <a:solidFill>
                  <a:srgbClr val="000000"/>
                </a:solidFill>
                <a:latin typeface="Calibri"/>
                <a:ea typeface="ＭＳ Ｐゴシック"/>
              </a:rPr>
              <a:t>claridad</a:t>
            </a:r>
            <a:endParaRPr dirty="0"/>
          </a:p>
          <a:p>
            <a:pPr lvl="1">
              <a:lnSpc>
                <a:spcPct val="100000"/>
              </a:lnSpc>
              <a:buFont typeface="Wingdings" charset="2"/>
              <a:buChar char=""/>
            </a:pPr>
            <a:r>
              <a:rPr lang="en-US" sz="2000" strike="noStrike" dirty="0">
                <a:solidFill>
                  <a:srgbClr val="000000"/>
                </a:solidFill>
                <a:latin typeface="Calibri"/>
                <a:ea typeface="ＭＳ Ｐゴシック"/>
              </a:rPr>
              <a:t>La </a:t>
            </a:r>
            <a:r>
              <a:rPr lang="en-US" sz="2000" strike="noStrike" dirty="0" err="1">
                <a:solidFill>
                  <a:srgbClr val="000000"/>
                </a:solidFill>
                <a:latin typeface="Calibri"/>
                <a:ea typeface="ＭＳ Ｐゴシック"/>
              </a:rPr>
              <a:t>precisión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difícil</a:t>
            </a:r>
            <a:r>
              <a:rPr lang="en-US" sz="2000" strike="noStrike" dirty="0">
                <a:solidFill>
                  <a:srgbClr val="000000"/>
                </a:solidFill>
                <a:latin typeface="Calibri"/>
                <a:ea typeface="ＭＳ Ｐゴシック"/>
              </a:rPr>
              <a:t> sin </a:t>
            </a:r>
            <a:r>
              <a:rPr lang="en-US" sz="2000" strike="noStrike" dirty="0" err="1">
                <a:solidFill>
                  <a:srgbClr val="000000"/>
                </a:solidFill>
                <a:latin typeface="Calibri"/>
                <a:ea typeface="ＭＳ Ｐゴシック"/>
              </a:rPr>
              <a:t>hacer</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el </a:t>
            </a:r>
            <a:r>
              <a:rPr lang="en-US" sz="2000" strike="noStrike" dirty="0" err="1">
                <a:solidFill>
                  <a:srgbClr val="000000"/>
                </a:solidFill>
                <a:latin typeface="Calibri"/>
                <a:ea typeface="ＭＳ Ｐゴシック"/>
              </a:rPr>
              <a:t>documento</a:t>
            </a:r>
            <a:r>
              <a:rPr lang="en-US" sz="2000" strike="noStrike" dirty="0">
                <a:solidFill>
                  <a:srgbClr val="000000"/>
                </a:solidFill>
                <a:latin typeface="Calibri"/>
                <a:ea typeface="ＭＳ Ｐゴシック"/>
              </a:rPr>
              <a:t> sea </a:t>
            </a:r>
            <a:r>
              <a:rPr lang="en-US" sz="2000" strike="noStrike" dirty="0" err="1">
                <a:solidFill>
                  <a:srgbClr val="000000"/>
                </a:solidFill>
                <a:latin typeface="Calibri"/>
                <a:ea typeface="ＭＳ Ｐゴシック"/>
              </a:rPr>
              <a:t>difícil</a:t>
            </a:r>
            <a:r>
              <a:rPr lang="en-US" sz="2000" strike="noStrike" dirty="0">
                <a:solidFill>
                  <a:srgbClr val="000000"/>
                </a:solidFill>
                <a:latin typeface="Calibri"/>
                <a:ea typeface="ＭＳ Ｐゴシック"/>
              </a:rPr>
              <a:t> de leer</a:t>
            </a:r>
            <a:r>
              <a:rPr lang="en-US" sz="2000" strike="noStrike" dirty="0" smtClean="0">
                <a:solidFill>
                  <a:srgbClr val="000000"/>
                </a:solidFill>
                <a:latin typeface="Calibri"/>
                <a:ea typeface="ＭＳ Ｐゴシック"/>
              </a:rPr>
              <a:t>.</a:t>
            </a:r>
          </a:p>
          <a:p>
            <a:pPr lvl="1">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Confusión</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requerimientos</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Requisitos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funcionales</a:t>
            </a:r>
            <a:r>
              <a:rPr lang="en-US" sz="2000" strike="noStrike" dirty="0">
                <a:solidFill>
                  <a:srgbClr val="000000"/>
                </a:solidFill>
                <a:latin typeface="Calibri"/>
                <a:ea typeface="ＭＳ Ｐゴシック"/>
              </a:rPr>
              <a:t> y no </a:t>
            </a:r>
            <a:r>
              <a:rPr lang="en-US" sz="2000" strike="noStrike" dirty="0" err="1">
                <a:solidFill>
                  <a:srgbClr val="000000"/>
                </a:solidFill>
                <a:latin typeface="Calibri"/>
                <a:ea typeface="ＭＳ Ｐゴシック"/>
              </a:rPr>
              <a:t>funcionales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tienden</a:t>
            </a:r>
            <a:r>
              <a:rPr lang="en-US" sz="2000" strike="noStrike" dirty="0">
                <a:solidFill>
                  <a:srgbClr val="000000"/>
                </a:solidFill>
                <a:latin typeface="Calibri"/>
                <a:ea typeface="ＭＳ Ｐゴシック"/>
              </a:rPr>
              <a:t> a ser </a:t>
            </a:r>
            <a:r>
              <a:rPr lang="en-US" sz="2000" strike="noStrike" dirty="0" err="1">
                <a:solidFill>
                  <a:srgbClr val="000000"/>
                </a:solidFill>
                <a:latin typeface="Calibri"/>
                <a:ea typeface="ＭＳ Ｐゴシック"/>
              </a:rPr>
              <a:t>confusos</a:t>
            </a:r>
            <a:r>
              <a:rPr lang="en-US" sz="2000" strike="noStrike" dirty="0" smtClean="0">
                <a:solidFill>
                  <a:srgbClr val="000000"/>
                </a:solidFill>
                <a:latin typeface="Calibri"/>
                <a:ea typeface="ＭＳ Ｐゴシック"/>
              </a:rPr>
              <a:t>.</a:t>
            </a:r>
          </a:p>
          <a:p>
            <a:pPr lvl="1">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Fusión</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requerimientos</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Varios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diferentes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pueden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expresarse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juntos</a:t>
            </a:r>
            <a:r>
              <a:rPr lang="en-US" sz="20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Especificación</a:t>
            </a:r>
            <a:r>
              <a:rPr lang="en-US" sz="2400" b="1" strike="noStrike" dirty="0">
                <a:solidFill>
                  <a:srgbClr val="46424D"/>
                </a:solidFill>
                <a:latin typeface="Arial"/>
                <a:ea typeface="ＭＳ Ｐゴシック"/>
              </a:rPr>
              <a:t> </a:t>
            </a:r>
            <a:r>
              <a:rPr lang="en-US" sz="2400" b="1" strike="noStrike" dirty="0" err="1">
                <a:solidFill>
                  <a:srgbClr val="46424D"/>
                </a:solidFill>
                <a:latin typeface="Arial"/>
                <a:ea typeface="ＭＳ Ｐゴシック"/>
              </a:rPr>
              <a:t>estructurada</a:t>
            </a:r>
            <a:endParaRPr dirty="0"/>
          </a:p>
        </p:txBody>
      </p:sp>
      <p:sp>
        <p:nvSpPr>
          <p:cNvPr id="239"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smtClean="0">
                <a:solidFill>
                  <a:srgbClr val="46424D"/>
                </a:solidFill>
                <a:latin typeface="Arial"/>
                <a:ea typeface="ＭＳ Ｐゴシック"/>
              </a:rPr>
              <a:t>La </a:t>
            </a:r>
            <a:r>
              <a:rPr lang="en-US" sz="2400" strike="noStrike" dirty="0" err="1" smtClean="0">
                <a:solidFill>
                  <a:srgbClr val="46424D"/>
                </a:solidFill>
                <a:latin typeface="Arial"/>
                <a:ea typeface="ＭＳ Ｐゴシック"/>
              </a:rPr>
              <a:t>libertad</a:t>
            </a:r>
            <a:r>
              <a:rPr lang="en-US" sz="2400" strike="noStrike" dirty="0" smtClean="0">
                <a:solidFill>
                  <a:srgbClr val="46424D"/>
                </a:solidFill>
                <a:latin typeface="Arial"/>
                <a:ea typeface="ＭＳ Ｐゴシック"/>
              </a:rPr>
              <a:t> </a:t>
            </a:r>
            <a:r>
              <a:rPr lang="en-US" sz="2400" strike="noStrike" dirty="0">
                <a:solidFill>
                  <a:srgbClr val="46424D"/>
                </a:solidFill>
                <a:latin typeface="Arial"/>
                <a:ea typeface="ＭＳ Ｐゴシック"/>
              </a:rPr>
              <a:t>del </a:t>
            </a:r>
            <a:r>
              <a:rPr lang="en-US" sz="2400" strike="noStrike" dirty="0" err="1">
                <a:solidFill>
                  <a:srgbClr val="46424D"/>
                </a:solidFill>
                <a:latin typeface="Arial"/>
                <a:ea typeface="ＭＳ Ｐゴシック"/>
              </a:rPr>
              <a:t>escritor</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limitada</a:t>
            </a:r>
            <a:r>
              <a:rPr lang="en-US" sz="2400" strike="noStrike" dirty="0">
                <a:solidFill>
                  <a:srgbClr val="46424D"/>
                </a:solidFill>
                <a:latin typeface="Arial"/>
                <a:ea typeface="ＭＳ Ｐゴシック"/>
              </a:rPr>
              <a:t> y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están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escritos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una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manera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estándar</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Esto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bien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algunos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tipos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por</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ejemplo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de control </a:t>
            </a:r>
            <a:r>
              <a:rPr lang="en-US" sz="2400" strike="noStrike" dirty="0" err="1">
                <a:solidFill>
                  <a:srgbClr val="46424D"/>
                </a:solidFill>
                <a:latin typeface="Arial"/>
                <a:ea typeface="ＭＳ Ｐゴシック"/>
              </a:rPr>
              <a:t>embebido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pero</a:t>
            </a:r>
            <a:r>
              <a:rPr lang="en-US" sz="2400" strike="noStrike" dirty="0">
                <a:solidFill>
                  <a:srgbClr val="46424D"/>
                </a:solidFill>
                <a:latin typeface="Arial"/>
                <a:ea typeface="ＭＳ Ｐゴシック"/>
              </a:rPr>
              <a:t> a </a:t>
            </a:r>
            <a:r>
              <a:rPr lang="en-US" sz="2400" strike="noStrike" dirty="0" err="1">
                <a:solidFill>
                  <a:srgbClr val="46424D"/>
                </a:solidFill>
                <a:latin typeface="Arial"/>
                <a:ea typeface="ＭＳ Ｐゴシック"/>
              </a:rPr>
              <a:t>veces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demasiado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rígido</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para</a:t>
            </a:r>
            <a:r>
              <a:rPr lang="en-US" sz="2400" strike="noStrike" dirty="0">
                <a:solidFill>
                  <a:srgbClr val="46424D"/>
                </a:solidFill>
                <a:latin typeface="Arial"/>
                <a:ea typeface="ＭＳ Ｐゴシック"/>
              </a:rPr>
              <a:t> la </a:t>
            </a:r>
            <a:r>
              <a:rPr lang="en-US" sz="2400" strike="noStrike" dirty="0" err="1">
                <a:solidFill>
                  <a:srgbClr val="46424D"/>
                </a:solidFill>
                <a:latin typeface="Arial"/>
                <a:ea typeface="ＭＳ Ｐゴシック"/>
              </a:rPr>
              <a:t>escritura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negocios</a:t>
            </a:r>
            <a:r>
              <a:rPr lang="en-US" sz="2400" strike="noStrike" dirty="0">
                <a:solidFill>
                  <a:srgbClr val="46424D"/>
                </a:solidFill>
                <a:latin typeface="Arial"/>
                <a:ea typeface="ＭＳ Ｐゴシック"/>
              </a:rPr>
              <a:t>.</a:t>
            </a:r>
            <a:endParaRPr dirty="0"/>
          </a:p>
        </p:txBody>
      </p:sp>
      <p:sp>
        <p:nvSpPr>
          <p:cNvPr id="240" name="TextShape 3"/>
          <p:cNvSpPr txBox="1"/>
          <p:nvPr/>
        </p:nvSpPr>
        <p:spPr>
          <a:xfrm>
            <a:off x="6553080" y="6356520"/>
            <a:ext cx="2133360" cy="364680"/>
          </a:xfrm>
          <a:prstGeom prst="rect">
            <a:avLst/>
          </a:prstGeom>
          <a:noFill/>
          <a:ln>
            <a:noFill/>
          </a:ln>
        </p:spPr>
        <p:txBody>
          <a:bodyPr anchor="ctr"/>
          <a:lstStyle/>
          <a:p>
            <a:pPr algn="r">
              <a:lnSpc>
                <a:spcPct val="100000"/>
              </a:lnSpc>
            </a:pPr>
            <a:fld id="{DC7A7896-E7B4-44DD-92BC-8652020E203D}" type="slidenum">
              <a:rPr lang="es-BO" sz="1200" strike="noStrike">
                <a:solidFill>
                  <a:srgbClr val="8B8B8B"/>
                </a:solidFill>
                <a:latin typeface="Calibri"/>
              </a:rPr>
              <a:pPr algn="r">
                <a:lnSpc>
                  <a:spcPct val="100000"/>
                </a:lnSpc>
              </a:pPr>
              <a:t>38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dirty="0" err="1" smtClean="0">
                <a:solidFill>
                  <a:srgbClr val="46424D"/>
                </a:solidFill>
                <a:latin typeface="Arial"/>
                <a:ea typeface="ＭＳ Ｐゴシック"/>
              </a:rPr>
              <a:t>Especificación</a:t>
            </a:r>
            <a:r>
              <a:rPr lang="en-US" sz="2400" b="1" dirty="0" smtClean="0">
                <a:solidFill>
                  <a:srgbClr val="46424D"/>
                </a:solidFill>
                <a:latin typeface="Arial"/>
                <a:ea typeface="ＭＳ Ｐゴシック"/>
              </a:rPr>
              <a:t> </a:t>
            </a:r>
            <a:r>
              <a:rPr lang="en-US" sz="2400" b="1" dirty="0" err="1" smtClean="0">
                <a:solidFill>
                  <a:srgbClr val="46424D"/>
                </a:solidFill>
                <a:latin typeface="Arial"/>
                <a:ea typeface="ＭＳ Ｐゴシック"/>
              </a:rPr>
              <a:t>estructurada</a:t>
            </a:r>
            <a:endParaRPr lang="en-US" sz="2400" dirty="0"/>
          </a:p>
        </p:txBody>
      </p:sp>
      <p:sp>
        <p:nvSpPr>
          <p:cNvPr id="243"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Definición</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de la </a:t>
            </a:r>
            <a:r>
              <a:rPr lang="en-US" sz="2400" strike="noStrike" dirty="0" err="1">
                <a:solidFill>
                  <a:srgbClr val="000000"/>
                </a:solidFill>
                <a:latin typeface="Calibri"/>
                <a:ea typeface="ＭＳ Ｐゴシック"/>
              </a:rPr>
              <a:t>función</a:t>
            </a:r>
            <a:r>
              <a:rPr lang="en-US" sz="2400" strike="noStrike" dirty="0">
                <a:solidFill>
                  <a:srgbClr val="000000"/>
                </a:solidFill>
                <a:latin typeface="Calibri"/>
                <a:ea typeface="ＭＳ Ｐゴシック"/>
              </a:rPr>
              <a:t> o </a:t>
            </a:r>
            <a:r>
              <a:rPr lang="en-US" sz="2400" strike="noStrike" dirty="0" err="1">
                <a:solidFill>
                  <a:srgbClr val="000000"/>
                </a:solidFill>
                <a:latin typeface="Calibri"/>
                <a:ea typeface="ＭＳ Ｐゴシック"/>
              </a:rPr>
              <a:t>entidad</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Descripción</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entradas</a:t>
            </a:r>
            <a:r>
              <a:rPr lang="en-US" sz="2400" strike="noStrike" dirty="0">
                <a:solidFill>
                  <a:srgbClr val="000000"/>
                </a:solidFill>
                <a:latin typeface="Calibri"/>
                <a:ea typeface="ＭＳ Ｐゴシック"/>
              </a:rPr>
              <a:t> y de </a:t>
            </a:r>
            <a:r>
              <a:rPr lang="en-US" sz="2400" strike="noStrike" dirty="0" err="1">
                <a:solidFill>
                  <a:srgbClr val="000000"/>
                </a:solidFill>
                <a:latin typeface="Calibri"/>
                <a:ea typeface="ＭＳ Ｐゴシック"/>
              </a:rPr>
              <a:t>dónde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vienen</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Descripción</a:t>
            </a:r>
            <a:r>
              <a:rPr lang="en-US" sz="2400" strike="noStrike" dirty="0">
                <a:solidFill>
                  <a:srgbClr val="000000"/>
                </a:solidFill>
                <a:latin typeface="Calibri"/>
                <a:ea typeface="ＭＳ Ｐゴシック"/>
              </a:rPr>
              <a:t> de </a:t>
            </a:r>
            <a:r>
              <a:rPr lang="en-US" sz="2400" strike="noStrike" dirty="0" err="1" smtClean="0">
                <a:solidFill>
                  <a:srgbClr val="000000"/>
                </a:solidFill>
                <a:latin typeface="Calibri"/>
                <a:ea typeface="ＭＳ Ｐゴシック"/>
              </a:rPr>
              <a:t>las</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salidas</a:t>
            </a:r>
            <a:r>
              <a:rPr lang="en-US" sz="2400" strike="noStrike" dirty="0" smtClean="0">
                <a:solidFill>
                  <a:srgbClr val="000000"/>
                </a:solidFill>
                <a:latin typeface="Calibri"/>
                <a:ea typeface="ＭＳ Ｐゴシック"/>
              </a:rPr>
              <a:t> y </a:t>
            </a:r>
            <a:r>
              <a:rPr lang="en-US" sz="2400" strike="noStrike" dirty="0" err="1">
                <a:solidFill>
                  <a:srgbClr val="000000"/>
                </a:solidFill>
                <a:latin typeface="Calibri"/>
                <a:ea typeface="ＭＳ Ｐゴシック"/>
              </a:rPr>
              <a:t>donde</a:t>
            </a:r>
            <a:r>
              <a:rPr lang="en-US" sz="2400" strike="noStrike" dirty="0">
                <a:solidFill>
                  <a:srgbClr val="000000"/>
                </a:solidFill>
                <a:latin typeface="Calibri"/>
                <a:ea typeface="ＭＳ Ｐゴシック"/>
              </a:rPr>
              <a:t> </a:t>
            </a:r>
            <a:r>
              <a:rPr lang="en-US" sz="2400" strike="noStrike" dirty="0" smtClean="0">
                <a:solidFill>
                  <a:srgbClr val="000000"/>
                </a:solidFill>
                <a:latin typeface="Calibri"/>
                <a:ea typeface="ＭＳ Ｐゴシック"/>
              </a:rPr>
              <a:t>van. </a:t>
            </a: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Información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acerca</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información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necesaria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cálculo</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otras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entidades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usadas</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Descripción</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acción</a:t>
            </a:r>
            <a:r>
              <a:rPr lang="en-US" sz="2400" strike="noStrike" dirty="0">
                <a:solidFill>
                  <a:srgbClr val="000000"/>
                </a:solidFill>
                <a:latin typeface="Calibri"/>
                <a:ea typeface="ＭＳ Ｐゴシック"/>
              </a:rPr>
              <a:t> a </a:t>
            </a:r>
            <a:r>
              <a:rPr lang="en-US" sz="2400" strike="noStrike" dirty="0" err="1">
                <a:solidFill>
                  <a:srgbClr val="000000"/>
                </a:solidFill>
                <a:latin typeface="Calibri"/>
                <a:ea typeface="ＭＳ Ｐゴシック"/>
              </a:rPr>
              <a:t>tomar</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Pre y post </a:t>
            </a:r>
            <a:r>
              <a:rPr lang="en-US" sz="2400" strike="noStrike" dirty="0" err="1">
                <a:solidFill>
                  <a:srgbClr val="000000"/>
                </a:solidFill>
                <a:latin typeface="Calibri"/>
                <a:ea typeface="ＭＳ Ｐゴシック"/>
              </a:rPr>
              <a:t>condiciones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si</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apropiadas</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efectos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secundarios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si</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existen</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función</a:t>
            </a:r>
            <a:r>
              <a:rPr lang="en-US" sz="24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¿Qué es un requerimiento?</a:t>
            </a:r>
            <a:endParaRPr/>
          </a:p>
        </p:txBody>
      </p:sp>
      <p:sp>
        <p:nvSpPr>
          <p:cNvPr id="99" name="TextShape 2"/>
          <p:cNvSpPr txBox="1"/>
          <p:nvPr/>
        </p:nvSpPr>
        <p:spPr>
          <a:xfrm>
            <a:off x="457200" y="1600200"/>
            <a:ext cx="8229240" cy="4525560"/>
          </a:xfrm>
          <a:prstGeom prst="rect">
            <a:avLst/>
          </a:prstGeom>
          <a:noFill/>
          <a:ln>
            <a:noFill/>
          </a:ln>
        </p:spPr>
        <p:txBody>
          <a:bodyPr lIns="90360" tIns="44280" rIns="90360" bIns="44280"/>
          <a:lstStyle/>
          <a:p>
            <a:pPr>
              <a:lnSpc>
                <a:spcPct val="90000"/>
              </a:lnSpc>
              <a:buFont typeface="Wingdings" charset="2"/>
              <a:buChar char=""/>
            </a:pPr>
            <a:r>
              <a:rPr lang="en-US" sz="2400" strike="noStrike" dirty="0" smtClean="0">
                <a:solidFill>
                  <a:srgbClr val="333333"/>
                </a:solidFill>
                <a:latin typeface="Arial"/>
                <a:ea typeface="ＭＳ Ｐゴシック"/>
              </a:rPr>
              <a:t>La </a:t>
            </a:r>
            <a:r>
              <a:rPr lang="en-US" sz="2400" strike="noStrike" dirty="0" err="1" smtClean="0">
                <a:solidFill>
                  <a:srgbClr val="333333"/>
                </a:solidFill>
                <a:latin typeface="Arial"/>
                <a:ea typeface="ＭＳ Ｐゴシック"/>
              </a:rPr>
              <a:t>definicion</a:t>
            </a:r>
            <a:r>
              <a:rPr lang="en-US" sz="2400" strike="noStrike" dirty="0" smtClean="0">
                <a:solidFill>
                  <a:srgbClr val="333333"/>
                </a:solidFill>
                <a:latin typeface="Arial"/>
                <a:ea typeface="ＭＳ Ｐゴシック"/>
              </a:rPr>
              <a:t> de un </a:t>
            </a:r>
            <a:r>
              <a:rPr lang="en-US" sz="2400" strike="noStrike" dirty="0" err="1" smtClean="0">
                <a:solidFill>
                  <a:srgbClr val="333333"/>
                </a:solidFill>
                <a:latin typeface="Arial"/>
                <a:ea typeface="ＭＳ Ｐゴシック"/>
              </a:rPr>
              <a:t>requerimiento</a:t>
            </a:r>
            <a:r>
              <a:rPr lang="en-US" sz="2400" strike="noStrike" dirty="0" smtClean="0">
                <a:solidFill>
                  <a:srgbClr val="333333"/>
                </a:solidFill>
                <a:latin typeface="Arial"/>
                <a:ea typeface="ＭＳ Ｐゴシック"/>
              </a:rPr>
              <a:t> </a:t>
            </a:r>
            <a:r>
              <a:rPr lang="en-US" sz="2400" strike="noStrike" dirty="0" err="1" smtClean="0">
                <a:solidFill>
                  <a:srgbClr val="333333"/>
                </a:solidFill>
                <a:latin typeface="Arial"/>
                <a:ea typeface="ＭＳ Ｐゴシック"/>
              </a:rPr>
              <a:t>puede</a:t>
            </a:r>
            <a:r>
              <a:rPr lang="en-US" sz="2400" strike="noStrike" dirty="0" smtClean="0">
                <a:solidFill>
                  <a:srgbClr val="333333"/>
                </a:solidFill>
                <a:latin typeface="Arial"/>
                <a:ea typeface="ＭＳ Ｐゴシック"/>
              </a:rPr>
              <a:t> </a:t>
            </a:r>
            <a:r>
              <a:rPr lang="en-US" sz="2400" strike="noStrike" dirty="0" err="1" smtClean="0">
                <a:solidFill>
                  <a:srgbClr val="333333"/>
                </a:solidFill>
                <a:latin typeface="Arial"/>
                <a:ea typeface="ＭＳ Ｐゴシック"/>
              </a:rPr>
              <a:t>variar</a:t>
            </a:r>
            <a:r>
              <a:rPr lang="en-US" sz="2400" strike="noStrike" dirty="0" smtClean="0">
                <a:solidFill>
                  <a:srgbClr val="333333"/>
                </a:solidFill>
                <a:latin typeface="Arial"/>
                <a:ea typeface="ＭＳ Ｐゴシック"/>
              </a:rPr>
              <a:t> de </a:t>
            </a:r>
            <a:r>
              <a:rPr lang="en-US" sz="2400" strike="noStrike" dirty="0" err="1" smtClean="0">
                <a:solidFill>
                  <a:srgbClr val="333333"/>
                </a:solidFill>
                <a:latin typeface="Arial"/>
                <a:ea typeface="ＭＳ Ｐゴシック"/>
              </a:rPr>
              <a:t>una</a:t>
            </a:r>
            <a:r>
              <a:rPr lang="en-US" sz="2400" strike="noStrike" dirty="0" smtClean="0">
                <a:solidFill>
                  <a:srgbClr val="333333"/>
                </a:solidFill>
                <a:latin typeface="Arial"/>
                <a:ea typeface="ＭＳ Ｐゴシック"/>
              </a:rPr>
              <a:t> </a:t>
            </a:r>
            <a:r>
              <a:rPr lang="en-US" sz="2400" strike="noStrike" dirty="0" err="1">
                <a:solidFill>
                  <a:srgbClr val="333333"/>
                </a:solidFill>
                <a:latin typeface="Arial"/>
                <a:ea typeface="ＭＳ Ｐゴシック"/>
              </a:rPr>
              <a:t>declaración</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abstracta</a:t>
            </a:r>
            <a:r>
              <a:rPr lang="en-US" sz="2400" strike="noStrike" dirty="0">
                <a:solidFill>
                  <a:srgbClr val="333333"/>
                </a:solidFill>
                <a:latin typeface="Arial"/>
                <a:ea typeface="ＭＳ Ｐゴシック"/>
              </a:rPr>
              <a:t> </a:t>
            </a:r>
            <a:r>
              <a:rPr lang="en-US" sz="2400" strike="noStrike" dirty="0" smtClean="0">
                <a:solidFill>
                  <a:srgbClr val="333333"/>
                </a:solidFill>
                <a:latin typeface="Arial"/>
                <a:ea typeface="ＭＳ Ｐゴシック"/>
              </a:rPr>
              <a:t>de un </a:t>
            </a:r>
            <a:r>
              <a:rPr lang="en-US" sz="2400" strike="noStrike" dirty="0" err="1">
                <a:solidFill>
                  <a:srgbClr val="333333"/>
                </a:solidFill>
                <a:latin typeface="Arial"/>
                <a:ea typeface="ＭＳ Ｐゴシック"/>
              </a:rPr>
              <a:t>servicio</a:t>
            </a:r>
            <a:r>
              <a:rPr lang="en-US" sz="2400" strike="noStrike" dirty="0">
                <a:solidFill>
                  <a:srgbClr val="333333"/>
                </a:solidFill>
                <a:latin typeface="Arial"/>
                <a:ea typeface="ＭＳ Ｐゴシック"/>
              </a:rPr>
              <a:t> o de </a:t>
            </a:r>
            <a:r>
              <a:rPr lang="en-US" sz="2400" strike="noStrike" dirty="0" err="1">
                <a:solidFill>
                  <a:srgbClr val="333333"/>
                </a:solidFill>
                <a:latin typeface="Arial"/>
                <a:ea typeface="ＭＳ Ｐゴシック"/>
              </a:rPr>
              <a:t>una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restricción</a:t>
            </a:r>
            <a:r>
              <a:rPr lang="en-US" sz="2400" strike="noStrike" dirty="0">
                <a:solidFill>
                  <a:srgbClr val="333333"/>
                </a:solidFill>
                <a:latin typeface="Arial"/>
                <a:ea typeface="ＭＳ Ｐゴシック"/>
              </a:rPr>
              <a:t> </a:t>
            </a:r>
            <a:r>
              <a:rPr lang="en-US" sz="2400" strike="noStrike" dirty="0" smtClean="0">
                <a:solidFill>
                  <a:srgbClr val="333333"/>
                </a:solidFill>
                <a:latin typeface="Arial"/>
                <a:ea typeface="ＭＳ Ｐゴシック"/>
              </a:rPr>
              <a:t>de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 </a:t>
            </a:r>
            <a:r>
              <a:rPr lang="en-US" sz="2400" strike="noStrike" dirty="0" err="1">
                <a:solidFill>
                  <a:srgbClr val="333333"/>
                </a:solidFill>
                <a:latin typeface="Arial"/>
                <a:ea typeface="ＭＳ Ｐゴシック"/>
              </a:rPr>
              <a:t>una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especificación</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funcional</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matemática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detallada</a:t>
            </a:r>
            <a:r>
              <a:rPr lang="en-US" sz="2400" strike="noStrike" dirty="0" smtClean="0">
                <a:solidFill>
                  <a:srgbClr val="333333"/>
                </a:solidFill>
                <a:latin typeface="Arial"/>
                <a:ea typeface="ＭＳ Ｐゴシック"/>
              </a:rPr>
              <a:t>.</a:t>
            </a:r>
          </a:p>
          <a:p>
            <a:pPr>
              <a:lnSpc>
                <a:spcPct val="90000"/>
              </a:lnSpc>
              <a:buFont typeface="Wingdings" charset="2"/>
              <a:buChar char=""/>
            </a:pPr>
            <a:endParaRPr dirty="0"/>
          </a:p>
          <a:p>
            <a:pPr>
              <a:lnSpc>
                <a:spcPct val="90000"/>
              </a:lnSpc>
              <a:buFont typeface="Wingdings" charset="2"/>
              <a:buChar char=""/>
            </a:pPr>
            <a:r>
              <a:rPr lang="en-US" sz="2400" dirty="0" smtClean="0">
                <a:solidFill>
                  <a:srgbClr val="333333"/>
                </a:solidFill>
                <a:latin typeface="Arial"/>
                <a:ea typeface="ＭＳ Ｐゴシック"/>
              </a:rPr>
              <a:t>L</a:t>
            </a:r>
            <a:r>
              <a:rPr lang="en-US" sz="2400" strike="noStrike" dirty="0" smtClean="0">
                <a:solidFill>
                  <a:srgbClr val="333333"/>
                </a:solidFill>
                <a:latin typeface="Arial"/>
                <a:ea typeface="ＭＳ Ｐゴシック"/>
              </a:rPr>
              <a:t>os </a:t>
            </a:r>
            <a:r>
              <a:rPr lang="en-US" sz="2400" strike="noStrike" dirty="0" err="1">
                <a:solidFill>
                  <a:srgbClr val="333333"/>
                </a:solidFill>
                <a:latin typeface="Arial"/>
                <a:ea typeface="ＭＳ Ｐゴシック"/>
              </a:rPr>
              <a:t>requisitos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pueden</a:t>
            </a:r>
            <a:r>
              <a:rPr lang="en-US" sz="2400" strike="noStrike" dirty="0">
                <a:solidFill>
                  <a:srgbClr val="333333"/>
                </a:solidFill>
                <a:latin typeface="Arial"/>
                <a:ea typeface="ＭＳ Ｐゴシック"/>
              </a:rPr>
              <a:t> ser </a:t>
            </a:r>
            <a:r>
              <a:rPr lang="en-US" sz="2400" strike="noStrike" dirty="0" err="1" smtClean="0">
                <a:solidFill>
                  <a:srgbClr val="333333"/>
                </a:solidFill>
                <a:latin typeface="Arial"/>
                <a:ea typeface="ＭＳ Ｐゴシック"/>
              </a:rPr>
              <a:t>ambiguos</a:t>
            </a:r>
            <a:endParaRPr lang="en-US" sz="2400" strike="noStrike" dirty="0" smtClean="0">
              <a:solidFill>
                <a:srgbClr val="333333"/>
              </a:solidFill>
              <a:latin typeface="Arial"/>
              <a:ea typeface="ＭＳ Ｐゴシック"/>
            </a:endParaRPr>
          </a:p>
          <a:p>
            <a:pPr>
              <a:lnSpc>
                <a:spcPct val="90000"/>
              </a:lnSpc>
            </a:pPr>
            <a:endParaRPr dirty="0"/>
          </a:p>
          <a:p>
            <a:pPr lvl="1">
              <a:lnSpc>
                <a:spcPct val="90000"/>
              </a:lnSpc>
              <a:buFont typeface="Wingdings" charset="2"/>
              <a:buChar char=""/>
            </a:pP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estar</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abierto</a:t>
            </a:r>
            <a:r>
              <a:rPr lang="en-US" sz="2000" strike="noStrike" dirty="0">
                <a:solidFill>
                  <a:srgbClr val="333333"/>
                </a:solidFill>
                <a:latin typeface="Arial"/>
                <a:ea typeface="ＭＳ Ｐゴシック"/>
              </a:rPr>
              <a:t> a la </a:t>
            </a:r>
            <a:r>
              <a:rPr lang="en-US" sz="2000" strike="noStrike" dirty="0" err="1">
                <a:solidFill>
                  <a:srgbClr val="333333"/>
                </a:solidFill>
                <a:latin typeface="Arial"/>
                <a:ea typeface="ＭＳ Ｐゴシック"/>
              </a:rPr>
              <a:t>interpretación</a:t>
            </a:r>
            <a:endParaRPr dirty="0"/>
          </a:p>
          <a:p>
            <a:pPr lvl="1">
              <a:lnSpc>
                <a:spcPct val="90000"/>
              </a:lnSpc>
              <a:buFont typeface="Wingdings" charset="2"/>
              <a:buChar char=""/>
            </a:pP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estar</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definido</a:t>
            </a:r>
            <a:r>
              <a:rPr lang="en-US" sz="2000" strike="noStrike" dirty="0">
                <a:solidFill>
                  <a:srgbClr val="333333"/>
                </a:solidFill>
                <a:latin typeface="Arial"/>
                <a:ea typeface="ＭＳ Ｐゴシック"/>
              </a:rPr>
              <a:t> con </a:t>
            </a:r>
            <a:r>
              <a:rPr lang="en-US" sz="2000" strike="noStrike" dirty="0" err="1">
                <a:solidFill>
                  <a:srgbClr val="333333"/>
                </a:solidFill>
                <a:latin typeface="Arial"/>
                <a:ea typeface="ＭＳ Ｐゴシック"/>
              </a:rPr>
              <a:t>detalle</a:t>
            </a:r>
            <a:endParaRPr dirty="0"/>
          </a:p>
          <a:p>
            <a:pPr lvl="1">
              <a:lnSpc>
                <a:spcPct val="90000"/>
              </a:lnSpc>
              <a:buFont typeface="Wingdings" charset="2"/>
              <a:buChar char=""/>
            </a:pPr>
            <a:r>
              <a:rPr lang="en-US" sz="2000" strike="noStrike" dirty="0" err="1">
                <a:solidFill>
                  <a:srgbClr val="333333"/>
                </a:solidFill>
                <a:latin typeface="Arial"/>
                <a:ea typeface="ＭＳ Ｐゴシック"/>
              </a:rPr>
              <a:t>Estas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declaraciones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pueden</a:t>
            </a:r>
            <a:r>
              <a:rPr lang="en-US" sz="2000" strike="noStrike" dirty="0">
                <a:solidFill>
                  <a:srgbClr val="333333"/>
                </a:solidFill>
                <a:latin typeface="Arial"/>
                <a:ea typeface="ＭＳ Ｐゴシック"/>
              </a:rPr>
              <a:t> ser </a:t>
            </a:r>
            <a:r>
              <a:rPr lang="en-US" sz="2000" strike="noStrike" dirty="0" err="1">
                <a:solidFill>
                  <a:srgbClr val="333333"/>
                </a:solidFill>
                <a:latin typeface="Arial"/>
                <a:ea typeface="ＭＳ Ｐゴシック"/>
              </a:rPr>
              <a:t>llamados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requerimientos</a:t>
            </a:r>
            <a:endParaRPr dirty="0"/>
          </a:p>
        </p:txBody>
      </p:sp>
      <p:sp>
        <p:nvSpPr>
          <p:cNvPr id="100" name="TextShape 3"/>
          <p:cNvSpPr txBox="1"/>
          <p:nvPr/>
        </p:nvSpPr>
        <p:spPr>
          <a:xfrm>
            <a:off x="6553080" y="6356520"/>
            <a:ext cx="2133360" cy="364680"/>
          </a:xfrm>
          <a:prstGeom prst="rect">
            <a:avLst/>
          </a:prstGeom>
          <a:noFill/>
          <a:ln>
            <a:noFill/>
          </a:ln>
        </p:spPr>
        <p:txBody>
          <a:bodyPr anchor="ctr"/>
          <a:lstStyle/>
          <a:p>
            <a:pPr algn="r">
              <a:lnSpc>
                <a:spcPct val="100000"/>
              </a:lnSpc>
            </a:pPr>
            <a:fld id="{1FD5090B-8F2F-49EA-B32E-5BA4EE3ECD0C}" type="slidenum">
              <a:rPr lang="es-BO" sz="1200" strike="noStrike">
                <a:solidFill>
                  <a:srgbClr val="8B8B8B"/>
                </a:solidFill>
                <a:latin typeface="Calibri"/>
              </a:rPr>
              <a:pPr algn="r">
                <a:lnSpc>
                  <a:spcPct val="100000"/>
                </a:lnSpc>
              </a:pPr>
              <a:t>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Especificación estructurada de un requisito para una bomba de insulina</a:t>
            </a:r>
            <a:endParaRPr/>
          </a:p>
        </p:txBody>
      </p:sp>
      <p:sp>
        <p:nvSpPr>
          <p:cNvPr id="246" name="TextShape 2"/>
          <p:cNvSpPr txBox="1"/>
          <p:nvPr/>
        </p:nvSpPr>
        <p:spPr>
          <a:xfrm>
            <a:off x="6553080" y="6356520"/>
            <a:ext cx="2133360" cy="364680"/>
          </a:xfrm>
          <a:prstGeom prst="rect">
            <a:avLst/>
          </a:prstGeom>
          <a:noFill/>
          <a:ln>
            <a:noFill/>
          </a:ln>
        </p:spPr>
        <p:txBody>
          <a:bodyPr anchor="ctr"/>
          <a:lstStyle/>
          <a:p>
            <a:pPr algn="r">
              <a:lnSpc>
                <a:spcPct val="100000"/>
              </a:lnSpc>
            </a:pPr>
            <a:fld id="{9B7F9683-194E-4B8A-A529-F3F268277754}" type="slidenum">
              <a:rPr lang="es-BO" sz="1200" strike="noStrike">
                <a:solidFill>
                  <a:srgbClr val="8B8B8B"/>
                </a:solidFill>
                <a:latin typeface="Calibri"/>
              </a:rPr>
              <a:pPr algn="r">
                <a:lnSpc>
                  <a:spcPct val="100000"/>
                </a:lnSpc>
              </a:pPr>
              <a:t>40</a:t>
            </a:fld>
            <a:endParaRPr/>
          </a:p>
        </p:txBody>
      </p:sp>
      <p:pic>
        <p:nvPicPr>
          <p:cNvPr id="1027" name="Picture 3"/>
          <p:cNvPicPr>
            <a:picLocks noChangeAspect="1" noChangeArrowheads="1"/>
          </p:cNvPicPr>
          <p:nvPr/>
        </p:nvPicPr>
        <p:blipFill>
          <a:blip r:embed="rId2" cstate="print"/>
          <a:srcRect/>
          <a:stretch>
            <a:fillRect/>
          </a:stretch>
        </p:blipFill>
        <p:spPr bwMode="auto">
          <a:xfrm>
            <a:off x="395536" y="1340768"/>
            <a:ext cx="7627937" cy="468630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Especificación tabular</a:t>
            </a:r>
            <a:endParaRPr/>
          </a:p>
        </p:txBody>
      </p:sp>
      <p:sp>
        <p:nvSpPr>
          <p:cNvPr id="254"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Se </a:t>
            </a:r>
            <a:r>
              <a:rPr lang="en-US" sz="2400" strike="noStrike" dirty="0" err="1">
                <a:solidFill>
                  <a:srgbClr val="000000"/>
                </a:solidFill>
                <a:latin typeface="Calibri"/>
                <a:ea typeface="ＭＳ Ｐゴシック"/>
              </a:rPr>
              <a:t>utiliza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complementar</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lenguaje</a:t>
            </a:r>
            <a:r>
              <a:rPr lang="en-US" sz="2400" strike="noStrike" dirty="0">
                <a:solidFill>
                  <a:srgbClr val="000000"/>
                </a:solidFill>
                <a:latin typeface="Calibri"/>
                <a:ea typeface="ＭＳ Ｐゴシック"/>
              </a:rPr>
              <a:t> natural. </a:t>
            </a:r>
            <a:endParaRPr dirty="0"/>
          </a:p>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Es </a:t>
            </a:r>
            <a:r>
              <a:rPr lang="en-US" sz="2400" strike="noStrike" dirty="0" err="1">
                <a:solidFill>
                  <a:srgbClr val="000000"/>
                </a:solidFill>
                <a:latin typeface="Calibri"/>
                <a:ea typeface="ＭＳ Ｐゴシック"/>
              </a:rPr>
              <a:t>particularmente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útil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cuando</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tiene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definir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serie</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posibles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cursos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acción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alternativos</a:t>
            </a:r>
            <a:r>
              <a:rPr lang="en-US" sz="2400" strike="noStrike" dirty="0">
                <a:solidFill>
                  <a:srgbClr val="000000"/>
                </a:solidFill>
                <a:latin typeface="Calibri"/>
                <a:ea typeface="ＭＳ Ｐゴシック"/>
              </a:rPr>
              <a:t>. </a:t>
            </a:r>
            <a:endParaRPr dirty="0"/>
          </a:p>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Por</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ejemplo</a:t>
            </a:r>
            <a:r>
              <a:rPr lang="en-US" sz="2400" strike="noStrike" dirty="0">
                <a:solidFill>
                  <a:srgbClr val="000000"/>
                </a:solidFill>
                <a:latin typeface="Calibri"/>
                <a:ea typeface="ＭＳ Ｐゴシック"/>
              </a:rPr>
              <a:t>, </a:t>
            </a:r>
            <a:r>
              <a:rPr lang="en-US" sz="2400" strike="noStrike" dirty="0" smtClean="0">
                <a:solidFill>
                  <a:srgbClr val="000000"/>
                </a:solidFill>
                <a:latin typeface="Calibri"/>
                <a:ea typeface="ＭＳ Ｐゴシック"/>
              </a:rPr>
              <a:t>el </a:t>
            </a:r>
            <a:r>
              <a:rPr lang="en-US" sz="2400" strike="noStrike" dirty="0" err="1" smtClean="0">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 la  </a:t>
            </a:r>
            <a:r>
              <a:rPr lang="en-US" sz="2400" strike="noStrike" dirty="0">
                <a:solidFill>
                  <a:srgbClr val="000000"/>
                </a:solidFill>
                <a:latin typeface="Calibri"/>
                <a:ea typeface="ＭＳ Ｐゴシック"/>
              </a:rPr>
              <a:t>de </a:t>
            </a:r>
            <a:r>
              <a:rPr lang="en-US" sz="2400" strike="noStrike" dirty="0" err="1">
                <a:solidFill>
                  <a:srgbClr val="000000"/>
                </a:solidFill>
                <a:latin typeface="Calibri"/>
                <a:ea typeface="ＭＳ Ｐゴシック"/>
              </a:rPr>
              <a:t>bomba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insulina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basa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cálculos</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tasa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cambio</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nivel</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azúcar</a:t>
            </a:r>
            <a:r>
              <a:rPr lang="en-US" sz="2400" strike="noStrike" dirty="0">
                <a:solidFill>
                  <a:srgbClr val="000000"/>
                </a:solidFill>
                <a:latin typeface="Calibri"/>
                <a:ea typeface="ＭＳ Ｐゴシック"/>
              </a:rPr>
              <a:t> en la </a:t>
            </a:r>
            <a:r>
              <a:rPr lang="en-US" sz="2400" strike="noStrike" dirty="0" err="1">
                <a:solidFill>
                  <a:srgbClr val="000000"/>
                </a:solidFill>
                <a:latin typeface="Calibri"/>
                <a:ea typeface="ＭＳ Ｐゴシック"/>
              </a:rPr>
              <a:t>sangre</a:t>
            </a:r>
            <a:r>
              <a:rPr lang="en-US" sz="2400" strike="noStrike" dirty="0">
                <a:solidFill>
                  <a:srgbClr val="000000"/>
                </a:solidFill>
                <a:latin typeface="Calibri"/>
                <a:ea typeface="ＭＳ Ｐゴシック"/>
              </a:rPr>
              <a:t> y la </a:t>
            </a:r>
            <a:r>
              <a:rPr lang="en-US" sz="2400" strike="noStrike" dirty="0" err="1">
                <a:solidFill>
                  <a:srgbClr val="000000"/>
                </a:solidFill>
                <a:latin typeface="Calibri"/>
                <a:ea typeface="ＭＳ Ｐゴシック"/>
              </a:rPr>
              <a:t>especificación</a:t>
            </a:r>
            <a:r>
              <a:rPr lang="en-US" sz="2400" strike="noStrike" dirty="0">
                <a:solidFill>
                  <a:srgbClr val="000000"/>
                </a:solidFill>
                <a:latin typeface="Calibri"/>
                <a:ea typeface="ＭＳ Ｐゴシック"/>
              </a:rPr>
              <a:t> </a:t>
            </a:r>
            <a:r>
              <a:rPr lang="en-US" sz="2400" strike="noStrike" dirty="0" smtClean="0">
                <a:solidFill>
                  <a:srgbClr val="000000"/>
                </a:solidFill>
                <a:latin typeface="Calibri"/>
                <a:ea typeface="ＭＳ Ｐゴシック"/>
              </a:rPr>
              <a:t>tabular </a:t>
            </a:r>
            <a:r>
              <a:rPr lang="en-US" sz="2400" strike="noStrike" dirty="0" err="1" smtClean="0">
                <a:solidFill>
                  <a:srgbClr val="000000"/>
                </a:solidFill>
                <a:latin typeface="Calibri"/>
                <a:ea typeface="ＭＳ Ｐゴシック"/>
              </a:rPr>
              <a:t>explica</a:t>
            </a:r>
            <a:r>
              <a:rPr lang="en-US" sz="2400" strike="noStrike" dirty="0" smtClean="0">
                <a:solidFill>
                  <a:srgbClr val="000000"/>
                </a:solidFill>
                <a:latin typeface="Calibri"/>
                <a:ea typeface="ＭＳ Ｐゴシック"/>
              </a:rPr>
              <a:t> </a:t>
            </a:r>
            <a:r>
              <a:rPr lang="en-US" sz="2400" strike="noStrike" dirty="0" err="1">
                <a:solidFill>
                  <a:srgbClr val="000000"/>
                </a:solidFill>
                <a:latin typeface="Calibri"/>
                <a:ea typeface="ＭＳ Ｐゴシック"/>
              </a:rPr>
              <a:t>cómo</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realizar</a:t>
            </a:r>
            <a:r>
              <a:rPr lang="en-US" sz="2400" strike="noStrike" dirty="0" smtClean="0">
                <a:solidFill>
                  <a:srgbClr val="000000"/>
                </a:solidFill>
                <a:latin typeface="Calibri"/>
                <a:ea typeface="ＭＳ Ｐゴシック"/>
              </a:rPr>
              <a:t> el </a:t>
            </a:r>
            <a:r>
              <a:rPr lang="en-US" sz="2400" strike="noStrike" dirty="0" err="1" smtClean="0">
                <a:solidFill>
                  <a:srgbClr val="000000"/>
                </a:solidFill>
                <a:latin typeface="Calibri"/>
                <a:ea typeface="ＭＳ Ｐゴシック"/>
              </a:rPr>
              <a:t>calculo</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para</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diferentes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escenarios</a:t>
            </a:r>
            <a:r>
              <a:rPr lang="en-US" sz="24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dirty="0" err="1">
                <a:solidFill>
                  <a:srgbClr val="46424D"/>
                </a:solidFill>
                <a:latin typeface="Arial"/>
                <a:ea typeface="ＭＳ Ｐゴシック"/>
              </a:rPr>
              <a:t>Especificación</a:t>
            </a:r>
            <a:r>
              <a:rPr lang="en-US" sz="2400" b="1" strike="noStrike" dirty="0">
                <a:solidFill>
                  <a:srgbClr val="46424D"/>
                </a:solidFill>
                <a:latin typeface="Arial"/>
                <a:ea typeface="ＭＳ Ｐゴシック"/>
              </a:rPr>
              <a:t> tabular del </a:t>
            </a:r>
            <a:r>
              <a:rPr lang="en-US" sz="2400" b="1" strike="noStrike" dirty="0" err="1">
                <a:solidFill>
                  <a:srgbClr val="46424D"/>
                </a:solidFill>
                <a:latin typeface="Arial"/>
                <a:ea typeface="ＭＳ Ｐゴシック"/>
              </a:rPr>
              <a:t>cálculo</a:t>
            </a:r>
            <a:r>
              <a:rPr lang="en-US" sz="2400" b="1" strike="noStrike" dirty="0">
                <a:solidFill>
                  <a:srgbClr val="46424D"/>
                </a:solidFill>
                <a:latin typeface="Arial"/>
                <a:ea typeface="ＭＳ Ｐゴシック"/>
              </a:rPr>
              <a:t> </a:t>
            </a:r>
            <a:r>
              <a:rPr lang="en-US" sz="2400" b="1" strike="noStrike" dirty="0" smtClean="0">
                <a:solidFill>
                  <a:srgbClr val="46424D"/>
                </a:solidFill>
                <a:latin typeface="Arial"/>
                <a:ea typeface="ＭＳ Ｐゴシック"/>
              </a:rPr>
              <a:t>de la </a:t>
            </a:r>
            <a:r>
              <a:rPr lang="en-US" sz="2400" b="1" strike="noStrike" dirty="0" err="1" smtClean="0">
                <a:solidFill>
                  <a:srgbClr val="46424D"/>
                </a:solidFill>
                <a:latin typeface="Arial"/>
                <a:ea typeface="ＭＳ Ｐゴシック"/>
              </a:rPr>
              <a:t>dosis</a:t>
            </a:r>
            <a:r>
              <a:rPr lang="en-US" sz="2400" b="1" strike="noStrike" dirty="0" smtClean="0">
                <a:solidFill>
                  <a:srgbClr val="46424D"/>
                </a:solidFill>
                <a:latin typeface="Arial"/>
                <a:ea typeface="ＭＳ Ｐゴシック"/>
              </a:rPr>
              <a:t> </a:t>
            </a:r>
            <a:r>
              <a:rPr lang="en-US" sz="2400" b="1" strike="noStrike" dirty="0">
                <a:solidFill>
                  <a:srgbClr val="46424D"/>
                </a:solidFill>
                <a:latin typeface="Arial"/>
                <a:ea typeface="ＭＳ Ｐゴシック"/>
              </a:rPr>
              <a:t>de </a:t>
            </a:r>
            <a:r>
              <a:rPr lang="en-US" sz="2400" b="1" strike="noStrike" dirty="0" err="1">
                <a:solidFill>
                  <a:srgbClr val="46424D"/>
                </a:solidFill>
                <a:latin typeface="Arial"/>
                <a:ea typeface="ＭＳ Ｐゴシック"/>
              </a:rPr>
              <a:t>insulina</a:t>
            </a:r>
            <a:endParaRPr dirty="0"/>
          </a:p>
        </p:txBody>
      </p:sp>
      <p:graphicFrame>
        <p:nvGraphicFramePr>
          <p:cNvPr id="257" name="Table 2"/>
          <p:cNvGraphicFramePr/>
          <p:nvPr>
            <p:extLst>
              <p:ext uri="{D42A27DB-BD31-4B8C-83A1-F6EECF244321}">
                <p14:modId xmlns:p14="http://schemas.microsoft.com/office/powerpoint/2010/main" val="97308449"/>
              </p:ext>
            </p:extLst>
          </p:nvPr>
        </p:nvGraphicFramePr>
        <p:xfrm>
          <a:off x="685800" y="1981080"/>
          <a:ext cx="6460920" cy="2895600"/>
        </p:xfrm>
        <a:graphic>
          <a:graphicData uri="http://schemas.openxmlformats.org/drawingml/2006/table">
            <a:tbl>
              <a:tblPr/>
              <a:tblGrid>
                <a:gridCol w="3809880"/>
                <a:gridCol w="2651040"/>
              </a:tblGrid>
              <a:tr h="317520">
                <a:tc>
                  <a:txBody>
                    <a:bodyPr/>
                    <a:lstStyle/>
                    <a:p>
                      <a:pPr algn="just">
                        <a:lnSpc>
                          <a:spcPct val="100000"/>
                        </a:lnSpc>
                      </a:pPr>
                      <a:r>
                        <a:rPr lang="es-BO" sz="1600" b="1" strike="noStrike" dirty="0">
                          <a:solidFill>
                            <a:srgbClr val="000000"/>
                          </a:solidFill>
                          <a:latin typeface="Arial"/>
                          <a:ea typeface="Times New Roman"/>
                        </a:rPr>
                        <a:t>Condición</a:t>
                      </a:r>
                      <a:endParaRPr dirty="0"/>
                    </a:p>
                  </a:txBody>
                  <a:tcPr/>
                </a:tc>
                <a:tc>
                  <a:txBody>
                    <a:bodyPr/>
                    <a:lstStyle/>
                    <a:p>
                      <a:pPr algn="just">
                        <a:lnSpc>
                          <a:spcPct val="100000"/>
                        </a:lnSpc>
                      </a:pPr>
                      <a:r>
                        <a:rPr lang="es-BO" sz="1600" b="1" strike="noStrike">
                          <a:solidFill>
                            <a:srgbClr val="000000"/>
                          </a:solidFill>
                          <a:latin typeface="Arial"/>
                          <a:ea typeface="Times New Roman"/>
                        </a:rPr>
                        <a:t>Acción</a:t>
                      </a:r>
                      <a:endParaRPr/>
                    </a:p>
                  </a:txBody>
                  <a:tcPr/>
                </a:tc>
              </a:tr>
              <a:tr h="317520">
                <a:tc>
                  <a:txBody>
                    <a:bodyPr/>
                    <a:lstStyle/>
                    <a:p>
                      <a:pPr algn="just">
                        <a:lnSpc>
                          <a:spcPct val="100000"/>
                        </a:lnSpc>
                      </a:pPr>
                      <a:r>
                        <a:rPr lang="es-BO" sz="1600" strike="noStrike">
                          <a:solidFill>
                            <a:srgbClr val="000000"/>
                          </a:solidFill>
                          <a:latin typeface="Arial"/>
                          <a:ea typeface="Times New Roman"/>
                        </a:rPr>
                        <a:t>Nivel de azúcar cayendo(r2 &lt; r1)</a:t>
                      </a:r>
                      <a:endParaRPr/>
                    </a:p>
                  </a:txBody>
                  <a:tcPr/>
                </a:tc>
                <a:tc>
                  <a:txBody>
                    <a:bodyPr/>
                    <a:lstStyle/>
                    <a:p>
                      <a:pPr algn="just">
                        <a:lnSpc>
                          <a:spcPct val="100000"/>
                        </a:lnSpc>
                      </a:pPr>
                      <a:r>
                        <a:rPr lang="es-BO" sz="1600" strike="noStrike">
                          <a:solidFill>
                            <a:srgbClr val="000000"/>
                          </a:solidFill>
                          <a:latin typeface="Arial"/>
                          <a:ea typeface="Times New Roman"/>
                        </a:rPr>
                        <a:t>CompDosis = 0</a:t>
                      </a:r>
                      <a:endParaRPr/>
                    </a:p>
                  </a:txBody>
                  <a:tcPr/>
                </a:tc>
              </a:tr>
              <a:tr h="317520">
                <a:tc>
                  <a:txBody>
                    <a:bodyPr/>
                    <a:lstStyle/>
                    <a:p>
                      <a:pPr algn="just">
                        <a:lnSpc>
                          <a:spcPct val="100000"/>
                        </a:lnSpc>
                      </a:pPr>
                      <a:r>
                        <a:rPr lang="es-BO" sz="1600" strike="noStrike">
                          <a:solidFill>
                            <a:srgbClr val="000000"/>
                          </a:solidFill>
                          <a:latin typeface="Arial"/>
                          <a:ea typeface="Times New Roman"/>
                        </a:rPr>
                        <a:t>Nivel de azúcar estable (r2 = r1)</a:t>
                      </a:r>
                      <a:endParaRPr/>
                    </a:p>
                  </a:txBody>
                  <a:tcPr/>
                </a:tc>
                <a:tc>
                  <a:txBody>
                    <a:bodyPr/>
                    <a:lstStyle/>
                    <a:p>
                      <a:pPr algn="just">
                        <a:lnSpc>
                          <a:spcPct val="100000"/>
                        </a:lnSpc>
                      </a:pPr>
                      <a:r>
                        <a:rPr lang="es-BO" sz="1600" strike="noStrike">
                          <a:solidFill>
                            <a:srgbClr val="000000"/>
                          </a:solidFill>
                          <a:latin typeface="Arial"/>
                          <a:ea typeface="Times New Roman"/>
                        </a:rPr>
                        <a:t>CompDosis = 0</a:t>
                      </a:r>
                      <a:endParaRPr/>
                    </a:p>
                  </a:txBody>
                  <a:tcPr/>
                </a:tc>
              </a:tr>
              <a:tr h="768960">
                <a:tc>
                  <a:txBody>
                    <a:bodyPr/>
                    <a:lstStyle/>
                    <a:p>
                      <a:pPr algn="just">
                        <a:lnSpc>
                          <a:spcPct val="100000"/>
                        </a:lnSpc>
                      </a:pPr>
                      <a:r>
                        <a:rPr lang="es-BO" sz="1600" strike="noStrike" dirty="0">
                          <a:solidFill>
                            <a:srgbClr val="000000"/>
                          </a:solidFill>
                          <a:latin typeface="Arial"/>
                          <a:ea typeface="Times New Roman"/>
                        </a:rPr>
                        <a:t>Nivel de azúcar aumentado y  la </a:t>
                      </a:r>
                      <a:r>
                        <a:rPr lang="es-BO" sz="1600" strike="noStrike" dirty="0" smtClean="0">
                          <a:solidFill>
                            <a:srgbClr val="000000"/>
                          </a:solidFill>
                          <a:latin typeface="Arial"/>
                          <a:ea typeface="Times New Roman"/>
                        </a:rPr>
                        <a:t>relación</a:t>
                      </a:r>
                      <a:r>
                        <a:rPr lang="es-BO" sz="1600" strike="noStrike" baseline="0" dirty="0" smtClean="0">
                          <a:solidFill>
                            <a:srgbClr val="000000"/>
                          </a:solidFill>
                          <a:latin typeface="Arial"/>
                          <a:ea typeface="Times New Roman"/>
                        </a:rPr>
                        <a:t> </a:t>
                      </a:r>
                      <a:r>
                        <a:rPr lang="es-BO" sz="1600" strike="noStrike" dirty="0" smtClean="0">
                          <a:solidFill>
                            <a:srgbClr val="000000"/>
                          </a:solidFill>
                          <a:latin typeface="Arial"/>
                          <a:ea typeface="Times New Roman"/>
                        </a:rPr>
                        <a:t>bajando</a:t>
                      </a:r>
                      <a:r>
                        <a:rPr lang="es-BO" sz="1600" strike="noStrike" dirty="0">
                          <a:solidFill>
                            <a:srgbClr val="000000"/>
                          </a:solidFill>
                          <a:latin typeface="Arial"/>
                          <a:ea typeface="Times New Roman"/>
                        </a:rPr>
                        <a:t>
((r2 – r1) &lt; (r1 – r0))</a:t>
                      </a:r>
                      <a:endParaRPr dirty="0"/>
                    </a:p>
                  </a:txBody>
                  <a:tcPr/>
                </a:tc>
                <a:tc>
                  <a:txBody>
                    <a:bodyPr/>
                    <a:lstStyle/>
                    <a:p>
                      <a:pPr algn="just">
                        <a:lnSpc>
                          <a:spcPct val="100000"/>
                        </a:lnSpc>
                      </a:pPr>
                      <a:r>
                        <a:rPr lang="es-BO" sz="1600" strike="noStrike">
                          <a:solidFill>
                            <a:srgbClr val="000000"/>
                          </a:solidFill>
                          <a:latin typeface="Arial"/>
                          <a:ea typeface="Times New Roman"/>
                        </a:rPr>
                        <a:t>CompDosis = 0</a:t>
                      </a:r>
                      <a:endParaRPr/>
                    </a:p>
                  </a:txBody>
                  <a:tcPr/>
                </a:tc>
              </a:tr>
              <a:tr h="994680">
                <a:tc>
                  <a:txBody>
                    <a:bodyPr/>
                    <a:lstStyle/>
                    <a:p>
                      <a:pPr algn="just">
                        <a:lnSpc>
                          <a:spcPct val="100000"/>
                        </a:lnSpc>
                      </a:pPr>
                      <a:r>
                        <a:rPr lang="es-BO" sz="1600" strike="noStrike" dirty="0">
                          <a:solidFill>
                            <a:srgbClr val="000000"/>
                          </a:solidFill>
                          <a:latin typeface="Arial"/>
                          <a:ea typeface="Times New Roman"/>
                        </a:rPr>
                        <a:t>Nivel de azúcar incrementando y la </a:t>
                      </a:r>
                      <a:r>
                        <a:rPr lang="es-BO" sz="1600" strike="noStrike" dirty="0" smtClean="0">
                          <a:solidFill>
                            <a:srgbClr val="000000"/>
                          </a:solidFill>
                          <a:latin typeface="Arial"/>
                          <a:ea typeface="Times New Roman"/>
                        </a:rPr>
                        <a:t>relación aumentando </a:t>
                      </a:r>
                      <a:r>
                        <a:rPr lang="es-BO" sz="1600" strike="noStrike" dirty="0">
                          <a:solidFill>
                            <a:srgbClr val="000000"/>
                          </a:solidFill>
                          <a:latin typeface="Arial"/>
                          <a:ea typeface="Times New Roman"/>
                        </a:rPr>
                        <a:t>o estable
((r2 – r1) ≥ (r1 – r0))</a:t>
                      </a:r>
                      <a:endParaRPr dirty="0"/>
                    </a:p>
                  </a:txBody>
                  <a:tcPr/>
                </a:tc>
                <a:tc>
                  <a:txBody>
                    <a:bodyPr/>
                    <a:lstStyle/>
                    <a:p>
                      <a:pPr algn="just">
                        <a:lnSpc>
                          <a:spcPct val="100000"/>
                        </a:lnSpc>
                      </a:pPr>
                      <a:r>
                        <a:rPr lang="es-BO" sz="1600" strike="noStrike" dirty="0" err="1">
                          <a:solidFill>
                            <a:srgbClr val="000000"/>
                          </a:solidFill>
                          <a:latin typeface="Arial"/>
                          <a:ea typeface="Times New Roman"/>
                        </a:rPr>
                        <a:t>CompDosis</a:t>
                      </a:r>
                      <a:r>
                        <a:rPr lang="es-BO" sz="1600" strike="noStrike" dirty="0">
                          <a:solidFill>
                            <a:srgbClr val="000000"/>
                          </a:solidFill>
                          <a:latin typeface="Arial"/>
                          <a:ea typeface="Times New Roman"/>
                        </a:rPr>
                        <a:t> = 
      </a:t>
                      </a:r>
                      <a:r>
                        <a:rPr lang="es-BO" sz="1600" strike="noStrike" dirty="0" smtClean="0">
                          <a:solidFill>
                            <a:srgbClr val="000000"/>
                          </a:solidFill>
                          <a:latin typeface="Arial"/>
                          <a:ea typeface="Times New Roman"/>
                        </a:rPr>
                        <a:t>redondear((</a:t>
                      </a:r>
                      <a:r>
                        <a:rPr lang="es-BO" sz="1600" strike="noStrike" dirty="0">
                          <a:solidFill>
                            <a:srgbClr val="000000"/>
                          </a:solidFill>
                          <a:latin typeface="Arial"/>
                          <a:ea typeface="Times New Roman"/>
                        </a:rPr>
                        <a:t>r2 – r1)/4)</a:t>
                      </a:r>
                      <a:endParaRPr dirty="0"/>
                    </a:p>
                    <a:p>
                      <a:pPr algn="just">
                        <a:lnSpc>
                          <a:spcPct val="100000"/>
                        </a:lnSpc>
                      </a:pPr>
                      <a:r>
                        <a:rPr lang="es-BO" sz="1600" strike="noStrike" dirty="0" err="1">
                          <a:solidFill>
                            <a:srgbClr val="000000"/>
                          </a:solidFill>
                          <a:latin typeface="Arial"/>
                          <a:ea typeface="Times New Roman"/>
                        </a:rPr>
                        <a:t>If</a:t>
                      </a:r>
                      <a:r>
                        <a:rPr lang="es-BO" sz="1600" strike="noStrike" dirty="0">
                          <a:solidFill>
                            <a:srgbClr val="000000"/>
                          </a:solidFill>
                          <a:latin typeface="Arial"/>
                          <a:ea typeface="Times New Roman"/>
                        </a:rPr>
                        <a:t> </a:t>
                      </a:r>
                      <a:r>
                        <a:rPr lang="es-BO" sz="1600" strike="noStrike" dirty="0" err="1" smtClean="0">
                          <a:solidFill>
                            <a:srgbClr val="000000"/>
                          </a:solidFill>
                          <a:latin typeface="Arial"/>
                          <a:ea typeface="Times New Roman"/>
                        </a:rPr>
                        <a:t>CompDosis</a:t>
                      </a:r>
                      <a:r>
                        <a:rPr lang="es-BO" sz="1600" strike="noStrike" dirty="0" smtClean="0">
                          <a:solidFill>
                            <a:srgbClr val="000000"/>
                          </a:solidFill>
                          <a:latin typeface="Arial"/>
                          <a:ea typeface="Times New Roman"/>
                        </a:rPr>
                        <a:t> = </a:t>
                      </a:r>
                      <a:r>
                        <a:rPr lang="es-BO" sz="1600" strike="noStrike" dirty="0">
                          <a:solidFill>
                            <a:srgbClr val="000000"/>
                          </a:solidFill>
                          <a:latin typeface="Arial"/>
                          <a:ea typeface="Times New Roman"/>
                        </a:rPr>
                        <a:t>0 </a:t>
                      </a:r>
                      <a:r>
                        <a:rPr lang="es-BO" sz="1600" strike="noStrike" dirty="0" err="1">
                          <a:solidFill>
                            <a:srgbClr val="000000"/>
                          </a:solidFill>
                          <a:latin typeface="Arial"/>
                          <a:ea typeface="Times New Roman"/>
                        </a:rPr>
                        <a:t>then</a:t>
                      </a:r>
                      <a:r>
                        <a:rPr lang="es-BO" sz="1600" strike="noStrike" dirty="0">
                          <a:solidFill>
                            <a:srgbClr val="000000"/>
                          </a:solidFill>
                          <a:latin typeface="Arial"/>
                          <a:ea typeface="Times New Roman"/>
                        </a:rPr>
                        <a:t> </a:t>
                      </a:r>
                      <a:endParaRPr dirty="0"/>
                    </a:p>
                    <a:p>
                      <a:pPr algn="just">
                        <a:lnSpc>
                          <a:spcPct val="100000"/>
                        </a:lnSpc>
                      </a:pPr>
                      <a:r>
                        <a:rPr lang="es-BO" sz="1600" strike="noStrike" dirty="0" err="1">
                          <a:solidFill>
                            <a:srgbClr val="000000"/>
                          </a:solidFill>
                          <a:latin typeface="Arial"/>
                          <a:ea typeface="Times New Roman"/>
                        </a:rPr>
                        <a:t>CompDosis</a:t>
                      </a:r>
                      <a:r>
                        <a:rPr lang="es-BO" sz="1600" strike="noStrike" dirty="0">
                          <a:solidFill>
                            <a:srgbClr val="000000"/>
                          </a:solidFill>
                          <a:latin typeface="Arial"/>
                          <a:ea typeface="Times New Roman"/>
                        </a:rPr>
                        <a:t> = </a:t>
                      </a:r>
                      <a:r>
                        <a:rPr lang="es-BO" sz="1600" strike="noStrike" dirty="0" err="1">
                          <a:solidFill>
                            <a:srgbClr val="000000"/>
                          </a:solidFill>
                          <a:latin typeface="Arial"/>
                          <a:ea typeface="Times New Roman"/>
                        </a:rPr>
                        <a:t>MinimoDosis</a:t>
                      </a:r>
                      <a:endParaRPr dirty="0"/>
                    </a:p>
                  </a:txBody>
                  <a:tcPr/>
                </a:tc>
              </a:tr>
            </a:tbl>
          </a:graphicData>
        </a:graphic>
      </p:graphicFrame>
      <p:sp>
        <p:nvSpPr>
          <p:cNvPr id="258" name="TextShape 3"/>
          <p:cNvSpPr txBox="1"/>
          <p:nvPr/>
        </p:nvSpPr>
        <p:spPr>
          <a:xfrm>
            <a:off x="6553080" y="6356520"/>
            <a:ext cx="2133360" cy="364680"/>
          </a:xfrm>
          <a:prstGeom prst="rect">
            <a:avLst/>
          </a:prstGeom>
          <a:noFill/>
          <a:ln>
            <a:noFill/>
          </a:ln>
        </p:spPr>
        <p:txBody>
          <a:bodyPr anchor="ctr"/>
          <a:lstStyle/>
          <a:p>
            <a:pPr algn="r">
              <a:lnSpc>
                <a:spcPct val="100000"/>
              </a:lnSpc>
            </a:pPr>
            <a:fld id="{63BE200B-4517-4DFE-94EF-BDB8CBEA21CD}" type="slidenum">
              <a:rPr lang="es-BO" sz="1200" strike="noStrike">
                <a:solidFill>
                  <a:srgbClr val="8B8B8B"/>
                </a:solidFill>
                <a:latin typeface="Calibri"/>
              </a:rPr>
              <a:pPr algn="r">
                <a:lnSpc>
                  <a:spcPct val="100000"/>
                </a:lnSpc>
              </a:pPr>
              <a:t>42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Procesos de ingeniería de requerimientos</a:t>
            </a:r>
            <a:endParaRPr/>
          </a:p>
        </p:txBody>
      </p:sp>
      <p:sp>
        <p:nvSpPr>
          <p:cNvPr id="261"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procesos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utilizados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varían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ampliamente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dependiendo</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aplicación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personas </a:t>
            </a:r>
            <a:r>
              <a:rPr lang="en-US" sz="2400" strike="noStrike" dirty="0" err="1">
                <a:solidFill>
                  <a:srgbClr val="000000"/>
                </a:solidFill>
                <a:latin typeface="Calibri"/>
                <a:ea typeface="ＭＳ Ｐゴシック"/>
              </a:rPr>
              <a:t>involucradas</a:t>
            </a:r>
            <a:r>
              <a:rPr lang="en-US" sz="2400" strike="noStrike" dirty="0">
                <a:solidFill>
                  <a:srgbClr val="000000"/>
                </a:solidFill>
                <a:latin typeface="Calibri"/>
                <a:ea typeface="ＭＳ Ｐゴシック"/>
              </a:rPr>
              <a:t> y la </a:t>
            </a:r>
            <a:r>
              <a:rPr lang="en-US" sz="2400" strike="noStrike" dirty="0" err="1">
                <a:solidFill>
                  <a:srgbClr val="000000"/>
                </a:solidFill>
                <a:latin typeface="Calibri"/>
                <a:ea typeface="ＭＳ Ｐゴシック"/>
              </a:rPr>
              <a:t>organización</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desarrollo</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requisitos</a:t>
            </a:r>
            <a:r>
              <a:rPr lang="en-US" sz="2400" strike="noStrike" dirty="0" smtClean="0">
                <a:solidFill>
                  <a:srgbClr val="000000"/>
                </a:solidFill>
                <a:latin typeface="Calibri"/>
                <a:ea typeface="ＭＳ Ｐゴシック"/>
              </a:rPr>
              <a:t>.</a:t>
            </a:r>
          </a:p>
          <a:p>
            <a:pPr>
              <a:lnSpc>
                <a:spcPct val="90000"/>
              </a:lnSpc>
            </a:pPr>
            <a:endParaRPr dirty="0"/>
          </a:p>
          <a:p>
            <a:pPr>
              <a:lnSpc>
                <a:spcPct val="90000"/>
              </a:lnSpc>
              <a:buFont typeface="Wingdings" charset="2"/>
              <a:buChar char=""/>
            </a:pPr>
            <a:r>
              <a:rPr lang="en-US" sz="2400" strike="noStrike" dirty="0">
                <a:solidFill>
                  <a:srgbClr val="000000"/>
                </a:solidFill>
                <a:latin typeface="Calibri"/>
                <a:ea typeface="ＭＳ Ｐゴシック"/>
              </a:rPr>
              <a:t>Sin embargo, hay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serie</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actividades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genéricas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comunes</a:t>
            </a:r>
            <a:r>
              <a:rPr lang="en-US" sz="2400" strike="noStrike" dirty="0">
                <a:solidFill>
                  <a:srgbClr val="000000"/>
                </a:solidFill>
                <a:latin typeface="Calibri"/>
                <a:ea typeface="ＭＳ Ｐゴシック"/>
              </a:rPr>
              <a:t> a </a:t>
            </a:r>
            <a:r>
              <a:rPr lang="en-US" sz="2400" strike="noStrike" dirty="0" err="1">
                <a:solidFill>
                  <a:srgbClr val="000000"/>
                </a:solidFill>
                <a:latin typeface="Calibri"/>
                <a:ea typeface="ＭＳ Ｐゴシック"/>
              </a:rPr>
              <a:t>todos</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procesos</a:t>
            </a:r>
            <a:endParaRPr dirty="0"/>
          </a:p>
          <a:p>
            <a:pPr lvl="1">
              <a:lnSpc>
                <a:spcPct val="90000"/>
              </a:lnSpc>
              <a:buFont typeface="Wingdings" charset="2"/>
              <a:buChar char=""/>
            </a:pPr>
            <a:r>
              <a:rPr lang="en-US" sz="2000" strike="noStrike" dirty="0" err="1">
                <a:solidFill>
                  <a:srgbClr val="000000"/>
                </a:solidFill>
                <a:latin typeface="Calibri"/>
                <a:ea typeface="ＭＳ Ｐゴシック"/>
              </a:rPr>
              <a:t>Obtención</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a:t>
            </a:r>
            <a:endParaRPr dirty="0"/>
          </a:p>
          <a:p>
            <a:pPr lvl="1">
              <a:lnSpc>
                <a:spcPct val="90000"/>
              </a:lnSpc>
              <a:buFont typeface="Wingdings" charset="2"/>
              <a:buChar char=""/>
            </a:pPr>
            <a:r>
              <a:rPr lang="en-US" sz="2000" strike="noStrike" dirty="0">
                <a:solidFill>
                  <a:srgbClr val="000000"/>
                </a:solidFill>
                <a:latin typeface="Calibri"/>
                <a:ea typeface="ＭＳ Ｐゴシック"/>
              </a:rPr>
              <a:t>El </a:t>
            </a:r>
            <a:r>
              <a:rPr lang="en-US" sz="2000" strike="noStrike" dirty="0" err="1">
                <a:solidFill>
                  <a:srgbClr val="000000"/>
                </a:solidFill>
                <a:latin typeface="Calibri"/>
                <a:ea typeface="ＭＳ Ｐゴシック"/>
              </a:rPr>
              <a:t>análisis</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a:t>
            </a:r>
            <a:endParaRPr dirty="0"/>
          </a:p>
          <a:p>
            <a:pPr lvl="1">
              <a:lnSpc>
                <a:spcPct val="90000"/>
              </a:lnSpc>
              <a:buFont typeface="Wingdings" charset="2"/>
              <a:buChar char=""/>
            </a:pPr>
            <a:r>
              <a:rPr lang="en-US" sz="2000" strike="noStrike" dirty="0">
                <a:solidFill>
                  <a:srgbClr val="000000"/>
                </a:solidFill>
                <a:latin typeface="Calibri"/>
                <a:ea typeface="ＭＳ Ｐゴシック"/>
              </a:rPr>
              <a:t>La </a:t>
            </a:r>
            <a:r>
              <a:rPr lang="en-US" sz="2000" strike="noStrike" dirty="0" err="1">
                <a:solidFill>
                  <a:srgbClr val="000000"/>
                </a:solidFill>
                <a:latin typeface="Calibri"/>
                <a:ea typeface="ＭＳ Ｐゴシック"/>
              </a:rPr>
              <a:t>validación</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 </a:t>
            </a:r>
            <a:endParaRPr dirty="0"/>
          </a:p>
          <a:p>
            <a:pPr lvl="1">
              <a:lnSpc>
                <a:spcPct val="90000"/>
              </a:lnSpc>
              <a:buFont typeface="Wingdings" charset="2"/>
              <a:buChar char=""/>
            </a:pPr>
            <a:r>
              <a:rPr lang="en-US" sz="2000" strike="noStrike" dirty="0">
                <a:solidFill>
                  <a:srgbClr val="000000"/>
                </a:solidFill>
                <a:latin typeface="Calibri"/>
                <a:ea typeface="ＭＳ Ｐゴシック"/>
              </a:rPr>
              <a:t>La </a:t>
            </a:r>
            <a:r>
              <a:rPr lang="en-US" sz="2000" strike="noStrike" dirty="0" err="1">
                <a:solidFill>
                  <a:srgbClr val="000000"/>
                </a:solidFill>
                <a:latin typeface="Calibri"/>
                <a:ea typeface="ＭＳ Ｐゴシック"/>
              </a:rPr>
              <a:t>gestión</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smtClean="0">
                <a:solidFill>
                  <a:srgbClr val="000000"/>
                </a:solidFill>
                <a:latin typeface="Calibri"/>
                <a:ea typeface="ＭＳ Ｐゴシック"/>
              </a:rPr>
              <a:t>.</a:t>
            </a:r>
          </a:p>
          <a:p>
            <a:pPr lvl="1">
              <a:lnSpc>
                <a:spcPct val="90000"/>
              </a:lnSpc>
              <a:buFont typeface="Wingdings" charset="2"/>
              <a:buChar char=""/>
            </a:pPr>
            <a:endParaRPr dirty="0"/>
          </a:p>
          <a:p>
            <a:pPr>
              <a:lnSpc>
                <a:spcPct val="90000"/>
              </a:lnSpc>
              <a:buFont typeface="Wingdings" charset="2"/>
              <a:buChar char=""/>
            </a:pPr>
            <a:r>
              <a:rPr lang="en-US" sz="2400" strike="noStrike" dirty="0">
                <a:solidFill>
                  <a:srgbClr val="000000"/>
                </a:solidFill>
                <a:latin typeface="Calibri"/>
                <a:ea typeface="ＭＳ Ｐゴシック"/>
              </a:rPr>
              <a:t>En la </a:t>
            </a:r>
            <a:r>
              <a:rPr lang="en-US" sz="2400" strike="noStrike" dirty="0" err="1">
                <a:solidFill>
                  <a:srgbClr val="000000"/>
                </a:solidFill>
                <a:latin typeface="Calibri"/>
                <a:ea typeface="ＭＳ Ｐゴシック"/>
              </a:rPr>
              <a:t>práctica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actividad</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iterativa</a:t>
            </a:r>
            <a:r>
              <a:rPr lang="en-US" sz="2400" strike="noStrike" dirty="0">
                <a:solidFill>
                  <a:srgbClr val="000000"/>
                </a:solidFill>
                <a:latin typeface="Calibri"/>
                <a:ea typeface="ＭＳ Ｐゴシック"/>
              </a:rPr>
              <a:t> en el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intercalan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procesos</a:t>
            </a:r>
            <a:r>
              <a:rPr lang="en-US" sz="2400" strike="noStrike" dirty="0">
                <a:solidFill>
                  <a:srgbClr val="000000"/>
                </a:solidFill>
                <a:latin typeface="Calibri"/>
                <a:ea typeface="ＭＳ Ｐゴシック"/>
              </a:rPr>
              <a:t>.</a:t>
            </a:r>
            <a:endParaRPr dirty="0"/>
          </a:p>
        </p:txBody>
      </p:sp>
      <p:sp>
        <p:nvSpPr>
          <p:cNvPr id="262" name="TextShape 3"/>
          <p:cNvSpPr txBox="1"/>
          <p:nvPr/>
        </p:nvSpPr>
        <p:spPr>
          <a:xfrm>
            <a:off x="6553080" y="6356520"/>
            <a:ext cx="2133360" cy="364680"/>
          </a:xfrm>
          <a:prstGeom prst="rect">
            <a:avLst/>
          </a:prstGeom>
          <a:noFill/>
          <a:ln>
            <a:noFill/>
          </a:ln>
        </p:spPr>
        <p:txBody>
          <a:bodyPr anchor="ctr"/>
          <a:lstStyle/>
          <a:p>
            <a:pPr algn="r">
              <a:lnSpc>
                <a:spcPct val="100000"/>
              </a:lnSpc>
            </a:pPr>
            <a:fld id="{AD37F7B1-E2AF-4ED9-A03E-F935FA451D4A}" type="slidenum">
              <a:rPr lang="es-BO" sz="1200" strike="noStrike">
                <a:solidFill>
                  <a:srgbClr val="8B8B8B"/>
                </a:solidFill>
                <a:latin typeface="Calibri"/>
              </a:rPr>
              <a:pPr algn="r">
                <a:lnSpc>
                  <a:spcPct val="100000"/>
                </a:lnSpc>
              </a:pPr>
              <a:t>43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Obtención y análisis de requerimientos</a:t>
            </a:r>
            <a:endParaRPr/>
          </a:p>
        </p:txBody>
      </p:sp>
      <p:sp>
        <p:nvSpPr>
          <p:cNvPr id="269"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A </a:t>
            </a:r>
            <a:r>
              <a:rPr lang="en-US" sz="2400" strike="noStrike" dirty="0" err="1">
                <a:solidFill>
                  <a:srgbClr val="000000"/>
                </a:solidFill>
                <a:latin typeface="Calibri"/>
                <a:ea typeface="ＭＳ Ｐゴシック"/>
              </a:rPr>
              <a:t>veces</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denomina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obtención</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o </a:t>
            </a:r>
            <a:r>
              <a:rPr lang="en-US" sz="2400" strike="noStrike" dirty="0" err="1">
                <a:solidFill>
                  <a:srgbClr val="000000"/>
                </a:solidFill>
                <a:latin typeface="Calibri"/>
                <a:ea typeface="ＭＳ Ｐゴシック"/>
              </a:rPr>
              <a:t>descubrimiento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requerimientos</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Involucra</a:t>
            </a:r>
            <a:r>
              <a:rPr lang="en-US" sz="2400" strike="noStrike" dirty="0">
                <a:solidFill>
                  <a:srgbClr val="000000"/>
                </a:solidFill>
                <a:latin typeface="Calibri"/>
                <a:ea typeface="ＭＳ Ｐゴシック"/>
              </a:rPr>
              <a:t> al personal </a:t>
            </a:r>
            <a:r>
              <a:rPr lang="en-US" sz="2400" strike="noStrike" dirty="0" err="1">
                <a:solidFill>
                  <a:srgbClr val="000000"/>
                </a:solidFill>
                <a:latin typeface="Calibri"/>
                <a:ea typeface="ＭＳ Ｐゴシック"/>
              </a:rPr>
              <a:t>técnico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trabaja</a:t>
            </a:r>
            <a:r>
              <a:rPr lang="en-US" sz="2400" strike="noStrike" dirty="0">
                <a:solidFill>
                  <a:srgbClr val="000000"/>
                </a:solidFill>
                <a:latin typeface="Calibri"/>
                <a:ea typeface="ＭＳ Ｐゴシック"/>
              </a:rPr>
              <a:t> con los </a:t>
            </a:r>
            <a:r>
              <a:rPr lang="en-US" sz="2400" strike="noStrike" dirty="0" err="1">
                <a:solidFill>
                  <a:srgbClr val="000000"/>
                </a:solidFill>
                <a:latin typeface="Calibri"/>
                <a:ea typeface="ＭＳ Ｐゴシック"/>
              </a:rPr>
              <a:t>clientes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averiguar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sobre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aplicación</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servicios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proporcionar</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limitaciones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operativas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involucrar</a:t>
            </a:r>
            <a:r>
              <a:rPr lang="en-US" sz="2400" strike="noStrike" dirty="0">
                <a:solidFill>
                  <a:srgbClr val="000000"/>
                </a:solidFill>
                <a:latin typeface="Calibri"/>
                <a:ea typeface="ＭＳ Ｐゴシック"/>
              </a:rPr>
              <a:t> a los </a:t>
            </a:r>
            <a:r>
              <a:rPr lang="en-US" sz="2400" strike="noStrike" dirty="0" err="1">
                <a:solidFill>
                  <a:srgbClr val="000000"/>
                </a:solidFill>
                <a:latin typeface="Calibri"/>
                <a:ea typeface="ＭＳ Ｐゴシック"/>
              </a:rPr>
              <a:t>usuarios</a:t>
            </a:r>
            <a:r>
              <a:rPr lang="en-US" sz="2400" strike="noStrike" dirty="0">
                <a:solidFill>
                  <a:srgbClr val="000000"/>
                </a:solidFill>
                <a:latin typeface="Calibri"/>
                <a:ea typeface="ＭＳ Ｐゴシック"/>
              </a:rPr>
              <a:t> finales, </a:t>
            </a:r>
            <a:r>
              <a:rPr lang="en-US" sz="2400" strike="noStrike" dirty="0" err="1">
                <a:solidFill>
                  <a:srgbClr val="000000"/>
                </a:solidFill>
                <a:latin typeface="Calibri"/>
                <a:ea typeface="ＭＳ Ｐゴシック"/>
              </a:rPr>
              <a:t>gerentes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ingenieros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involucrados</a:t>
            </a:r>
            <a:r>
              <a:rPr lang="en-US" sz="2400" strike="noStrike" dirty="0">
                <a:solidFill>
                  <a:srgbClr val="000000"/>
                </a:solidFill>
                <a:latin typeface="Calibri"/>
                <a:ea typeface="ＭＳ Ｐゴシック"/>
              </a:rPr>
              <a:t> en el </a:t>
            </a:r>
            <a:r>
              <a:rPr lang="en-US" sz="2400" strike="noStrike" dirty="0" err="1">
                <a:solidFill>
                  <a:srgbClr val="000000"/>
                </a:solidFill>
                <a:latin typeface="Calibri"/>
                <a:ea typeface="ＭＳ Ｐゴシック"/>
              </a:rPr>
              <a:t>mantenimiento</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expertos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dominio</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sindicatos</a:t>
            </a:r>
            <a:r>
              <a:rPr lang="en-US" sz="2400" strike="noStrike" dirty="0">
                <a:solidFill>
                  <a:srgbClr val="000000"/>
                </a:solidFill>
                <a:latin typeface="Calibri"/>
                <a:ea typeface="ＭＳ Ｐゴシック"/>
              </a:rPr>
              <a:t>, etc. </a:t>
            </a:r>
            <a:r>
              <a:rPr lang="en-US" sz="2400" strike="noStrike" dirty="0" err="1">
                <a:solidFill>
                  <a:srgbClr val="000000"/>
                </a:solidFill>
                <a:latin typeface="Calibri"/>
                <a:ea typeface="ＭＳ Ｐゴシック"/>
              </a:rPr>
              <a:t>Estos</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llaman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interesadas</a:t>
            </a:r>
            <a:r>
              <a:rPr lang="en-US" sz="2400" strike="noStrike" dirty="0">
                <a:solidFill>
                  <a:srgbClr val="000000"/>
                </a:solidFill>
                <a:latin typeface="Calibri"/>
                <a:ea typeface="ＭＳ Ｐゴシック"/>
              </a:rPr>
              <a:t>.</a:t>
            </a:r>
            <a:endParaRPr dirty="0"/>
          </a:p>
        </p:txBody>
      </p:sp>
      <p:sp>
        <p:nvSpPr>
          <p:cNvPr id="270" name="TextShape 3"/>
          <p:cNvSpPr txBox="1"/>
          <p:nvPr/>
        </p:nvSpPr>
        <p:spPr>
          <a:xfrm>
            <a:off x="6553080" y="6356520"/>
            <a:ext cx="2133360" cy="364680"/>
          </a:xfrm>
          <a:prstGeom prst="rect">
            <a:avLst/>
          </a:prstGeom>
          <a:noFill/>
          <a:ln>
            <a:noFill/>
          </a:ln>
        </p:spPr>
        <p:txBody>
          <a:bodyPr anchor="ctr"/>
          <a:lstStyle/>
          <a:p>
            <a:pPr algn="r">
              <a:lnSpc>
                <a:spcPct val="100000"/>
              </a:lnSpc>
            </a:pPr>
            <a:fld id="{E466FA33-D1B1-43CE-8DDC-905ACBCAC5C1}" type="slidenum">
              <a:rPr lang="es-BO" sz="1200" strike="noStrike">
                <a:solidFill>
                  <a:srgbClr val="8B8B8B"/>
                </a:solidFill>
                <a:latin typeface="Calibri"/>
              </a:rPr>
              <a:pPr algn="r">
                <a:lnSpc>
                  <a:spcPct val="100000"/>
                </a:lnSpc>
              </a:pPr>
              <a:t>44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TextShape 1"/>
          <p:cNvSpPr txBox="1"/>
          <p:nvPr/>
        </p:nvSpPr>
        <p:spPr>
          <a:xfrm>
            <a:off x="380880" y="266760"/>
            <a:ext cx="8457840" cy="110448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Problemas con el análisis de requerimientos</a:t>
            </a:r>
            <a:endParaRPr/>
          </a:p>
        </p:txBody>
      </p:sp>
      <p:sp>
        <p:nvSpPr>
          <p:cNvPr id="273" name="TextShape 2"/>
          <p:cNvSpPr txBox="1"/>
          <p:nvPr/>
        </p:nvSpPr>
        <p:spPr>
          <a:xfrm>
            <a:off x="352039" y="1052736"/>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interesados</a:t>
            </a:r>
            <a:r>
              <a:rPr lang="en-US" sz="2400" strike="noStrike" dirty="0">
                <a:solidFill>
                  <a:srgbClr val="000000"/>
                </a:solidFill>
                <a:latin typeface="Calibri"/>
                <a:ea typeface="ＭＳ Ｐゴシック"/>
              </a:rPr>
              <a:t> ​​no </a:t>
            </a:r>
            <a:r>
              <a:rPr lang="en-US" sz="2400" strike="noStrike" dirty="0" err="1">
                <a:solidFill>
                  <a:srgbClr val="000000"/>
                </a:solidFill>
                <a:latin typeface="Calibri"/>
                <a:ea typeface="ＭＳ Ｐゴシック"/>
              </a:rPr>
              <a:t>saben</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expresar</a:t>
            </a:r>
            <a:r>
              <a:rPr lang="en-US" sz="2400" strike="noStrike" dirty="0" smtClean="0">
                <a:solidFill>
                  <a:srgbClr val="000000"/>
                </a:solidFill>
                <a:latin typeface="Calibri"/>
                <a:ea typeface="ＭＳ Ｐゴシック"/>
              </a:rPr>
              <a:t> lo </a:t>
            </a:r>
            <a:r>
              <a:rPr lang="en-US" sz="2400" strike="noStrike" dirty="0">
                <a:solidFill>
                  <a:srgbClr val="000000"/>
                </a:solidFill>
                <a:latin typeface="Calibri"/>
                <a:ea typeface="ＭＳ Ｐゴシック"/>
              </a:rPr>
              <a:t>que </a:t>
            </a:r>
            <a:r>
              <a:rPr lang="en-US" sz="2400" strike="noStrike" dirty="0" err="1">
                <a:solidFill>
                  <a:srgbClr val="000000"/>
                </a:solidFill>
                <a:latin typeface="Calibri"/>
                <a:ea typeface="ＭＳ Ｐゴシック"/>
              </a:rPr>
              <a:t>realmente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quieren</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partes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interesadas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expresan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sus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propios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términos</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diferentes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interesadas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tener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contradictorios</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Factores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organizativos</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políticos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influir</a:t>
            </a:r>
            <a:r>
              <a:rPr lang="en-US" sz="2400" strike="noStrike" dirty="0">
                <a:solidFill>
                  <a:srgbClr val="000000"/>
                </a:solidFill>
                <a:latin typeface="Calibri"/>
                <a:ea typeface="ＭＳ Ｐゴシック"/>
              </a:rPr>
              <a:t> en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cambian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durante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proceso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análisis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Nuevos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surgir</a:t>
            </a:r>
            <a:r>
              <a:rPr lang="en-US" sz="2400" strike="noStrike" dirty="0">
                <a:solidFill>
                  <a:srgbClr val="000000"/>
                </a:solidFill>
                <a:latin typeface="Calibri"/>
                <a:ea typeface="ＭＳ Ｐゴシック"/>
              </a:rPr>
              <a:t> y el </a:t>
            </a:r>
            <a:r>
              <a:rPr lang="en-US" sz="2400" strike="noStrike" dirty="0" err="1">
                <a:solidFill>
                  <a:srgbClr val="000000"/>
                </a:solidFill>
                <a:latin typeface="Calibri"/>
                <a:ea typeface="ＭＳ Ｐゴシック"/>
              </a:rPr>
              <a:t>entorno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empresarial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cambiar</a:t>
            </a:r>
            <a:r>
              <a:rPr lang="en-US" sz="2400" strike="noStrike" dirty="0">
                <a:solidFill>
                  <a:srgbClr val="000000"/>
                </a:solidFill>
                <a:latin typeface="Calibri"/>
                <a:ea typeface="ＭＳ Ｐゴシック"/>
              </a:rPr>
              <a:t>.</a:t>
            </a:r>
            <a:endParaRPr dirty="0"/>
          </a:p>
        </p:txBody>
      </p:sp>
      <p:sp>
        <p:nvSpPr>
          <p:cNvPr id="274" name="TextShape 3"/>
          <p:cNvSpPr txBox="1"/>
          <p:nvPr/>
        </p:nvSpPr>
        <p:spPr>
          <a:xfrm>
            <a:off x="6553080" y="6356520"/>
            <a:ext cx="2133360" cy="364680"/>
          </a:xfrm>
          <a:prstGeom prst="rect">
            <a:avLst/>
          </a:prstGeom>
          <a:noFill/>
          <a:ln>
            <a:noFill/>
          </a:ln>
        </p:spPr>
        <p:txBody>
          <a:bodyPr anchor="ctr"/>
          <a:lstStyle/>
          <a:p>
            <a:pPr algn="r">
              <a:lnSpc>
                <a:spcPct val="100000"/>
              </a:lnSpc>
            </a:pPr>
            <a:fld id="{EFB8EAB4-E0A8-46DC-B4ED-BCD6B3741BBD}" type="slidenum">
              <a:rPr lang="es-BO" sz="1200" strike="noStrike">
                <a:solidFill>
                  <a:srgbClr val="8B8B8B"/>
                </a:solidFill>
                <a:latin typeface="Calibri"/>
              </a:rPr>
              <a:pPr algn="r">
                <a:lnSpc>
                  <a:spcPct val="100000"/>
                </a:lnSpc>
              </a:pPr>
              <a:t>45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Obtención y análisis de requerimientos</a:t>
            </a:r>
            <a:endParaRPr/>
          </a:p>
        </p:txBody>
      </p:sp>
      <p:sp>
        <p:nvSpPr>
          <p:cNvPr id="277"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333333"/>
                </a:solidFill>
                <a:latin typeface="Arial"/>
                <a:ea typeface="ＭＳ Ｐゴシック"/>
              </a:rPr>
              <a:t>Los </a:t>
            </a:r>
            <a:r>
              <a:rPr lang="en-US" sz="2400" strike="noStrike" dirty="0" err="1">
                <a:solidFill>
                  <a:srgbClr val="333333"/>
                </a:solidFill>
                <a:latin typeface="Arial"/>
                <a:ea typeface="ＭＳ Ｐゴシック"/>
              </a:rPr>
              <a:t>ingenieros</a:t>
            </a:r>
            <a:r>
              <a:rPr lang="en-US" sz="2400" strike="noStrike" dirty="0">
                <a:solidFill>
                  <a:srgbClr val="333333"/>
                </a:solidFill>
                <a:latin typeface="Arial"/>
                <a:ea typeface="ＭＳ Ｐゴシック"/>
              </a:rPr>
              <a:t> de software </a:t>
            </a:r>
            <a:r>
              <a:rPr lang="en-US" sz="2400" strike="noStrike" dirty="0" err="1">
                <a:solidFill>
                  <a:srgbClr val="333333"/>
                </a:solidFill>
                <a:latin typeface="Arial"/>
                <a:ea typeface="ＭＳ Ｐゴシック"/>
              </a:rPr>
              <a:t>trabajan</a:t>
            </a:r>
            <a:r>
              <a:rPr lang="en-US" sz="2400" strike="noStrike" dirty="0">
                <a:solidFill>
                  <a:srgbClr val="333333"/>
                </a:solidFill>
                <a:latin typeface="Arial"/>
                <a:ea typeface="ＭＳ Ｐゴシック"/>
              </a:rPr>
              <a:t> con </a:t>
            </a:r>
            <a:r>
              <a:rPr lang="en-US" sz="2400" strike="noStrike" dirty="0" err="1">
                <a:solidFill>
                  <a:srgbClr val="333333"/>
                </a:solidFill>
                <a:latin typeface="Arial"/>
                <a:ea typeface="ＭＳ Ｐゴシック"/>
              </a:rPr>
              <a:t>una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variedad</a:t>
            </a:r>
            <a:r>
              <a:rPr lang="en-US" sz="2400" strike="noStrike" dirty="0">
                <a:solidFill>
                  <a:srgbClr val="333333"/>
                </a:solidFill>
                <a:latin typeface="Arial"/>
                <a:ea typeface="ＭＳ Ｐゴシック"/>
              </a:rPr>
              <a:t> de </a:t>
            </a:r>
            <a:r>
              <a:rPr lang="en-US" sz="2400" strike="noStrike" dirty="0" err="1">
                <a:solidFill>
                  <a:srgbClr val="333333"/>
                </a:solidFill>
                <a:latin typeface="Arial"/>
                <a:ea typeface="ＭＳ Ｐゴシック"/>
              </a:rPr>
              <a:t>actores</a:t>
            </a:r>
            <a:r>
              <a:rPr lang="en-US" sz="2400" strike="noStrike" dirty="0">
                <a:solidFill>
                  <a:srgbClr val="333333"/>
                </a:solidFill>
                <a:latin typeface="Arial"/>
                <a:ea typeface="ＭＳ Ｐゴシック"/>
              </a:rPr>
              <a:t> del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para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obtener</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información</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sobre</a:t>
            </a:r>
            <a:r>
              <a:rPr lang="en-US" sz="2400" strike="noStrike" dirty="0">
                <a:solidFill>
                  <a:srgbClr val="333333"/>
                </a:solidFill>
                <a:latin typeface="Arial"/>
                <a:ea typeface="ＭＳ Ｐゴシック"/>
              </a:rPr>
              <a:t> el </a:t>
            </a:r>
            <a:r>
              <a:rPr lang="en-US" sz="2400" strike="noStrike" dirty="0" err="1">
                <a:solidFill>
                  <a:srgbClr val="333333"/>
                </a:solidFill>
                <a:latin typeface="Arial"/>
                <a:ea typeface="ＭＳ Ｐゴシック"/>
              </a:rPr>
              <a:t>dominio</a:t>
            </a:r>
            <a:r>
              <a:rPr lang="en-US" sz="2400" strike="noStrike" dirty="0">
                <a:solidFill>
                  <a:srgbClr val="333333"/>
                </a:solidFill>
                <a:latin typeface="Arial"/>
                <a:ea typeface="ＭＳ Ｐゴシック"/>
              </a:rPr>
              <a:t> de </a:t>
            </a:r>
            <a:r>
              <a:rPr lang="en-US" sz="2400" strike="noStrike" dirty="0" err="1">
                <a:solidFill>
                  <a:srgbClr val="333333"/>
                </a:solidFill>
                <a:latin typeface="Arial"/>
                <a:ea typeface="ＭＳ Ｐゴシック"/>
              </a:rPr>
              <a:t>aplicación</a:t>
            </a:r>
            <a:r>
              <a:rPr lang="en-US" sz="2400" strike="noStrike" dirty="0">
                <a:solidFill>
                  <a:srgbClr val="333333"/>
                </a:solidFill>
                <a:latin typeface="Arial"/>
                <a:ea typeface="ＭＳ Ｐゴシック"/>
              </a:rPr>
              <a:t>, los </a:t>
            </a:r>
            <a:r>
              <a:rPr lang="en-US" sz="2400" strike="noStrike" dirty="0" err="1">
                <a:solidFill>
                  <a:srgbClr val="333333"/>
                </a:solidFill>
                <a:latin typeface="Arial"/>
                <a:ea typeface="ＭＳ Ｐゴシック"/>
              </a:rPr>
              <a:t>servicios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que</a:t>
            </a:r>
            <a:r>
              <a:rPr lang="en-US" sz="2400" strike="noStrike" dirty="0">
                <a:solidFill>
                  <a:srgbClr val="333333"/>
                </a:solidFill>
                <a:latin typeface="Arial"/>
                <a:ea typeface="ＭＳ Ｐゴシック"/>
              </a:rPr>
              <a:t> 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debe</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proporcionar</a:t>
            </a:r>
            <a:r>
              <a:rPr lang="en-US" sz="2400" strike="noStrike" dirty="0">
                <a:solidFill>
                  <a:srgbClr val="333333"/>
                </a:solidFill>
                <a:latin typeface="Arial"/>
                <a:ea typeface="ＭＳ Ｐゴシック"/>
              </a:rPr>
              <a:t>, el </a:t>
            </a:r>
            <a:r>
              <a:rPr lang="en-US" sz="2400" strike="noStrike" dirty="0" err="1">
                <a:solidFill>
                  <a:srgbClr val="333333"/>
                </a:solidFill>
                <a:latin typeface="Arial"/>
                <a:ea typeface="ＭＳ Ｐゴシック"/>
              </a:rPr>
              <a:t>rendimiento</a:t>
            </a:r>
            <a:r>
              <a:rPr lang="en-US" sz="2400" strike="noStrike" dirty="0">
                <a:solidFill>
                  <a:srgbClr val="333333"/>
                </a:solidFill>
                <a:latin typeface="Arial"/>
                <a:ea typeface="ＭＳ Ｐゴシック"/>
              </a:rPr>
              <a:t> del </a:t>
            </a:r>
            <a:r>
              <a:rPr lang="en-US" sz="2400" strike="noStrike" dirty="0" err="1">
                <a:solidFill>
                  <a:srgbClr val="333333"/>
                </a:solidFill>
                <a:latin typeface="Arial"/>
                <a:ea typeface="ＭＳ Ｐゴシック"/>
              </a:rPr>
              <a:t>sistema</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requerido</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las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limitaciones</a:t>
            </a:r>
            <a:r>
              <a:rPr lang="en-US" sz="2400" strike="noStrike" dirty="0">
                <a:solidFill>
                  <a:srgbClr val="333333"/>
                </a:solidFill>
                <a:latin typeface="Arial"/>
                <a:ea typeface="ＭＳ Ｐゴシック"/>
              </a:rPr>
              <a:t> de hardware, </a:t>
            </a:r>
            <a:r>
              <a:rPr lang="en-US" sz="2400" strike="noStrike" dirty="0" err="1">
                <a:solidFill>
                  <a:srgbClr val="333333"/>
                </a:solidFill>
                <a:latin typeface="Arial"/>
                <a:ea typeface="ＭＳ Ｐゴシック"/>
              </a:rPr>
              <a:t>otros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sistemas</a:t>
            </a:r>
            <a:r>
              <a:rPr lang="en-US" sz="2400" strike="noStrike" dirty="0">
                <a:solidFill>
                  <a:srgbClr val="333333"/>
                </a:solidFill>
                <a:latin typeface="Arial"/>
                <a:ea typeface="ＭＳ Ｐゴシック"/>
              </a:rPr>
              <a:t>, etc</a:t>
            </a:r>
            <a:r>
              <a:rPr lang="en-US" sz="2400" strike="noStrike" dirty="0" smtClean="0">
                <a:solidFill>
                  <a:srgbClr val="333333"/>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333333"/>
                </a:solidFill>
                <a:latin typeface="Arial"/>
                <a:ea typeface="ＭＳ Ｐゴシック"/>
              </a:rPr>
              <a:t>Las </a:t>
            </a:r>
            <a:r>
              <a:rPr lang="en-US" sz="2400" strike="noStrike" dirty="0" err="1">
                <a:solidFill>
                  <a:srgbClr val="333333"/>
                </a:solidFill>
                <a:latin typeface="Arial"/>
                <a:ea typeface="ＭＳ Ｐゴシック"/>
              </a:rPr>
              <a:t>etapas</a:t>
            </a:r>
            <a:r>
              <a:rPr lang="en-US" sz="2400" strike="noStrike" dirty="0">
                <a:solidFill>
                  <a:srgbClr val="333333"/>
                </a:solidFill>
                <a:latin typeface="Arial"/>
                <a:ea typeface="ＭＳ Ｐゴシック"/>
              </a:rPr>
              <a:t> </a:t>
            </a:r>
            <a:r>
              <a:rPr lang="en-US" sz="2400" strike="noStrike" dirty="0" err="1">
                <a:solidFill>
                  <a:srgbClr val="333333"/>
                </a:solidFill>
                <a:latin typeface="Arial"/>
                <a:ea typeface="ＭＳ Ｐゴシック"/>
              </a:rPr>
              <a:t>incluyen</a:t>
            </a:r>
            <a:r>
              <a:rPr lang="en-US" sz="2400" strike="noStrike" dirty="0">
                <a:solidFill>
                  <a:srgbClr val="333333"/>
                </a:solidFill>
                <a:latin typeface="Arial"/>
                <a:ea typeface="ＭＳ Ｐゴシック"/>
              </a:rPr>
              <a:t>:</a:t>
            </a:r>
            <a:endParaRPr dirty="0"/>
          </a:p>
          <a:p>
            <a:pPr lvl="1">
              <a:lnSpc>
                <a:spcPct val="100000"/>
              </a:lnSpc>
              <a:buFont typeface="Wingdings" charset="2"/>
              <a:buChar char=""/>
            </a:pPr>
            <a:r>
              <a:rPr lang="en-US" sz="2000" strike="noStrike" dirty="0" err="1">
                <a:solidFill>
                  <a:srgbClr val="333333"/>
                </a:solidFill>
                <a:latin typeface="Arial"/>
                <a:ea typeface="ＭＳ Ｐゴシック"/>
              </a:rPr>
              <a:t>Descubrimiento</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a:t>
            </a:r>
            <a:endParaRPr dirty="0"/>
          </a:p>
          <a:p>
            <a:pPr lvl="1">
              <a:lnSpc>
                <a:spcPct val="100000"/>
              </a:lnSpc>
              <a:buFont typeface="Wingdings" charset="2"/>
              <a:buChar char=""/>
            </a:pPr>
            <a:r>
              <a:rPr lang="en-US" sz="2000" strike="noStrike" dirty="0" err="1">
                <a:solidFill>
                  <a:srgbClr val="333333"/>
                </a:solidFill>
                <a:latin typeface="Arial"/>
                <a:ea typeface="ＭＳ Ｐゴシック"/>
              </a:rPr>
              <a:t>Clasificación</a:t>
            </a:r>
            <a:r>
              <a:rPr lang="en-US" sz="2000" strike="noStrike" dirty="0">
                <a:solidFill>
                  <a:srgbClr val="333333"/>
                </a:solidFill>
                <a:latin typeface="Arial"/>
                <a:ea typeface="ＭＳ Ｐゴシック"/>
              </a:rPr>
              <a:t> y </a:t>
            </a:r>
            <a:r>
              <a:rPr lang="en-US" sz="2000" strike="noStrike" dirty="0" err="1">
                <a:solidFill>
                  <a:srgbClr val="333333"/>
                </a:solidFill>
                <a:latin typeface="Arial"/>
                <a:ea typeface="ＭＳ Ｐゴシック"/>
              </a:rPr>
              <a:t>organización</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a:t>
            </a:r>
            <a:endParaRPr dirty="0"/>
          </a:p>
          <a:p>
            <a:pPr lvl="1">
              <a:lnSpc>
                <a:spcPct val="100000"/>
              </a:lnSpc>
              <a:buFont typeface="Wingdings" charset="2"/>
              <a:buChar char=""/>
            </a:pPr>
            <a:r>
              <a:rPr lang="en-US" sz="2000" strike="noStrike" dirty="0" err="1">
                <a:solidFill>
                  <a:srgbClr val="333333"/>
                </a:solidFill>
                <a:latin typeface="Arial"/>
                <a:ea typeface="ＭＳ Ｐゴシック"/>
              </a:rPr>
              <a:t>Priorizar</a:t>
            </a:r>
            <a:r>
              <a:rPr lang="en-US" sz="2000" strike="noStrike" dirty="0">
                <a:solidFill>
                  <a:srgbClr val="333333"/>
                </a:solidFill>
                <a:latin typeface="Arial"/>
                <a:ea typeface="ＭＳ Ｐゴシック"/>
              </a:rPr>
              <a:t> y </a:t>
            </a:r>
            <a:r>
              <a:rPr lang="en-US" sz="2000" strike="noStrike" dirty="0" err="1">
                <a:solidFill>
                  <a:srgbClr val="333333"/>
                </a:solidFill>
                <a:latin typeface="Arial"/>
                <a:ea typeface="ＭＳ Ｐゴシック"/>
              </a:rPr>
              <a:t>negociar</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 </a:t>
            </a:r>
            <a:endParaRPr dirty="0"/>
          </a:p>
          <a:p>
            <a:pPr lvl="1">
              <a:lnSpc>
                <a:spcPct val="100000"/>
              </a:lnSpc>
              <a:buFont typeface="Wingdings" charset="2"/>
              <a:buChar char=""/>
            </a:pPr>
            <a:r>
              <a:rPr lang="en-US" sz="2000" strike="noStrike" dirty="0" err="1">
                <a:solidFill>
                  <a:srgbClr val="333333"/>
                </a:solidFill>
                <a:latin typeface="Arial"/>
                <a:ea typeface="ＭＳ Ｐゴシック"/>
              </a:rPr>
              <a:t>Especificación</a:t>
            </a:r>
            <a:r>
              <a:rPr lang="en-US" sz="2000" strike="noStrike" dirty="0">
                <a:solidFill>
                  <a:srgbClr val="333333"/>
                </a:solidFill>
                <a:latin typeface="Arial"/>
                <a:ea typeface="ＭＳ Ｐゴシック"/>
              </a:rPr>
              <a:t> de </a:t>
            </a:r>
            <a:r>
              <a:rPr lang="en-US" sz="2000" strike="noStrike" dirty="0" err="1">
                <a:solidFill>
                  <a:srgbClr val="333333"/>
                </a:solidFill>
                <a:latin typeface="Arial"/>
                <a:ea typeface="ＭＳ Ｐゴシック"/>
              </a:rPr>
              <a:t>requerimientos</a:t>
            </a:r>
            <a:r>
              <a:rPr lang="en-US" sz="2000" strike="noStrike" dirty="0">
                <a:solidFill>
                  <a:srgbClr val="333333"/>
                </a:solidFill>
                <a:latin typeface="Arial"/>
                <a:ea typeface="ＭＳ Ｐゴシック"/>
              </a:rPr>
              <a:t>.</a:t>
            </a:r>
            <a:endParaRPr dirty="0"/>
          </a:p>
          <a:p>
            <a:pPr>
              <a:lnSpc>
                <a:spcPct val="100000"/>
              </a:lnSpc>
            </a:pPr>
            <a:endParaRPr dirty="0"/>
          </a:p>
        </p:txBody>
      </p:sp>
      <p:sp>
        <p:nvSpPr>
          <p:cNvPr id="278" name="TextShape 3"/>
          <p:cNvSpPr txBox="1"/>
          <p:nvPr/>
        </p:nvSpPr>
        <p:spPr>
          <a:xfrm>
            <a:off x="6553080" y="6356520"/>
            <a:ext cx="2133360" cy="364680"/>
          </a:xfrm>
          <a:prstGeom prst="rect">
            <a:avLst/>
          </a:prstGeom>
          <a:noFill/>
          <a:ln>
            <a:noFill/>
          </a:ln>
        </p:spPr>
        <p:txBody>
          <a:bodyPr anchor="ctr"/>
          <a:lstStyle/>
          <a:p>
            <a:pPr algn="r">
              <a:lnSpc>
                <a:spcPct val="100000"/>
              </a:lnSpc>
            </a:pPr>
            <a:fld id="{B7D45490-A4C5-4398-B173-055A5B9ED183}" type="slidenum">
              <a:rPr lang="es-BO" sz="1200" strike="noStrike">
                <a:solidFill>
                  <a:srgbClr val="8B8B8B"/>
                </a:solidFill>
                <a:latin typeface="Calibri"/>
              </a:rPr>
              <a:pPr algn="r">
                <a:lnSpc>
                  <a:spcPct val="100000"/>
                </a:lnSpc>
              </a:pPr>
              <a:t>46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Proceso de obtención y análisis de requerimientos</a:t>
            </a:r>
            <a:endParaRPr/>
          </a:p>
        </p:txBody>
      </p:sp>
      <p:sp>
        <p:nvSpPr>
          <p:cNvPr id="281" name="TextShape 2"/>
          <p:cNvSpPr txBox="1"/>
          <p:nvPr/>
        </p:nvSpPr>
        <p:spPr>
          <a:xfrm>
            <a:off x="6553080" y="6356520"/>
            <a:ext cx="2133360" cy="364680"/>
          </a:xfrm>
          <a:prstGeom prst="rect">
            <a:avLst/>
          </a:prstGeom>
          <a:noFill/>
          <a:ln>
            <a:noFill/>
          </a:ln>
        </p:spPr>
        <p:txBody>
          <a:bodyPr anchor="ctr"/>
          <a:lstStyle/>
          <a:p>
            <a:pPr algn="r">
              <a:lnSpc>
                <a:spcPct val="100000"/>
              </a:lnSpc>
            </a:pPr>
            <a:fld id="{0313853A-BCF3-4D8F-840E-BE8193B0C235}" type="slidenum">
              <a:rPr lang="es-BO" sz="1200" strike="noStrike">
                <a:solidFill>
                  <a:srgbClr val="8B8B8B"/>
                </a:solidFill>
                <a:latin typeface="Calibri"/>
              </a:rPr>
              <a:pPr algn="r">
                <a:lnSpc>
                  <a:spcPct val="100000"/>
                </a:lnSpc>
              </a:pPr>
              <a:t>47</a:t>
            </a:fld>
            <a:endParaRPr/>
          </a:p>
        </p:txBody>
      </p:sp>
      <p:pic>
        <p:nvPicPr>
          <p:cNvPr id="282" name="Picture 2"/>
          <p:cNvPicPr/>
          <p:nvPr/>
        </p:nvPicPr>
        <p:blipFill>
          <a:blip r:embed="rId2" cstate="print"/>
          <a:stretch/>
        </p:blipFill>
        <p:spPr>
          <a:xfrm>
            <a:off x="971640" y="1628640"/>
            <a:ext cx="7560360" cy="4727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Actividades del proceso</a:t>
            </a:r>
            <a:endParaRPr/>
          </a:p>
        </p:txBody>
      </p:sp>
      <p:sp>
        <p:nvSpPr>
          <p:cNvPr id="285" name="TextShape 2"/>
          <p:cNvSpPr txBox="1"/>
          <p:nvPr/>
        </p:nvSpPr>
        <p:spPr>
          <a:xfrm>
            <a:off x="457200" y="1600200"/>
            <a:ext cx="8229240" cy="4780800"/>
          </a:xfrm>
          <a:prstGeom prst="rect">
            <a:avLst/>
          </a:prstGeom>
          <a:noFill/>
          <a:ln w="25560">
            <a:solidFill>
              <a:srgbClr val="4F81BD"/>
            </a:solidFill>
            <a:round/>
          </a:ln>
        </p:spPr>
        <p:txBody>
          <a:bodyPr lIns="90360" tIns="44280" rIns="90360" bIns="44280"/>
          <a:lstStyle/>
          <a:p>
            <a:pPr>
              <a:lnSpc>
                <a:spcPct val="90000"/>
              </a:lnSpc>
              <a:buFont typeface="Wingdings" charset="2"/>
              <a:buChar char=""/>
            </a:pPr>
            <a:r>
              <a:rPr lang="en-US" sz="2400" strike="noStrike">
                <a:solidFill>
                  <a:srgbClr val="000000"/>
                </a:solidFill>
                <a:latin typeface="Calibri"/>
                <a:ea typeface="ＭＳ Ｐゴシック"/>
              </a:rPr>
              <a:t>Descubrimiento de requerimientos</a:t>
            </a:r>
            <a:endParaRPr/>
          </a:p>
          <a:p>
            <a:pPr lvl="1">
              <a:lnSpc>
                <a:spcPct val="90000"/>
              </a:lnSpc>
              <a:buFont typeface="Wingdings" charset="2"/>
              <a:buChar char=""/>
            </a:pPr>
            <a:r>
              <a:rPr lang="en-US" sz="2000" strike="noStrike">
                <a:solidFill>
                  <a:srgbClr val="000000"/>
                </a:solidFill>
                <a:latin typeface="Calibri"/>
                <a:ea typeface="ＭＳ Ｐゴシック"/>
              </a:rPr>
              <a:t>La interacción con las partes interesadas para descubrir sus necesidades. Los requerimientos de dominio también se descubren en esta etapa.</a:t>
            </a:r>
            <a:endParaRPr/>
          </a:p>
          <a:p>
            <a:pPr>
              <a:lnSpc>
                <a:spcPct val="90000"/>
              </a:lnSpc>
              <a:buFont typeface="Wingdings" charset="2"/>
              <a:buChar char=""/>
            </a:pPr>
            <a:r>
              <a:rPr lang="en-US" sz="2400" strike="noStrike">
                <a:solidFill>
                  <a:srgbClr val="000000"/>
                </a:solidFill>
                <a:latin typeface="Calibri"/>
                <a:ea typeface="ＭＳ Ｐゴシック"/>
              </a:rPr>
              <a:t>Clasificación y organización de requerimientos</a:t>
            </a:r>
            <a:endParaRPr/>
          </a:p>
          <a:p>
            <a:pPr lvl="1">
              <a:lnSpc>
                <a:spcPct val="90000"/>
              </a:lnSpc>
              <a:buFont typeface="Wingdings" charset="2"/>
              <a:buChar char=""/>
            </a:pPr>
            <a:r>
              <a:rPr lang="en-US" sz="2000" strike="noStrike">
                <a:solidFill>
                  <a:srgbClr val="000000"/>
                </a:solidFill>
                <a:latin typeface="Calibri"/>
                <a:ea typeface="ＭＳ Ｐゴシック"/>
              </a:rPr>
              <a:t>Grupos relacionados de requerimientos y los organiza en grupos coherentes.</a:t>
            </a:r>
            <a:endParaRPr/>
          </a:p>
          <a:p>
            <a:pPr>
              <a:lnSpc>
                <a:spcPct val="90000"/>
              </a:lnSpc>
              <a:buFont typeface="Wingdings" charset="2"/>
              <a:buChar char=""/>
            </a:pPr>
            <a:r>
              <a:rPr lang="en-US" sz="2400" strike="noStrike">
                <a:solidFill>
                  <a:srgbClr val="000000"/>
                </a:solidFill>
                <a:latin typeface="Calibri"/>
                <a:ea typeface="ＭＳ Ｐゴシック"/>
              </a:rPr>
              <a:t>Priorización y negociación</a:t>
            </a:r>
            <a:endParaRPr/>
          </a:p>
          <a:p>
            <a:pPr lvl="1">
              <a:lnSpc>
                <a:spcPct val="90000"/>
              </a:lnSpc>
              <a:buFont typeface="Wingdings" charset="2"/>
              <a:buChar char=""/>
            </a:pPr>
            <a:r>
              <a:rPr lang="en-US" sz="2000" strike="noStrike">
                <a:solidFill>
                  <a:srgbClr val="000000"/>
                </a:solidFill>
                <a:latin typeface="Calibri"/>
                <a:ea typeface="ＭＳ Ｐゴシック"/>
              </a:rPr>
              <a:t>Dar prioridad a los requerimientos y resolver conflictos de requerimientos.</a:t>
            </a:r>
            <a:endParaRPr/>
          </a:p>
          <a:p>
            <a:pPr>
              <a:lnSpc>
                <a:spcPct val="90000"/>
              </a:lnSpc>
              <a:buFont typeface="Wingdings" charset="2"/>
              <a:buChar char=""/>
            </a:pPr>
            <a:r>
              <a:rPr lang="en-US" sz="2400" strike="noStrike">
                <a:solidFill>
                  <a:srgbClr val="000000"/>
                </a:solidFill>
                <a:latin typeface="Calibri"/>
                <a:ea typeface="ＭＳ Ｐゴシック"/>
              </a:rPr>
              <a:t>Especificación de requerimientos</a:t>
            </a:r>
            <a:endParaRPr/>
          </a:p>
          <a:p>
            <a:pPr lvl="1">
              <a:lnSpc>
                <a:spcPct val="90000"/>
              </a:lnSpc>
              <a:buFont typeface="Wingdings" charset="2"/>
              <a:buChar char=""/>
            </a:pPr>
            <a:r>
              <a:rPr lang="en-US" sz="2000" strike="noStrike">
                <a:solidFill>
                  <a:srgbClr val="000000"/>
                </a:solidFill>
                <a:latin typeface="Calibri"/>
                <a:ea typeface="ＭＳ Ｐゴシック"/>
              </a:rPr>
              <a:t>Los requerimientos se documentan y se introducen en la siguiente ronda de la espiral.</a:t>
            </a:r>
            <a:endParaRPr/>
          </a:p>
        </p:txBody>
      </p:sp>
      <p:sp>
        <p:nvSpPr>
          <p:cNvPr id="286" name="TextShape 3"/>
          <p:cNvSpPr txBox="1"/>
          <p:nvPr/>
        </p:nvSpPr>
        <p:spPr>
          <a:xfrm>
            <a:off x="3124080" y="6356520"/>
            <a:ext cx="2895120" cy="364680"/>
          </a:xfrm>
          <a:prstGeom prst="rect">
            <a:avLst/>
          </a:prstGeom>
          <a:noFill/>
          <a:ln>
            <a:noFill/>
          </a:ln>
        </p:spPr>
        <p:txBody>
          <a:bodyPr anchor="ctr"/>
          <a:lstStyle/>
          <a:p>
            <a:pPr algn="ctr">
              <a:lnSpc>
                <a:spcPct val="100000"/>
              </a:lnSpc>
            </a:pPr>
            <a:r>
              <a:rPr lang="es-BO" sz="1200" strike="noStrike">
                <a:solidFill>
                  <a:srgbClr val="8B8B8B"/>
                </a:solidFill>
                <a:latin typeface="Calibri"/>
              </a:rPr>
              <a:t>Capitulo 4 Ingeniería de requerimientos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TextShape 1"/>
          <p:cNvSpPr txBox="1"/>
          <p:nvPr/>
        </p:nvSpPr>
        <p:spPr>
          <a:xfrm>
            <a:off x="380880" y="266760"/>
            <a:ext cx="8457840" cy="110448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Problemas en la obtención de requerimientos</a:t>
            </a:r>
            <a:endParaRPr/>
          </a:p>
        </p:txBody>
      </p:sp>
      <p:sp>
        <p:nvSpPr>
          <p:cNvPr id="288"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interesados</a:t>
            </a:r>
            <a:r>
              <a:rPr lang="en-US" sz="2400" strike="noStrike" dirty="0">
                <a:solidFill>
                  <a:srgbClr val="000000"/>
                </a:solidFill>
                <a:latin typeface="Calibri"/>
                <a:ea typeface="ＭＳ Ｐゴシック"/>
              </a:rPr>
              <a:t> ​​no </a:t>
            </a:r>
            <a:r>
              <a:rPr lang="en-US" sz="2400" strike="noStrike" dirty="0" err="1">
                <a:solidFill>
                  <a:srgbClr val="000000"/>
                </a:solidFill>
                <a:latin typeface="Calibri"/>
                <a:ea typeface="ＭＳ Ｐゴシック"/>
              </a:rPr>
              <a:t>saben</a:t>
            </a:r>
            <a:r>
              <a:rPr lang="en-US" sz="2400" strike="noStrike" dirty="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expresar</a:t>
            </a:r>
            <a:r>
              <a:rPr lang="en-US" sz="2400" strike="noStrike" dirty="0" smtClean="0">
                <a:solidFill>
                  <a:srgbClr val="000000"/>
                </a:solidFill>
                <a:latin typeface="Calibri"/>
                <a:ea typeface="ＭＳ Ｐゴシック"/>
              </a:rPr>
              <a:t> lo </a:t>
            </a:r>
            <a:r>
              <a:rPr lang="en-US" sz="2400" strike="noStrike" dirty="0">
                <a:solidFill>
                  <a:srgbClr val="000000"/>
                </a:solidFill>
                <a:latin typeface="Calibri"/>
                <a:ea typeface="ＭＳ Ｐゴシック"/>
              </a:rPr>
              <a:t>que </a:t>
            </a:r>
            <a:r>
              <a:rPr lang="en-US" sz="2400" strike="noStrike" dirty="0" err="1">
                <a:solidFill>
                  <a:srgbClr val="000000"/>
                </a:solidFill>
                <a:latin typeface="Calibri"/>
                <a:ea typeface="ＭＳ Ｐゴシック"/>
              </a:rPr>
              <a:t>realmente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quieren</a:t>
            </a:r>
            <a:r>
              <a:rPr lang="en-US" sz="2400" strike="noStrike" dirty="0">
                <a:solidFill>
                  <a:srgbClr val="000000"/>
                </a:solidFill>
                <a:latin typeface="Calibri"/>
                <a:ea typeface="ＭＳ Ｐゴシック"/>
              </a:rPr>
              <a:t>. </a:t>
            </a:r>
            <a:endParaRPr dirty="0"/>
          </a:p>
          <a:p>
            <a:pPr>
              <a:lnSpc>
                <a:spcPct val="10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partes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interesadas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expresan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propios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términos</a:t>
            </a:r>
            <a:r>
              <a:rPr lang="en-US" sz="2400" strike="noStrike" dirty="0">
                <a:solidFill>
                  <a:srgbClr val="000000"/>
                </a:solidFill>
                <a:latin typeface="Calibri"/>
                <a:ea typeface="ＭＳ Ｐゴシック"/>
              </a:rPr>
              <a:t>. </a:t>
            </a:r>
            <a:endParaRPr dirty="0"/>
          </a:p>
          <a:p>
            <a:pPr>
              <a:lnSpc>
                <a:spcPct val="10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diferentes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partes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interesadas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tener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contradictorios</a:t>
            </a:r>
            <a:r>
              <a:rPr lang="en-US" sz="2400" strike="noStrike" dirty="0">
                <a:solidFill>
                  <a:srgbClr val="000000"/>
                </a:solidFill>
                <a:latin typeface="Calibri"/>
                <a:ea typeface="ＭＳ Ｐゴシック"/>
              </a:rPr>
              <a:t>. </a:t>
            </a:r>
            <a:endParaRPr dirty="0"/>
          </a:p>
          <a:p>
            <a:pPr>
              <a:lnSpc>
                <a:spcPct val="100000"/>
              </a:lnSpc>
              <a:buFont typeface="Wingdings" charset="2"/>
              <a:buChar char=""/>
            </a:pPr>
            <a:r>
              <a:rPr lang="en-US" sz="2400" strike="noStrike" dirty="0" err="1">
                <a:solidFill>
                  <a:srgbClr val="000000"/>
                </a:solidFill>
                <a:latin typeface="Calibri"/>
                <a:ea typeface="ＭＳ Ｐゴシック"/>
              </a:rPr>
              <a:t>Factores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organizativos</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políticos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influir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endParaRPr dirty="0"/>
          </a:p>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cambian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durante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proceso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análisis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Nuevos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surgir</a:t>
            </a:r>
            <a:r>
              <a:rPr lang="en-US" sz="2400" strike="noStrike" dirty="0">
                <a:solidFill>
                  <a:srgbClr val="000000"/>
                </a:solidFill>
                <a:latin typeface="Calibri"/>
                <a:ea typeface="ＭＳ Ｐゴシック"/>
              </a:rPr>
              <a:t> y el </a:t>
            </a:r>
            <a:r>
              <a:rPr lang="en-US" sz="2400" strike="noStrike" dirty="0" err="1">
                <a:solidFill>
                  <a:srgbClr val="000000"/>
                </a:solidFill>
                <a:latin typeface="Calibri"/>
                <a:ea typeface="ＭＳ Ｐゴシック"/>
              </a:rPr>
              <a:t>cambio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ambiente</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negocios</a:t>
            </a:r>
            <a:r>
              <a:rPr lang="en-US" sz="24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dirty="0" err="1" smtClean="0">
                <a:solidFill>
                  <a:srgbClr val="46424D"/>
                </a:solidFill>
                <a:latin typeface="Arial"/>
                <a:ea typeface="ＭＳ Ｐゴシック"/>
              </a:rPr>
              <a:t>Abstracción</a:t>
            </a:r>
            <a:r>
              <a:rPr lang="en-US" sz="2400" b="1" dirty="0" smtClean="0">
                <a:solidFill>
                  <a:srgbClr val="46424D"/>
                </a:solidFill>
                <a:latin typeface="Arial"/>
                <a:ea typeface="ＭＳ Ｐゴシック"/>
              </a:rPr>
              <a:t> de </a:t>
            </a:r>
            <a:r>
              <a:rPr lang="en-US" sz="2400" b="1" dirty="0" err="1" smtClean="0">
                <a:solidFill>
                  <a:srgbClr val="46424D"/>
                </a:solidFill>
                <a:latin typeface="Arial"/>
                <a:ea typeface="ＭＳ Ｐゴシック"/>
              </a:rPr>
              <a:t>Requerimientos</a:t>
            </a:r>
            <a:r>
              <a:rPr lang="en-US" sz="2400" b="1" dirty="0" smtClean="0">
                <a:solidFill>
                  <a:srgbClr val="46424D"/>
                </a:solidFill>
                <a:latin typeface="Arial"/>
                <a:ea typeface="ＭＳ Ｐゴシック"/>
              </a:rPr>
              <a:t> </a:t>
            </a:r>
            <a:r>
              <a:rPr lang="en-US" sz="2400" b="1" strike="noStrike" dirty="0" smtClean="0">
                <a:solidFill>
                  <a:srgbClr val="46424D"/>
                </a:solidFill>
                <a:latin typeface="Arial"/>
                <a:ea typeface="ＭＳ Ｐゴシック"/>
              </a:rPr>
              <a:t>(</a:t>
            </a:r>
            <a:r>
              <a:rPr lang="en-US" sz="2400" b="1" strike="noStrike" dirty="0">
                <a:solidFill>
                  <a:srgbClr val="46424D"/>
                </a:solidFill>
                <a:latin typeface="Arial"/>
                <a:ea typeface="ＭＳ Ｐゴシック"/>
              </a:rPr>
              <a:t>Davis)</a:t>
            </a:r>
            <a:endParaRPr dirty="0"/>
          </a:p>
        </p:txBody>
      </p:sp>
      <p:sp>
        <p:nvSpPr>
          <p:cNvPr id="103" name="CustomShape 2"/>
          <p:cNvSpPr/>
          <p:nvPr/>
        </p:nvSpPr>
        <p:spPr>
          <a:xfrm>
            <a:off x="457200" y="1951560"/>
            <a:ext cx="8305560" cy="34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2000" strike="noStrike" dirty="0">
                <a:solidFill>
                  <a:srgbClr val="333333"/>
                </a:solidFill>
                <a:latin typeface="Arial"/>
                <a:ea typeface="Times New Roman"/>
              </a:rPr>
              <a:t>"Si una empresa desea realizar un contrato para un proyecto de desarrollo de software grande, debe definir sus necesidades de una manera suficientemente abstracta para que no se malentienda la solución. Los requisitos deben ser escritos de manera que varios contratistas puedan hacer una propuesta para el contrato, ofreciendo, </a:t>
            </a:r>
            <a:r>
              <a:rPr lang="es-BO" sz="2000" strike="noStrike" dirty="0" smtClean="0">
                <a:solidFill>
                  <a:srgbClr val="333333"/>
                </a:solidFill>
                <a:latin typeface="Arial"/>
                <a:ea typeface="Times New Roman"/>
              </a:rPr>
              <a:t>tal vez</a:t>
            </a:r>
            <a:r>
              <a:rPr lang="es-BO" sz="2000" strike="noStrike" dirty="0">
                <a:solidFill>
                  <a:srgbClr val="333333"/>
                </a:solidFill>
                <a:latin typeface="Arial"/>
                <a:ea typeface="Times New Roman"/>
              </a:rPr>
              <a:t>, diferentes formas de satisfacer las necesidades de la organización del cliente. Una vez que el contrato ha sido adjudicado, el desarrollador debe escribir una definición del sistema para el cliente detalladamente para que el cliente entienda y </a:t>
            </a:r>
            <a:r>
              <a:rPr lang="es-BO" sz="2000" strike="noStrike" dirty="0" smtClean="0">
                <a:solidFill>
                  <a:srgbClr val="333333"/>
                </a:solidFill>
                <a:latin typeface="Arial"/>
                <a:ea typeface="Times New Roman"/>
              </a:rPr>
              <a:t>pueda </a:t>
            </a:r>
            <a:r>
              <a:rPr lang="es-BO" sz="2000" strike="noStrike" dirty="0">
                <a:solidFill>
                  <a:srgbClr val="333333"/>
                </a:solidFill>
                <a:latin typeface="Arial"/>
                <a:ea typeface="Times New Roman"/>
              </a:rPr>
              <a:t>validar lo que el software hará. Ambos documentos pueden ser llamados el documento de requerimientos para el sistema ".</a:t>
            </a:r>
            <a:endParaRPr dirty="0"/>
          </a:p>
        </p:txBody>
      </p:sp>
      <p:sp>
        <p:nvSpPr>
          <p:cNvPr id="104" name="TextShape 3"/>
          <p:cNvSpPr txBox="1"/>
          <p:nvPr/>
        </p:nvSpPr>
        <p:spPr>
          <a:xfrm>
            <a:off x="6553080" y="6356520"/>
            <a:ext cx="2133360" cy="364680"/>
          </a:xfrm>
          <a:prstGeom prst="rect">
            <a:avLst/>
          </a:prstGeom>
          <a:noFill/>
          <a:ln>
            <a:noFill/>
          </a:ln>
        </p:spPr>
        <p:txBody>
          <a:bodyPr anchor="ctr"/>
          <a:lstStyle/>
          <a:p>
            <a:pPr algn="r">
              <a:lnSpc>
                <a:spcPct val="100000"/>
              </a:lnSpc>
            </a:pPr>
            <a:fld id="{521801AF-3C7E-4AF9-A3EC-0B16A79062EB}" type="slidenum">
              <a:rPr lang="es-BO" sz="1200" strike="noStrike">
                <a:solidFill>
                  <a:srgbClr val="8B8B8B"/>
                </a:solidFill>
                <a:latin typeface="Calibri"/>
              </a:rPr>
              <a:pPr algn="r">
                <a:lnSpc>
                  <a:spcPct val="100000"/>
                </a:lnSpc>
              </a:pPr>
              <a:t>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Descubrimiento de requerimientos</a:t>
            </a:r>
            <a:endParaRPr/>
          </a:p>
        </p:txBody>
      </p:sp>
      <p:sp>
        <p:nvSpPr>
          <p:cNvPr id="298"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dirty="0">
                <a:solidFill>
                  <a:srgbClr val="46424D"/>
                </a:solidFill>
                <a:latin typeface="Arial"/>
                <a:ea typeface="ＭＳ Ｐゴシック"/>
              </a:rPr>
              <a:t>El </a:t>
            </a:r>
            <a:r>
              <a:rPr lang="en-US" sz="2400" strike="noStrike" dirty="0" err="1">
                <a:solidFill>
                  <a:srgbClr val="46424D"/>
                </a:solidFill>
                <a:latin typeface="Arial"/>
                <a:ea typeface="ＭＳ Ｐゴシック"/>
              </a:rPr>
              <a:t>proceso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recopilación</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información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sobre</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requeridos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existentes</a:t>
            </a:r>
            <a:r>
              <a:rPr lang="en-US" sz="2400" strike="noStrike" dirty="0">
                <a:solidFill>
                  <a:srgbClr val="46424D"/>
                </a:solidFill>
                <a:latin typeface="Arial"/>
                <a:ea typeface="ＭＳ Ｐゴシック"/>
              </a:rPr>
              <a:t> y </a:t>
            </a:r>
            <a:r>
              <a:rPr lang="en-US" sz="2400" strike="noStrike" dirty="0" err="1">
                <a:solidFill>
                  <a:srgbClr val="46424D"/>
                </a:solidFill>
                <a:latin typeface="Arial"/>
                <a:ea typeface="ＭＳ Ｐゴシック"/>
              </a:rPr>
              <a:t>filtrando</a:t>
            </a:r>
            <a:r>
              <a:rPr lang="en-US" sz="2400" strike="noStrike" dirty="0">
                <a:solidFill>
                  <a:srgbClr val="46424D"/>
                </a:solidFill>
                <a:latin typeface="Arial"/>
                <a:ea typeface="ＭＳ Ｐゴシック"/>
              </a:rPr>
              <a:t> los </a:t>
            </a: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usuario</a:t>
            </a:r>
            <a:r>
              <a:rPr lang="en-US" sz="2400" strike="noStrike" dirty="0">
                <a:solidFill>
                  <a:srgbClr val="46424D"/>
                </a:solidFill>
                <a:latin typeface="Arial"/>
                <a:ea typeface="ＭＳ Ｐゴシック"/>
              </a:rPr>
              <a:t> y de </a:t>
            </a:r>
            <a:r>
              <a:rPr lang="en-US" sz="2400" strike="noStrike" dirty="0" err="1">
                <a:solidFill>
                  <a:srgbClr val="46424D"/>
                </a:solidFill>
                <a:latin typeface="Arial"/>
                <a:ea typeface="ＭＳ Ｐゴシック"/>
              </a:rPr>
              <a:t>esta</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información</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La </a:t>
            </a:r>
            <a:r>
              <a:rPr lang="en-US" sz="2400" strike="noStrike" dirty="0" err="1">
                <a:solidFill>
                  <a:srgbClr val="46424D"/>
                </a:solidFill>
                <a:latin typeface="Arial"/>
                <a:ea typeface="ＭＳ Ｐゴシック"/>
              </a:rPr>
              <a:t>interacción</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es</a:t>
            </a:r>
            <a:r>
              <a:rPr lang="en-US" sz="2400" strike="noStrike" dirty="0">
                <a:solidFill>
                  <a:srgbClr val="46424D"/>
                </a:solidFill>
                <a:latin typeface="Arial"/>
                <a:ea typeface="ＭＳ Ｐゴシック"/>
              </a:rPr>
              <a:t> con los </a:t>
            </a:r>
            <a:r>
              <a:rPr lang="en-US" sz="2400" strike="noStrike" dirty="0" err="1">
                <a:solidFill>
                  <a:srgbClr val="46424D"/>
                </a:solidFill>
                <a:latin typeface="Arial"/>
                <a:ea typeface="ＭＳ Ｐゴシック"/>
              </a:rPr>
              <a:t>actores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r>
              <a:rPr lang="en-US" sz="2400" strike="noStrike" dirty="0">
                <a:solidFill>
                  <a:srgbClr val="46424D"/>
                </a:solidFill>
                <a:latin typeface="Arial"/>
                <a:ea typeface="ＭＳ Ｐゴシック"/>
              </a:rPr>
              <a:t> de los </a:t>
            </a:r>
            <a:r>
              <a:rPr lang="en-US" sz="2400" strike="noStrike" dirty="0" err="1">
                <a:solidFill>
                  <a:srgbClr val="46424D"/>
                </a:solidFill>
                <a:latin typeface="Arial"/>
                <a:ea typeface="ＭＳ Ｐゴシック"/>
              </a:rPr>
              <a:t>administradores</a:t>
            </a:r>
            <a:r>
              <a:rPr lang="en-US" sz="2400" strike="noStrike" dirty="0">
                <a:solidFill>
                  <a:srgbClr val="46424D"/>
                </a:solidFill>
                <a:latin typeface="Arial"/>
                <a:ea typeface="ＭＳ Ｐゴシック"/>
              </a:rPr>
              <a:t> a los </a:t>
            </a:r>
            <a:r>
              <a:rPr lang="en-US" sz="2400" strike="noStrike" dirty="0" err="1">
                <a:solidFill>
                  <a:srgbClr val="46424D"/>
                </a:solidFill>
                <a:latin typeface="Arial"/>
                <a:ea typeface="ＭＳ Ｐゴシック"/>
              </a:rPr>
              <a:t>reguladores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externos</a:t>
            </a:r>
            <a:r>
              <a:rPr lang="en-US" sz="24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46424D"/>
                </a:solidFill>
                <a:latin typeface="Arial"/>
                <a:ea typeface="ＭＳ Ｐゴシック"/>
              </a:rPr>
              <a:t>Los </a:t>
            </a:r>
            <a:r>
              <a:rPr lang="en-US" sz="2400" strike="noStrike" dirty="0" err="1">
                <a:solidFill>
                  <a:srgbClr val="46424D"/>
                </a:solidFill>
                <a:latin typeface="Arial"/>
                <a:ea typeface="ＭＳ Ｐゴシック"/>
              </a:rPr>
              <a:t>sistemas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normalmente</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tienen</a:t>
            </a:r>
            <a:r>
              <a:rPr lang="en-US" sz="2400" strike="noStrike" dirty="0">
                <a:solidFill>
                  <a:srgbClr val="46424D"/>
                </a:solidFill>
                <a:latin typeface="Arial"/>
                <a:ea typeface="ＭＳ Ｐゴシック"/>
              </a:rPr>
              <a:t> un </a:t>
            </a:r>
            <a:r>
              <a:rPr lang="en-US" sz="2400" strike="noStrike" dirty="0" err="1">
                <a:solidFill>
                  <a:srgbClr val="46424D"/>
                </a:solidFill>
                <a:latin typeface="Arial"/>
                <a:ea typeface="ＭＳ Ｐゴシック"/>
              </a:rPr>
              <a:t>rango</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grupos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interés</a:t>
            </a:r>
            <a:r>
              <a:rPr lang="en-US" sz="2400" strike="noStrike" dirty="0">
                <a:solidFill>
                  <a:srgbClr val="46424D"/>
                </a:solidFill>
                <a:latin typeface="Arial"/>
                <a:ea typeface="ＭＳ Ｐゴシック"/>
              </a:rPr>
              <a:t>.</a:t>
            </a:r>
            <a:endParaRPr dirty="0"/>
          </a:p>
        </p:txBody>
      </p:sp>
      <p:sp>
        <p:nvSpPr>
          <p:cNvPr id="299" name="TextShape 3"/>
          <p:cNvSpPr txBox="1"/>
          <p:nvPr/>
        </p:nvSpPr>
        <p:spPr>
          <a:xfrm>
            <a:off x="6553080" y="6356520"/>
            <a:ext cx="2133360" cy="364680"/>
          </a:xfrm>
          <a:prstGeom prst="rect">
            <a:avLst/>
          </a:prstGeom>
          <a:noFill/>
          <a:ln>
            <a:noFill/>
          </a:ln>
        </p:spPr>
        <p:txBody>
          <a:bodyPr anchor="ctr"/>
          <a:lstStyle/>
          <a:p>
            <a:pPr algn="r">
              <a:lnSpc>
                <a:spcPct val="100000"/>
              </a:lnSpc>
            </a:pPr>
            <a:fld id="{9DA5441B-B4F8-44DB-8062-D09D9755216C}" type="slidenum">
              <a:rPr lang="es-BO" sz="1200" strike="noStrike">
                <a:solidFill>
                  <a:srgbClr val="8B8B8B"/>
                </a:solidFill>
                <a:latin typeface="Calibri"/>
              </a:rPr>
              <a:pPr algn="r">
                <a:lnSpc>
                  <a:spcPct val="100000"/>
                </a:lnSpc>
              </a:pPr>
              <a:t>50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Partes interesadas en el sistema para MHC-PMS</a:t>
            </a:r>
            <a:endParaRPr/>
          </a:p>
        </p:txBody>
      </p:sp>
      <p:sp>
        <p:nvSpPr>
          <p:cNvPr id="302"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a:solidFill>
                  <a:srgbClr val="46424D"/>
                </a:solidFill>
                <a:latin typeface="Arial"/>
                <a:ea typeface="ＭＳ Ｐゴシック"/>
              </a:rPr>
              <a:t>Los pacientes cuya información se registra en el sistema. </a:t>
            </a:r>
            <a:endParaRPr/>
          </a:p>
          <a:p>
            <a:pPr>
              <a:lnSpc>
                <a:spcPct val="100000"/>
              </a:lnSpc>
              <a:buFont typeface="Wingdings" charset="2"/>
              <a:buChar char=""/>
            </a:pPr>
            <a:r>
              <a:rPr lang="en-US" sz="2400" strike="noStrike">
                <a:solidFill>
                  <a:srgbClr val="46424D"/>
                </a:solidFill>
                <a:latin typeface="Arial"/>
                <a:ea typeface="ＭＳ Ｐゴシック"/>
              </a:rPr>
              <a:t>Los médicos que se encargan de evaluar y tratar a los pacientes. </a:t>
            </a:r>
            <a:endParaRPr/>
          </a:p>
          <a:p>
            <a:pPr>
              <a:lnSpc>
                <a:spcPct val="100000"/>
              </a:lnSpc>
              <a:buFont typeface="Wingdings" charset="2"/>
              <a:buChar char=""/>
            </a:pPr>
            <a:r>
              <a:rPr lang="en-US" sz="2400" strike="noStrike">
                <a:solidFill>
                  <a:srgbClr val="46424D"/>
                </a:solidFill>
                <a:latin typeface="Arial"/>
                <a:ea typeface="ＭＳ Ｐゴシック"/>
              </a:rPr>
              <a:t>Las enfermeras que coordinan las consultas con los médicos y administran algunos tratamientos. </a:t>
            </a:r>
            <a:endParaRPr/>
          </a:p>
          <a:p>
            <a:pPr>
              <a:lnSpc>
                <a:spcPct val="100000"/>
              </a:lnSpc>
              <a:buFont typeface="Wingdings" charset="2"/>
              <a:buChar char=""/>
            </a:pPr>
            <a:r>
              <a:rPr lang="en-US" sz="2400" strike="noStrike">
                <a:solidFill>
                  <a:srgbClr val="46424D"/>
                </a:solidFill>
                <a:latin typeface="Arial"/>
                <a:ea typeface="ＭＳ Ｐゴシック"/>
              </a:rPr>
              <a:t>Recepcionistas médicos que administran las citas de los pacientes. </a:t>
            </a:r>
            <a:endParaRPr/>
          </a:p>
          <a:p>
            <a:pPr>
              <a:lnSpc>
                <a:spcPct val="100000"/>
              </a:lnSpc>
              <a:buFont typeface="Wingdings" charset="2"/>
              <a:buChar char=""/>
            </a:pPr>
            <a:r>
              <a:rPr lang="en-US" sz="2400" strike="noStrike">
                <a:solidFill>
                  <a:srgbClr val="46424D"/>
                </a:solidFill>
                <a:latin typeface="Arial"/>
                <a:ea typeface="ＭＳ Ｐゴシック"/>
              </a:rPr>
              <a:t>El personal de TI que son responsables de la instalación y mantenimiento del sistema.	</a:t>
            </a:r>
            <a:endParaRPr/>
          </a:p>
        </p:txBody>
      </p:sp>
      <p:sp>
        <p:nvSpPr>
          <p:cNvPr id="303" name="TextShape 3"/>
          <p:cNvSpPr txBox="1"/>
          <p:nvPr/>
        </p:nvSpPr>
        <p:spPr>
          <a:xfrm>
            <a:off x="6553080" y="6356520"/>
            <a:ext cx="2133360" cy="364680"/>
          </a:xfrm>
          <a:prstGeom prst="rect">
            <a:avLst/>
          </a:prstGeom>
          <a:noFill/>
          <a:ln>
            <a:noFill/>
          </a:ln>
        </p:spPr>
        <p:txBody>
          <a:bodyPr anchor="ctr"/>
          <a:lstStyle/>
          <a:p>
            <a:pPr algn="r">
              <a:lnSpc>
                <a:spcPct val="100000"/>
              </a:lnSpc>
            </a:pPr>
            <a:fld id="{76A55239-7E5F-43B0-BA05-621F636325F0}" type="slidenum">
              <a:rPr lang="es-BO" sz="1200" strike="noStrike">
                <a:solidFill>
                  <a:srgbClr val="8B8B8B"/>
                </a:solidFill>
                <a:latin typeface="Calibri"/>
              </a:rPr>
              <a:pPr algn="r">
                <a:lnSpc>
                  <a:spcPct val="100000"/>
                </a:lnSpc>
              </a:pPr>
              <a:t>51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Partes interesadas en el sistema para MHC-PMS</a:t>
            </a:r>
            <a:endParaRPr/>
          </a:p>
        </p:txBody>
      </p:sp>
      <p:sp>
        <p:nvSpPr>
          <p:cNvPr id="306"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a:solidFill>
                  <a:srgbClr val="46424D"/>
                </a:solidFill>
                <a:latin typeface="Arial"/>
                <a:ea typeface="ＭＳ Ｐゴシック"/>
              </a:rPr>
              <a:t>Un gerente de la ética médica que debe asegurar que el sistema cumple con las normas éticas vigentes para la atención al paciente. </a:t>
            </a:r>
            <a:endParaRPr/>
          </a:p>
          <a:p>
            <a:pPr>
              <a:lnSpc>
                <a:spcPct val="100000"/>
              </a:lnSpc>
              <a:buFont typeface="Wingdings" charset="2"/>
              <a:buChar char=""/>
            </a:pPr>
            <a:r>
              <a:rPr lang="en-US" sz="2400" strike="noStrike">
                <a:solidFill>
                  <a:srgbClr val="46424D"/>
                </a:solidFill>
                <a:latin typeface="Arial"/>
                <a:ea typeface="ＭＳ Ｐゴシック"/>
              </a:rPr>
              <a:t>Los gerentes de salud que obtienen información de gestión del sistema. </a:t>
            </a:r>
            <a:endParaRPr/>
          </a:p>
          <a:p>
            <a:pPr>
              <a:lnSpc>
                <a:spcPct val="100000"/>
              </a:lnSpc>
              <a:buFont typeface="Wingdings" charset="2"/>
              <a:buChar char=""/>
            </a:pPr>
            <a:r>
              <a:rPr lang="en-US" sz="2400" strike="noStrike">
                <a:solidFill>
                  <a:srgbClr val="46424D"/>
                </a:solidFill>
                <a:latin typeface="Arial"/>
                <a:ea typeface="ＭＳ Ｐゴシック"/>
              </a:rPr>
              <a:t>Personal de registros médicos que son responsables de asegurar que la información del sistema se pueden mantener y preservados, y que los procedimientos de mantenimiento de registros han sido ejecutadas correctamente.</a:t>
            </a:r>
            <a:endParaRPr/>
          </a:p>
        </p:txBody>
      </p:sp>
      <p:sp>
        <p:nvSpPr>
          <p:cNvPr id="307" name="TextShape 3"/>
          <p:cNvSpPr txBox="1"/>
          <p:nvPr/>
        </p:nvSpPr>
        <p:spPr>
          <a:xfrm>
            <a:off x="6553080" y="6356520"/>
            <a:ext cx="2133360" cy="364680"/>
          </a:xfrm>
          <a:prstGeom prst="rect">
            <a:avLst/>
          </a:prstGeom>
          <a:noFill/>
          <a:ln>
            <a:noFill/>
          </a:ln>
        </p:spPr>
        <p:txBody>
          <a:bodyPr anchor="ctr"/>
          <a:lstStyle/>
          <a:p>
            <a:pPr algn="r">
              <a:lnSpc>
                <a:spcPct val="100000"/>
              </a:lnSpc>
            </a:pPr>
            <a:fld id="{6FC4B64E-0F6D-41D1-82FE-60FF76DC6684}" type="slidenum">
              <a:rPr lang="es-BO" sz="1200" strike="noStrike">
                <a:solidFill>
                  <a:srgbClr val="8B8B8B"/>
                </a:solidFill>
                <a:latin typeface="Calibri"/>
              </a:rPr>
              <a:pPr algn="r">
                <a:lnSpc>
                  <a:spcPct val="100000"/>
                </a:lnSpc>
              </a:pPr>
              <a:t>52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dirty="0" err="1" smtClean="0">
                <a:solidFill>
                  <a:srgbClr val="46424D"/>
                </a:solidFill>
                <a:latin typeface="Arial"/>
                <a:ea typeface="ＭＳ Ｐゴシック"/>
              </a:rPr>
              <a:t>Entrevistas</a:t>
            </a:r>
            <a:endParaRPr dirty="0"/>
          </a:p>
        </p:txBody>
      </p:sp>
      <p:sp>
        <p:nvSpPr>
          <p:cNvPr id="310"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1900" strike="noStrike" dirty="0">
                <a:solidFill>
                  <a:srgbClr val="46424D"/>
                </a:solidFill>
                <a:latin typeface="Arial"/>
                <a:ea typeface="ＭＳ Ｐゴシック"/>
              </a:rPr>
              <a:t>Las </a:t>
            </a:r>
            <a:r>
              <a:rPr lang="en-US" sz="1900" strike="noStrike" dirty="0" err="1">
                <a:solidFill>
                  <a:srgbClr val="46424D"/>
                </a:solidFill>
                <a:latin typeface="Arial"/>
                <a:ea typeface="ＭＳ Ｐゴシック"/>
              </a:rPr>
              <a:t>entrevistas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formales</a:t>
            </a:r>
            <a:r>
              <a:rPr lang="en-US" sz="1900" strike="noStrike" dirty="0">
                <a:solidFill>
                  <a:srgbClr val="46424D"/>
                </a:solidFill>
                <a:latin typeface="Arial"/>
                <a:ea typeface="ＭＳ Ｐゴシック"/>
              </a:rPr>
              <a:t> o </a:t>
            </a:r>
            <a:r>
              <a:rPr lang="en-US" sz="1900" strike="noStrike" dirty="0" err="1">
                <a:solidFill>
                  <a:srgbClr val="46424D"/>
                </a:solidFill>
                <a:latin typeface="Arial"/>
                <a:ea typeface="ＭＳ Ｐゴシック"/>
              </a:rPr>
              <a:t>informales</a:t>
            </a:r>
            <a:r>
              <a:rPr lang="en-US" sz="1900" strike="noStrike" dirty="0">
                <a:solidFill>
                  <a:srgbClr val="46424D"/>
                </a:solidFill>
                <a:latin typeface="Arial"/>
                <a:ea typeface="ＭＳ Ｐゴシック"/>
              </a:rPr>
              <a:t> con </a:t>
            </a:r>
            <a:r>
              <a:rPr lang="en-US" sz="1900" strike="noStrike" dirty="0" err="1">
                <a:solidFill>
                  <a:srgbClr val="46424D"/>
                </a:solidFill>
                <a:latin typeface="Arial"/>
                <a:ea typeface="ＭＳ Ｐゴシック"/>
              </a:rPr>
              <a:t>las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partes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interesadas</a:t>
            </a:r>
            <a:r>
              <a:rPr lang="en-US" sz="1900" strike="noStrike" dirty="0">
                <a:solidFill>
                  <a:srgbClr val="46424D"/>
                </a:solidFill>
                <a:latin typeface="Arial"/>
                <a:ea typeface="ＭＳ Ｐゴシック"/>
              </a:rPr>
              <a:t> son parte de la </a:t>
            </a:r>
            <a:r>
              <a:rPr lang="en-US" sz="1900" strike="noStrike" dirty="0" err="1">
                <a:solidFill>
                  <a:srgbClr val="46424D"/>
                </a:solidFill>
                <a:latin typeface="Arial"/>
                <a:ea typeface="ＭＳ Ｐゴシック"/>
              </a:rPr>
              <a:t>mayoría</a:t>
            </a:r>
            <a:r>
              <a:rPr lang="en-US" sz="1900" strike="noStrike" dirty="0">
                <a:solidFill>
                  <a:srgbClr val="46424D"/>
                </a:solidFill>
                <a:latin typeface="Arial"/>
                <a:ea typeface="ＭＳ Ｐゴシック"/>
              </a:rPr>
              <a:t> de los </a:t>
            </a:r>
            <a:r>
              <a:rPr lang="en-US" sz="1900" strike="noStrike" dirty="0" err="1">
                <a:solidFill>
                  <a:srgbClr val="46424D"/>
                </a:solidFill>
                <a:latin typeface="Arial"/>
                <a:ea typeface="ＭＳ Ｐゴシック"/>
              </a:rPr>
              <a:t>procesos</a:t>
            </a:r>
            <a:r>
              <a:rPr lang="en-US" sz="1900" strike="noStrike" dirty="0">
                <a:solidFill>
                  <a:srgbClr val="46424D"/>
                </a:solidFill>
                <a:latin typeface="Arial"/>
                <a:ea typeface="ＭＳ Ｐゴシック"/>
              </a:rPr>
              <a:t> de la IR</a:t>
            </a:r>
            <a:r>
              <a:rPr lang="en-US" sz="1900" strike="noStrike" dirty="0" smtClean="0">
                <a:solidFill>
                  <a:srgbClr val="46424D"/>
                </a:solidFill>
                <a:latin typeface="Arial"/>
                <a:ea typeface="ＭＳ Ｐゴシック"/>
              </a:rPr>
              <a:t>.</a:t>
            </a:r>
          </a:p>
          <a:p>
            <a:pPr>
              <a:lnSpc>
                <a:spcPct val="100000"/>
              </a:lnSpc>
            </a:pPr>
            <a:endParaRPr dirty="0"/>
          </a:p>
          <a:p>
            <a:pPr>
              <a:lnSpc>
                <a:spcPct val="100000"/>
              </a:lnSpc>
              <a:buFont typeface="Wingdings" charset="2"/>
              <a:buChar char=""/>
            </a:pPr>
            <a:r>
              <a:rPr lang="en-US" sz="1900" b="1" strike="noStrike" dirty="0" err="1">
                <a:solidFill>
                  <a:srgbClr val="46424D"/>
                </a:solidFill>
                <a:latin typeface="Arial"/>
                <a:ea typeface="ＭＳ Ｐゴシック"/>
              </a:rPr>
              <a:t>Tipos</a:t>
            </a:r>
            <a:r>
              <a:rPr lang="en-US" sz="1900" b="1" strike="noStrike" dirty="0">
                <a:solidFill>
                  <a:srgbClr val="46424D"/>
                </a:solidFill>
                <a:latin typeface="Arial"/>
                <a:ea typeface="ＭＳ Ｐゴシック"/>
              </a:rPr>
              <a:t> de </a:t>
            </a:r>
            <a:r>
              <a:rPr lang="en-US" sz="1900" b="1" strike="noStrike" dirty="0" err="1">
                <a:solidFill>
                  <a:srgbClr val="46424D"/>
                </a:solidFill>
                <a:latin typeface="Arial"/>
                <a:ea typeface="ＭＳ Ｐゴシック"/>
              </a:rPr>
              <a:t>entrevistas</a:t>
            </a:r>
            <a:endParaRPr dirty="0"/>
          </a:p>
          <a:p>
            <a:pPr lvl="1">
              <a:lnSpc>
                <a:spcPct val="100000"/>
              </a:lnSpc>
              <a:buFont typeface="Wingdings" charset="2"/>
              <a:buChar char=""/>
            </a:pPr>
            <a:r>
              <a:rPr lang="en-US" sz="1900" strike="noStrike" dirty="0" err="1">
                <a:solidFill>
                  <a:srgbClr val="46424D"/>
                </a:solidFill>
                <a:latin typeface="Arial"/>
                <a:ea typeface="ＭＳ Ｐゴシック"/>
              </a:rPr>
              <a:t>Entrevistas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cerradas</a:t>
            </a:r>
            <a:r>
              <a:rPr lang="en-US" sz="1900" strike="noStrike" dirty="0">
                <a:solidFill>
                  <a:srgbClr val="46424D"/>
                </a:solidFill>
                <a:latin typeface="Arial"/>
                <a:ea typeface="ＭＳ Ｐゴシック"/>
              </a:rPr>
              <a:t> a base de pre-</a:t>
            </a:r>
            <a:r>
              <a:rPr lang="en-US" sz="1900" strike="noStrike" dirty="0" err="1">
                <a:solidFill>
                  <a:srgbClr val="46424D"/>
                </a:solidFill>
                <a:latin typeface="Arial"/>
                <a:ea typeface="ＭＳ Ｐゴシック"/>
              </a:rPr>
              <a:t>determinada</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lista</a:t>
            </a:r>
            <a:r>
              <a:rPr lang="en-US" sz="1900" strike="noStrike" dirty="0">
                <a:solidFill>
                  <a:srgbClr val="46424D"/>
                </a:solidFill>
                <a:latin typeface="Arial"/>
                <a:ea typeface="ＭＳ Ｐゴシック"/>
              </a:rPr>
              <a:t> de </a:t>
            </a:r>
            <a:r>
              <a:rPr lang="en-US" sz="1900" strike="noStrike" dirty="0" err="1">
                <a:solidFill>
                  <a:srgbClr val="46424D"/>
                </a:solidFill>
                <a:latin typeface="Arial"/>
                <a:ea typeface="ＭＳ Ｐゴシック"/>
              </a:rPr>
              <a:t>preguntas</a:t>
            </a:r>
            <a:r>
              <a:rPr lang="en-US" sz="1900" strike="noStrike" dirty="0">
                <a:solidFill>
                  <a:srgbClr val="46424D"/>
                </a:solidFill>
                <a:latin typeface="Arial"/>
                <a:ea typeface="ＭＳ Ｐゴシック"/>
              </a:rPr>
              <a:t> </a:t>
            </a:r>
            <a:endParaRPr dirty="0"/>
          </a:p>
          <a:p>
            <a:pPr lvl="1">
              <a:lnSpc>
                <a:spcPct val="100000"/>
              </a:lnSpc>
              <a:buFont typeface="Wingdings" charset="2"/>
              <a:buChar char=""/>
            </a:pPr>
            <a:r>
              <a:rPr lang="en-US" sz="1900" strike="noStrike" dirty="0" err="1">
                <a:solidFill>
                  <a:srgbClr val="46424D"/>
                </a:solidFill>
                <a:latin typeface="Arial"/>
                <a:ea typeface="ＭＳ Ｐゴシック"/>
              </a:rPr>
              <a:t>Entrevistas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abiertas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donde</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varios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temas</a:t>
            </a:r>
            <a:r>
              <a:rPr lang="en-US" sz="1900" strike="noStrike" dirty="0">
                <a:solidFill>
                  <a:srgbClr val="46424D"/>
                </a:solidFill>
                <a:latin typeface="Arial"/>
                <a:ea typeface="ＭＳ Ｐゴシック"/>
              </a:rPr>
              <a:t> se </a:t>
            </a:r>
            <a:r>
              <a:rPr lang="en-US" sz="1900" strike="noStrike" dirty="0" err="1">
                <a:solidFill>
                  <a:srgbClr val="46424D"/>
                </a:solidFill>
                <a:latin typeface="Arial"/>
                <a:ea typeface="ＭＳ Ｐゴシック"/>
              </a:rPr>
              <a:t>exploran</a:t>
            </a:r>
            <a:r>
              <a:rPr lang="en-US" sz="1900" strike="noStrike" dirty="0">
                <a:solidFill>
                  <a:srgbClr val="46424D"/>
                </a:solidFill>
                <a:latin typeface="Arial"/>
                <a:ea typeface="ＭＳ Ｐゴシック"/>
              </a:rPr>
              <a:t> con </a:t>
            </a:r>
            <a:r>
              <a:rPr lang="en-US" sz="1900" strike="noStrike" dirty="0" err="1">
                <a:solidFill>
                  <a:srgbClr val="46424D"/>
                </a:solidFill>
                <a:latin typeface="Arial"/>
                <a:ea typeface="ＭＳ Ｐゴシック"/>
              </a:rPr>
              <a:t>las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partes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interesadas</a:t>
            </a:r>
            <a:r>
              <a:rPr lang="en-US" sz="1900" strike="noStrike" dirty="0" smtClean="0">
                <a:solidFill>
                  <a:srgbClr val="46424D"/>
                </a:solidFill>
                <a:latin typeface="Arial"/>
                <a:ea typeface="ＭＳ Ｐゴシック"/>
              </a:rPr>
              <a:t>.</a:t>
            </a:r>
          </a:p>
          <a:p>
            <a:pPr lvl="1">
              <a:lnSpc>
                <a:spcPct val="100000"/>
              </a:lnSpc>
            </a:pPr>
            <a:endParaRPr dirty="0"/>
          </a:p>
          <a:p>
            <a:pPr>
              <a:lnSpc>
                <a:spcPct val="100000"/>
              </a:lnSpc>
              <a:buFont typeface="Wingdings" charset="2"/>
              <a:buChar char=""/>
            </a:pPr>
            <a:r>
              <a:rPr lang="en-US" sz="1900" b="1" strike="noStrike" dirty="0" err="1">
                <a:solidFill>
                  <a:srgbClr val="46424D"/>
                </a:solidFill>
                <a:latin typeface="Arial"/>
                <a:ea typeface="ＭＳ Ｐゴシック"/>
              </a:rPr>
              <a:t>Entrevistas</a:t>
            </a:r>
            <a:r>
              <a:rPr lang="en-US" sz="1900" b="1" strike="noStrike" dirty="0">
                <a:solidFill>
                  <a:srgbClr val="46424D"/>
                </a:solidFill>
                <a:latin typeface="Arial"/>
                <a:ea typeface="ＭＳ Ｐゴシック"/>
              </a:rPr>
              <a:t> </a:t>
            </a:r>
            <a:r>
              <a:rPr lang="en-US" sz="1900" b="1" strike="noStrike" dirty="0" err="1">
                <a:solidFill>
                  <a:srgbClr val="46424D"/>
                </a:solidFill>
                <a:latin typeface="Arial"/>
                <a:ea typeface="ＭＳ Ｐゴシック"/>
              </a:rPr>
              <a:t>efectivas</a:t>
            </a:r>
            <a:endParaRPr dirty="0"/>
          </a:p>
          <a:p>
            <a:pPr lvl="1">
              <a:lnSpc>
                <a:spcPct val="100000"/>
              </a:lnSpc>
              <a:buFont typeface="Wingdings" charset="2"/>
              <a:buChar char=""/>
            </a:pPr>
            <a:r>
              <a:rPr lang="en-US" sz="1900" strike="noStrike" dirty="0" err="1">
                <a:solidFill>
                  <a:srgbClr val="46424D"/>
                </a:solidFill>
                <a:latin typeface="Arial"/>
                <a:ea typeface="ＭＳ Ｐゴシック"/>
              </a:rPr>
              <a:t>Tener</a:t>
            </a:r>
            <a:r>
              <a:rPr lang="en-US" sz="1900" strike="noStrike" dirty="0">
                <a:solidFill>
                  <a:srgbClr val="46424D"/>
                </a:solidFill>
                <a:latin typeface="Arial"/>
                <a:ea typeface="ＭＳ Ｐゴシック"/>
              </a:rPr>
              <a:t> la </a:t>
            </a:r>
            <a:r>
              <a:rPr lang="en-US" sz="1900" strike="noStrike" dirty="0" err="1">
                <a:solidFill>
                  <a:srgbClr val="46424D"/>
                </a:solidFill>
                <a:latin typeface="Arial"/>
                <a:ea typeface="ＭＳ Ｐゴシック"/>
              </a:rPr>
              <a:t>mente</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abierta</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evitar</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las</a:t>
            </a:r>
            <a:r>
              <a:rPr lang="en-US" sz="1900" strike="noStrike" dirty="0">
                <a:solidFill>
                  <a:srgbClr val="46424D"/>
                </a:solidFill>
                <a:latin typeface="Arial"/>
                <a:ea typeface="ＭＳ Ｐゴシック"/>
              </a:rPr>
              <a:t> ideas </a:t>
            </a:r>
            <a:r>
              <a:rPr lang="en-US" sz="1900" strike="noStrike" dirty="0" err="1">
                <a:solidFill>
                  <a:srgbClr val="46424D"/>
                </a:solidFill>
                <a:latin typeface="Arial"/>
                <a:ea typeface="ＭＳ Ｐゴシック"/>
              </a:rPr>
              <a:t>preconcebidas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acerca</a:t>
            </a:r>
            <a:r>
              <a:rPr lang="en-US" sz="1900" strike="noStrike" dirty="0">
                <a:solidFill>
                  <a:srgbClr val="46424D"/>
                </a:solidFill>
                <a:latin typeface="Arial"/>
                <a:ea typeface="ＭＳ Ｐゴシック"/>
              </a:rPr>
              <a:t> de los </a:t>
            </a:r>
            <a:r>
              <a:rPr lang="en-US" sz="1900" strike="noStrike" dirty="0" err="1">
                <a:solidFill>
                  <a:srgbClr val="46424D"/>
                </a:solidFill>
                <a:latin typeface="Arial"/>
                <a:ea typeface="ＭＳ Ｐゴシック"/>
              </a:rPr>
              <a:t>requerimientos</a:t>
            </a:r>
            <a:r>
              <a:rPr lang="en-US" sz="1900" strike="noStrike" dirty="0">
                <a:solidFill>
                  <a:srgbClr val="46424D"/>
                </a:solidFill>
                <a:latin typeface="Arial"/>
                <a:ea typeface="ＭＳ Ｐゴシック"/>
              </a:rPr>
              <a:t> y </a:t>
            </a:r>
            <a:r>
              <a:rPr lang="en-US" sz="1900" strike="noStrike" dirty="0" err="1">
                <a:solidFill>
                  <a:srgbClr val="46424D"/>
                </a:solidFill>
                <a:latin typeface="Arial"/>
                <a:ea typeface="ＭＳ Ｐゴシック"/>
              </a:rPr>
              <a:t>están</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dispuestos</a:t>
            </a:r>
            <a:r>
              <a:rPr lang="en-US" sz="1900" strike="noStrike" dirty="0">
                <a:solidFill>
                  <a:srgbClr val="46424D"/>
                </a:solidFill>
                <a:latin typeface="Arial"/>
                <a:ea typeface="ＭＳ Ｐゴシック"/>
              </a:rPr>
              <a:t> a </a:t>
            </a:r>
            <a:r>
              <a:rPr lang="en-US" sz="1900" strike="noStrike" dirty="0" err="1">
                <a:solidFill>
                  <a:srgbClr val="46424D"/>
                </a:solidFill>
                <a:latin typeface="Arial"/>
                <a:ea typeface="ＭＳ Ｐゴシック"/>
              </a:rPr>
              <a:t>escuchar</a:t>
            </a:r>
            <a:r>
              <a:rPr lang="en-US" sz="1900" strike="noStrike" dirty="0">
                <a:solidFill>
                  <a:srgbClr val="46424D"/>
                </a:solidFill>
                <a:latin typeface="Arial"/>
                <a:ea typeface="ＭＳ Ｐゴシック"/>
              </a:rPr>
              <a:t> a </a:t>
            </a:r>
            <a:r>
              <a:rPr lang="en-US" sz="1900" strike="noStrike" dirty="0" err="1">
                <a:solidFill>
                  <a:srgbClr val="46424D"/>
                </a:solidFill>
                <a:latin typeface="Arial"/>
                <a:ea typeface="ＭＳ Ｐゴシック"/>
              </a:rPr>
              <a:t>las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partes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interesadas</a:t>
            </a:r>
            <a:r>
              <a:rPr lang="en-US" sz="1900" strike="noStrike" dirty="0">
                <a:solidFill>
                  <a:srgbClr val="46424D"/>
                </a:solidFill>
                <a:latin typeface="Arial"/>
                <a:ea typeface="ＭＳ Ｐゴシック"/>
              </a:rPr>
              <a:t>.</a:t>
            </a:r>
            <a:endParaRPr dirty="0"/>
          </a:p>
          <a:p>
            <a:pPr lvl="1">
              <a:lnSpc>
                <a:spcPct val="100000"/>
              </a:lnSpc>
              <a:buFont typeface="Wingdings" charset="2"/>
              <a:buChar char=""/>
            </a:pPr>
            <a:r>
              <a:rPr lang="en-US" sz="1900" strike="noStrike" dirty="0" err="1">
                <a:solidFill>
                  <a:srgbClr val="46424D"/>
                </a:solidFill>
                <a:latin typeface="Arial"/>
                <a:ea typeface="ＭＳ Ｐゴシック"/>
              </a:rPr>
              <a:t>Preguntar</a:t>
            </a:r>
            <a:r>
              <a:rPr lang="en-US" sz="1900" strike="noStrike" dirty="0">
                <a:solidFill>
                  <a:srgbClr val="46424D"/>
                </a:solidFill>
                <a:latin typeface="Arial"/>
                <a:ea typeface="ＭＳ Ｐゴシック"/>
              </a:rPr>
              <a:t> al </a:t>
            </a:r>
            <a:r>
              <a:rPr lang="en-US" sz="1900" strike="noStrike" dirty="0" err="1">
                <a:solidFill>
                  <a:srgbClr val="46424D"/>
                </a:solidFill>
                <a:latin typeface="Arial"/>
                <a:ea typeface="ＭＳ Ｐゴシック"/>
              </a:rPr>
              <a:t>entrevistado</a:t>
            </a:r>
            <a:r>
              <a:rPr lang="en-US" sz="1900" strike="noStrike" dirty="0">
                <a:solidFill>
                  <a:srgbClr val="46424D"/>
                </a:solidFill>
                <a:latin typeface="Arial"/>
                <a:ea typeface="ＭＳ Ｐゴシック"/>
              </a:rPr>
              <a:t> y </a:t>
            </a:r>
            <a:r>
              <a:rPr lang="en-US" sz="1900" strike="noStrike" dirty="0" err="1">
                <a:solidFill>
                  <a:srgbClr val="46424D"/>
                </a:solidFill>
                <a:latin typeface="Arial"/>
                <a:ea typeface="ＭＳ Ｐゴシック"/>
              </a:rPr>
              <a:t>obtener</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discusiones</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usando</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una</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pregunta</a:t>
            </a:r>
            <a:r>
              <a:rPr lang="en-US" sz="1900" strike="noStrike" dirty="0">
                <a:solidFill>
                  <a:srgbClr val="46424D"/>
                </a:solidFill>
                <a:latin typeface="Arial"/>
                <a:ea typeface="ＭＳ Ｐゴシック"/>
              </a:rPr>
              <a:t> clave, </a:t>
            </a:r>
            <a:r>
              <a:rPr lang="en-US" sz="1900" strike="noStrike" dirty="0" err="1">
                <a:solidFill>
                  <a:srgbClr val="46424D"/>
                </a:solidFill>
                <a:latin typeface="Arial"/>
                <a:ea typeface="ＭＳ Ｐゴシック"/>
              </a:rPr>
              <a:t>una</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propuesta</a:t>
            </a:r>
            <a:r>
              <a:rPr lang="en-US" sz="1900" strike="noStrike" dirty="0">
                <a:solidFill>
                  <a:srgbClr val="46424D"/>
                </a:solidFill>
                <a:latin typeface="Arial"/>
                <a:ea typeface="ＭＳ Ｐゴシック"/>
              </a:rPr>
              <a:t> de </a:t>
            </a:r>
            <a:r>
              <a:rPr lang="en-US" sz="1900" strike="noStrike" dirty="0" err="1">
                <a:solidFill>
                  <a:srgbClr val="46424D"/>
                </a:solidFill>
                <a:latin typeface="Arial"/>
                <a:ea typeface="ＭＳ Ｐゴシック"/>
              </a:rPr>
              <a:t>requerimientos</a:t>
            </a:r>
            <a:r>
              <a:rPr lang="en-US" sz="1900" strike="noStrike" dirty="0">
                <a:solidFill>
                  <a:srgbClr val="46424D"/>
                </a:solidFill>
                <a:latin typeface="Arial"/>
                <a:ea typeface="ＭＳ Ｐゴシック"/>
              </a:rPr>
              <a:t>, o </a:t>
            </a:r>
            <a:r>
              <a:rPr lang="en-US" sz="1900" strike="noStrike" dirty="0" err="1">
                <a:solidFill>
                  <a:srgbClr val="46424D"/>
                </a:solidFill>
                <a:latin typeface="Arial"/>
                <a:ea typeface="ＭＳ Ｐゴシック"/>
              </a:rPr>
              <a:t>si</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trabajan</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juntos</a:t>
            </a:r>
            <a:r>
              <a:rPr lang="en-US" sz="1900" strike="noStrike" dirty="0">
                <a:solidFill>
                  <a:srgbClr val="46424D"/>
                </a:solidFill>
                <a:latin typeface="Arial"/>
                <a:ea typeface="ＭＳ Ｐゴシック"/>
              </a:rPr>
              <a:t> en un </a:t>
            </a:r>
            <a:r>
              <a:rPr lang="en-US" sz="1900" strike="noStrike" dirty="0" err="1">
                <a:solidFill>
                  <a:srgbClr val="46424D"/>
                </a:solidFill>
                <a:latin typeface="Arial"/>
                <a:ea typeface="ＭＳ Ｐゴシック"/>
              </a:rPr>
              <a:t>sistema</a:t>
            </a:r>
            <a:r>
              <a:rPr lang="en-US" sz="1900" strike="noStrike" dirty="0">
                <a:solidFill>
                  <a:srgbClr val="46424D"/>
                </a:solidFill>
                <a:latin typeface="Arial"/>
                <a:ea typeface="ＭＳ Ｐゴシック"/>
              </a:rPr>
              <a:t> </a:t>
            </a:r>
            <a:r>
              <a:rPr lang="en-US" sz="1900" strike="noStrike" dirty="0" err="1">
                <a:solidFill>
                  <a:srgbClr val="46424D"/>
                </a:solidFill>
                <a:latin typeface="Arial"/>
                <a:ea typeface="ＭＳ Ｐゴシック"/>
              </a:rPr>
              <a:t>prototipo</a:t>
            </a:r>
            <a:r>
              <a:rPr lang="en-US" sz="1900" strike="noStrike" dirty="0">
                <a:solidFill>
                  <a:srgbClr val="46424D"/>
                </a:solidFill>
                <a:latin typeface="Arial"/>
                <a:ea typeface="ＭＳ Ｐゴシック"/>
              </a:rPr>
              <a:t>.</a:t>
            </a:r>
            <a:endParaRPr dirty="0"/>
          </a:p>
        </p:txBody>
      </p:sp>
      <p:sp>
        <p:nvSpPr>
          <p:cNvPr id="311" name="TextShape 3"/>
          <p:cNvSpPr txBox="1"/>
          <p:nvPr/>
        </p:nvSpPr>
        <p:spPr>
          <a:xfrm>
            <a:off x="6553080" y="6356520"/>
            <a:ext cx="2133360" cy="364680"/>
          </a:xfrm>
          <a:prstGeom prst="rect">
            <a:avLst/>
          </a:prstGeom>
          <a:noFill/>
          <a:ln>
            <a:noFill/>
          </a:ln>
        </p:spPr>
        <p:txBody>
          <a:bodyPr anchor="ctr"/>
          <a:lstStyle/>
          <a:p>
            <a:pPr algn="r">
              <a:lnSpc>
                <a:spcPct val="100000"/>
              </a:lnSpc>
            </a:pPr>
            <a:fld id="{4BBBE95F-1D35-4764-BFD9-341A2238125D}" type="slidenum">
              <a:rPr lang="es-BO" sz="1200" strike="noStrike">
                <a:solidFill>
                  <a:srgbClr val="8B8B8B"/>
                </a:solidFill>
                <a:latin typeface="Calibri"/>
              </a:rPr>
              <a:pPr algn="r">
                <a:lnSpc>
                  <a:spcPct val="100000"/>
                </a:lnSpc>
              </a:pPr>
              <a:t>53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Entrevistas en práctica</a:t>
            </a:r>
            <a:endParaRPr/>
          </a:p>
        </p:txBody>
      </p:sp>
      <p:sp>
        <p:nvSpPr>
          <p:cNvPr id="314"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err="1" smtClean="0">
                <a:solidFill>
                  <a:srgbClr val="000000"/>
                </a:solidFill>
                <a:latin typeface="Calibri"/>
                <a:ea typeface="ＭＳ Ｐゴシック"/>
              </a:rPr>
              <a:t>Normalmente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mezcla</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entrevista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cerrada</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abierta</a:t>
            </a:r>
            <a:r>
              <a:rPr lang="en-US" sz="2400" strike="noStrike" dirty="0">
                <a:solidFill>
                  <a:srgbClr val="000000"/>
                </a:solidFill>
                <a:latin typeface="Calibri"/>
                <a:ea typeface="ＭＳ Ｐゴシック"/>
              </a:rPr>
              <a:t>. </a:t>
            </a:r>
            <a:endParaRPr lang="en-US" sz="2400" strike="noStrike" dirty="0" smtClean="0">
              <a:solidFill>
                <a:srgbClr val="000000"/>
              </a:solidFill>
              <a:latin typeface="Calibri"/>
              <a:ea typeface="ＭＳ Ｐゴシック"/>
            </a:endParaRPr>
          </a:p>
          <a:p>
            <a:pPr>
              <a:lnSpc>
                <a:spcPct val="90000"/>
              </a:lnSpc>
              <a:buFont typeface="Wingdings" charset="2"/>
              <a:buChar char=""/>
            </a:pPr>
            <a:endParaRPr dirty="0"/>
          </a:p>
          <a:p>
            <a:pPr>
              <a:lnSpc>
                <a:spcPct val="9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entrevistas</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buenas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conseguir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comprensión</a:t>
            </a:r>
            <a:r>
              <a:rPr lang="en-US" sz="2400" strike="noStrike" dirty="0">
                <a:solidFill>
                  <a:srgbClr val="000000"/>
                </a:solidFill>
                <a:latin typeface="Calibri"/>
                <a:ea typeface="ＭＳ Ｐゴシック"/>
              </a:rPr>
              <a:t> global de lo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hacen</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cómo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podrían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interactuar</a:t>
            </a:r>
            <a:r>
              <a:rPr lang="en-US" sz="2400" strike="noStrike" dirty="0">
                <a:solidFill>
                  <a:srgbClr val="000000"/>
                </a:solidFill>
                <a:latin typeface="Calibri"/>
                <a:ea typeface="ＭＳ Ｐゴシック"/>
              </a:rPr>
              <a:t> con el </a:t>
            </a:r>
            <a:r>
              <a:rPr lang="en-US" sz="2400" strike="noStrike" dirty="0" err="1">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a:t>
            </a:r>
          </a:p>
          <a:p>
            <a:pPr>
              <a:lnSpc>
                <a:spcPct val="90000"/>
              </a:lnSpc>
              <a:buFont typeface="Wingdings" charset="2"/>
              <a:buChar char=""/>
            </a:pPr>
            <a:endParaRPr dirty="0"/>
          </a:p>
          <a:p>
            <a:pPr>
              <a:lnSpc>
                <a:spcPct val="9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entrevistas</a:t>
            </a:r>
            <a:r>
              <a:rPr lang="en-US" sz="2400" strike="noStrike" dirty="0">
                <a:solidFill>
                  <a:srgbClr val="000000"/>
                </a:solidFill>
                <a:latin typeface="Calibri"/>
                <a:ea typeface="ＭＳ Ｐゴシック"/>
              </a:rPr>
              <a:t> no son </a:t>
            </a:r>
            <a:r>
              <a:rPr lang="en-US" sz="2400" strike="noStrike" dirty="0" err="1">
                <a:solidFill>
                  <a:srgbClr val="000000"/>
                </a:solidFill>
                <a:latin typeface="Calibri"/>
                <a:ea typeface="ＭＳ Ｐゴシック"/>
              </a:rPr>
              <a:t>buenas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comprensión</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dominio</a:t>
            </a:r>
            <a:endParaRPr dirty="0"/>
          </a:p>
          <a:p>
            <a:pPr lvl="1">
              <a:lnSpc>
                <a:spcPct val="90000"/>
              </a:lnSpc>
              <a:buFont typeface="Wingdings" charset="2"/>
              <a:buChar char=""/>
            </a:pPr>
            <a:r>
              <a:rPr lang="en-US" sz="2000" dirty="0" smtClean="0">
                <a:solidFill>
                  <a:srgbClr val="000000"/>
                </a:solidFill>
                <a:latin typeface="Calibri"/>
                <a:ea typeface="ＭＳ Ｐゴシック"/>
              </a:rPr>
              <a:t>Los </a:t>
            </a:r>
            <a:r>
              <a:rPr lang="en-US" sz="2000" strike="noStrike" dirty="0" err="1" smtClean="0">
                <a:solidFill>
                  <a:srgbClr val="000000"/>
                </a:solidFill>
                <a:latin typeface="Calibri"/>
                <a:ea typeface="ＭＳ Ｐゴシック"/>
              </a:rPr>
              <a:t>técnicos</a:t>
            </a:r>
            <a:r>
              <a:rPr lang="en-US" sz="2000" strike="noStrike" dirty="0" smtClean="0">
                <a:solidFill>
                  <a:srgbClr val="000000"/>
                </a:solidFill>
                <a:latin typeface="Calibri"/>
                <a:ea typeface="ＭＳ Ｐゴシック"/>
              </a:rPr>
              <a:t> </a:t>
            </a:r>
            <a:r>
              <a:rPr lang="en-US" sz="2000" strike="noStrike" dirty="0" err="1" smtClean="0">
                <a:solidFill>
                  <a:srgbClr val="000000"/>
                </a:solidFill>
                <a:latin typeface="Calibri"/>
                <a:ea typeface="ＭＳ Ｐゴシック"/>
              </a:rPr>
              <a:t>pueden</a:t>
            </a:r>
            <a:r>
              <a:rPr lang="en-US" sz="2000" strike="noStrike" dirty="0" smtClean="0">
                <a:solidFill>
                  <a:srgbClr val="000000"/>
                </a:solidFill>
                <a:latin typeface="Calibri"/>
                <a:ea typeface="ＭＳ Ｐゴシック"/>
              </a:rPr>
              <a:t> </a:t>
            </a:r>
            <a:r>
              <a:rPr lang="en-US" sz="2000" dirty="0" smtClean="0">
                <a:solidFill>
                  <a:srgbClr val="000000"/>
                </a:solidFill>
                <a:latin typeface="Calibri"/>
                <a:ea typeface="ＭＳ Ｐゴシック"/>
              </a:rPr>
              <a:t>no </a:t>
            </a:r>
            <a:r>
              <a:rPr lang="en-US" sz="2000" dirty="0" err="1" smtClean="0">
                <a:solidFill>
                  <a:srgbClr val="000000"/>
                </a:solidFill>
                <a:latin typeface="Calibri"/>
                <a:ea typeface="ＭＳ Ｐゴシック"/>
              </a:rPr>
              <a:t>entender</a:t>
            </a:r>
            <a:r>
              <a:rPr lang="en-US" sz="2000" dirty="0" smtClean="0">
                <a:solidFill>
                  <a:srgbClr val="000000"/>
                </a:solidFill>
                <a:latin typeface="Calibri"/>
                <a:ea typeface="ＭＳ Ｐゴシック"/>
              </a:rPr>
              <a:t> </a:t>
            </a:r>
            <a:r>
              <a:rPr lang="en-US" sz="2000" strike="noStrike" dirty="0">
                <a:solidFill>
                  <a:srgbClr val="000000"/>
                </a:solidFill>
                <a:latin typeface="Calibri"/>
                <a:ea typeface="ＭＳ Ｐゴシック"/>
              </a:rPr>
              <a:t>la </a:t>
            </a:r>
            <a:r>
              <a:rPr lang="en-US" sz="2000" strike="noStrike" dirty="0" err="1">
                <a:solidFill>
                  <a:srgbClr val="000000"/>
                </a:solidFill>
                <a:latin typeface="Calibri"/>
                <a:ea typeface="ＭＳ Ｐゴシック"/>
              </a:rPr>
              <a:t>terminología</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dominio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específico</a:t>
            </a:r>
            <a:r>
              <a:rPr lang="en-US" sz="2000" strike="noStrike" dirty="0" smtClean="0">
                <a:solidFill>
                  <a:srgbClr val="000000"/>
                </a:solidFill>
                <a:latin typeface="Calibri"/>
                <a:ea typeface="ＭＳ Ｐゴシック"/>
              </a:rPr>
              <a:t>;</a:t>
            </a:r>
          </a:p>
          <a:p>
            <a:pPr lvl="1">
              <a:lnSpc>
                <a:spcPct val="90000"/>
              </a:lnSpc>
            </a:pPr>
            <a:endParaRPr dirty="0"/>
          </a:p>
          <a:p>
            <a:pPr lvl="1">
              <a:lnSpc>
                <a:spcPct val="90000"/>
              </a:lnSpc>
              <a:buFont typeface="Wingdings" charset="2"/>
              <a:buChar char=""/>
            </a:pPr>
            <a:r>
              <a:rPr lang="en-US" sz="2000" strike="noStrike" dirty="0" err="1">
                <a:solidFill>
                  <a:srgbClr val="000000"/>
                </a:solidFill>
                <a:latin typeface="Calibri"/>
                <a:ea typeface="ＭＳ Ｐゴシック"/>
              </a:rPr>
              <a:t>Algunos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dominios</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conocimiento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pueden</a:t>
            </a:r>
            <a:r>
              <a:rPr lang="en-US" sz="2000" strike="noStrike" dirty="0">
                <a:solidFill>
                  <a:srgbClr val="000000"/>
                </a:solidFill>
                <a:latin typeface="Calibri"/>
                <a:ea typeface="ＭＳ Ｐゴシック"/>
              </a:rPr>
              <a:t> ser tan </a:t>
            </a:r>
            <a:r>
              <a:rPr lang="en-US" sz="2000" strike="noStrike" dirty="0" err="1">
                <a:solidFill>
                  <a:srgbClr val="000000"/>
                </a:solidFill>
                <a:latin typeface="Calibri"/>
                <a:ea typeface="ＭＳ Ｐゴシック"/>
              </a:rPr>
              <a:t>familiares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la </a:t>
            </a:r>
            <a:r>
              <a:rPr lang="en-US" sz="2000" strike="noStrike" dirty="0" err="1">
                <a:solidFill>
                  <a:srgbClr val="000000"/>
                </a:solidFill>
                <a:latin typeface="Calibri"/>
                <a:ea typeface="ＭＳ Ｐゴシック"/>
              </a:rPr>
              <a:t>gente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encuentra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difícil</a:t>
            </a:r>
            <a:r>
              <a:rPr lang="en-US" sz="2000" strike="noStrike" dirty="0">
                <a:solidFill>
                  <a:srgbClr val="000000"/>
                </a:solidFill>
                <a:latin typeface="Calibri"/>
                <a:ea typeface="ＭＳ Ｐゴシック"/>
              </a:rPr>
              <a:t> </a:t>
            </a:r>
            <a:r>
              <a:rPr lang="en-US" sz="2000" strike="noStrike" dirty="0" err="1" smtClean="0">
                <a:solidFill>
                  <a:srgbClr val="000000"/>
                </a:solidFill>
                <a:latin typeface="Calibri"/>
                <a:ea typeface="ＭＳ Ｐゴシック"/>
              </a:rPr>
              <a:t>dar</a:t>
            </a:r>
            <a:r>
              <a:rPr lang="en-US" sz="2000" strike="noStrike" dirty="0" smtClean="0">
                <a:solidFill>
                  <a:srgbClr val="000000"/>
                </a:solidFill>
                <a:latin typeface="Calibri"/>
                <a:ea typeface="ＭＳ Ｐゴシック"/>
              </a:rPr>
              <a:t> </a:t>
            </a:r>
            <a:r>
              <a:rPr lang="en-US" sz="2000" strike="noStrike" dirty="0" err="1" smtClean="0">
                <a:solidFill>
                  <a:srgbClr val="000000"/>
                </a:solidFill>
                <a:latin typeface="Calibri"/>
                <a:ea typeface="ＭＳ Ｐゴシック"/>
              </a:rPr>
              <a:t>detalles</a:t>
            </a:r>
            <a:r>
              <a:rPr lang="en-US" sz="2000" strike="noStrike" dirty="0" smtClean="0">
                <a:solidFill>
                  <a:srgbClr val="000000"/>
                </a:solidFill>
                <a:latin typeface="Calibri"/>
                <a:ea typeface="ＭＳ Ｐゴシック"/>
              </a:rPr>
              <a:t> o </a:t>
            </a:r>
            <a:r>
              <a:rPr lang="en-US" sz="2000" strike="noStrike" dirty="0" err="1">
                <a:solidFill>
                  <a:srgbClr val="000000"/>
                </a:solidFill>
                <a:latin typeface="Calibri"/>
                <a:ea typeface="ＭＳ Ｐゴシック"/>
              </a:rPr>
              <a:t>piensan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no </a:t>
            </a:r>
            <a:r>
              <a:rPr lang="en-US" sz="2000" strike="noStrike" dirty="0" err="1" smtClean="0">
                <a:solidFill>
                  <a:srgbClr val="000000"/>
                </a:solidFill>
                <a:latin typeface="Calibri"/>
                <a:ea typeface="ＭＳ Ｐゴシック"/>
              </a:rPr>
              <a:t>es</a:t>
            </a:r>
            <a:r>
              <a:rPr lang="en-US" sz="2000" strike="noStrike" dirty="0" smtClean="0">
                <a:solidFill>
                  <a:srgbClr val="000000"/>
                </a:solidFill>
                <a:latin typeface="Calibri"/>
                <a:ea typeface="ＭＳ Ｐゴシック"/>
              </a:rPr>
              <a:t> </a:t>
            </a:r>
            <a:r>
              <a:rPr lang="en-US" sz="2000" strike="noStrike" dirty="0" err="1" smtClean="0">
                <a:solidFill>
                  <a:srgbClr val="000000"/>
                </a:solidFill>
                <a:latin typeface="Calibri"/>
                <a:ea typeface="ＭＳ Ｐゴシック"/>
              </a:rPr>
              <a:t>necesario</a:t>
            </a:r>
            <a:r>
              <a:rPr lang="en-US" sz="2000" strike="noStrike" dirty="0" smtClean="0">
                <a:solidFill>
                  <a:srgbClr val="000000"/>
                </a:solidFill>
                <a:latin typeface="Calibri"/>
                <a:ea typeface="ＭＳ Ｐゴシック"/>
              </a:rPr>
              <a:t> </a:t>
            </a:r>
            <a:r>
              <a:rPr lang="en-US" sz="2000" strike="noStrike" dirty="0" err="1" smtClean="0">
                <a:solidFill>
                  <a:srgbClr val="000000"/>
                </a:solidFill>
                <a:latin typeface="Calibri"/>
                <a:ea typeface="ＭＳ Ｐゴシック"/>
              </a:rPr>
              <a:t>hacerlo</a:t>
            </a:r>
            <a:r>
              <a:rPr lang="en-US" sz="2000" strike="noStrike" dirty="0" smtClean="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Escenarios</a:t>
            </a:r>
            <a:endParaRPr/>
          </a:p>
        </p:txBody>
      </p:sp>
      <p:sp>
        <p:nvSpPr>
          <p:cNvPr id="317"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escenarios</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ejemplos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reales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cómo</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utilizar</a:t>
            </a:r>
            <a:r>
              <a:rPr lang="en-US" sz="2400" strike="noStrike" dirty="0">
                <a:solidFill>
                  <a:srgbClr val="000000"/>
                </a:solidFill>
                <a:latin typeface="Calibri"/>
                <a:ea typeface="ＭＳ Ｐゴシック"/>
              </a:rPr>
              <a:t> un </a:t>
            </a:r>
            <a:r>
              <a:rPr lang="en-US" sz="2400" strike="noStrike" dirty="0" err="1">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Estos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deberían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incluir</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descripción</a:t>
            </a:r>
            <a:r>
              <a:rPr lang="en-US" sz="2000" strike="noStrike" dirty="0">
                <a:solidFill>
                  <a:srgbClr val="000000"/>
                </a:solidFill>
                <a:latin typeface="Calibri"/>
                <a:ea typeface="ＭＳ Ｐゴシック"/>
              </a:rPr>
              <a:t> de la </a:t>
            </a:r>
            <a:r>
              <a:rPr lang="en-US" sz="2000" strike="noStrike" dirty="0" err="1">
                <a:solidFill>
                  <a:srgbClr val="000000"/>
                </a:solidFill>
                <a:latin typeface="Calibri"/>
                <a:ea typeface="ＭＳ Ｐゴシック"/>
              </a:rPr>
              <a:t>situación</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partida</a:t>
            </a:r>
            <a:r>
              <a:rPr lang="en-US" sz="2000" strike="noStrike" dirty="0">
                <a:solidFill>
                  <a:srgbClr val="000000"/>
                </a:solidFill>
                <a:latin typeface="Calibri"/>
                <a:ea typeface="ＭＳ Ｐゴシック"/>
              </a:rPr>
              <a:t>; </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descripción</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flujo</a:t>
            </a:r>
            <a:r>
              <a:rPr lang="en-US" sz="2000" strike="noStrike" dirty="0">
                <a:solidFill>
                  <a:srgbClr val="000000"/>
                </a:solidFill>
                <a:latin typeface="Calibri"/>
                <a:ea typeface="ＭＳ Ｐゴシック"/>
              </a:rPr>
              <a:t> normal de los </a:t>
            </a:r>
            <a:r>
              <a:rPr lang="en-US" sz="2000" strike="noStrike" dirty="0" err="1">
                <a:solidFill>
                  <a:srgbClr val="000000"/>
                </a:solidFill>
                <a:latin typeface="Calibri"/>
                <a:ea typeface="ＭＳ Ｐゴシック"/>
              </a:rPr>
              <a:t>acontecimientos</a:t>
            </a:r>
            <a:r>
              <a:rPr lang="en-US" sz="2000" strike="noStrike" dirty="0">
                <a:solidFill>
                  <a:srgbClr val="000000"/>
                </a:solidFill>
                <a:latin typeface="Calibri"/>
                <a:ea typeface="ＭＳ Ｐゴシック"/>
              </a:rPr>
              <a:t>; </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descripción</a:t>
            </a:r>
            <a:r>
              <a:rPr lang="en-US" sz="2000" strike="noStrike" dirty="0">
                <a:solidFill>
                  <a:srgbClr val="000000"/>
                </a:solidFill>
                <a:latin typeface="Calibri"/>
                <a:ea typeface="ＭＳ Ｐゴシック"/>
              </a:rPr>
              <a:t> de lo </a:t>
            </a:r>
            <a:r>
              <a:rPr lang="en-US" sz="2000" strike="noStrike" dirty="0" err="1">
                <a:solidFill>
                  <a:srgbClr val="000000"/>
                </a:solidFill>
                <a:latin typeface="Calibri"/>
                <a:ea typeface="ＭＳ Ｐゴシック"/>
              </a:rPr>
              <a:t>que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puede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salir</a:t>
            </a:r>
            <a:r>
              <a:rPr lang="en-US" sz="2000" strike="noStrike" dirty="0">
                <a:solidFill>
                  <a:srgbClr val="000000"/>
                </a:solidFill>
                <a:latin typeface="Calibri"/>
                <a:ea typeface="ＭＳ Ｐゴシック"/>
              </a:rPr>
              <a:t> mal; </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Información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sobre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otras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actividades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concurrentes</a:t>
            </a:r>
            <a:r>
              <a:rPr lang="en-US" sz="2000" strike="noStrike" dirty="0">
                <a:solidFill>
                  <a:srgbClr val="000000"/>
                </a:solidFill>
                <a:latin typeface="Calibri"/>
                <a:ea typeface="ＭＳ Ｐゴシック"/>
              </a:rPr>
              <a:t>; </a:t>
            </a:r>
            <a:endParaRPr dirty="0"/>
          </a:p>
          <a:p>
            <a:pPr lvl="1">
              <a:lnSpc>
                <a:spcPct val="100000"/>
              </a:lnSpc>
              <a:buFont typeface="Wingdings" charset="2"/>
              <a:buChar char=""/>
            </a:pPr>
            <a:r>
              <a:rPr lang="en-US" sz="2000" strike="noStrike" dirty="0" err="1">
                <a:solidFill>
                  <a:srgbClr val="000000"/>
                </a:solidFill>
                <a:latin typeface="Calibri"/>
                <a:ea typeface="ＭＳ Ｐゴシック"/>
              </a:rPr>
              <a:t>Una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descripción</a:t>
            </a:r>
            <a:r>
              <a:rPr lang="en-US" sz="2000" strike="noStrike" dirty="0">
                <a:solidFill>
                  <a:srgbClr val="000000"/>
                </a:solidFill>
                <a:latin typeface="Calibri"/>
                <a:ea typeface="ＭＳ Ｐゴシック"/>
              </a:rPr>
              <a:t> de la </a:t>
            </a:r>
            <a:r>
              <a:rPr lang="en-US" sz="2000" strike="noStrike" dirty="0" err="1">
                <a:solidFill>
                  <a:srgbClr val="000000"/>
                </a:solidFill>
                <a:latin typeface="Calibri"/>
                <a:ea typeface="ＭＳ Ｐゴシック"/>
              </a:rPr>
              <a:t>situación</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cuando</a:t>
            </a:r>
            <a:r>
              <a:rPr lang="en-US" sz="2000" strike="noStrike" dirty="0">
                <a:solidFill>
                  <a:srgbClr val="000000"/>
                </a:solidFill>
                <a:latin typeface="Calibri"/>
                <a:ea typeface="ＭＳ Ｐゴシック"/>
              </a:rPr>
              <a:t> el </a:t>
            </a:r>
            <a:r>
              <a:rPr lang="en-US" sz="2000" strike="noStrike" dirty="0" err="1">
                <a:solidFill>
                  <a:srgbClr val="000000"/>
                </a:solidFill>
                <a:latin typeface="Calibri"/>
                <a:ea typeface="ＭＳ Ｐゴシック"/>
              </a:rPr>
              <a:t>escenario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termina</a:t>
            </a:r>
            <a:r>
              <a:rPr lang="en-US" sz="2000" strike="noStrike" dirty="0">
                <a:solidFill>
                  <a:srgbClr val="000000"/>
                </a:solidFill>
                <a:latin typeface="Calibri"/>
                <a:ea typeface="ＭＳ Ｐゴシック"/>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Escenario para la recolección de información medica del sistema para MHC-PMS </a:t>
            </a:r>
            <a:endParaRPr/>
          </a:p>
        </p:txBody>
      </p:sp>
      <p:sp>
        <p:nvSpPr>
          <p:cNvPr id="320" name="TextShape 2"/>
          <p:cNvSpPr txBox="1"/>
          <p:nvPr/>
        </p:nvSpPr>
        <p:spPr>
          <a:xfrm>
            <a:off x="6553080" y="6356520"/>
            <a:ext cx="2133360" cy="364680"/>
          </a:xfrm>
          <a:prstGeom prst="rect">
            <a:avLst/>
          </a:prstGeom>
          <a:noFill/>
          <a:ln>
            <a:noFill/>
          </a:ln>
        </p:spPr>
        <p:txBody>
          <a:bodyPr anchor="ctr"/>
          <a:lstStyle/>
          <a:p>
            <a:pPr algn="r">
              <a:lnSpc>
                <a:spcPct val="100000"/>
              </a:lnSpc>
            </a:pPr>
            <a:fld id="{1D98760B-7EAE-41D7-8F8B-C871DB151949}" type="slidenum">
              <a:rPr lang="es-BO" sz="1200" strike="noStrike">
                <a:solidFill>
                  <a:srgbClr val="8B8B8B"/>
                </a:solidFill>
                <a:latin typeface="Calibri"/>
              </a:rPr>
              <a:pPr algn="r">
                <a:lnSpc>
                  <a:spcPct val="100000"/>
                </a:lnSpc>
              </a:pPr>
              <a:t>56</a:t>
            </a:fld>
            <a:endParaRPr/>
          </a:p>
        </p:txBody>
      </p:sp>
      <p:sp>
        <p:nvSpPr>
          <p:cNvPr id="321" name="CustomShape 3"/>
          <p:cNvSpPr/>
          <p:nvPr/>
        </p:nvSpPr>
        <p:spPr>
          <a:xfrm>
            <a:off x="251520" y="1268760"/>
            <a:ext cx="8578800" cy="5040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sz="1900" b="1" strike="noStrike" dirty="0">
                <a:solidFill>
                  <a:srgbClr val="000000"/>
                </a:solidFill>
                <a:latin typeface="Arial"/>
                <a:ea typeface="ＭＳ Ｐゴシック"/>
              </a:rPr>
              <a:t>Suposición inicial: </a:t>
            </a:r>
            <a:r>
              <a:rPr lang="es-BO" sz="1900" strike="noStrike" dirty="0">
                <a:solidFill>
                  <a:srgbClr val="000000"/>
                </a:solidFill>
                <a:latin typeface="Arial"/>
                <a:ea typeface="ＭＳ Ｐゴシック"/>
              </a:rPr>
              <a:t>El paciente </a:t>
            </a:r>
            <a:r>
              <a:rPr lang="es-BO" sz="1900" strike="noStrike" dirty="0" smtClean="0">
                <a:solidFill>
                  <a:srgbClr val="000000"/>
                </a:solidFill>
                <a:latin typeface="Arial"/>
                <a:ea typeface="ＭＳ Ｐゴシック"/>
              </a:rPr>
              <a:t>fue atendid</a:t>
            </a:r>
            <a:r>
              <a:rPr lang="es-BO" sz="1900" dirty="0" smtClean="0">
                <a:solidFill>
                  <a:srgbClr val="000000"/>
                </a:solidFill>
                <a:latin typeface="Arial"/>
                <a:ea typeface="ＭＳ Ｐゴシック"/>
              </a:rPr>
              <a:t>o por </a:t>
            </a:r>
            <a:r>
              <a:rPr lang="es-BO" sz="1900" strike="noStrike" dirty="0" smtClean="0">
                <a:solidFill>
                  <a:srgbClr val="000000"/>
                </a:solidFill>
                <a:latin typeface="Arial"/>
                <a:ea typeface="ＭＳ Ｐゴシック"/>
              </a:rPr>
              <a:t>una </a:t>
            </a:r>
            <a:r>
              <a:rPr lang="es-BO" sz="1900" strike="noStrike" dirty="0">
                <a:solidFill>
                  <a:srgbClr val="000000"/>
                </a:solidFill>
                <a:latin typeface="Arial"/>
                <a:ea typeface="ＭＳ Ｐゴシック"/>
              </a:rPr>
              <a:t>recepcionista médica que ha creado un registro en el sistema y se recoge información personal del paciente (nombre, dirección, edad, etc.) Una enfermera ha iniciado sesión en el sistema y está recopilando antecedentes clínicos</a:t>
            </a:r>
            <a:r>
              <a:rPr lang="es-BO" sz="1900" strike="noStrike" dirty="0" smtClean="0">
                <a:solidFill>
                  <a:srgbClr val="000000"/>
                </a:solidFill>
                <a:latin typeface="Arial"/>
                <a:ea typeface="ＭＳ Ｐゴシック"/>
              </a:rPr>
              <a:t>.</a:t>
            </a:r>
          </a:p>
          <a:p>
            <a:pPr>
              <a:lnSpc>
                <a:spcPct val="100000"/>
              </a:lnSpc>
            </a:pPr>
            <a:endParaRPr dirty="0"/>
          </a:p>
          <a:p>
            <a:pPr>
              <a:lnSpc>
                <a:spcPct val="100000"/>
              </a:lnSpc>
            </a:pPr>
            <a:r>
              <a:rPr lang="es-BO" sz="1900" b="1" strike="noStrike" dirty="0">
                <a:solidFill>
                  <a:srgbClr val="000000"/>
                </a:solidFill>
                <a:latin typeface="Arial"/>
                <a:ea typeface="ＭＳ Ｐゴシック"/>
              </a:rPr>
              <a:t>Normal: </a:t>
            </a:r>
            <a:r>
              <a:rPr lang="es-BO" sz="1900" strike="noStrike" dirty="0">
                <a:solidFill>
                  <a:srgbClr val="000000"/>
                </a:solidFill>
                <a:latin typeface="Arial"/>
                <a:ea typeface="ＭＳ Ｐゴシック"/>
              </a:rPr>
              <a:t>La enfermera busca al paciente por su </a:t>
            </a:r>
            <a:r>
              <a:rPr lang="es-BO" sz="1900" strike="noStrike" dirty="0" smtClean="0">
                <a:solidFill>
                  <a:srgbClr val="000000"/>
                </a:solidFill>
                <a:latin typeface="Arial"/>
                <a:ea typeface="ＭＳ Ｐゴシック"/>
              </a:rPr>
              <a:t>apellido </a:t>
            </a:r>
            <a:r>
              <a:rPr lang="es-BO" sz="1900" strike="noStrike" dirty="0">
                <a:solidFill>
                  <a:srgbClr val="000000"/>
                </a:solidFill>
                <a:latin typeface="Arial"/>
                <a:ea typeface="ＭＳ Ｐゴシック"/>
              </a:rPr>
              <a:t>Si hay más de un paciente con el mismo apellido, </a:t>
            </a:r>
            <a:r>
              <a:rPr lang="es-BO" sz="1900" strike="noStrike" dirty="0" smtClean="0">
                <a:solidFill>
                  <a:srgbClr val="000000"/>
                </a:solidFill>
                <a:latin typeface="Arial"/>
                <a:ea typeface="ＭＳ Ｐゴシック"/>
              </a:rPr>
              <a:t>el nombre y </a:t>
            </a:r>
            <a:r>
              <a:rPr lang="es-BO" sz="1900" strike="noStrike" dirty="0">
                <a:solidFill>
                  <a:srgbClr val="000000"/>
                </a:solidFill>
                <a:latin typeface="Arial"/>
                <a:ea typeface="ＭＳ Ｐゴシック"/>
              </a:rPr>
              <a:t>la fecha de nacimiento se </a:t>
            </a:r>
            <a:r>
              <a:rPr lang="es-BO" sz="1900" strike="noStrike" dirty="0" smtClean="0">
                <a:solidFill>
                  <a:srgbClr val="000000"/>
                </a:solidFill>
                <a:latin typeface="Arial"/>
                <a:ea typeface="ＭＳ Ｐゴシック"/>
              </a:rPr>
              <a:t>utilizaran para </a:t>
            </a:r>
            <a:r>
              <a:rPr lang="es-BO" sz="1900" strike="noStrike" dirty="0">
                <a:solidFill>
                  <a:srgbClr val="000000"/>
                </a:solidFill>
                <a:latin typeface="Arial"/>
                <a:ea typeface="ＭＳ Ｐゴシック"/>
              </a:rPr>
              <a:t>identificar al paciente.</a:t>
            </a:r>
            <a:endParaRPr dirty="0"/>
          </a:p>
          <a:p>
            <a:pPr>
              <a:lnSpc>
                <a:spcPct val="100000"/>
              </a:lnSpc>
            </a:pPr>
            <a:r>
              <a:rPr lang="es-BO" sz="1900" strike="noStrike" dirty="0">
                <a:solidFill>
                  <a:srgbClr val="000000"/>
                </a:solidFill>
                <a:latin typeface="Arial"/>
                <a:ea typeface="ＭＳ Ｐゴシック"/>
              </a:rPr>
              <a:t>La enfermera </a:t>
            </a:r>
            <a:r>
              <a:rPr lang="es-BO" sz="1900" strike="noStrike" dirty="0" smtClean="0">
                <a:solidFill>
                  <a:srgbClr val="000000"/>
                </a:solidFill>
                <a:latin typeface="Arial"/>
                <a:ea typeface="ＭＳ Ｐゴシック"/>
              </a:rPr>
              <a:t>ingresa en la </a:t>
            </a:r>
            <a:r>
              <a:rPr lang="es-BO" sz="1900" strike="noStrike" dirty="0">
                <a:solidFill>
                  <a:srgbClr val="000000"/>
                </a:solidFill>
                <a:latin typeface="Arial"/>
                <a:ea typeface="ＭＳ Ｐゴシック"/>
              </a:rPr>
              <a:t>opción de menú para añadir antecedentes clínicos.</a:t>
            </a:r>
            <a:endParaRPr dirty="0"/>
          </a:p>
          <a:p>
            <a:pPr>
              <a:lnSpc>
                <a:spcPct val="100000"/>
              </a:lnSpc>
            </a:pPr>
            <a:r>
              <a:rPr lang="es-BO" sz="1900" strike="noStrike" dirty="0">
                <a:solidFill>
                  <a:srgbClr val="000000"/>
                </a:solidFill>
                <a:latin typeface="Arial"/>
                <a:ea typeface="ＭＳ Ｐゴシック"/>
              </a:rPr>
              <a:t>La enfermera </a:t>
            </a:r>
            <a:r>
              <a:rPr lang="es-BO" sz="1900" strike="noStrike" dirty="0" smtClean="0">
                <a:solidFill>
                  <a:srgbClr val="000000"/>
                </a:solidFill>
                <a:latin typeface="Arial"/>
                <a:ea typeface="ＭＳ Ｐゴシック"/>
              </a:rPr>
              <a:t>sigue </a:t>
            </a:r>
            <a:r>
              <a:rPr lang="es-BO" sz="1900" strike="noStrike" dirty="0">
                <a:solidFill>
                  <a:srgbClr val="000000"/>
                </a:solidFill>
                <a:latin typeface="Arial"/>
                <a:ea typeface="ＭＳ Ｐゴシック"/>
              </a:rPr>
              <a:t>una serie de indicaciones del sistema para introducir información sobre las consultas en otros </a:t>
            </a:r>
            <a:r>
              <a:rPr lang="es-BO" sz="1900" strike="noStrike" dirty="0" smtClean="0">
                <a:solidFill>
                  <a:srgbClr val="000000"/>
                </a:solidFill>
                <a:latin typeface="Arial"/>
                <a:ea typeface="ＭＳ Ｐゴシック"/>
              </a:rPr>
              <a:t>centros de salud </a:t>
            </a:r>
            <a:r>
              <a:rPr lang="es-BO" sz="1900" strike="noStrike" dirty="0">
                <a:solidFill>
                  <a:srgbClr val="000000"/>
                </a:solidFill>
                <a:latin typeface="Arial"/>
                <a:ea typeface="ＭＳ Ｐゴシック"/>
              </a:rPr>
              <a:t>mental (entrada de texto libre), condiciones médicas existentes (enfermera selecciona condiciones en el menú), medicamentos que se toman actualmente (seleccionado en el menú), alergias (libre texto), y la vida familiar (</a:t>
            </a:r>
            <a:r>
              <a:rPr lang="es-BO" sz="1900" strike="noStrike" dirty="0" smtClean="0">
                <a:solidFill>
                  <a:srgbClr val="000000"/>
                </a:solidFill>
                <a:latin typeface="Arial"/>
                <a:ea typeface="ＭＳ Ｐゴシック"/>
              </a:rPr>
              <a:t>formulario).</a:t>
            </a: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Escenario para la recolección de información medica del sistema para MHC-PMS </a:t>
            </a:r>
            <a:endParaRPr/>
          </a:p>
        </p:txBody>
      </p:sp>
      <p:sp>
        <p:nvSpPr>
          <p:cNvPr id="324" name="TextShape 2"/>
          <p:cNvSpPr txBox="1"/>
          <p:nvPr/>
        </p:nvSpPr>
        <p:spPr>
          <a:xfrm>
            <a:off x="6553080" y="6356520"/>
            <a:ext cx="2133360" cy="364680"/>
          </a:xfrm>
          <a:prstGeom prst="rect">
            <a:avLst/>
          </a:prstGeom>
          <a:noFill/>
          <a:ln>
            <a:noFill/>
          </a:ln>
        </p:spPr>
        <p:txBody>
          <a:bodyPr anchor="ctr"/>
          <a:lstStyle/>
          <a:p>
            <a:pPr algn="r">
              <a:lnSpc>
                <a:spcPct val="100000"/>
              </a:lnSpc>
            </a:pPr>
            <a:fld id="{5C96EF93-9013-4132-97A9-6A3D058F5B3E}" type="slidenum">
              <a:rPr lang="es-BO" sz="1200" strike="noStrike">
                <a:solidFill>
                  <a:srgbClr val="8B8B8B"/>
                </a:solidFill>
                <a:latin typeface="Calibri"/>
              </a:rPr>
              <a:pPr algn="r">
                <a:lnSpc>
                  <a:spcPct val="100000"/>
                </a:lnSpc>
              </a:pPr>
              <a:t>57</a:t>
            </a:fld>
            <a:endParaRPr/>
          </a:p>
        </p:txBody>
      </p:sp>
      <p:sp>
        <p:nvSpPr>
          <p:cNvPr id="325" name="CustomShape 3"/>
          <p:cNvSpPr/>
          <p:nvPr/>
        </p:nvSpPr>
        <p:spPr>
          <a:xfrm>
            <a:off x="179512" y="1340768"/>
            <a:ext cx="8352928" cy="55172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BO" b="1" strike="noStrike" dirty="0">
                <a:solidFill>
                  <a:srgbClr val="000000"/>
                </a:solidFill>
                <a:latin typeface="Arial"/>
                <a:ea typeface="ＭＳ Ｐゴシック"/>
              </a:rPr>
              <a:t>Qué puede salir mal : </a:t>
            </a:r>
            <a:endParaRPr lang="es-BO" b="1" strike="noStrike" dirty="0" smtClean="0">
              <a:solidFill>
                <a:srgbClr val="000000"/>
              </a:solidFill>
              <a:latin typeface="Arial"/>
              <a:ea typeface="ＭＳ Ｐゴシック"/>
            </a:endParaRPr>
          </a:p>
          <a:p>
            <a:pPr>
              <a:lnSpc>
                <a:spcPct val="100000"/>
              </a:lnSpc>
            </a:pPr>
            <a:r>
              <a:rPr lang="es-BO" b="1" strike="noStrike" dirty="0" smtClean="0">
                <a:solidFill>
                  <a:srgbClr val="000000"/>
                </a:solidFill>
                <a:latin typeface="Arial"/>
                <a:ea typeface="ＭＳ Ｐゴシック"/>
              </a:rPr>
              <a:t>El </a:t>
            </a:r>
            <a:r>
              <a:rPr lang="es-BO" b="1" strike="noStrike" dirty="0">
                <a:solidFill>
                  <a:srgbClr val="000000"/>
                </a:solidFill>
                <a:latin typeface="Arial"/>
                <a:ea typeface="ＭＳ Ｐゴシック"/>
              </a:rPr>
              <a:t>historial del paciente no existe o no se puede </a:t>
            </a:r>
            <a:r>
              <a:rPr lang="es-BO" b="1" strike="noStrike" dirty="0" smtClean="0">
                <a:solidFill>
                  <a:srgbClr val="000000"/>
                </a:solidFill>
                <a:latin typeface="Arial"/>
                <a:ea typeface="ＭＳ Ｐゴシック"/>
              </a:rPr>
              <a:t>encontrar: </a:t>
            </a:r>
            <a:r>
              <a:rPr lang="es-BO" strike="noStrike" dirty="0" smtClean="0">
                <a:solidFill>
                  <a:srgbClr val="000000"/>
                </a:solidFill>
                <a:latin typeface="Arial"/>
                <a:ea typeface="ＭＳ Ｐゴシック"/>
              </a:rPr>
              <a:t> </a:t>
            </a:r>
            <a:r>
              <a:rPr lang="es-BO" strike="noStrike" dirty="0">
                <a:solidFill>
                  <a:srgbClr val="000000"/>
                </a:solidFill>
                <a:latin typeface="Arial"/>
                <a:ea typeface="ＭＳ Ｐゴシック"/>
              </a:rPr>
              <a:t>La enfermera debe crear un nuevo registro </a:t>
            </a:r>
            <a:r>
              <a:rPr lang="es-BO" strike="noStrike" dirty="0" smtClean="0">
                <a:solidFill>
                  <a:srgbClr val="000000"/>
                </a:solidFill>
                <a:latin typeface="Arial"/>
                <a:ea typeface="ＭＳ Ｐゴシック"/>
              </a:rPr>
              <a:t>con  </a:t>
            </a:r>
            <a:r>
              <a:rPr lang="es-BO" strike="noStrike" dirty="0">
                <a:solidFill>
                  <a:srgbClr val="000000"/>
                </a:solidFill>
                <a:latin typeface="Arial"/>
                <a:ea typeface="ＭＳ Ｐゴシック"/>
              </a:rPr>
              <a:t>la información </a:t>
            </a:r>
            <a:r>
              <a:rPr lang="es-BO" strike="noStrike" dirty="0" smtClean="0">
                <a:solidFill>
                  <a:srgbClr val="000000"/>
                </a:solidFill>
                <a:latin typeface="Arial"/>
                <a:ea typeface="ＭＳ Ｐゴシック"/>
              </a:rPr>
              <a:t>personal.</a:t>
            </a:r>
            <a:endParaRPr dirty="0"/>
          </a:p>
          <a:p>
            <a:pPr>
              <a:lnSpc>
                <a:spcPct val="100000"/>
              </a:lnSpc>
            </a:pPr>
            <a:r>
              <a:rPr lang="es-BO" b="1" strike="noStrike" dirty="0" smtClean="0">
                <a:solidFill>
                  <a:srgbClr val="000000"/>
                </a:solidFill>
                <a:latin typeface="Arial"/>
                <a:ea typeface="ＭＳ Ｐゴシック"/>
              </a:rPr>
              <a:t>Las Condiciones </a:t>
            </a:r>
            <a:r>
              <a:rPr lang="es-BO" b="1" strike="noStrike" dirty="0">
                <a:solidFill>
                  <a:srgbClr val="000000"/>
                </a:solidFill>
                <a:latin typeface="Arial"/>
                <a:ea typeface="ＭＳ Ｐゴシック"/>
              </a:rPr>
              <a:t>del paciente o la medicación no </a:t>
            </a:r>
            <a:r>
              <a:rPr lang="es-BO" b="1" strike="noStrike" dirty="0" smtClean="0">
                <a:solidFill>
                  <a:srgbClr val="000000"/>
                </a:solidFill>
                <a:latin typeface="Arial"/>
                <a:ea typeface="ＭＳ Ｐゴシック"/>
              </a:rPr>
              <a:t>existen entre las opciones predefinidas</a:t>
            </a:r>
            <a:r>
              <a:rPr lang="es-BO" strike="noStrike" dirty="0" smtClean="0">
                <a:solidFill>
                  <a:srgbClr val="000000"/>
                </a:solidFill>
                <a:latin typeface="Arial"/>
                <a:ea typeface="ＭＳ Ｐゴシック"/>
              </a:rPr>
              <a:t>: La </a:t>
            </a:r>
            <a:r>
              <a:rPr lang="es-BO" strike="noStrike" dirty="0">
                <a:solidFill>
                  <a:srgbClr val="000000"/>
                </a:solidFill>
                <a:latin typeface="Arial"/>
                <a:ea typeface="ＭＳ Ｐゴシック"/>
              </a:rPr>
              <a:t>enfermera debe elegir la opción de "otro" y escriba el texto libre que describe la condición / medicación.</a:t>
            </a:r>
            <a:endParaRPr dirty="0"/>
          </a:p>
          <a:p>
            <a:pPr>
              <a:lnSpc>
                <a:spcPct val="100000"/>
              </a:lnSpc>
            </a:pPr>
            <a:r>
              <a:rPr lang="es-BO" b="1" strike="noStrike" dirty="0">
                <a:solidFill>
                  <a:srgbClr val="000000"/>
                </a:solidFill>
                <a:latin typeface="Arial"/>
                <a:ea typeface="ＭＳ Ｐゴシック"/>
              </a:rPr>
              <a:t>Paciente no puede / no </a:t>
            </a:r>
            <a:r>
              <a:rPr lang="es-BO" b="1" strike="noStrike" dirty="0" smtClean="0">
                <a:solidFill>
                  <a:srgbClr val="000000"/>
                </a:solidFill>
                <a:latin typeface="Arial"/>
                <a:ea typeface="ＭＳ Ｐゴシック"/>
              </a:rPr>
              <a:t>quiere proporcionar  </a:t>
            </a:r>
            <a:r>
              <a:rPr lang="es-BO" b="1" strike="noStrike" dirty="0">
                <a:solidFill>
                  <a:srgbClr val="000000"/>
                </a:solidFill>
                <a:latin typeface="Arial"/>
                <a:ea typeface="ＭＳ Ｐゴシック"/>
              </a:rPr>
              <a:t>información sobre su historial </a:t>
            </a:r>
            <a:r>
              <a:rPr lang="es-BO" b="1" strike="noStrike" dirty="0" smtClean="0">
                <a:solidFill>
                  <a:srgbClr val="000000"/>
                </a:solidFill>
                <a:latin typeface="Arial"/>
                <a:ea typeface="ＭＳ Ｐゴシック"/>
              </a:rPr>
              <a:t>médico</a:t>
            </a:r>
            <a:r>
              <a:rPr lang="es-BO" dirty="0" smtClean="0">
                <a:solidFill>
                  <a:srgbClr val="000000"/>
                </a:solidFill>
                <a:latin typeface="Arial"/>
                <a:ea typeface="ＭＳ Ｐゴシック"/>
              </a:rPr>
              <a:t>: </a:t>
            </a:r>
            <a:r>
              <a:rPr lang="es-BO" strike="noStrike" dirty="0" smtClean="0">
                <a:solidFill>
                  <a:srgbClr val="000000"/>
                </a:solidFill>
                <a:latin typeface="Arial"/>
                <a:ea typeface="ＭＳ Ｐゴシック"/>
              </a:rPr>
              <a:t>La </a:t>
            </a:r>
            <a:r>
              <a:rPr lang="es-BO" strike="noStrike" dirty="0">
                <a:solidFill>
                  <a:srgbClr val="000000"/>
                </a:solidFill>
                <a:latin typeface="Arial"/>
                <a:ea typeface="ＭＳ Ｐゴシック"/>
              </a:rPr>
              <a:t>enfermera debe introducir texto libre </a:t>
            </a:r>
            <a:r>
              <a:rPr lang="es-BO" strike="noStrike" dirty="0" smtClean="0">
                <a:solidFill>
                  <a:srgbClr val="000000"/>
                </a:solidFill>
                <a:latin typeface="Arial"/>
                <a:ea typeface="ＭＳ Ｐゴシック"/>
              </a:rPr>
              <a:t>indicando la </a:t>
            </a:r>
            <a:r>
              <a:rPr lang="es-BO" strike="noStrike" dirty="0">
                <a:solidFill>
                  <a:srgbClr val="000000"/>
                </a:solidFill>
                <a:latin typeface="Arial"/>
                <a:ea typeface="ＭＳ Ｐゴシック"/>
              </a:rPr>
              <a:t>incapacidad / falta de voluntad del paciente para proporcionar información. El sistema debe imprimir </a:t>
            </a:r>
            <a:r>
              <a:rPr lang="es-BO" strike="noStrike" dirty="0" smtClean="0">
                <a:solidFill>
                  <a:srgbClr val="000000"/>
                </a:solidFill>
                <a:latin typeface="Arial"/>
                <a:ea typeface="ＭＳ Ｐゴシック"/>
              </a:rPr>
              <a:t>un  </a:t>
            </a:r>
            <a:r>
              <a:rPr lang="es-BO" strike="noStrike" dirty="0">
                <a:solidFill>
                  <a:srgbClr val="000000"/>
                </a:solidFill>
                <a:latin typeface="Arial"/>
                <a:ea typeface="ＭＳ Ｐゴシック"/>
              </a:rPr>
              <a:t>formulario </a:t>
            </a:r>
            <a:r>
              <a:rPr lang="es-BO" strike="noStrike" dirty="0" smtClean="0">
                <a:solidFill>
                  <a:srgbClr val="000000"/>
                </a:solidFill>
                <a:latin typeface="Arial"/>
                <a:ea typeface="ＭＳ Ｐゴシック"/>
              </a:rPr>
              <a:t>indicando  </a:t>
            </a:r>
            <a:r>
              <a:rPr lang="es-BO" strike="noStrike" dirty="0">
                <a:solidFill>
                  <a:srgbClr val="000000"/>
                </a:solidFill>
                <a:latin typeface="Arial"/>
                <a:ea typeface="ＭＳ Ｐゴシック"/>
              </a:rPr>
              <a:t>que la falta de información puede significar que el tratamiento </a:t>
            </a:r>
            <a:r>
              <a:rPr lang="es-BO" strike="noStrike" dirty="0" smtClean="0">
                <a:solidFill>
                  <a:srgbClr val="000000"/>
                </a:solidFill>
                <a:latin typeface="Arial"/>
                <a:ea typeface="ＭＳ Ｐゴシック"/>
              </a:rPr>
              <a:t>no sea efectivo. </a:t>
            </a:r>
            <a:r>
              <a:rPr lang="es-BO" strike="noStrike" dirty="0">
                <a:solidFill>
                  <a:srgbClr val="000000"/>
                </a:solidFill>
                <a:latin typeface="Arial"/>
                <a:ea typeface="ＭＳ Ｐゴシック"/>
              </a:rPr>
              <a:t>Esto debe ser firmado y entregado al paciente.</a:t>
            </a:r>
            <a:endParaRPr dirty="0"/>
          </a:p>
          <a:p>
            <a:pPr>
              <a:lnSpc>
                <a:spcPct val="100000"/>
              </a:lnSpc>
            </a:pPr>
            <a:r>
              <a:rPr lang="es-BO" b="1" strike="noStrike" dirty="0">
                <a:solidFill>
                  <a:srgbClr val="000000"/>
                </a:solidFill>
                <a:latin typeface="Arial"/>
                <a:ea typeface="ＭＳ Ｐゴシック"/>
              </a:rPr>
              <a:t>Otras actividades: </a:t>
            </a:r>
            <a:r>
              <a:rPr lang="es-BO" strike="noStrike" dirty="0">
                <a:solidFill>
                  <a:srgbClr val="000000"/>
                </a:solidFill>
                <a:latin typeface="Arial"/>
                <a:ea typeface="ＭＳ Ｐゴシック"/>
              </a:rPr>
              <a:t>Registro podrá ser consultado , pero no </a:t>
            </a:r>
            <a:r>
              <a:rPr lang="es-BO" strike="noStrike" dirty="0" smtClean="0">
                <a:solidFill>
                  <a:srgbClr val="000000"/>
                </a:solidFill>
                <a:latin typeface="Arial"/>
                <a:ea typeface="ＭＳ Ｐゴシック"/>
              </a:rPr>
              <a:t>editado </a:t>
            </a:r>
            <a:r>
              <a:rPr lang="es-BO" strike="noStrike" dirty="0">
                <a:solidFill>
                  <a:srgbClr val="000000"/>
                </a:solidFill>
                <a:latin typeface="Arial"/>
                <a:ea typeface="ＭＳ Ｐゴシック"/>
              </a:rPr>
              <a:t>por el resto del personal mientras se introduce información.</a:t>
            </a:r>
            <a:endParaRPr dirty="0"/>
          </a:p>
          <a:p>
            <a:pPr>
              <a:lnSpc>
                <a:spcPct val="100000"/>
              </a:lnSpc>
            </a:pPr>
            <a:r>
              <a:rPr lang="es-BO" b="1" strike="noStrike" dirty="0">
                <a:solidFill>
                  <a:srgbClr val="000000"/>
                </a:solidFill>
                <a:latin typeface="Arial"/>
                <a:ea typeface="ＭＳ Ｐゴシック"/>
              </a:rPr>
              <a:t>El estado del sistema al terminar </a:t>
            </a:r>
            <a:r>
              <a:rPr lang="es-BO" strike="noStrike" dirty="0">
                <a:solidFill>
                  <a:srgbClr val="000000"/>
                </a:solidFill>
                <a:latin typeface="Arial"/>
                <a:ea typeface="ＭＳ Ｐゴシック"/>
              </a:rPr>
              <a:t>: </a:t>
            </a:r>
            <a:r>
              <a:rPr lang="es-BO" strike="noStrike" dirty="0" smtClean="0">
                <a:solidFill>
                  <a:srgbClr val="000000"/>
                </a:solidFill>
                <a:latin typeface="Arial"/>
                <a:ea typeface="ＭＳ Ｐゴシック"/>
              </a:rPr>
              <a:t>El </a:t>
            </a:r>
            <a:r>
              <a:rPr lang="es-BO" strike="noStrike" dirty="0">
                <a:solidFill>
                  <a:srgbClr val="000000"/>
                </a:solidFill>
                <a:latin typeface="Arial"/>
                <a:ea typeface="ＭＳ Ｐゴシック"/>
              </a:rPr>
              <a:t>registro del paciente </a:t>
            </a:r>
            <a:r>
              <a:rPr lang="es-BO" strike="noStrike" dirty="0" smtClean="0">
                <a:solidFill>
                  <a:srgbClr val="000000"/>
                </a:solidFill>
                <a:latin typeface="Arial"/>
                <a:ea typeface="ＭＳ Ｐゴシック"/>
              </a:rPr>
              <a:t>se agrega en </a:t>
            </a:r>
            <a:r>
              <a:rPr lang="es-BO" strike="noStrike" dirty="0">
                <a:solidFill>
                  <a:srgbClr val="000000"/>
                </a:solidFill>
                <a:latin typeface="Arial"/>
                <a:ea typeface="ＭＳ Ｐゴシック"/>
              </a:rPr>
              <a:t>la base de datos </a:t>
            </a:r>
            <a:r>
              <a:rPr lang="es-BO" strike="noStrike" dirty="0" smtClean="0">
                <a:solidFill>
                  <a:srgbClr val="000000"/>
                </a:solidFill>
                <a:latin typeface="Arial"/>
                <a:ea typeface="ＭＳ Ｐゴシック"/>
              </a:rPr>
              <a:t>de historia clínica. Se </a:t>
            </a:r>
            <a:r>
              <a:rPr lang="es-BO" strike="noStrike" dirty="0">
                <a:solidFill>
                  <a:srgbClr val="000000"/>
                </a:solidFill>
                <a:latin typeface="Arial"/>
                <a:ea typeface="ＭＳ Ｐゴシック"/>
              </a:rPr>
              <a:t>agrega un registro en el registro del sistema que muestra el inicio y fin de la sesión y la enfermera involucrada.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Casos de uso</a:t>
            </a:r>
            <a:endParaRPr/>
          </a:p>
        </p:txBody>
      </p:sp>
      <p:sp>
        <p:nvSpPr>
          <p:cNvPr id="328"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Casos</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de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técnica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basado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escenario</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UML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permiten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identificar</a:t>
            </a:r>
            <a:r>
              <a:rPr lang="en-US" sz="2400" strike="noStrike" dirty="0">
                <a:solidFill>
                  <a:srgbClr val="000000"/>
                </a:solidFill>
                <a:latin typeface="Calibri"/>
                <a:ea typeface="ＭＳ Ｐゴシック"/>
              </a:rPr>
              <a:t> a los </a:t>
            </a:r>
            <a:r>
              <a:rPr lang="en-US" sz="2400" strike="noStrike" dirty="0" err="1">
                <a:solidFill>
                  <a:srgbClr val="000000"/>
                </a:solidFill>
                <a:latin typeface="Calibri"/>
                <a:ea typeface="ＭＳ Ｐゴシック"/>
              </a:rPr>
              <a:t>actores</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interacción</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describen</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interacción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misma</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Un </a:t>
            </a:r>
            <a:r>
              <a:rPr lang="en-US" sz="2400" strike="noStrike" dirty="0" err="1">
                <a:solidFill>
                  <a:srgbClr val="000000"/>
                </a:solidFill>
                <a:latin typeface="Calibri"/>
                <a:ea typeface="ＭＳ Ｐゴシック"/>
              </a:rPr>
              <a:t>conjunto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casos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describir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todas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posibles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interacciones</a:t>
            </a:r>
            <a:r>
              <a:rPr lang="en-US" sz="2400" strike="noStrike" dirty="0">
                <a:solidFill>
                  <a:srgbClr val="000000"/>
                </a:solidFill>
                <a:latin typeface="Calibri"/>
                <a:ea typeface="ＭＳ Ｐゴシック"/>
              </a:rPr>
              <a:t> con el </a:t>
            </a:r>
            <a:r>
              <a:rPr lang="en-US" sz="2400" strike="noStrike" dirty="0" err="1">
                <a:solidFill>
                  <a:srgbClr val="000000"/>
                </a:solidFill>
                <a:latin typeface="Calibri"/>
                <a:ea typeface="ＭＳ Ｐゴシック"/>
              </a:rPr>
              <a:t>sistema</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a:solidFill>
                  <a:srgbClr val="000000"/>
                </a:solidFill>
                <a:latin typeface="Calibri"/>
                <a:ea typeface="ＭＳ Ｐゴシック"/>
              </a:rPr>
              <a:t>Modelo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gráfico</a:t>
            </a:r>
            <a:r>
              <a:rPr lang="en-US" sz="2400" strike="noStrike" dirty="0">
                <a:solidFill>
                  <a:srgbClr val="000000"/>
                </a:solidFill>
                <a:latin typeface="Calibri"/>
                <a:ea typeface="ＭＳ Ｐゴシック"/>
              </a:rPr>
              <a:t> de alto </a:t>
            </a:r>
            <a:r>
              <a:rPr lang="en-US" sz="2400" strike="noStrike" dirty="0" err="1">
                <a:solidFill>
                  <a:srgbClr val="000000"/>
                </a:solidFill>
                <a:latin typeface="Calibri"/>
                <a:ea typeface="ＭＳ Ｐゴシック"/>
              </a:rPr>
              <a:t>nivel</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complementado</a:t>
            </a:r>
            <a:r>
              <a:rPr lang="en-US" sz="2400" strike="noStrike" dirty="0">
                <a:solidFill>
                  <a:srgbClr val="000000"/>
                </a:solidFill>
                <a:latin typeface="Calibri"/>
                <a:ea typeface="ＭＳ Ｐゴシック"/>
              </a:rPr>
              <a:t> con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descripción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más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detallada</a:t>
            </a:r>
            <a:r>
              <a:rPr lang="en-US" sz="2400" strike="noStrike" dirty="0">
                <a:solidFill>
                  <a:srgbClr val="000000"/>
                </a:solidFill>
                <a:latin typeface="Calibri"/>
                <a:ea typeface="ＭＳ Ｐゴシック"/>
              </a:rPr>
              <a:t> de </a:t>
            </a:r>
            <a:r>
              <a:rPr lang="en-US" sz="2400" strike="noStrike" dirty="0" err="1" smtClean="0">
                <a:solidFill>
                  <a:srgbClr val="000000"/>
                </a:solidFill>
                <a:latin typeface="Calibri"/>
                <a:ea typeface="ＭＳ Ｐゴシック"/>
              </a:rPr>
              <a:t>cuadro</a:t>
            </a:r>
            <a:r>
              <a:rPr lang="en-US" sz="2400" strike="noStrike"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a:solidFill>
                  <a:srgbClr val="000000"/>
                </a:solidFill>
                <a:latin typeface="Calibri"/>
                <a:ea typeface="ＭＳ Ｐゴシック"/>
              </a:rPr>
              <a:t>Los </a:t>
            </a:r>
            <a:r>
              <a:rPr lang="en-US" sz="2400" strike="noStrike" dirty="0" err="1">
                <a:solidFill>
                  <a:srgbClr val="000000"/>
                </a:solidFill>
                <a:latin typeface="Calibri"/>
                <a:ea typeface="ＭＳ Ｐゴシック"/>
              </a:rPr>
              <a:t>diagramas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secuencia</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utilizar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agregar</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detalle</a:t>
            </a:r>
            <a:r>
              <a:rPr lang="en-US" sz="2400" strike="noStrike" dirty="0">
                <a:solidFill>
                  <a:srgbClr val="000000"/>
                </a:solidFill>
                <a:latin typeface="Calibri"/>
                <a:ea typeface="ＭＳ Ｐゴシック"/>
              </a:rPr>
              <a:t> a los </a:t>
            </a:r>
            <a:r>
              <a:rPr lang="en-US" sz="2400" strike="noStrike" dirty="0" err="1">
                <a:solidFill>
                  <a:srgbClr val="000000"/>
                </a:solidFill>
                <a:latin typeface="Calibri"/>
                <a:ea typeface="ＭＳ Ｐゴシック"/>
              </a:rPr>
              <a:t>casos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uso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mostrando</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secuencia</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procesamiento</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eventos</a:t>
            </a:r>
            <a:r>
              <a:rPr lang="en-US" sz="2400" strike="noStrike" dirty="0">
                <a:solidFill>
                  <a:srgbClr val="000000"/>
                </a:solidFill>
                <a:latin typeface="Calibri"/>
                <a:ea typeface="ＭＳ Ｐゴシック"/>
              </a:rPr>
              <a:t> en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a:t>
            </a:r>
            <a:endParaRPr dirty="0"/>
          </a:p>
        </p:txBody>
      </p:sp>
      <p:sp>
        <p:nvSpPr>
          <p:cNvPr id="329" name="TextShape 3"/>
          <p:cNvSpPr txBox="1"/>
          <p:nvPr/>
        </p:nvSpPr>
        <p:spPr>
          <a:xfrm>
            <a:off x="6553080" y="6356520"/>
            <a:ext cx="2133360" cy="364680"/>
          </a:xfrm>
          <a:prstGeom prst="rect">
            <a:avLst/>
          </a:prstGeom>
          <a:noFill/>
          <a:ln>
            <a:noFill/>
          </a:ln>
        </p:spPr>
        <p:txBody>
          <a:bodyPr anchor="ctr"/>
          <a:lstStyle/>
          <a:p>
            <a:pPr algn="r">
              <a:lnSpc>
                <a:spcPct val="100000"/>
              </a:lnSpc>
            </a:pPr>
            <a:fld id="{38B264CB-2894-4058-9CAA-DEB8444BF4B3}" type="slidenum">
              <a:rPr lang="es-BO" sz="1200" strike="noStrike">
                <a:solidFill>
                  <a:srgbClr val="8B8B8B"/>
                </a:solidFill>
                <a:latin typeface="Calibri"/>
              </a:rPr>
              <a:pPr algn="r">
                <a:lnSpc>
                  <a:spcPct val="100000"/>
                </a:lnSpc>
              </a:pPr>
              <a:t>58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Casos de uso para MHC-PMS </a:t>
            </a:r>
            <a:endParaRPr/>
          </a:p>
        </p:txBody>
      </p:sp>
      <p:sp>
        <p:nvSpPr>
          <p:cNvPr id="332" name="TextShape 2"/>
          <p:cNvSpPr txBox="1"/>
          <p:nvPr/>
        </p:nvSpPr>
        <p:spPr>
          <a:xfrm>
            <a:off x="6553080" y="6356520"/>
            <a:ext cx="2133360" cy="364680"/>
          </a:xfrm>
          <a:prstGeom prst="rect">
            <a:avLst/>
          </a:prstGeom>
          <a:noFill/>
          <a:ln>
            <a:noFill/>
          </a:ln>
        </p:spPr>
        <p:txBody>
          <a:bodyPr anchor="ctr"/>
          <a:lstStyle/>
          <a:p>
            <a:pPr algn="r">
              <a:lnSpc>
                <a:spcPct val="100000"/>
              </a:lnSpc>
            </a:pPr>
            <a:fld id="{D7423A99-643D-418B-B051-BBB1E1EE723F}" type="slidenum">
              <a:rPr lang="es-BO" sz="1200" strike="noStrike">
                <a:solidFill>
                  <a:srgbClr val="8B8B8B"/>
                </a:solidFill>
                <a:latin typeface="Calibri"/>
              </a:rPr>
              <a:pPr algn="r">
                <a:lnSpc>
                  <a:spcPct val="100000"/>
                </a:lnSpc>
              </a:pPr>
              <a:t>59</a:t>
            </a:fld>
            <a:endParaRPr/>
          </a:p>
        </p:txBody>
      </p:sp>
      <p:pic>
        <p:nvPicPr>
          <p:cNvPr id="333" name="Picture 2"/>
          <p:cNvPicPr/>
          <p:nvPr/>
        </p:nvPicPr>
        <p:blipFill>
          <a:blip r:embed="rId2" cstate="print"/>
          <a:stretch/>
        </p:blipFill>
        <p:spPr>
          <a:xfrm>
            <a:off x="1259640" y="1556640"/>
            <a:ext cx="6572520" cy="456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533520" y="304920"/>
            <a:ext cx="8915040" cy="110448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Tipos de requerimientos</a:t>
            </a:r>
            <a:endParaRPr/>
          </a:p>
        </p:txBody>
      </p:sp>
      <p:sp>
        <p:nvSpPr>
          <p:cNvPr id="107" name="TextShape 2"/>
          <p:cNvSpPr txBox="1"/>
          <p:nvPr/>
        </p:nvSpPr>
        <p:spPr>
          <a:xfrm>
            <a:off x="457200" y="1600200"/>
            <a:ext cx="8229240" cy="4525560"/>
          </a:xfrm>
          <a:prstGeom prst="rect">
            <a:avLst/>
          </a:prstGeom>
          <a:noFill/>
          <a:ln>
            <a:noFill/>
          </a:ln>
        </p:spPr>
        <p:txBody>
          <a:bodyPr lIns="90360" tIns="44280" rIns="90360" bIns="44280"/>
          <a:lstStyle/>
          <a:p>
            <a:pPr>
              <a:lnSpc>
                <a:spcPct val="10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usuario</a:t>
            </a:r>
            <a:endParaRPr dirty="0"/>
          </a:p>
          <a:p>
            <a:pPr lvl="1">
              <a:lnSpc>
                <a:spcPct val="100000"/>
              </a:lnSpc>
              <a:buFont typeface="Wingdings" charset="2"/>
              <a:buChar char=""/>
            </a:pPr>
            <a:r>
              <a:rPr lang="en-US" sz="2000" strike="noStrike" dirty="0" smtClean="0">
                <a:solidFill>
                  <a:srgbClr val="46424D"/>
                </a:solidFill>
                <a:latin typeface="Arial"/>
                <a:ea typeface="ＭＳ Ｐゴシック"/>
              </a:rPr>
              <a:t>Deben </a:t>
            </a:r>
            <a:r>
              <a:rPr lang="en-US" sz="2000" strike="noStrike" dirty="0">
                <a:solidFill>
                  <a:srgbClr val="46424D"/>
                </a:solidFill>
                <a:latin typeface="Arial"/>
                <a:ea typeface="ＭＳ Ｐゴシック"/>
              </a:rPr>
              <a:t>ser </a:t>
            </a:r>
            <a:r>
              <a:rPr lang="en-US" sz="2000" strike="noStrike" dirty="0" err="1" smtClean="0">
                <a:solidFill>
                  <a:srgbClr val="46424D"/>
                </a:solidFill>
                <a:latin typeface="Arial"/>
                <a:ea typeface="ＭＳ Ｐゴシック"/>
              </a:rPr>
              <a:t>escritos</a:t>
            </a:r>
            <a:r>
              <a:rPr lang="en-US" sz="2000" strike="noStrike" dirty="0" smtClean="0">
                <a:solidFill>
                  <a:srgbClr val="46424D"/>
                </a:solidFill>
                <a:latin typeface="Arial"/>
                <a:ea typeface="ＭＳ Ｐゴシック"/>
              </a:rPr>
              <a:t> </a:t>
            </a:r>
            <a:r>
              <a:rPr lang="en-US" sz="2000" strike="noStrike" dirty="0">
                <a:solidFill>
                  <a:srgbClr val="46424D"/>
                </a:solidFill>
                <a:latin typeface="Arial"/>
                <a:ea typeface="ＭＳ Ｐゴシック"/>
              </a:rPr>
              <a:t>en </a:t>
            </a:r>
            <a:r>
              <a:rPr lang="en-US" sz="2000" strike="noStrike" dirty="0" err="1">
                <a:solidFill>
                  <a:srgbClr val="46424D"/>
                </a:solidFill>
                <a:latin typeface="Arial"/>
                <a:ea typeface="ＭＳ Ｐゴシック"/>
              </a:rPr>
              <a:t>lenguaje</a:t>
            </a:r>
            <a:r>
              <a:rPr lang="en-US" sz="2000" strike="noStrike" dirty="0">
                <a:solidFill>
                  <a:srgbClr val="46424D"/>
                </a:solidFill>
                <a:latin typeface="Arial"/>
                <a:ea typeface="ＭＳ Ｐゴシック"/>
              </a:rPr>
              <a:t> natural, </a:t>
            </a:r>
            <a:r>
              <a:rPr lang="en-US" sz="2000" strike="noStrike" dirty="0" err="1">
                <a:solidFill>
                  <a:srgbClr val="46424D"/>
                </a:solidFill>
                <a:latin typeface="Arial"/>
                <a:ea typeface="ＭＳ Ｐゴシック"/>
              </a:rPr>
              <a:t>más</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diagramas</a:t>
            </a:r>
            <a:r>
              <a:rPr lang="en-US" sz="2000" strike="noStrike" dirty="0">
                <a:solidFill>
                  <a:srgbClr val="46424D"/>
                </a:solidFill>
                <a:latin typeface="Arial"/>
                <a:ea typeface="ＭＳ Ｐゴシック"/>
              </a:rPr>
              <a:t> de los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proporciona</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y </a:t>
            </a:r>
            <a:r>
              <a:rPr lang="en-US" sz="2000" strike="noStrike" dirty="0" err="1">
                <a:solidFill>
                  <a:srgbClr val="46424D"/>
                </a:solidFill>
                <a:latin typeface="Arial"/>
                <a:ea typeface="ＭＳ Ｐゴシック"/>
              </a:rPr>
              <a:t>sus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limitaciones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operacionales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Escrito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para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clientes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entiendan</a:t>
            </a:r>
            <a:r>
              <a:rPr lang="en-US" sz="2000" strike="noStrike" dirty="0" smtClean="0">
                <a:solidFill>
                  <a:srgbClr val="46424D"/>
                </a:solidFill>
                <a:latin typeface="Arial"/>
                <a:ea typeface="ＭＳ Ｐゴシック"/>
              </a:rPr>
              <a:t>.</a:t>
            </a:r>
          </a:p>
          <a:p>
            <a:pPr lvl="1">
              <a:lnSpc>
                <a:spcPct val="100000"/>
              </a:lnSpc>
            </a:pPr>
            <a:endParaRPr dirty="0"/>
          </a:p>
          <a:p>
            <a:pPr>
              <a:lnSpc>
                <a:spcPct val="10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del </a:t>
            </a:r>
            <a:r>
              <a:rPr lang="en-US" sz="2400" strike="noStrike" dirty="0" err="1">
                <a:solidFill>
                  <a:srgbClr val="46424D"/>
                </a:solidFill>
                <a:latin typeface="Arial"/>
                <a:ea typeface="ＭＳ Ｐゴシック"/>
              </a:rPr>
              <a:t>sistema</a:t>
            </a:r>
            <a:endParaRPr dirty="0"/>
          </a:p>
          <a:p>
            <a:pPr lvl="1">
              <a:lnSpc>
                <a:spcPct val="100000"/>
              </a:lnSpc>
              <a:buFont typeface="Wingdings" charset="2"/>
              <a:buChar char=""/>
            </a:pPr>
            <a:r>
              <a:rPr lang="en-US" sz="2000" strike="noStrike" dirty="0">
                <a:solidFill>
                  <a:srgbClr val="46424D"/>
                </a:solidFill>
                <a:latin typeface="Arial"/>
                <a:ea typeface="ＭＳ Ｐゴシック"/>
              </a:rPr>
              <a:t>Un </a:t>
            </a:r>
            <a:r>
              <a:rPr lang="en-US" sz="2000" strike="noStrike" dirty="0" err="1">
                <a:solidFill>
                  <a:srgbClr val="46424D"/>
                </a:solidFill>
                <a:latin typeface="Arial"/>
                <a:ea typeface="ＭＳ Ｐゴシック"/>
              </a:rPr>
              <a:t>documento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estructurado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establece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descripciones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detalladas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funciones</a:t>
            </a:r>
            <a:r>
              <a:rPr lang="en-US" sz="2000" strike="noStrike" dirty="0">
                <a:solidFill>
                  <a:srgbClr val="46424D"/>
                </a:solidFill>
                <a:latin typeface="Arial"/>
                <a:ea typeface="ＭＳ Ｐゴシック"/>
              </a:rPr>
              <a:t> del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los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y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limitaciones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operativas</a:t>
            </a:r>
            <a:r>
              <a:rPr lang="en-US" sz="2000" strike="noStrike" dirty="0">
                <a:solidFill>
                  <a:srgbClr val="46424D"/>
                </a:solidFill>
                <a:latin typeface="Arial"/>
                <a:ea typeface="ＭＳ Ｐゴシック"/>
              </a:rPr>
              <a:t>. Define </a:t>
            </a:r>
            <a:r>
              <a:rPr lang="en-US" sz="2000" strike="noStrike" dirty="0" err="1">
                <a:solidFill>
                  <a:srgbClr val="46424D"/>
                </a:solidFill>
                <a:latin typeface="Arial"/>
                <a:ea typeface="ＭＳ Ｐゴシック"/>
              </a:rPr>
              <a:t>todo</a:t>
            </a:r>
            <a:r>
              <a:rPr lang="en-US" sz="2000" strike="noStrike" dirty="0">
                <a:solidFill>
                  <a:srgbClr val="46424D"/>
                </a:solidFill>
                <a:latin typeface="Arial"/>
                <a:ea typeface="ＭＳ Ｐゴシック"/>
              </a:rPr>
              <a:t> lo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debe</a:t>
            </a:r>
            <a:r>
              <a:rPr lang="en-US" sz="2000" strike="noStrike" dirty="0">
                <a:solidFill>
                  <a:srgbClr val="46424D"/>
                </a:solidFill>
                <a:latin typeface="Arial"/>
                <a:ea typeface="ＭＳ Ｐゴシック"/>
              </a:rPr>
              <a:t> ser </a:t>
            </a:r>
            <a:r>
              <a:rPr lang="en-US" sz="2000" strike="noStrike" dirty="0" err="1">
                <a:solidFill>
                  <a:srgbClr val="46424D"/>
                </a:solidFill>
                <a:latin typeface="Arial"/>
                <a:ea typeface="ＭＳ Ｐゴシック"/>
              </a:rPr>
              <a:t>implementado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así</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puede</a:t>
            </a:r>
            <a:r>
              <a:rPr lang="en-US" sz="2000" strike="noStrike" dirty="0">
                <a:solidFill>
                  <a:srgbClr val="46424D"/>
                </a:solidFill>
                <a:latin typeface="Arial"/>
                <a:ea typeface="ＭＳ Ｐゴシック"/>
              </a:rPr>
              <a:t> ser parte de un </a:t>
            </a:r>
            <a:r>
              <a:rPr lang="en-US" sz="2000" strike="noStrike" dirty="0" err="1">
                <a:solidFill>
                  <a:srgbClr val="46424D"/>
                </a:solidFill>
                <a:latin typeface="Arial"/>
                <a:ea typeface="ＭＳ Ｐゴシック"/>
              </a:rPr>
              <a:t>documento</a:t>
            </a:r>
            <a:r>
              <a:rPr lang="en-US" sz="2000" strike="noStrike" dirty="0">
                <a:solidFill>
                  <a:srgbClr val="46424D"/>
                </a:solidFill>
                <a:latin typeface="Arial"/>
                <a:ea typeface="ＭＳ Ｐゴシック"/>
              </a:rPr>
              <a:t> entre el </a:t>
            </a:r>
            <a:r>
              <a:rPr lang="en-US" sz="2000" strike="noStrike" dirty="0" err="1">
                <a:solidFill>
                  <a:srgbClr val="46424D"/>
                </a:solidFill>
                <a:latin typeface="Arial"/>
                <a:ea typeface="ＭＳ Ｐゴシック"/>
              </a:rPr>
              <a:t>cliente</a:t>
            </a:r>
            <a:r>
              <a:rPr lang="en-US" sz="2000" strike="noStrike" dirty="0">
                <a:solidFill>
                  <a:srgbClr val="46424D"/>
                </a:solidFill>
                <a:latin typeface="Arial"/>
                <a:ea typeface="ＭＳ Ｐゴシック"/>
              </a:rPr>
              <a:t> y el </a:t>
            </a:r>
            <a:r>
              <a:rPr lang="en-US" sz="2000" strike="noStrike" dirty="0" err="1">
                <a:solidFill>
                  <a:srgbClr val="46424D"/>
                </a:solidFill>
                <a:latin typeface="Arial"/>
                <a:ea typeface="ＭＳ Ｐゴシック"/>
              </a:rPr>
              <a:t>desarrollador</a:t>
            </a:r>
            <a:r>
              <a:rPr lang="en-US" sz="2000" strike="noStrike" dirty="0">
                <a:solidFill>
                  <a:srgbClr val="46424D"/>
                </a:solidFill>
                <a:latin typeface="Arial"/>
                <a:ea typeface="ＭＳ Ｐゴシック"/>
              </a:rPr>
              <a:t>.</a:t>
            </a:r>
            <a:endParaRPr dirty="0"/>
          </a:p>
        </p:txBody>
      </p:sp>
      <p:sp>
        <p:nvSpPr>
          <p:cNvPr id="108" name="TextShape 3"/>
          <p:cNvSpPr txBox="1"/>
          <p:nvPr/>
        </p:nvSpPr>
        <p:spPr>
          <a:xfrm>
            <a:off x="6553080" y="6356520"/>
            <a:ext cx="2133360" cy="364680"/>
          </a:xfrm>
          <a:prstGeom prst="rect">
            <a:avLst/>
          </a:prstGeom>
          <a:noFill/>
          <a:ln>
            <a:noFill/>
          </a:ln>
        </p:spPr>
        <p:txBody>
          <a:bodyPr anchor="ctr"/>
          <a:lstStyle/>
          <a:p>
            <a:pPr algn="r">
              <a:lnSpc>
                <a:spcPct val="100000"/>
              </a:lnSpc>
            </a:pPr>
            <a:fld id="{31D922D3-71D9-46CD-B2AA-93EE6AA89111}" type="slidenum">
              <a:rPr lang="es-BO" sz="1200" strike="noStrike">
                <a:solidFill>
                  <a:srgbClr val="8B8B8B"/>
                </a:solidFill>
                <a:latin typeface="Calibri"/>
              </a:rPr>
              <a:pPr algn="r">
                <a:lnSpc>
                  <a:spcPct val="100000"/>
                </a:lnSpc>
              </a:p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Etnografía</a:t>
            </a:r>
            <a:endParaRPr/>
          </a:p>
        </p:txBody>
      </p:sp>
      <p:sp>
        <p:nvSpPr>
          <p:cNvPr id="336"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buFont typeface="Wingdings" charset="2"/>
              <a:buChar char=""/>
            </a:pPr>
            <a:r>
              <a:rPr lang="es-ES" sz="2400" dirty="0" smtClean="0">
                <a:solidFill>
                  <a:srgbClr val="000000"/>
                </a:solidFill>
                <a:latin typeface="Calibri"/>
                <a:ea typeface="ＭＳ Ｐゴシック"/>
              </a:rPr>
              <a:t>La etnografía es una técnica de observación que se usa para entender los procesos operacionales y ayudar a derivar requerimientos de apoyo para dichos procesos.</a:t>
            </a:r>
          </a:p>
          <a:p>
            <a:endParaRPr lang="es-ES" sz="2400" dirty="0" smtClean="0">
              <a:solidFill>
                <a:srgbClr val="000000"/>
              </a:solidFill>
              <a:latin typeface="Calibri"/>
              <a:ea typeface="ＭＳ Ｐゴシック"/>
            </a:endParaRPr>
          </a:p>
          <a:p>
            <a:pPr>
              <a:buFont typeface="Wingdings" charset="2"/>
              <a:buChar char=""/>
            </a:pPr>
            <a:r>
              <a:rPr lang="en-US" sz="2400" dirty="0" smtClean="0">
                <a:solidFill>
                  <a:srgbClr val="000000"/>
                </a:solidFill>
                <a:latin typeface="Calibri"/>
                <a:ea typeface="ＭＳ Ｐゴシック"/>
              </a:rPr>
              <a:t>Es </a:t>
            </a:r>
            <a:r>
              <a:rPr lang="en-US" sz="2400" dirty="0" err="1" smtClean="0">
                <a:solidFill>
                  <a:srgbClr val="000000"/>
                </a:solidFill>
                <a:latin typeface="Calibri"/>
                <a:ea typeface="ＭＳ Ｐゴシック"/>
              </a:rPr>
              <a:t>necesario</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observar</a:t>
            </a:r>
            <a:r>
              <a:rPr lang="en-US" sz="2400" dirty="0" smtClean="0">
                <a:solidFill>
                  <a:srgbClr val="000000"/>
                </a:solidFill>
                <a:latin typeface="Calibri"/>
                <a:ea typeface="ＭＳ Ｐゴシック"/>
              </a:rPr>
              <a:t> </a:t>
            </a:r>
            <a:r>
              <a:rPr lang="en-US" sz="2400" dirty="0">
                <a:solidFill>
                  <a:srgbClr val="000000"/>
                </a:solidFill>
                <a:latin typeface="Calibri"/>
                <a:ea typeface="ＭＳ Ｐゴシック"/>
              </a:rPr>
              <a:t>y </a:t>
            </a:r>
            <a:r>
              <a:rPr lang="en-US" sz="2400" dirty="0" err="1">
                <a:solidFill>
                  <a:srgbClr val="000000"/>
                </a:solidFill>
                <a:latin typeface="Calibri"/>
                <a:ea typeface="ＭＳ Ｐゴシック"/>
              </a:rPr>
              <a:t>analizar</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cómo</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las</a:t>
            </a:r>
            <a:r>
              <a:rPr lang="en-US" sz="2400" dirty="0">
                <a:solidFill>
                  <a:srgbClr val="000000"/>
                </a:solidFill>
                <a:latin typeface="Calibri"/>
                <a:ea typeface="ＭＳ Ｐゴシック"/>
              </a:rPr>
              <a:t> personas </a:t>
            </a:r>
            <a:r>
              <a:rPr lang="en-US" sz="2400" dirty="0" err="1">
                <a:solidFill>
                  <a:srgbClr val="000000"/>
                </a:solidFill>
                <a:latin typeface="Calibri"/>
                <a:ea typeface="ＭＳ Ｐゴシック"/>
              </a:rPr>
              <a:t>trabajan</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realmente</a:t>
            </a:r>
            <a:r>
              <a:rPr lang="en-US" sz="2400" strike="noStrike" dirty="0">
                <a:solidFill>
                  <a:srgbClr val="000000"/>
                </a:solidFill>
                <a:latin typeface="Calibri"/>
                <a:ea typeface="ＭＳ Ｐゴシック"/>
              </a:rPr>
              <a:t>.</a:t>
            </a:r>
            <a:endParaRPr dirty="0"/>
          </a:p>
          <a:p>
            <a:pPr>
              <a:lnSpc>
                <a:spcPct val="100000"/>
              </a:lnSpc>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Pueden</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ser </a:t>
            </a:r>
            <a:r>
              <a:rPr lang="en-US" sz="2400" strike="noStrike" dirty="0" err="1">
                <a:solidFill>
                  <a:srgbClr val="000000"/>
                </a:solidFill>
                <a:latin typeface="Calibri"/>
                <a:ea typeface="ＭＳ Ｐゴシック"/>
              </a:rPr>
              <a:t>observados</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factores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sociales</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organizacionales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importancia</a:t>
            </a:r>
            <a:r>
              <a:rPr lang="en-US" sz="2400" strike="noStrike" dirty="0">
                <a:solidFill>
                  <a:srgbClr val="000000"/>
                </a:solidFill>
                <a:latin typeface="Calibri"/>
                <a:ea typeface="ＭＳ Ｐゴシック"/>
              </a:rPr>
              <a:t>.</a:t>
            </a:r>
            <a:endParaRPr dirty="0"/>
          </a:p>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estudios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etnográficos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han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demostrado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trabajo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suele</a:t>
            </a:r>
            <a:r>
              <a:rPr lang="en-US" sz="2400" strike="noStrike" dirty="0">
                <a:solidFill>
                  <a:srgbClr val="000000"/>
                </a:solidFill>
                <a:latin typeface="Calibri"/>
                <a:ea typeface="ＭＳ Ｐゴシック"/>
              </a:rPr>
              <a:t> ser </a:t>
            </a:r>
            <a:r>
              <a:rPr lang="en-US" sz="2400" strike="noStrike" dirty="0" err="1">
                <a:solidFill>
                  <a:srgbClr val="000000"/>
                </a:solidFill>
                <a:latin typeface="Calibri"/>
                <a:ea typeface="ＭＳ Ｐゴシック"/>
              </a:rPr>
              <a:t>más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rico</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complejo</a:t>
            </a:r>
            <a:r>
              <a:rPr lang="en-US" sz="2400" strike="noStrike" dirty="0">
                <a:solidFill>
                  <a:srgbClr val="000000"/>
                </a:solidFill>
                <a:latin typeface="Calibri"/>
                <a:ea typeface="ＭＳ Ｐゴシック"/>
              </a:rPr>
              <a:t> de lo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sugieren</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modelos</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sistemas</a:t>
            </a:r>
            <a:r>
              <a:rPr lang="en-US" sz="2400" strike="noStrike" dirty="0">
                <a:solidFill>
                  <a:srgbClr val="000000"/>
                </a:solidFill>
                <a:latin typeface="Calibri"/>
                <a:ea typeface="ＭＳ Ｐゴシック"/>
              </a:rPr>
              <a:t> simples.</a:t>
            </a:r>
            <a:endParaRPr dirty="0"/>
          </a:p>
        </p:txBody>
      </p:sp>
      <p:sp>
        <p:nvSpPr>
          <p:cNvPr id="337" name="TextShape 3"/>
          <p:cNvSpPr txBox="1"/>
          <p:nvPr/>
        </p:nvSpPr>
        <p:spPr>
          <a:xfrm>
            <a:off x="6553080" y="6356520"/>
            <a:ext cx="2133360" cy="364680"/>
          </a:xfrm>
          <a:prstGeom prst="rect">
            <a:avLst/>
          </a:prstGeom>
          <a:noFill/>
          <a:ln>
            <a:noFill/>
          </a:ln>
        </p:spPr>
        <p:txBody>
          <a:bodyPr anchor="ctr"/>
          <a:lstStyle/>
          <a:p>
            <a:pPr algn="r">
              <a:lnSpc>
                <a:spcPct val="100000"/>
              </a:lnSpc>
            </a:pPr>
            <a:fld id="{AF9C1214-5DD9-4016-A7C6-CF5E02CD2189}" type="slidenum">
              <a:rPr lang="es-BO" sz="1200" strike="noStrike">
                <a:solidFill>
                  <a:srgbClr val="8B8B8B"/>
                </a:solidFill>
                <a:latin typeface="Calibri"/>
              </a:rPr>
              <a:pPr algn="r">
                <a:lnSpc>
                  <a:spcPct val="100000"/>
                </a:lnSpc>
              </a:pPr>
              <a:t>60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Ámbito de aplicación de la etnografía</a:t>
            </a:r>
            <a:endParaRPr/>
          </a:p>
        </p:txBody>
      </p:sp>
      <p:sp>
        <p:nvSpPr>
          <p:cNvPr id="340"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endParaRPr lang="en-US" sz="2400" dirty="0" smtClean="0">
              <a:solidFill>
                <a:srgbClr val="000000"/>
              </a:solidFill>
              <a:latin typeface="Calibri"/>
              <a:ea typeface="ＭＳ Ｐゴシック"/>
            </a:endParaRPr>
          </a:p>
          <a:p>
            <a:pPr>
              <a:buFont typeface="Wingdings" charset="2"/>
              <a:buChar char=""/>
            </a:pPr>
            <a:r>
              <a:rPr lang="en-US" sz="2400" dirty="0" smtClean="0">
                <a:solidFill>
                  <a:srgbClr val="000000"/>
                </a:solidFill>
                <a:latin typeface="Calibri"/>
                <a:ea typeface="ＭＳ Ｐゴシック"/>
              </a:rPr>
              <a:t>Los </a:t>
            </a:r>
            <a:r>
              <a:rPr lang="en-US" sz="2400" dirty="0" err="1" smtClean="0">
                <a:solidFill>
                  <a:srgbClr val="000000"/>
                </a:solidFill>
                <a:latin typeface="Calibri"/>
                <a:ea typeface="ＭＳ Ｐゴシック"/>
              </a:rPr>
              <a:t>requerimientos</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que</a:t>
            </a:r>
            <a:r>
              <a:rPr lang="en-US" sz="2400" dirty="0" smtClean="0">
                <a:solidFill>
                  <a:srgbClr val="000000"/>
                </a:solidFill>
                <a:latin typeface="Calibri"/>
                <a:ea typeface="ＭＳ Ｐゴシック"/>
              </a:rPr>
              <a:t> se </a:t>
            </a:r>
            <a:r>
              <a:rPr lang="en-US" sz="2400" dirty="0" err="1" smtClean="0">
                <a:solidFill>
                  <a:srgbClr val="000000"/>
                </a:solidFill>
                <a:latin typeface="Calibri"/>
                <a:ea typeface="ＭＳ Ｐゴシック"/>
              </a:rPr>
              <a:t>derivan</a:t>
            </a:r>
            <a:r>
              <a:rPr lang="en-US" sz="2400" dirty="0" smtClean="0">
                <a:solidFill>
                  <a:srgbClr val="000000"/>
                </a:solidFill>
                <a:latin typeface="Calibri"/>
                <a:ea typeface="ＭＳ Ｐゴシック"/>
              </a:rPr>
              <a:t> de la forma en </a:t>
            </a:r>
            <a:r>
              <a:rPr lang="en-US" sz="2400" dirty="0" err="1" smtClean="0">
                <a:solidFill>
                  <a:srgbClr val="000000"/>
                </a:solidFill>
                <a:latin typeface="Calibri"/>
                <a:ea typeface="ＭＳ Ｐゴシック"/>
              </a:rPr>
              <a:t>que</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las</a:t>
            </a:r>
            <a:r>
              <a:rPr lang="en-US" sz="2400" dirty="0" smtClean="0">
                <a:solidFill>
                  <a:srgbClr val="000000"/>
                </a:solidFill>
                <a:latin typeface="Calibri"/>
                <a:ea typeface="ＭＳ Ｐゴシック"/>
              </a:rPr>
              <a:t> personas </a:t>
            </a:r>
            <a:r>
              <a:rPr lang="en-US" sz="2400" dirty="0" err="1" smtClean="0">
                <a:solidFill>
                  <a:srgbClr val="000000"/>
                </a:solidFill>
                <a:latin typeface="Calibri"/>
                <a:ea typeface="ＭＳ Ｐゴシック"/>
              </a:rPr>
              <a:t>trabajan</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realmente</a:t>
            </a:r>
            <a:r>
              <a:rPr lang="en-US" sz="2400" dirty="0" smtClean="0">
                <a:solidFill>
                  <a:srgbClr val="000000"/>
                </a:solidFill>
                <a:latin typeface="Calibri"/>
                <a:ea typeface="ＭＳ Ｐゴシック"/>
              </a:rPr>
              <a:t> en </a:t>
            </a:r>
            <a:r>
              <a:rPr lang="es-ES" sz="2400" dirty="0" smtClean="0">
                <a:solidFill>
                  <a:srgbClr val="000000"/>
                </a:solidFill>
                <a:latin typeface="Calibri"/>
                <a:ea typeface="ＭＳ Ｐゴシック"/>
              </a:rPr>
              <a:t>vez de la forma en la cual las definiciones del proceso indican que debería trabajar.</a:t>
            </a:r>
          </a:p>
          <a:p>
            <a:endParaRPr lang="es-ES" sz="2400" dirty="0" smtClean="0">
              <a:solidFill>
                <a:srgbClr val="000000"/>
              </a:solidFill>
              <a:latin typeface="Calibri"/>
              <a:ea typeface="ＭＳ Ｐゴシック"/>
            </a:endParaRPr>
          </a:p>
          <a:p>
            <a:pPr>
              <a:lnSpc>
                <a:spcPct val="100000"/>
              </a:lnSpc>
              <a:buFont typeface="Wingdings" charset="2"/>
              <a:buChar char=""/>
            </a:pPr>
            <a:r>
              <a:rPr lang="en-US" sz="2400" dirty="0" smtClean="0">
                <a:solidFill>
                  <a:srgbClr val="000000"/>
                </a:solidFill>
                <a:latin typeface="Calibri"/>
                <a:ea typeface="ＭＳ Ｐゴシック"/>
              </a:rPr>
              <a:t>Los </a:t>
            </a:r>
            <a:r>
              <a:rPr lang="en-US" sz="2400" dirty="0" err="1">
                <a:solidFill>
                  <a:srgbClr val="000000"/>
                </a:solidFill>
                <a:latin typeface="Calibri"/>
                <a:ea typeface="ＭＳ Ｐゴシック"/>
              </a:rPr>
              <a:t>requerimientos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que</a:t>
            </a:r>
            <a:r>
              <a:rPr lang="en-US" sz="2400" dirty="0">
                <a:solidFill>
                  <a:srgbClr val="000000"/>
                </a:solidFill>
                <a:latin typeface="Calibri"/>
                <a:ea typeface="ＭＳ Ｐゴシック"/>
              </a:rPr>
              <a:t> se </a:t>
            </a:r>
            <a:r>
              <a:rPr lang="en-US" sz="2400" dirty="0" err="1">
                <a:solidFill>
                  <a:srgbClr val="000000"/>
                </a:solidFill>
                <a:latin typeface="Calibri"/>
                <a:ea typeface="ＭＳ Ｐゴシック"/>
              </a:rPr>
              <a:t>derivan</a:t>
            </a:r>
            <a:r>
              <a:rPr lang="en-US" sz="2400" dirty="0">
                <a:solidFill>
                  <a:srgbClr val="000000"/>
                </a:solidFill>
                <a:latin typeface="Calibri"/>
                <a:ea typeface="ＭＳ Ｐゴシック"/>
              </a:rPr>
              <a:t> de la </a:t>
            </a:r>
            <a:r>
              <a:rPr lang="en-US" sz="2400" dirty="0" err="1">
                <a:solidFill>
                  <a:srgbClr val="000000"/>
                </a:solidFill>
                <a:latin typeface="Calibri"/>
                <a:ea typeface="ＭＳ Ｐゴシック"/>
              </a:rPr>
              <a:t>cooperación</a:t>
            </a:r>
            <a:r>
              <a:rPr lang="en-US" sz="2400" dirty="0">
                <a:solidFill>
                  <a:srgbClr val="000000"/>
                </a:solidFill>
                <a:latin typeface="Calibri"/>
                <a:ea typeface="ＭＳ Ｐゴシック"/>
              </a:rPr>
              <a:t> y el </a:t>
            </a:r>
            <a:r>
              <a:rPr lang="en-US" sz="2400" dirty="0" err="1">
                <a:solidFill>
                  <a:srgbClr val="000000"/>
                </a:solidFill>
                <a:latin typeface="Calibri"/>
                <a:ea typeface="ＭＳ Ｐゴシック"/>
              </a:rPr>
              <a:t>conocimiento</a:t>
            </a:r>
            <a:r>
              <a:rPr lang="en-US" sz="2400" dirty="0">
                <a:solidFill>
                  <a:srgbClr val="000000"/>
                </a:solidFill>
                <a:latin typeface="Calibri"/>
                <a:ea typeface="ＭＳ Ｐゴシック"/>
              </a:rPr>
              <a:t> de </a:t>
            </a:r>
            <a:r>
              <a:rPr lang="en-US" sz="2400" dirty="0" err="1">
                <a:solidFill>
                  <a:srgbClr val="000000"/>
                </a:solidFill>
                <a:latin typeface="Calibri"/>
                <a:ea typeface="ＭＳ Ｐゴシック"/>
              </a:rPr>
              <a:t>las</a:t>
            </a:r>
            <a:r>
              <a:rPr lang="en-US" sz="2400" dirty="0">
                <a:solidFill>
                  <a:srgbClr val="000000"/>
                </a:solidFill>
                <a:latin typeface="Calibri"/>
                <a:ea typeface="ＭＳ Ｐゴシック"/>
              </a:rPr>
              <a:t> </a:t>
            </a:r>
            <a:r>
              <a:rPr lang="en-US" sz="2400" dirty="0" err="1">
                <a:solidFill>
                  <a:srgbClr val="000000"/>
                </a:solidFill>
                <a:latin typeface="Calibri"/>
                <a:ea typeface="ＭＳ Ｐゴシック"/>
              </a:rPr>
              <a:t>actividades</a:t>
            </a:r>
            <a:r>
              <a:rPr lang="en-US" sz="2400" dirty="0">
                <a:solidFill>
                  <a:srgbClr val="000000"/>
                </a:solidFill>
                <a:latin typeface="Calibri"/>
                <a:ea typeface="ＭＳ Ｐゴシック"/>
              </a:rPr>
              <a:t> de </a:t>
            </a:r>
            <a:r>
              <a:rPr lang="en-US" sz="2400" dirty="0" err="1">
                <a:solidFill>
                  <a:srgbClr val="000000"/>
                </a:solidFill>
                <a:latin typeface="Calibri"/>
                <a:ea typeface="ＭＳ Ｐゴシック"/>
              </a:rPr>
              <a:t>otras</a:t>
            </a:r>
            <a:r>
              <a:rPr lang="en-US" sz="2400" dirty="0">
                <a:solidFill>
                  <a:srgbClr val="000000"/>
                </a:solidFill>
                <a:latin typeface="Calibri"/>
                <a:ea typeface="ＭＳ Ｐゴシック"/>
              </a:rPr>
              <a:t> personas</a:t>
            </a:r>
            <a:r>
              <a:rPr lang="en-US" sz="2400" dirty="0" smtClean="0">
                <a:solidFill>
                  <a:srgbClr val="000000"/>
                </a:solidFill>
                <a:latin typeface="Calibri"/>
                <a:ea typeface="ＭＳ Ｐゴシック"/>
              </a:rPr>
              <a:t>.</a:t>
            </a:r>
          </a:p>
          <a:p>
            <a:pPr>
              <a:lnSpc>
                <a:spcPct val="100000"/>
              </a:lnSpc>
              <a:buFont typeface="Wingdings" charset="2"/>
              <a:buChar char=""/>
            </a:pPr>
            <a:endParaRPr lang="es-ES" sz="2400" dirty="0" smtClean="0">
              <a:solidFill>
                <a:srgbClr val="000000"/>
              </a:solidFill>
              <a:latin typeface="Calibri"/>
              <a:ea typeface="ＭＳ Ｐゴシック"/>
            </a:endParaRPr>
          </a:p>
          <a:p>
            <a:pPr>
              <a:buFont typeface="Wingdings" charset="2"/>
              <a:buChar char=""/>
            </a:pPr>
            <a:r>
              <a:rPr lang="es-ES" sz="2400" dirty="0" smtClean="0">
                <a:solidFill>
                  <a:srgbClr val="000000"/>
                </a:solidFill>
                <a:latin typeface="Calibri"/>
                <a:ea typeface="ＭＳ Ｐゴシック"/>
              </a:rPr>
              <a:t>Los estudios etnográficos pueden revelar detalles críticos de procesos, que con frecuencia se pierden con otras técnicas de adquisición de requerimientos</a:t>
            </a:r>
            <a:r>
              <a:rPr lang="en-US" sz="2400" dirty="0" smtClean="0">
                <a:solidFill>
                  <a:srgbClr val="000000"/>
                </a:solidFill>
                <a:latin typeface="Calibri"/>
                <a:ea typeface="ＭＳ Ｐゴシック"/>
              </a:rPr>
              <a:t>.</a:t>
            </a:r>
            <a:endParaRPr lang="es-ES" sz="2400" dirty="0" smtClean="0">
              <a:solidFill>
                <a:srgbClr val="000000"/>
              </a:solidFill>
              <a:latin typeface="Calibri"/>
              <a:ea typeface="ＭＳ Ｐゴシック"/>
            </a:endParaRPr>
          </a:p>
        </p:txBody>
      </p:sp>
      <p:sp>
        <p:nvSpPr>
          <p:cNvPr id="341" name="TextShape 3"/>
          <p:cNvSpPr txBox="1"/>
          <p:nvPr/>
        </p:nvSpPr>
        <p:spPr>
          <a:xfrm>
            <a:off x="6553080" y="6356520"/>
            <a:ext cx="2133360" cy="364680"/>
          </a:xfrm>
          <a:prstGeom prst="rect">
            <a:avLst/>
          </a:prstGeom>
          <a:noFill/>
          <a:ln>
            <a:noFill/>
          </a:ln>
        </p:spPr>
        <p:txBody>
          <a:bodyPr anchor="ctr"/>
          <a:lstStyle/>
          <a:p>
            <a:pPr algn="r">
              <a:lnSpc>
                <a:spcPct val="100000"/>
              </a:lnSpc>
            </a:pPr>
            <a:fld id="{7B6EFCE6-1188-43D3-9C12-7CA668E88F3E}" type="slidenum">
              <a:rPr lang="es-BO" sz="1200" strike="noStrike">
                <a:solidFill>
                  <a:srgbClr val="8B8B8B"/>
                </a:solidFill>
                <a:latin typeface="Calibri"/>
              </a:rPr>
              <a:pPr algn="r">
                <a:lnSpc>
                  <a:spcPct val="100000"/>
                </a:lnSpc>
              </a:pPr>
              <a:t>61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Etnografía y prototipos para el análisis de los requerimientos</a:t>
            </a:r>
            <a:endParaRPr/>
          </a:p>
        </p:txBody>
      </p:sp>
      <p:sp>
        <p:nvSpPr>
          <p:cNvPr id="348" name="TextShape 2"/>
          <p:cNvSpPr txBox="1"/>
          <p:nvPr/>
        </p:nvSpPr>
        <p:spPr>
          <a:xfrm>
            <a:off x="6553080" y="6356520"/>
            <a:ext cx="2133360" cy="364680"/>
          </a:xfrm>
          <a:prstGeom prst="rect">
            <a:avLst/>
          </a:prstGeom>
          <a:noFill/>
          <a:ln>
            <a:noFill/>
          </a:ln>
        </p:spPr>
        <p:txBody>
          <a:bodyPr anchor="ctr"/>
          <a:lstStyle/>
          <a:p>
            <a:pPr algn="r">
              <a:lnSpc>
                <a:spcPct val="100000"/>
              </a:lnSpc>
            </a:pPr>
            <a:fld id="{2A66FD78-162C-4C5D-9A7D-3E5D18F028CB}" type="slidenum">
              <a:rPr lang="es-BO" sz="1200" strike="noStrike">
                <a:solidFill>
                  <a:srgbClr val="8B8B8B"/>
                </a:solidFill>
                <a:latin typeface="Calibri"/>
              </a:rPr>
              <a:pPr algn="r">
                <a:lnSpc>
                  <a:spcPct val="100000"/>
                </a:lnSpc>
              </a:pPr>
              <a:t>62</a:t>
            </a:fld>
            <a:endParaRPr/>
          </a:p>
        </p:txBody>
      </p:sp>
      <p:pic>
        <p:nvPicPr>
          <p:cNvPr id="349" name="Picture 2"/>
          <p:cNvPicPr/>
          <p:nvPr/>
        </p:nvPicPr>
        <p:blipFill>
          <a:blip r:embed="rId2" cstate="print"/>
          <a:stretch/>
        </p:blipFill>
        <p:spPr>
          <a:xfrm>
            <a:off x="866520" y="2709000"/>
            <a:ext cx="7819920" cy="2733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Validación de requerimientos</a:t>
            </a:r>
            <a:endParaRPr/>
          </a:p>
        </p:txBody>
      </p:sp>
      <p:sp>
        <p:nvSpPr>
          <p:cNvPr id="352"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buFont typeface="Wingdings" charset="2"/>
              <a:buChar char=""/>
            </a:pPr>
            <a:r>
              <a:rPr lang="es-ES" sz="2400" dirty="0" smtClean="0">
                <a:solidFill>
                  <a:srgbClr val="000000"/>
                </a:solidFill>
                <a:latin typeface="Calibri"/>
                <a:ea typeface="ＭＳ Ｐゴシック"/>
              </a:rPr>
              <a:t>Proceso de verificar que los requerimientos definan realmente el sistema que quiere el cliente</a:t>
            </a:r>
            <a:r>
              <a:rPr lang="en-US" sz="2400" dirty="0" smtClean="0">
                <a:solidFill>
                  <a:srgbClr val="000000"/>
                </a:solidFill>
                <a:latin typeface="Calibri"/>
                <a:ea typeface="ＭＳ Ｐゴシック"/>
              </a:rPr>
              <a:t>.</a:t>
            </a:r>
          </a:p>
          <a:p>
            <a:pPr>
              <a:lnSpc>
                <a:spcPct val="100000"/>
              </a:lnSpc>
            </a:pPr>
            <a:endParaRPr dirty="0"/>
          </a:p>
          <a:p>
            <a:pPr>
              <a:lnSpc>
                <a:spcPct val="100000"/>
              </a:lnSpc>
              <a:buFont typeface="Wingdings" charset="2"/>
              <a:buChar char=""/>
            </a:pPr>
            <a:r>
              <a:rPr lang="en-US" sz="2400" strike="noStrike" dirty="0" err="1" smtClean="0">
                <a:solidFill>
                  <a:srgbClr val="000000"/>
                </a:solidFill>
                <a:latin typeface="Calibri"/>
                <a:ea typeface="ＭＳ Ｐゴシック"/>
              </a:rPr>
              <a:t>Falta</a:t>
            </a:r>
            <a:r>
              <a:rPr lang="en-US" sz="2400" strike="noStrike" dirty="0" smtClean="0">
                <a:solidFill>
                  <a:srgbClr val="000000"/>
                </a:solidFill>
                <a:latin typeface="Calibri"/>
                <a:ea typeface="ＭＳ Ｐゴシック"/>
              </a:rPr>
              <a:t> </a:t>
            </a:r>
            <a:r>
              <a:rPr lang="en-US" sz="2400" dirty="0" smtClean="0">
                <a:solidFill>
                  <a:srgbClr val="000000"/>
                </a:solidFill>
                <a:latin typeface="Calibri"/>
                <a:ea typeface="ＭＳ Ｐゴシック"/>
              </a:rPr>
              <a:t>de </a:t>
            </a:r>
            <a:r>
              <a:rPr lang="en-US" sz="2400" dirty="0" err="1" smtClean="0">
                <a:solidFill>
                  <a:srgbClr val="000000"/>
                </a:solidFill>
                <a:latin typeface="Calibri"/>
                <a:ea typeface="ＭＳ Ｐゴシック"/>
              </a:rPr>
              <a:t>validación</a:t>
            </a:r>
            <a:r>
              <a:rPr lang="en-US" sz="2400" dirty="0" smtClean="0">
                <a:solidFill>
                  <a:srgbClr val="000000"/>
                </a:solidFill>
                <a:latin typeface="Calibri"/>
                <a:ea typeface="ＭＳ Ｐゴシック"/>
              </a:rPr>
              <a:t> de </a:t>
            </a:r>
            <a:r>
              <a:rPr lang="en-US" sz="2400" dirty="0" err="1" smtClean="0">
                <a:solidFill>
                  <a:srgbClr val="000000"/>
                </a:solidFill>
                <a:latin typeface="Calibri"/>
                <a:ea typeface="ＭＳ Ｐゴシック"/>
              </a:rPr>
              <a:t>requerimientos</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implica</a:t>
            </a:r>
            <a:r>
              <a:rPr lang="en-US" sz="2400" dirty="0" smtClean="0">
                <a:solidFill>
                  <a:srgbClr val="000000"/>
                </a:solidFill>
                <a:latin typeface="Calibri"/>
                <a:ea typeface="ＭＳ Ｐゴシック"/>
              </a:rPr>
              <a:t>  </a:t>
            </a:r>
            <a:r>
              <a:rPr lang="en-US" sz="2400" dirty="0" err="1" smtClean="0">
                <a:solidFill>
                  <a:srgbClr val="000000"/>
                </a:solidFill>
                <a:latin typeface="Calibri"/>
                <a:ea typeface="ＭＳ Ｐゴシック"/>
              </a:rPr>
              <a:t>c</a:t>
            </a:r>
            <a:r>
              <a:rPr lang="en-US" sz="2400" strike="noStrike" dirty="0" err="1" smtClean="0">
                <a:solidFill>
                  <a:srgbClr val="000000"/>
                </a:solidFill>
                <a:latin typeface="Calibri"/>
                <a:ea typeface="ＭＳ Ｐゴシック"/>
              </a:rPr>
              <a:t>ostos</a:t>
            </a:r>
            <a:r>
              <a:rPr lang="en-US" sz="2400" strike="noStrike" dirty="0" smtClean="0">
                <a:solidFill>
                  <a:srgbClr val="000000"/>
                </a:solidFill>
                <a:latin typeface="Calibri"/>
                <a:ea typeface="ＭＳ Ｐゴシック"/>
              </a:rPr>
              <a:t> altos:</a:t>
            </a:r>
            <a:endParaRPr dirty="0"/>
          </a:p>
          <a:p>
            <a:pPr lvl="1">
              <a:lnSpc>
                <a:spcPct val="100000"/>
              </a:lnSpc>
              <a:buFont typeface="Wingdings" charset="2"/>
              <a:buChar char=""/>
            </a:pPr>
            <a:r>
              <a:rPr lang="en-US" sz="2000" strike="noStrike" dirty="0">
                <a:solidFill>
                  <a:srgbClr val="000000"/>
                </a:solidFill>
                <a:latin typeface="Calibri"/>
                <a:ea typeface="ＭＳ Ｐゴシック"/>
              </a:rPr>
              <a:t>La </a:t>
            </a:r>
            <a:r>
              <a:rPr lang="en-US" sz="2000" strike="noStrike" dirty="0" err="1">
                <a:solidFill>
                  <a:srgbClr val="000000"/>
                </a:solidFill>
                <a:latin typeface="Calibri"/>
                <a:ea typeface="ＭＳ Ｐゴシック"/>
              </a:rPr>
              <a:t>solución</a:t>
            </a:r>
            <a:r>
              <a:rPr lang="en-US" sz="2000" strike="noStrike" dirty="0">
                <a:solidFill>
                  <a:srgbClr val="000000"/>
                </a:solidFill>
                <a:latin typeface="Calibri"/>
                <a:ea typeface="ＭＳ Ｐゴシック"/>
              </a:rPr>
              <a:t> de un error de los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después</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entrega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puede</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llegar</a:t>
            </a:r>
            <a:r>
              <a:rPr lang="en-US" sz="2000" strike="noStrike" dirty="0">
                <a:solidFill>
                  <a:srgbClr val="000000"/>
                </a:solidFill>
                <a:latin typeface="Calibri"/>
                <a:ea typeface="ＭＳ Ｐゴシック"/>
              </a:rPr>
              <a:t> a costar </a:t>
            </a:r>
            <a:r>
              <a:rPr lang="en-US" sz="2000" strike="noStrike" dirty="0" err="1">
                <a:solidFill>
                  <a:srgbClr val="000000"/>
                </a:solidFill>
                <a:latin typeface="Calibri"/>
                <a:ea typeface="ＭＳ Ｐゴシック"/>
              </a:rPr>
              <a:t>hasta</a:t>
            </a:r>
            <a:r>
              <a:rPr lang="en-US" sz="2000" strike="noStrike" dirty="0">
                <a:solidFill>
                  <a:srgbClr val="000000"/>
                </a:solidFill>
                <a:latin typeface="Calibri"/>
                <a:ea typeface="ＭＳ Ｐゴシック"/>
              </a:rPr>
              <a:t> 100 </a:t>
            </a:r>
            <a:r>
              <a:rPr lang="en-US" sz="2000" strike="noStrike" dirty="0" err="1">
                <a:solidFill>
                  <a:srgbClr val="000000"/>
                </a:solidFill>
                <a:latin typeface="Calibri"/>
                <a:ea typeface="ＭＳ Ｐゴシック"/>
              </a:rPr>
              <a:t>veces</a:t>
            </a:r>
            <a:r>
              <a:rPr lang="en-US" sz="2000" strike="noStrike" dirty="0">
                <a:solidFill>
                  <a:srgbClr val="000000"/>
                </a:solidFill>
                <a:latin typeface="Calibri"/>
                <a:ea typeface="ＭＳ Ｐゴシック"/>
              </a:rPr>
              <a:t> el </a:t>
            </a:r>
            <a:r>
              <a:rPr lang="en-US" sz="2000" strike="noStrike" dirty="0" err="1">
                <a:solidFill>
                  <a:srgbClr val="000000"/>
                </a:solidFill>
                <a:latin typeface="Calibri"/>
                <a:ea typeface="ＭＳ Ｐゴシック"/>
              </a:rPr>
              <a:t>costo</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arreglar</a:t>
            </a:r>
            <a:r>
              <a:rPr lang="en-US" sz="2000" strike="noStrike" dirty="0">
                <a:solidFill>
                  <a:srgbClr val="000000"/>
                </a:solidFill>
                <a:latin typeface="Calibri"/>
                <a:ea typeface="ＭＳ Ｐゴシック"/>
              </a:rPr>
              <a:t> un error de </a:t>
            </a:r>
            <a:r>
              <a:rPr lang="en-US" sz="2000" strike="noStrike" dirty="0" err="1">
                <a:solidFill>
                  <a:srgbClr val="000000"/>
                </a:solidFill>
                <a:latin typeface="Calibri"/>
                <a:ea typeface="ＭＳ Ｐゴシック"/>
              </a:rPr>
              <a:t>ejecución</a:t>
            </a:r>
            <a:r>
              <a:rPr lang="en-US" sz="2000" strike="noStrike" dirty="0">
                <a:solidFill>
                  <a:srgbClr val="000000"/>
                </a:solidFill>
                <a:latin typeface="Calibri"/>
                <a:ea typeface="ＭＳ Ｐゴシック"/>
              </a:rPr>
              <a:t>.</a:t>
            </a:r>
            <a:endParaRPr dirty="0"/>
          </a:p>
        </p:txBody>
      </p:sp>
      <p:sp>
        <p:nvSpPr>
          <p:cNvPr id="353" name="TextShape 3"/>
          <p:cNvSpPr txBox="1"/>
          <p:nvPr/>
        </p:nvSpPr>
        <p:spPr>
          <a:xfrm>
            <a:off x="6553080" y="6356520"/>
            <a:ext cx="2133360" cy="364680"/>
          </a:xfrm>
          <a:prstGeom prst="rect">
            <a:avLst/>
          </a:prstGeom>
          <a:noFill/>
          <a:ln>
            <a:noFill/>
          </a:ln>
        </p:spPr>
        <p:txBody>
          <a:bodyPr anchor="ctr"/>
          <a:lstStyle/>
          <a:p>
            <a:pPr algn="r">
              <a:lnSpc>
                <a:spcPct val="100000"/>
              </a:lnSpc>
            </a:pPr>
            <a:fld id="{AA46CFD8-DA5C-49DE-8C24-337B27F21C8E}" type="slidenum">
              <a:rPr lang="es-BO" sz="1200" strike="noStrike">
                <a:solidFill>
                  <a:srgbClr val="8B8B8B"/>
                </a:solidFill>
                <a:latin typeface="Calibri"/>
              </a:rPr>
              <a:pPr algn="r">
                <a:lnSpc>
                  <a:spcPct val="100000"/>
                </a:lnSpc>
              </a:pPr>
              <a:t>63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Comprobación de requerimientos</a:t>
            </a:r>
            <a:endParaRPr/>
          </a:p>
        </p:txBody>
      </p:sp>
      <p:sp>
        <p:nvSpPr>
          <p:cNvPr id="356"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err="1" smtClean="0">
                <a:solidFill>
                  <a:srgbClr val="000000"/>
                </a:solidFill>
                <a:latin typeface="Calibri"/>
                <a:ea typeface="ＭＳ Ｐゴシック"/>
              </a:rPr>
              <a:t>Validez</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sistema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provee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funciones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que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mejor</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ayudan</a:t>
            </a:r>
            <a:r>
              <a:rPr lang="en-US" sz="2400" strike="noStrike" dirty="0">
                <a:solidFill>
                  <a:srgbClr val="000000"/>
                </a:solidFill>
                <a:latin typeface="Calibri"/>
                <a:ea typeface="ＭＳ Ｐゴシック"/>
              </a:rPr>
              <a:t> a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necesidades</a:t>
            </a:r>
            <a:r>
              <a:rPr lang="en-US" sz="2400" strike="noStrike" dirty="0">
                <a:solidFill>
                  <a:srgbClr val="000000"/>
                </a:solidFill>
                <a:latin typeface="Calibri"/>
                <a:ea typeface="ＭＳ Ｐゴシック"/>
              </a:rPr>
              <a:t> del </a:t>
            </a:r>
            <a:r>
              <a:rPr lang="en-US" sz="2400" strike="noStrike" dirty="0" err="1">
                <a:solidFill>
                  <a:srgbClr val="000000"/>
                </a:solidFill>
                <a:latin typeface="Calibri"/>
                <a:ea typeface="ＭＳ Ｐゴシック"/>
              </a:rPr>
              <a:t>cliente</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dirty="0"/>
          </a:p>
          <a:p>
            <a:pPr>
              <a:lnSpc>
                <a:spcPct val="100000"/>
              </a:lnSpc>
              <a:buFont typeface="Wingdings" charset="2"/>
              <a:buChar char=""/>
            </a:pPr>
            <a:r>
              <a:rPr lang="en-US" sz="2400" strike="noStrike" dirty="0" err="1">
                <a:solidFill>
                  <a:srgbClr val="000000"/>
                </a:solidFill>
                <a:latin typeface="Calibri"/>
                <a:ea typeface="ＭＳ Ｐゴシック"/>
              </a:rPr>
              <a:t>Consistencia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Existen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conflictos</a:t>
            </a:r>
            <a:r>
              <a:rPr lang="en-US" sz="2400" strike="noStrike" dirty="0">
                <a:solidFill>
                  <a:srgbClr val="000000"/>
                </a:solidFill>
                <a:latin typeface="Calibri"/>
                <a:ea typeface="ＭＳ Ｐゴシック"/>
              </a:rPr>
              <a:t> de los </a:t>
            </a:r>
            <a:r>
              <a:rPr lang="en-US" sz="2400" strike="noStrike" dirty="0" err="1">
                <a:solidFill>
                  <a:srgbClr val="000000"/>
                </a:solidFill>
                <a:latin typeface="Calibri"/>
                <a:ea typeface="ＭＳ Ｐゴシック"/>
              </a:rPr>
              <a:t>requerimientos</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dirty="0"/>
          </a:p>
          <a:p>
            <a:pPr>
              <a:lnSpc>
                <a:spcPct val="100000"/>
              </a:lnSpc>
              <a:buFont typeface="Wingdings" charset="2"/>
              <a:buChar char=""/>
            </a:pPr>
            <a:r>
              <a:rPr lang="en-US" sz="2400" strike="noStrike" dirty="0" err="1">
                <a:solidFill>
                  <a:srgbClr val="000000"/>
                </a:solidFill>
                <a:latin typeface="Calibri"/>
                <a:ea typeface="ＭＳ Ｐゴシック"/>
              </a:rPr>
              <a:t>Integridad</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Están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todas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funciones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requeridas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por</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cliente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incluidas</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dirty="0"/>
          </a:p>
          <a:p>
            <a:pPr>
              <a:lnSpc>
                <a:spcPct val="100000"/>
              </a:lnSpc>
              <a:buFont typeface="Wingdings" charset="2"/>
              <a:buChar char=""/>
            </a:pPr>
            <a:r>
              <a:rPr lang="en-US" sz="2400" strike="noStrike" dirty="0" err="1">
                <a:solidFill>
                  <a:srgbClr val="000000"/>
                </a:solidFill>
                <a:latin typeface="Calibri"/>
                <a:ea typeface="ＭＳ Ｐゴシック"/>
              </a:rPr>
              <a:t>Realismo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implementarse</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dado el </a:t>
            </a:r>
            <a:r>
              <a:rPr lang="en-US" sz="2400" strike="noStrike" dirty="0" err="1">
                <a:solidFill>
                  <a:srgbClr val="000000"/>
                </a:solidFill>
                <a:latin typeface="Calibri"/>
                <a:ea typeface="ＭＳ Ｐゴシック"/>
              </a:rPr>
              <a:t>presupuesto</a:t>
            </a:r>
            <a:r>
              <a:rPr lang="en-US" sz="2400" strike="noStrike" dirty="0">
                <a:solidFill>
                  <a:srgbClr val="000000"/>
                </a:solidFill>
                <a:latin typeface="Calibri"/>
                <a:ea typeface="ＭＳ Ｐゴシック"/>
              </a:rPr>
              <a:t> y la </a:t>
            </a:r>
            <a:r>
              <a:rPr lang="en-US" sz="2400" strike="noStrike" dirty="0" err="1">
                <a:solidFill>
                  <a:srgbClr val="000000"/>
                </a:solidFill>
                <a:latin typeface="Calibri"/>
                <a:ea typeface="ＭＳ Ｐゴシック"/>
              </a:rPr>
              <a:t>tecnología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disponible</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dirty="0"/>
          </a:p>
          <a:p>
            <a:pPr>
              <a:lnSpc>
                <a:spcPct val="100000"/>
              </a:lnSpc>
              <a:buFont typeface="Wingdings" charset="2"/>
              <a:buChar char=""/>
            </a:pPr>
            <a:r>
              <a:rPr lang="en-US" sz="2400" strike="noStrike" dirty="0">
                <a:solidFill>
                  <a:srgbClr val="000000"/>
                </a:solidFill>
                <a:latin typeface="Calibri"/>
                <a:ea typeface="ＭＳ Ｐゴシック"/>
              </a:rPr>
              <a:t>La </a:t>
            </a:r>
            <a:r>
              <a:rPr lang="en-US" sz="2400" strike="noStrike" dirty="0" err="1">
                <a:solidFill>
                  <a:srgbClr val="000000"/>
                </a:solidFill>
                <a:latin typeface="Calibri"/>
                <a:ea typeface="ＭＳ Ｐゴシック"/>
              </a:rPr>
              <a:t>verificabilidad</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comprobar</a:t>
            </a:r>
            <a:r>
              <a:rPr lang="en-US" sz="2400" strike="noStrike" dirty="0">
                <a:solidFill>
                  <a:srgbClr val="000000"/>
                </a:solidFill>
                <a:latin typeface="Calibri"/>
                <a:ea typeface="ＭＳ Ｐゴシック"/>
              </a:rPr>
              <a:t> los </a:t>
            </a:r>
            <a:r>
              <a:rPr lang="en-US" sz="2400" strike="noStrike" dirty="0" err="1">
                <a:solidFill>
                  <a:srgbClr val="000000"/>
                </a:solidFill>
                <a:latin typeface="Calibri"/>
                <a:ea typeface="ＭＳ Ｐゴシック"/>
              </a:rPr>
              <a:t>requisitos</a:t>
            </a:r>
            <a:r>
              <a:rPr lang="en-US" sz="2400" strike="noStrike" dirty="0">
                <a:solidFill>
                  <a:srgbClr val="000000"/>
                </a:solidFill>
                <a:latin typeface="Calibri"/>
                <a:ea typeface="ＭＳ Ｐゴシック"/>
              </a:rPr>
              <a:t>?</a:t>
            </a:r>
            <a:endParaRPr dirty="0"/>
          </a:p>
        </p:txBody>
      </p:sp>
      <p:sp>
        <p:nvSpPr>
          <p:cNvPr id="357" name="TextShape 3"/>
          <p:cNvSpPr txBox="1"/>
          <p:nvPr/>
        </p:nvSpPr>
        <p:spPr>
          <a:xfrm>
            <a:off x="6553080" y="6356520"/>
            <a:ext cx="2133360" cy="364680"/>
          </a:xfrm>
          <a:prstGeom prst="rect">
            <a:avLst/>
          </a:prstGeom>
          <a:noFill/>
          <a:ln>
            <a:noFill/>
          </a:ln>
        </p:spPr>
        <p:txBody>
          <a:bodyPr anchor="ctr"/>
          <a:lstStyle/>
          <a:p>
            <a:pPr algn="r">
              <a:lnSpc>
                <a:spcPct val="100000"/>
              </a:lnSpc>
            </a:pPr>
            <a:fld id="{6A62C5D8-0BCD-4E38-8C6C-CE0F60882137}" type="slidenum">
              <a:rPr lang="es-BO" sz="1200" strike="noStrike">
                <a:solidFill>
                  <a:srgbClr val="8B8B8B"/>
                </a:solidFill>
                <a:latin typeface="Calibri"/>
              </a:rPr>
              <a:pPr algn="r">
                <a:lnSpc>
                  <a:spcPct val="100000"/>
                </a:lnSpc>
              </a:pPr>
              <a:t>64</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TextShape 1"/>
          <p:cNvSpPr txBox="1"/>
          <p:nvPr/>
        </p:nvSpPr>
        <p:spPr>
          <a:xfrm>
            <a:off x="380880" y="266760"/>
            <a:ext cx="8305560" cy="110448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Técnicas de validación de requerimientos</a:t>
            </a:r>
            <a:endParaRPr/>
          </a:p>
        </p:txBody>
      </p:sp>
      <p:sp>
        <p:nvSpPr>
          <p:cNvPr id="360"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err="1" smtClean="0">
                <a:solidFill>
                  <a:srgbClr val="000000"/>
                </a:solidFill>
                <a:latin typeface="Calibri"/>
                <a:ea typeface="ＭＳ Ｐゴシック"/>
              </a:rPr>
              <a:t>Criticas</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de </a:t>
            </a:r>
            <a:r>
              <a:rPr lang="en-US" sz="2400" strike="noStrike" dirty="0" err="1">
                <a:solidFill>
                  <a:srgbClr val="000000"/>
                </a:solidFill>
                <a:latin typeface="Calibri"/>
                <a:ea typeface="ＭＳ Ｐゴシック"/>
              </a:rPr>
              <a:t>requerimientos</a:t>
            </a:r>
            <a:endParaRPr dirty="0"/>
          </a:p>
          <a:p>
            <a:pPr lvl="1">
              <a:lnSpc>
                <a:spcPct val="90000"/>
              </a:lnSpc>
              <a:buFont typeface="Wingdings" charset="2"/>
              <a:buChar char=""/>
            </a:pPr>
            <a:r>
              <a:rPr lang="en-US" sz="2000" strike="noStrike" dirty="0" err="1">
                <a:solidFill>
                  <a:srgbClr val="000000"/>
                </a:solidFill>
                <a:latin typeface="Calibri"/>
                <a:ea typeface="ＭＳ Ｐゴシック"/>
              </a:rPr>
              <a:t>Análisis</a:t>
            </a:r>
            <a:r>
              <a:rPr lang="en-US" sz="2000" strike="noStrike" dirty="0">
                <a:solidFill>
                  <a:srgbClr val="000000"/>
                </a:solidFill>
                <a:latin typeface="Calibri"/>
                <a:ea typeface="ＭＳ Ｐゴシック"/>
              </a:rPr>
              <a:t> manual </a:t>
            </a:r>
            <a:r>
              <a:rPr lang="en-US" sz="2000" strike="noStrike" dirty="0" err="1">
                <a:solidFill>
                  <a:srgbClr val="000000"/>
                </a:solidFill>
                <a:latin typeface="Calibri"/>
                <a:ea typeface="ＭＳ Ｐゴシック"/>
              </a:rPr>
              <a:t>sistemático</a:t>
            </a:r>
            <a:r>
              <a:rPr lang="en-US" sz="2000" strike="noStrike" dirty="0">
                <a:solidFill>
                  <a:srgbClr val="000000"/>
                </a:solidFill>
                <a:latin typeface="Calibri"/>
                <a:ea typeface="ＭＳ Ｐゴシック"/>
              </a:rPr>
              <a:t> de los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a:t>
            </a:r>
            <a:endParaRPr dirty="0"/>
          </a:p>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err="1" smtClean="0">
                <a:solidFill>
                  <a:srgbClr val="000000"/>
                </a:solidFill>
                <a:latin typeface="Calibri"/>
                <a:ea typeface="ＭＳ Ｐゴシック"/>
              </a:rPr>
              <a:t>Prototipado</a:t>
            </a:r>
            <a:endParaRPr dirty="0"/>
          </a:p>
          <a:p>
            <a:pPr lvl="1">
              <a:lnSpc>
                <a:spcPct val="90000"/>
              </a:lnSpc>
              <a:buFont typeface="Wingdings" charset="2"/>
              <a:buChar char=""/>
            </a:pPr>
            <a:r>
              <a:rPr lang="en-US" sz="2000" strike="noStrike" dirty="0" err="1">
                <a:solidFill>
                  <a:srgbClr val="000000"/>
                </a:solidFill>
                <a:latin typeface="Calibri"/>
                <a:ea typeface="ＭＳ Ｐゴシック"/>
              </a:rPr>
              <a:t>Utilizando</a:t>
            </a:r>
            <a:r>
              <a:rPr lang="en-US" sz="2000" strike="noStrike" dirty="0">
                <a:solidFill>
                  <a:srgbClr val="000000"/>
                </a:solidFill>
                <a:latin typeface="Calibri"/>
                <a:ea typeface="ＭＳ Ｐゴシック"/>
              </a:rPr>
              <a:t> un </a:t>
            </a:r>
            <a:r>
              <a:rPr lang="en-US" sz="2000" strike="noStrike" dirty="0" err="1">
                <a:solidFill>
                  <a:srgbClr val="000000"/>
                </a:solidFill>
                <a:latin typeface="Calibri"/>
                <a:ea typeface="ＭＳ Ｐゴシック"/>
              </a:rPr>
              <a:t>modelo</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ejecutable</a:t>
            </a:r>
            <a:r>
              <a:rPr lang="en-US" sz="2000" strike="noStrike" dirty="0">
                <a:solidFill>
                  <a:srgbClr val="000000"/>
                </a:solidFill>
                <a:latin typeface="Calibri"/>
                <a:ea typeface="ＭＳ Ｐゴシック"/>
              </a:rPr>
              <a:t> del </a:t>
            </a:r>
            <a:r>
              <a:rPr lang="en-US" sz="2000" strike="noStrike" dirty="0" err="1">
                <a:solidFill>
                  <a:srgbClr val="000000"/>
                </a:solidFill>
                <a:latin typeface="Calibri"/>
                <a:ea typeface="ＭＳ Ｐゴシック"/>
              </a:rPr>
              <a:t>sistema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para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comprobar</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a:t>
            </a:r>
            <a:endParaRPr dirty="0"/>
          </a:p>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err="1" smtClean="0">
                <a:solidFill>
                  <a:srgbClr val="000000"/>
                </a:solidFill>
                <a:latin typeface="Calibri"/>
                <a:ea typeface="ＭＳ Ｐゴシック"/>
              </a:rPr>
              <a:t>Generación</a:t>
            </a:r>
            <a:r>
              <a:rPr lang="en-US" sz="2400" strike="noStrike" dirty="0" smtClean="0">
                <a:solidFill>
                  <a:srgbClr val="000000"/>
                </a:solidFill>
                <a:latin typeface="Calibri"/>
                <a:ea typeface="ＭＳ Ｐゴシック"/>
              </a:rPr>
              <a:t> </a:t>
            </a:r>
            <a:r>
              <a:rPr lang="en-US" sz="2400" strike="noStrike" dirty="0">
                <a:solidFill>
                  <a:srgbClr val="000000"/>
                </a:solidFill>
                <a:latin typeface="Calibri"/>
                <a:ea typeface="ＭＳ Ｐゴシック"/>
              </a:rPr>
              <a:t>de test</a:t>
            </a:r>
            <a:endParaRPr dirty="0"/>
          </a:p>
          <a:p>
            <a:pPr lvl="1">
              <a:lnSpc>
                <a:spcPct val="90000"/>
              </a:lnSpc>
              <a:buFont typeface="Wingdings" charset="2"/>
              <a:buChar char=""/>
            </a:pPr>
            <a:r>
              <a:rPr lang="en-US" sz="2000" strike="noStrike" dirty="0">
                <a:solidFill>
                  <a:srgbClr val="000000"/>
                </a:solidFill>
                <a:latin typeface="Calibri"/>
                <a:ea typeface="ＭＳ Ｐゴシック"/>
              </a:rPr>
              <a:t>El </a:t>
            </a:r>
            <a:r>
              <a:rPr lang="en-US" sz="2000" strike="noStrike" dirty="0" err="1">
                <a:solidFill>
                  <a:srgbClr val="000000"/>
                </a:solidFill>
                <a:latin typeface="Calibri"/>
                <a:ea typeface="ＭＳ Ｐゴシック"/>
              </a:rPr>
              <a:t>desarrollo</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las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pruebas</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requerimientos</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para</a:t>
            </a:r>
            <a:r>
              <a:rPr lang="en-US" sz="2000" strike="noStrike" dirty="0">
                <a:solidFill>
                  <a:srgbClr val="000000"/>
                </a:solidFill>
                <a:latin typeface="Calibri"/>
                <a:ea typeface="ＭＳ Ｐゴシック"/>
              </a:rPr>
              <a:t> </a:t>
            </a:r>
            <a:r>
              <a:rPr lang="en-US" sz="2000" strike="noStrike" dirty="0" err="1">
                <a:solidFill>
                  <a:srgbClr val="000000"/>
                </a:solidFill>
                <a:latin typeface="Calibri"/>
                <a:ea typeface="ＭＳ Ｐゴシック"/>
              </a:rPr>
              <a:t>comprobar</a:t>
            </a:r>
            <a:r>
              <a:rPr lang="en-US" sz="2000" strike="noStrike" dirty="0">
                <a:solidFill>
                  <a:srgbClr val="000000"/>
                </a:solidFill>
                <a:latin typeface="Calibri"/>
                <a:ea typeface="ＭＳ Ｐゴシック"/>
              </a:rPr>
              <a:t> la </a:t>
            </a:r>
            <a:r>
              <a:rPr lang="en-US" sz="2000" strike="noStrike" dirty="0" err="1">
                <a:solidFill>
                  <a:srgbClr val="000000"/>
                </a:solidFill>
                <a:latin typeface="Calibri"/>
                <a:ea typeface="ＭＳ Ｐゴシック"/>
              </a:rPr>
              <a:t>capacidad</a:t>
            </a:r>
            <a:r>
              <a:rPr lang="en-US" sz="2000" strike="noStrike" dirty="0">
                <a:solidFill>
                  <a:srgbClr val="000000"/>
                </a:solidFill>
                <a:latin typeface="Calibri"/>
                <a:ea typeface="ＭＳ Ｐゴシック"/>
              </a:rPr>
              <a:t> de </a:t>
            </a:r>
            <a:r>
              <a:rPr lang="en-US" sz="2000" strike="noStrike" dirty="0" err="1">
                <a:solidFill>
                  <a:srgbClr val="000000"/>
                </a:solidFill>
                <a:latin typeface="Calibri"/>
                <a:ea typeface="ＭＳ Ｐゴシック"/>
              </a:rPr>
              <a:t>prueba</a:t>
            </a:r>
            <a:r>
              <a:rPr lang="en-US" sz="2000" strike="noStrike" dirty="0">
                <a:solidFill>
                  <a:srgbClr val="000000"/>
                </a:solidFill>
                <a:latin typeface="Calibri"/>
                <a:ea typeface="ＭＳ Ｐゴシック"/>
              </a:rPr>
              <a:t>.</a:t>
            </a:r>
            <a:endParaRPr dirty="0"/>
          </a:p>
          <a:p>
            <a:pPr>
              <a:lnSpc>
                <a:spcPct val="90000"/>
              </a:lnSpc>
            </a:pPr>
            <a:endParaRPr dirty="0"/>
          </a:p>
        </p:txBody>
      </p:sp>
      <p:sp>
        <p:nvSpPr>
          <p:cNvPr id="361" name="TextShape 3"/>
          <p:cNvSpPr txBox="1"/>
          <p:nvPr/>
        </p:nvSpPr>
        <p:spPr>
          <a:xfrm>
            <a:off x="6553080" y="6356520"/>
            <a:ext cx="2133360" cy="364680"/>
          </a:xfrm>
          <a:prstGeom prst="rect">
            <a:avLst/>
          </a:prstGeom>
          <a:noFill/>
          <a:ln>
            <a:noFill/>
          </a:ln>
        </p:spPr>
        <p:txBody>
          <a:bodyPr anchor="ctr"/>
          <a:lstStyle/>
          <a:p>
            <a:pPr algn="r">
              <a:lnSpc>
                <a:spcPct val="100000"/>
              </a:lnSpc>
            </a:pPr>
            <a:fld id="{2B5EC889-E0DC-45ED-838B-A03AFF40D5F8}" type="slidenum">
              <a:rPr lang="es-BO" sz="1200" strike="noStrike">
                <a:solidFill>
                  <a:srgbClr val="8B8B8B"/>
                </a:solidFill>
                <a:latin typeface="Calibri"/>
              </a:rPr>
              <a:pPr algn="r">
                <a:lnSpc>
                  <a:spcPct val="100000"/>
                </a:lnSpc>
              </a:pPr>
              <a:t>65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a:solidFill>
                  <a:srgbClr val="46424D"/>
                </a:solidFill>
                <a:latin typeface="Arial"/>
                <a:ea typeface="ＭＳ Ｐゴシック"/>
              </a:rPr>
              <a:t>Criticas de los requerimientos</a:t>
            </a:r>
            <a:endParaRPr/>
          </a:p>
        </p:txBody>
      </p:sp>
      <p:sp>
        <p:nvSpPr>
          <p:cNvPr id="364"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100000"/>
              </a:lnSpc>
              <a:buFont typeface="Wingdings" charset="2"/>
              <a:buChar char=""/>
            </a:pPr>
            <a:endParaRPr lang="en-US" sz="2400" strike="noStrike" dirty="0" smtClean="0">
              <a:solidFill>
                <a:srgbClr val="000000"/>
              </a:solidFill>
              <a:latin typeface="Calibri"/>
              <a:ea typeface="ＭＳ Ｐゴシック"/>
            </a:endParaRPr>
          </a:p>
          <a:p>
            <a:pPr>
              <a:lnSpc>
                <a:spcPct val="100000"/>
              </a:lnSpc>
              <a:buFont typeface="Wingdings" charset="2"/>
              <a:buChar char=""/>
            </a:pPr>
            <a:r>
              <a:rPr lang="en-US" sz="2400" strike="noStrike" dirty="0" smtClean="0">
                <a:solidFill>
                  <a:srgbClr val="000000"/>
                </a:solidFill>
                <a:latin typeface="Calibri"/>
                <a:ea typeface="ＭＳ Ｐゴシック"/>
              </a:rPr>
              <a:t>Las </a:t>
            </a:r>
            <a:r>
              <a:rPr lang="en-US" sz="2400" strike="noStrike" dirty="0" err="1">
                <a:solidFill>
                  <a:srgbClr val="000000"/>
                </a:solidFill>
                <a:latin typeface="Calibri"/>
                <a:ea typeface="ＭＳ Ｐゴシック"/>
              </a:rPr>
              <a:t>revisiones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periódicas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deben</a:t>
            </a:r>
            <a:r>
              <a:rPr lang="en-US" sz="2400" strike="noStrike" dirty="0">
                <a:solidFill>
                  <a:srgbClr val="000000"/>
                </a:solidFill>
                <a:latin typeface="Calibri"/>
                <a:ea typeface="ＭＳ Ｐゴシック"/>
              </a:rPr>
              <a:t> ser </a:t>
            </a:r>
            <a:r>
              <a:rPr lang="en-US" sz="2400" strike="noStrike" dirty="0" err="1">
                <a:solidFill>
                  <a:srgbClr val="000000"/>
                </a:solidFill>
                <a:latin typeface="Calibri"/>
                <a:ea typeface="ＭＳ Ｐゴシック"/>
              </a:rPr>
              <a:t>sostenidas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mientras</a:t>
            </a:r>
            <a:r>
              <a:rPr lang="en-US" sz="2400" strike="noStrike" dirty="0">
                <a:solidFill>
                  <a:srgbClr val="000000"/>
                </a:solidFill>
                <a:latin typeface="Calibri"/>
                <a:ea typeface="ＭＳ Ｐゴシック"/>
              </a:rPr>
              <a:t> la </a:t>
            </a:r>
            <a:r>
              <a:rPr lang="en-US" sz="2400" strike="noStrike" dirty="0" err="1">
                <a:solidFill>
                  <a:srgbClr val="000000"/>
                </a:solidFill>
                <a:latin typeface="Calibri"/>
                <a:ea typeface="ＭＳ Ｐゴシック"/>
              </a:rPr>
              <a:t>definición</a:t>
            </a:r>
            <a:r>
              <a:rPr lang="en-US" sz="2400" strike="noStrike" dirty="0">
                <a:solidFill>
                  <a:srgbClr val="000000"/>
                </a:solidFill>
                <a:latin typeface="Calibri"/>
                <a:ea typeface="ＭＳ Ｐゴシック"/>
              </a:rPr>
              <a:t> de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se formula</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dirty="0"/>
          </a:p>
          <a:p>
            <a:pPr>
              <a:lnSpc>
                <a:spcPct val="100000"/>
              </a:lnSpc>
              <a:buFont typeface="Wingdings" charset="2"/>
              <a:buChar char=""/>
            </a:pPr>
            <a:r>
              <a:rPr lang="en-US" sz="2400" strike="noStrike" dirty="0" err="1">
                <a:solidFill>
                  <a:srgbClr val="000000"/>
                </a:solidFill>
                <a:latin typeface="Calibri"/>
                <a:ea typeface="ＭＳ Ｐゴシック"/>
              </a:rPr>
              <a:t>Tanto</a:t>
            </a:r>
            <a:r>
              <a:rPr lang="en-US" sz="2400" strike="noStrike" dirty="0">
                <a:solidFill>
                  <a:srgbClr val="000000"/>
                </a:solidFill>
                <a:latin typeface="Calibri"/>
                <a:ea typeface="ＭＳ Ｐゴシック"/>
              </a:rPr>
              <a:t> el </a:t>
            </a:r>
            <a:r>
              <a:rPr lang="en-US" sz="2400" strike="noStrike" dirty="0" err="1">
                <a:solidFill>
                  <a:srgbClr val="000000"/>
                </a:solidFill>
                <a:latin typeface="Calibri"/>
                <a:ea typeface="ＭＳ Ｐゴシック"/>
              </a:rPr>
              <a:t>cliente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como</a:t>
            </a:r>
            <a:r>
              <a:rPr lang="en-US" sz="2400" strike="noStrike" dirty="0">
                <a:solidFill>
                  <a:srgbClr val="000000"/>
                </a:solidFill>
                <a:latin typeface="Calibri"/>
                <a:ea typeface="ＭＳ Ｐゴシック"/>
              </a:rPr>
              <a:t> el personal del </a:t>
            </a:r>
            <a:r>
              <a:rPr lang="en-US" sz="2400" strike="noStrike" dirty="0" err="1">
                <a:solidFill>
                  <a:srgbClr val="000000"/>
                </a:solidFill>
                <a:latin typeface="Calibri"/>
                <a:ea typeface="ＭＳ Ｐゴシック"/>
              </a:rPr>
              <a:t>proyecto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deben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participar</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las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revisiones</a:t>
            </a:r>
            <a:r>
              <a:rPr lang="en-US" sz="2400" strike="noStrike" dirty="0" smtClean="0">
                <a:solidFill>
                  <a:srgbClr val="000000"/>
                </a:solidFill>
                <a:latin typeface="Calibri"/>
                <a:ea typeface="ＭＳ Ｐゴシック"/>
              </a:rPr>
              <a:t>.</a:t>
            </a:r>
          </a:p>
          <a:p>
            <a:pPr>
              <a:lnSpc>
                <a:spcPct val="100000"/>
              </a:lnSpc>
              <a:buFont typeface="Wingdings" charset="2"/>
              <a:buChar char=""/>
            </a:pPr>
            <a:endParaRPr dirty="0"/>
          </a:p>
          <a:p>
            <a:pPr>
              <a:lnSpc>
                <a:spcPct val="100000"/>
              </a:lnSpc>
              <a:buFont typeface="Wingdings" charset="2"/>
              <a:buChar char=""/>
            </a:pPr>
            <a:r>
              <a:rPr lang="en-US" sz="2400" strike="noStrike" dirty="0">
                <a:solidFill>
                  <a:srgbClr val="000000"/>
                </a:solidFill>
                <a:latin typeface="Calibri"/>
                <a:ea typeface="ＭＳ Ｐゴシック"/>
              </a:rPr>
              <a:t>Las </a:t>
            </a:r>
            <a:r>
              <a:rPr lang="en-US" sz="2400" strike="noStrike" dirty="0" err="1">
                <a:solidFill>
                  <a:srgbClr val="000000"/>
                </a:solidFill>
                <a:latin typeface="Calibri"/>
                <a:ea typeface="ＭＳ Ｐゴシック"/>
              </a:rPr>
              <a:t>revisiones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ser </a:t>
            </a:r>
            <a:r>
              <a:rPr lang="en-US" sz="2400" strike="noStrike" dirty="0" err="1">
                <a:solidFill>
                  <a:srgbClr val="000000"/>
                </a:solidFill>
                <a:latin typeface="Calibri"/>
                <a:ea typeface="ＭＳ Ｐゴシック"/>
              </a:rPr>
              <a:t>formales</a:t>
            </a:r>
            <a:r>
              <a:rPr lang="en-US" sz="2400" strike="noStrike" dirty="0">
                <a:solidFill>
                  <a:srgbClr val="000000"/>
                </a:solidFill>
                <a:latin typeface="Calibri"/>
                <a:ea typeface="ＭＳ Ｐゴシック"/>
              </a:rPr>
              <a:t> (con </a:t>
            </a:r>
            <a:r>
              <a:rPr lang="en-US" sz="2400" strike="noStrike" dirty="0" err="1">
                <a:solidFill>
                  <a:srgbClr val="000000"/>
                </a:solidFill>
                <a:latin typeface="Calibri"/>
                <a:ea typeface="ＭＳ Ｐゴシック"/>
              </a:rPr>
              <a:t>documentos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completos</a:t>
            </a:r>
            <a:r>
              <a:rPr lang="en-US" sz="2400" strike="noStrike" dirty="0">
                <a:solidFill>
                  <a:srgbClr val="000000"/>
                </a:solidFill>
                <a:latin typeface="Calibri"/>
                <a:ea typeface="ＭＳ Ｐゴシック"/>
              </a:rPr>
              <a:t>) o </a:t>
            </a:r>
            <a:r>
              <a:rPr lang="en-US" sz="2400" strike="noStrike" dirty="0" err="1">
                <a:solidFill>
                  <a:srgbClr val="000000"/>
                </a:solidFill>
                <a:latin typeface="Calibri"/>
                <a:ea typeface="ＭＳ Ｐゴシック"/>
              </a:rPr>
              <a:t>informales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Buenas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comunicaciones</a:t>
            </a:r>
            <a:r>
              <a:rPr lang="en-US" sz="2400" strike="noStrike" dirty="0">
                <a:solidFill>
                  <a:srgbClr val="000000"/>
                </a:solidFill>
                <a:latin typeface="Calibri"/>
                <a:ea typeface="ＭＳ Ｐゴシック"/>
              </a:rPr>
              <a:t> entre los </a:t>
            </a:r>
            <a:r>
              <a:rPr lang="en-US" sz="2400" strike="noStrike" dirty="0" err="1">
                <a:solidFill>
                  <a:srgbClr val="000000"/>
                </a:solidFill>
                <a:latin typeface="Calibri"/>
                <a:ea typeface="ＭＳ Ｐゴシック"/>
              </a:rPr>
              <a:t>desarrolladores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clientes</a:t>
            </a:r>
            <a:r>
              <a:rPr lang="en-US" sz="2400" strike="noStrike" dirty="0">
                <a:solidFill>
                  <a:srgbClr val="000000"/>
                </a:solidFill>
                <a:latin typeface="Calibri"/>
                <a:ea typeface="ＭＳ Ｐゴシック"/>
              </a:rPr>
              <a:t> y </a:t>
            </a:r>
            <a:r>
              <a:rPr lang="en-US" sz="2400" strike="noStrike" dirty="0" err="1">
                <a:solidFill>
                  <a:srgbClr val="000000"/>
                </a:solidFill>
                <a:latin typeface="Calibri"/>
                <a:ea typeface="ＭＳ Ｐゴシック"/>
              </a:rPr>
              <a:t>usuarios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pueden</a:t>
            </a:r>
            <a:r>
              <a:rPr lang="en-US" sz="2400" strike="noStrike" dirty="0">
                <a:solidFill>
                  <a:srgbClr val="000000"/>
                </a:solidFill>
                <a:latin typeface="Calibri"/>
                <a:ea typeface="ＭＳ Ｐゴシック"/>
              </a:rPr>
              <a:t> resolver </a:t>
            </a:r>
            <a:r>
              <a:rPr lang="en-US" sz="2400" strike="noStrike" dirty="0" err="1">
                <a:solidFill>
                  <a:srgbClr val="000000"/>
                </a:solidFill>
                <a:latin typeface="Calibri"/>
                <a:ea typeface="ＭＳ Ｐゴシック"/>
              </a:rPr>
              <a:t>problemas</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una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etapa</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temprana</a:t>
            </a:r>
            <a:r>
              <a:rPr lang="en-US" sz="2400" strike="noStrike" dirty="0">
                <a:solidFill>
                  <a:srgbClr val="000000"/>
                </a:solidFill>
                <a:latin typeface="Calibri"/>
                <a:ea typeface="ＭＳ Ｐゴシック"/>
              </a:rPr>
              <a:t>.</a:t>
            </a:r>
            <a:endParaRPr dirty="0"/>
          </a:p>
        </p:txBody>
      </p:sp>
      <p:sp>
        <p:nvSpPr>
          <p:cNvPr id="365" name="TextShape 3"/>
          <p:cNvSpPr txBox="1"/>
          <p:nvPr/>
        </p:nvSpPr>
        <p:spPr>
          <a:xfrm>
            <a:off x="6553080" y="6356520"/>
            <a:ext cx="2133360" cy="364680"/>
          </a:xfrm>
          <a:prstGeom prst="rect">
            <a:avLst/>
          </a:prstGeom>
          <a:noFill/>
          <a:ln>
            <a:noFill/>
          </a:ln>
        </p:spPr>
        <p:txBody>
          <a:bodyPr anchor="ctr"/>
          <a:lstStyle/>
          <a:p>
            <a:pPr algn="r">
              <a:lnSpc>
                <a:spcPct val="100000"/>
              </a:lnSpc>
            </a:pPr>
            <a:fld id="{9F0932AB-9ED9-4B96-BF8A-A06A433B89CA}" type="slidenum">
              <a:rPr lang="es-BO" sz="1200" strike="noStrike">
                <a:solidFill>
                  <a:srgbClr val="8B8B8B"/>
                </a:solidFill>
                <a:latin typeface="Calibri"/>
              </a:rPr>
              <a:pPr algn="r">
                <a:lnSpc>
                  <a:spcPct val="100000"/>
                </a:lnSpc>
              </a:pPr>
              <a:t>66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457200" y="274680"/>
            <a:ext cx="7292880" cy="1142640"/>
          </a:xfrm>
          <a:prstGeom prst="rect">
            <a:avLst/>
          </a:prstGeom>
          <a:noFill/>
          <a:ln>
            <a:noFill/>
          </a:ln>
        </p:spPr>
        <p:txBody>
          <a:bodyPr lIns="90360" tIns="44280" rIns="90360" bIns="44280" anchor="ctr"/>
          <a:lstStyle/>
          <a:p>
            <a:pPr>
              <a:lnSpc>
                <a:spcPct val="100000"/>
              </a:lnSpc>
            </a:pPr>
            <a:r>
              <a:rPr lang="en-US" sz="2400" b="1" strike="noStrike" dirty="0" smtClean="0">
                <a:solidFill>
                  <a:srgbClr val="46424D"/>
                </a:solidFill>
                <a:latin typeface="Arial"/>
                <a:ea typeface="ＭＳ Ｐゴシック"/>
              </a:rPr>
              <a:t>REQUERIMIENTOS:</a:t>
            </a:r>
            <a:endParaRPr dirty="0"/>
          </a:p>
        </p:txBody>
      </p:sp>
      <p:sp>
        <p:nvSpPr>
          <p:cNvPr id="368" name="TextShape 2"/>
          <p:cNvSpPr txBox="1"/>
          <p:nvPr/>
        </p:nvSpPr>
        <p:spPr>
          <a:xfrm>
            <a:off x="457200" y="1419120"/>
            <a:ext cx="7305480" cy="1080"/>
          </a:xfrm>
          <a:prstGeom prst="rect">
            <a:avLst/>
          </a:prstGeom>
          <a:noFill/>
          <a:ln w="25560">
            <a:solidFill>
              <a:srgbClr val="4F81BD"/>
            </a:solidFill>
            <a:round/>
          </a:ln>
        </p:spPr>
        <p:txBody>
          <a:bodyPr lIns="90360" tIns="44280" rIns="90360" bIns="44280"/>
          <a:lstStyle/>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smtClean="0">
                <a:solidFill>
                  <a:srgbClr val="000000"/>
                </a:solidFill>
                <a:latin typeface="Calibri"/>
                <a:ea typeface="ＭＳ Ｐゴシック"/>
              </a:rPr>
              <a:t>La </a:t>
            </a:r>
            <a:r>
              <a:rPr lang="en-US" sz="2400" strike="noStrike" dirty="0" err="1" smtClean="0">
                <a:solidFill>
                  <a:srgbClr val="000000"/>
                </a:solidFill>
                <a:latin typeface="Calibri"/>
                <a:ea typeface="ＭＳ Ｐゴシック"/>
              </a:rPr>
              <a:t>verificabilidad</a:t>
            </a:r>
            <a:r>
              <a:rPr lang="en-US" dirty="0" smtClean="0"/>
              <a:t>.</a:t>
            </a:r>
          </a:p>
          <a:p>
            <a:pPr lvl="1">
              <a:lnSpc>
                <a:spcPct val="9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son </a:t>
            </a:r>
            <a:r>
              <a:rPr lang="en-US" sz="2400" strike="noStrike" dirty="0" err="1">
                <a:solidFill>
                  <a:srgbClr val="000000"/>
                </a:solidFill>
                <a:latin typeface="Calibri"/>
                <a:ea typeface="ＭＳ Ｐゴシック"/>
              </a:rPr>
              <a:t>verificables</a:t>
            </a:r>
            <a:endParaRPr dirty="0"/>
          </a:p>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err="1" smtClean="0">
                <a:solidFill>
                  <a:srgbClr val="000000"/>
                </a:solidFill>
                <a:latin typeface="Calibri"/>
                <a:ea typeface="ＭＳ Ｐゴシック"/>
              </a:rPr>
              <a:t>Comprensibilidad</a:t>
            </a:r>
            <a:endParaRPr lang="en-US" dirty="0"/>
          </a:p>
          <a:p>
            <a:pPr lvl="1">
              <a:lnSpc>
                <a:spcPct val="90000"/>
              </a:lnSpc>
              <a:buFont typeface="Wingdings" charset="2"/>
              <a:buChar char=""/>
            </a:pPr>
            <a:r>
              <a:rPr lang="en-US" sz="2400" strike="noStrike" dirty="0" smtClean="0">
                <a:solidFill>
                  <a:srgbClr val="000000"/>
                </a:solidFill>
                <a:latin typeface="Calibri"/>
                <a:ea typeface="ＭＳ Ｐゴシック"/>
              </a:rPr>
              <a:t>Los </a:t>
            </a:r>
            <a:r>
              <a:rPr lang="en-US" sz="2400" strike="noStrike" dirty="0" err="1">
                <a:solidFill>
                  <a:srgbClr val="000000"/>
                </a:solidFill>
                <a:latin typeface="Calibri"/>
                <a:ea typeface="ＭＳ Ｐゴシック"/>
              </a:rPr>
              <a:t>requerimientos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fueron</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entendidos</a:t>
            </a:r>
            <a:r>
              <a:rPr lang="en-US" sz="2400" strike="noStrike" dirty="0">
                <a:solidFill>
                  <a:srgbClr val="000000"/>
                </a:solidFill>
                <a:latin typeface="Calibri"/>
                <a:ea typeface="ＭＳ Ｐゴシック"/>
              </a:rPr>
              <a:t> </a:t>
            </a:r>
            <a:r>
              <a:rPr lang="en-US" sz="2400" strike="noStrike" dirty="0" smtClean="0">
                <a:solidFill>
                  <a:srgbClr val="000000"/>
                </a:solidFill>
                <a:latin typeface="Calibri"/>
                <a:ea typeface="ＭＳ Ｐゴシック"/>
              </a:rPr>
              <a:t>   </a:t>
            </a:r>
            <a:r>
              <a:rPr lang="en-US" sz="2400" strike="noStrike" dirty="0" err="1" smtClean="0">
                <a:solidFill>
                  <a:srgbClr val="000000"/>
                </a:solidFill>
                <a:latin typeface="Calibri"/>
                <a:ea typeface="ＭＳ Ｐゴシック"/>
              </a:rPr>
              <a:t>correctamente</a:t>
            </a:r>
            <a:endParaRPr dirty="0"/>
          </a:p>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err="1" smtClean="0">
                <a:solidFill>
                  <a:srgbClr val="000000"/>
                </a:solidFill>
                <a:latin typeface="Calibri"/>
                <a:ea typeface="ＭＳ Ｐゴシック"/>
              </a:rPr>
              <a:t>Trazabilidad</a:t>
            </a:r>
            <a:endParaRPr lang="en-US" dirty="0"/>
          </a:p>
          <a:p>
            <a:pPr lvl="1">
              <a:lnSpc>
                <a:spcPct val="90000"/>
              </a:lnSpc>
              <a:buFont typeface="Wingdings" charset="2"/>
              <a:buChar char=""/>
            </a:pPr>
            <a:r>
              <a:rPr lang="en-US" sz="2400" strike="noStrike" dirty="0" smtClean="0">
                <a:solidFill>
                  <a:srgbClr val="000000"/>
                </a:solidFill>
                <a:latin typeface="Calibri"/>
                <a:ea typeface="ＭＳ Ｐゴシック"/>
              </a:rPr>
              <a:t>El </a:t>
            </a:r>
            <a:r>
              <a:rPr lang="en-US" sz="2400" strike="noStrike" dirty="0" err="1">
                <a:solidFill>
                  <a:srgbClr val="000000"/>
                </a:solidFill>
                <a:latin typeface="Calibri"/>
                <a:ea typeface="ＭＳ Ｐゴシック"/>
              </a:rPr>
              <a:t>origen</a:t>
            </a:r>
            <a:r>
              <a:rPr lang="en-US" sz="2400" strike="noStrike" dirty="0">
                <a:solidFill>
                  <a:srgbClr val="000000"/>
                </a:solidFill>
                <a:latin typeface="Calibri"/>
                <a:ea typeface="ＭＳ Ｐゴシック"/>
              </a:rPr>
              <a:t> de la </a:t>
            </a:r>
            <a:r>
              <a:rPr lang="en-US" sz="2400" strike="noStrike" dirty="0" err="1">
                <a:solidFill>
                  <a:srgbClr val="000000"/>
                </a:solidFill>
                <a:latin typeface="Calibri"/>
                <a:ea typeface="ＭＳ Ｐゴシック"/>
              </a:rPr>
              <a:t>obligación</a:t>
            </a:r>
            <a:r>
              <a:rPr lang="en-US" sz="2400" strike="noStrike" dirty="0">
                <a:solidFill>
                  <a:srgbClr val="000000"/>
                </a:solidFill>
                <a:latin typeface="Calibri"/>
                <a:ea typeface="ＭＳ Ｐゴシック"/>
              </a:rPr>
              <a:t> se </a:t>
            </a:r>
            <a:r>
              <a:rPr lang="en-US" sz="2400" strike="noStrike" dirty="0" err="1">
                <a:solidFill>
                  <a:srgbClr val="000000"/>
                </a:solidFill>
                <a:latin typeface="Calibri"/>
                <a:ea typeface="ＭＳ Ｐゴシック"/>
              </a:rPr>
              <a:t>declaró</a:t>
            </a:r>
            <a:r>
              <a:rPr lang="en-US" sz="2400" strike="noStrike" dirty="0">
                <a:solidFill>
                  <a:srgbClr val="000000"/>
                </a:solidFill>
                <a:latin typeface="Calibri"/>
                <a:ea typeface="ＭＳ Ｐゴシック"/>
              </a:rPr>
              <a:t> con </a:t>
            </a:r>
            <a:r>
              <a:rPr lang="en-US" sz="2400" strike="noStrike" dirty="0" err="1">
                <a:solidFill>
                  <a:srgbClr val="000000"/>
                </a:solidFill>
                <a:latin typeface="Calibri"/>
                <a:ea typeface="ＭＳ Ｐゴシック"/>
              </a:rPr>
              <a:t>claridad</a:t>
            </a:r>
            <a:endParaRPr dirty="0"/>
          </a:p>
          <a:p>
            <a:pPr>
              <a:lnSpc>
                <a:spcPct val="90000"/>
              </a:lnSpc>
              <a:buFont typeface="Wingdings" charset="2"/>
              <a:buChar char=""/>
            </a:pPr>
            <a:endParaRPr lang="en-US" sz="2400" strike="noStrike" dirty="0" smtClean="0">
              <a:solidFill>
                <a:srgbClr val="000000"/>
              </a:solidFill>
              <a:latin typeface="Calibri"/>
              <a:ea typeface="ＭＳ Ｐゴシック"/>
            </a:endParaRPr>
          </a:p>
          <a:p>
            <a:pPr>
              <a:lnSpc>
                <a:spcPct val="90000"/>
              </a:lnSpc>
              <a:buFont typeface="Wingdings" charset="2"/>
              <a:buChar char=""/>
            </a:pPr>
            <a:r>
              <a:rPr lang="en-US" sz="2400" strike="noStrike" dirty="0" err="1" smtClean="0">
                <a:solidFill>
                  <a:srgbClr val="000000"/>
                </a:solidFill>
                <a:latin typeface="Calibri"/>
                <a:ea typeface="ＭＳ Ｐゴシック"/>
              </a:rPr>
              <a:t>Adaptabilidad</a:t>
            </a:r>
            <a:endParaRPr lang="en-US" dirty="0"/>
          </a:p>
          <a:p>
            <a:pPr lvl="1">
              <a:lnSpc>
                <a:spcPct val="90000"/>
              </a:lnSpc>
              <a:buFont typeface="Wingdings" charset="2"/>
              <a:buChar char=""/>
            </a:pPr>
            <a:r>
              <a:rPr lang="en-US" sz="2400" strike="noStrike" dirty="0" smtClean="0">
                <a:solidFill>
                  <a:srgbClr val="000000"/>
                </a:solidFill>
                <a:latin typeface="Calibri"/>
                <a:ea typeface="ＭＳ Ｐゴシック"/>
              </a:rPr>
              <a:t>El </a:t>
            </a:r>
            <a:r>
              <a:rPr lang="en-US" sz="2400" strike="noStrike" dirty="0" err="1">
                <a:solidFill>
                  <a:srgbClr val="000000"/>
                </a:solidFill>
                <a:latin typeface="Calibri"/>
                <a:ea typeface="ＭＳ Ｐゴシック"/>
              </a:rPr>
              <a:t>requerimiento</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puede</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cambiar</a:t>
            </a:r>
            <a:r>
              <a:rPr lang="en-US" sz="2400" strike="noStrike" dirty="0">
                <a:solidFill>
                  <a:srgbClr val="000000"/>
                </a:solidFill>
                <a:latin typeface="Calibri"/>
                <a:ea typeface="ＭＳ Ｐゴシック"/>
              </a:rPr>
              <a:t> sin un gran </a:t>
            </a:r>
            <a:r>
              <a:rPr lang="en-US" sz="2400" strike="noStrike" dirty="0" err="1">
                <a:solidFill>
                  <a:srgbClr val="000000"/>
                </a:solidFill>
                <a:latin typeface="Calibri"/>
                <a:ea typeface="ＭＳ Ｐゴシック"/>
              </a:rPr>
              <a:t>impacto</a:t>
            </a:r>
            <a:r>
              <a:rPr lang="en-US" sz="2400" strike="noStrike" dirty="0">
                <a:solidFill>
                  <a:srgbClr val="000000"/>
                </a:solidFill>
                <a:latin typeface="Calibri"/>
                <a:ea typeface="ＭＳ Ｐゴシック"/>
              </a:rPr>
              <a:t> 	en </a:t>
            </a:r>
            <a:r>
              <a:rPr lang="en-US" sz="2400" strike="noStrike" dirty="0" err="1">
                <a:solidFill>
                  <a:srgbClr val="000000"/>
                </a:solidFill>
                <a:latin typeface="Calibri"/>
                <a:ea typeface="ＭＳ Ｐゴシック"/>
              </a:rPr>
              <a:t>otros</a:t>
            </a:r>
            <a:r>
              <a:rPr lang="en-US" sz="2400" strike="noStrike" dirty="0">
                <a:solidFill>
                  <a:srgbClr val="000000"/>
                </a:solidFill>
                <a:latin typeface="Calibri"/>
                <a:ea typeface="ＭＳ Ｐゴシック"/>
              </a:rPr>
              <a:t> </a:t>
            </a:r>
            <a:r>
              <a:rPr lang="en-US" sz="2400" strike="noStrike" dirty="0" err="1">
                <a:solidFill>
                  <a:srgbClr val="000000"/>
                </a:solidFill>
                <a:latin typeface="Calibri"/>
                <a:ea typeface="ＭＳ Ｐゴシック"/>
              </a:rPr>
              <a:t>requerimientos</a:t>
            </a:r>
            <a:endParaRPr dirty="0"/>
          </a:p>
        </p:txBody>
      </p:sp>
      <p:sp>
        <p:nvSpPr>
          <p:cNvPr id="369" name="TextShape 3"/>
          <p:cNvSpPr txBox="1"/>
          <p:nvPr/>
        </p:nvSpPr>
        <p:spPr>
          <a:xfrm>
            <a:off x="6553080" y="6356520"/>
            <a:ext cx="2133360" cy="364680"/>
          </a:xfrm>
          <a:prstGeom prst="rect">
            <a:avLst/>
          </a:prstGeom>
          <a:noFill/>
          <a:ln>
            <a:noFill/>
          </a:ln>
        </p:spPr>
        <p:txBody>
          <a:bodyPr anchor="ctr"/>
          <a:lstStyle/>
          <a:p>
            <a:pPr algn="r">
              <a:lnSpc>
                <a:spcPct val="100000"/>
              </a:lnSpc>
            </a:pPr>
            <a:fld id="{32572AAF-F68E-4098-A5DE-BC88E516C733}" type="slidenum">
              <a:rPr lang="es-BO" sz="1200" strike="noStrike">
                <a:solidFill>
                  <a:srgbClr val="8B8B8B"/>
                </a:solidFill>
                <a:latin typeface="Calibri"/>
              </a:rPr>
              <a:pPr algn="r">
                <a:lnSpc>
                  <a:spcPct val="100000"/>
                </a:lnSpc>
              </a:pPr>
              <a:t>67</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Gestión de requerimientos</a:t>
            </a:r>
            <a:endParaRPr/>
          </a:p>
        </p:txBody>
      </p:sp>
      <p:sp>
        <p:nvSpPr>
          <p:cNvPr id="372" name="TextShape 2"/>
          <p:cNvSpPr txBox="1"/>
          <p:nvPr/>
        </p:nvSpPr>
        <p:spPr>
          <a:xfrm>
            <a:off x="457200" y="1419120"/>
            <a:ext cx="7305480" cy="1080"/>
          </a:xfrm>
          <a:prstGeom prst="rect">
            <a:avLst/>
          </a:prstGeom>
          <a:noFill/>
          <a:ln w="25560">
            <a:solidFill>
              <a:srgbClr val="4F81BD"/>
            </a:solidFill>
            <a:round/>
          </a:ln>
        </p:spPr>
        <p:txBody>
          <a:bodyPr lIns="90000" tIns="45000" rIns="90000" bIns="45000"/>
          <a:lstStyle/>
          <a:p>
            <a:pPr>
              <a:lnSpc>
                <a:spcPct val="100000"/>
              </a:lnSpc>
              <a:buFont typeface="Wingdings" charset="2"/>
              <a:buChar char=""/>
            </a:pPr>
            <a:r>
              <a:rPr lang="en-US" sz="2400" strike="noStrike">
                <a:solidFill>
                  <a:srgbClr val="000000"/>
                </a:solidFill>
                <a:latin typeface="Calibri"/>
                <a:ea typeface="ＭＳ Ｐゴシック"/>
              </a:rPr>
              <a:t>La gestión de requerimientos es el proceso de gestión de requerimientos cambiantes durante el proceso de ingeniería de requerimientos y desarrollo del sistema.</a:t>
            </a:r>
            <a:endParaRPr/>
          </a:p>
          <a:p>
            <a:pPr>
              <a:lnSpc>
                <a:spcPct val="100000"/>
              </a:lnSpc>
              <a:buFont typeface="Wingdings" charset="2"/>
              <a:buChar char=""/>
            </a:pPr>
            <a:r>
              <a:rPr lang="en-US" sz="2400" strike="noStrike">
                <a:solidFill>
                  <a:srgbClr val="000000"/>
                </a:solidFill>
                <a:latin typeface="Calibri"/>
                <a:ea typeface="ＭＳ Ｐゴシック"/>
              </a:rPr>
              <a:t>Nuevos requerimientos surgen como un sistema y están siendo desarrollado después de que haya entrado en uso.</a:t>
            </a:r>
            <a:endParaRPr/>
          </a:p>
          <a:p>
            <a:pPr>
              <a:lnSpc>
                <a:spcPct val="100000"/>
              </a:lnSpc>
              <a:buFont typeface="Wingdings" charset="2"/>
              <a:buChar char=""/>
            </a:pPr>
            <a:r>
              <a:rPr lang="en-US" sz="2400" strike="noStrike">
                <a:solidFill>
                  <a:srgbClr val="000000"/>
                </a:solidFill>
                <a:latin typeface="Calibri"/>
                <a:ea typeface="ＭＳ Ｐゴシック"/>
              </a:rPr>
              <a:t>Es necesario hacer un seguimiento de las necesidades individuales y mantener vínculos entre necesidades dependientes para que pueda evaluar el impacto de los cambios de requisitos. Es necesario establecer un proceso formal para hacer propuestas de cambio y que los vinculen con los requisitos del sistema.</a:t>
            </a:r>
            <a:endParaRPr/>
          </a:p>
        </p:txBody>
      </p:sp>
      <p:sp>
        <p:nvSpPr>
          <p:cNvPr id="373" name="TextShape 3"/>
          <p:cNvSpPr txBox="1"/>
          <p:nvPr/>
        </p:nvSpPr>
        <p:spPr>
          <a:xfrm>
            <a:off x="6553080" y="6356520"/>
            <a:ext cx="2133360" cy="364680"/>
          </a:xfrm>
          <a:prstGeom prst="rect">
            <a:avLst/>
          </a:prstGeom>
          <a:noFill/>
          <a:ln>
            <a:noFill/>
          </a:ln>
        </p:spPr>
        <p:txBody>
          <a:bodyPr anchor="ctr"/>
          <a:lstStyle/>
          <a:p>
            <a:pPr algn="r">
              <a:lnSpc>
                <a:spcPct val="100000"/>
              </a:lnSpc>
            </a:pPr>
            <a:fld id="{42266A2B-CBB8-461E-A042-214ECAA85236}" type="slidenum">
              <a:rPr lang="es-BO" sz="1200" strike="noStrike">
                <a:solidFill>
                  <a:srgbClr val="8B8B8B"/>
                </a:solidFill>
                <a:latin typeface="Calibri"/>
              </a:rPr>
              <a:pPr algn="r">
                <a:lnSpc>
                  <a:spcPct val="100000"/>
                </a:lnSpc>
              </a:pPr>
              <a:t>68</a:t>
            </a:fld>
            <a:endParaRPr/>
          </a:p>
        </p:txBody>
      </p:sp>
      <p:sp>
        <p:nvSpPr>
          <p:cNvPr id="374" name="TextShape 4"/>
          <p:cNvSpPr txBox="1"/>
          <p:nvPr/>
        </p:nvSpPr>
        <p:spPr>
          <a:xfrm>
            <a:off x="3124080" y="6356520"/>
            <a:ext cx="2895120" cy="364680"/>
          </a:xfrm>
          <a:prstGeom prst="rect">
            <a:avLst/>
          </a:prstGeom>
          <a:noFill/>
          <a:ln>
            <a:noFill/>
          </a:ln>
        </p:spPr>
        <p:txBody>
          <a:bodyPr anchor="ctr"/>
          <a:lstStyle/>
          <a:p>
            <a:pPr algn="ctr">
              <a:lnSpc>
                <a:spcPct val="100000"/>
              </a:lnSpc>
            </a:pPr>
            <a:r>
              <a:rPr lang="es-BO" sz="1200" strike="noStrike">
                <a:solidFill>
                  <a:srgbClr val="8B8B8B"/>
                </a:solidFill>
                <a:latin typeface="Calibri"/>
              </a:rPr>
              <a:t>Capitulo 4 Ingeniería de requerimientos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Cambio en los requerimientos</a:t>
            </a:r>
            <a:endParaRPr/>
          </a:p>
        </p:txBody>
      </p:sp>
      <p:sp>
        <p:nvSpPr>
          <p:cNvPr id="376"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000" b="1" strike="noStrike">
                <a:solidFill>
                  <a:srgbClr val="46424D"/>
                </a:solidFill>
                <a:latin typeface="Arial"/>
                <a:ea typeface="ＭＳ Ｐゴシック"/>
              </a:rPr>
              <a:t>El entorno empresarial  técnico del sistema siempre cambia después de la instalación. </a:t>
            </a:r>
            <a:endParaRPr/>
          </a:p>
          <a:p>
            <a:pPr lvl="1">
              <a:lnSpc>
                <a:spcPct val="100000"/>
              </a:lnSpc>
              <a:buFont typeface="Wingdings" charset="2"/>
              <a:buChar char=""/>
            </a:pPr>
            <a:r>
              <a:rPr lang="en-US" strike="noStrike">
                <a:solidFill>
                  <a:srgbClr val="46424D"/>
                </a:solidFill>
                <a:latin typeface="Arial"/>
                <a:ea typeface="ＭＳ Ｐゴシック"/>
              </a:rPr>
              <a:t>El nuevo hardware se puede introducir, puede ser necesario para interconectar el sistema con otros sistemas, las prioridades de negocio pueden cambiar (con los consiguientes cambios en el apoyo al sistema es necesario), y la nueva legislación y los reglamentos se pueden introducir tal que el sistema debe cumplirlos necesariamente. </a:t>
            </a:r>
            <a:endParaRPr/>
          </a:p>
          <a:p>
            <a:pPr>
              <a:lnSpc>
                <a:spcPct val="100000"/>
              </a:lnSpc>
              <a:buFont typeface="Wingdings" charset="2"/>
              <a:buChar char=""/>
            </a:pPr>
            <a:r>
              <a:rPr lang="en-US" sz="2000" b="1" strike="noStrike">
                <a:solidFill>
                  <a:srgbClr val="46424D"/>
                </a:solidFill>
                <a:latin typeface="Arial"/>
                <a:ea typeface="ＭＳ Ｐゴシック"/>
              </a:rPr>
              <a:t>Las personas que pagan por un sistema y los usuarios de dicho sistema rara vez son las mismas personas. </a:t>
            </a:r>
            <a:endParaRPr/>
          </a:p>
          <a:p>
            <a:pPr lvl="1">
              <a:lnSpc>
                <a:spcPct val="100000"/>
              </a:lnSpc>
              <a:buFont typeface="Wingdings" charset="2"/>
              <a:buChar char=""/>
            </a:pPr>
            <a:r>
              <a:rPr lang="en-US" strike="noStrike">
                <a:solidFill>
                  <a:srgbClr val="46424D"/>
                </a:solidFill>
                <a:latin typeface="Arial"/>
                <a:ea typeface="ＭＳ Ｐゴシック"/>
              </a:rPr>
              <a:t>Los clientes del sistema imponen requerimientos debido a las limitaciones organizativas y presupuestarias. Estos pueden estar en conflicto con los requisitos de los usuarios finales y, después de la entrega, las nuevas características pueden tener que ser añadidas para el soporte al usuario si el sistema quiere cumplir sus objetivos.</a:t>
            </a:r>
            <a:endParaRPr/>
          </a:p>
          <a:p>
            <a:pPr>
              <a:lnSpc>
                <a:spcPct val="100000"/>
              </a:lnSpc>
            </a:pPr>
            <a:endParaRPr/>
          </a:p>
        </p:txBody>
      </p:sp>
      <p:sp>
        <p:nvSpPr>
          <p:cNvPr id="377" name="TextShape 3"/>
          <p:cNvSpPr txBox="1"/>
          <p:nvPr/>
        </p:nvSpPr>
        <p:spPr>
          <a:xfrm>
            <a:off x="6553080" y="6356520"/>
            <a:ext cx="2133360" cy="364680"/>
          </a:xfrm>
          <a:prstGeom prst="rect">
            <a:avLst/>
          </a:prstGeom>
          <a:noFill/>
          <a:ln>
            <a:noFill/>
          </a:ln>
        </p:spPr>
        <p:txBody>
          <a:bodyPr anchor="ctr"/>
          <a:lstStyle/>
          <a:p>
            <a:pPr algn="r">
              <a:lnSpc>
                <a:spcPct val="100000"/>
              </a:lnSpc>
            </a:pPr>
            <a:fld id="{E9B44FF6-3239-4ACE-9C54-F249ACAE59D0}" type="slidenum">
              <a:rPr lang="es-BO" sz="1200" strike="noStrike">
                <a:solidFill>
                  <a:srgbClr val="8B8B8B"/>
                </a:solidFill>
                <a:latin typeface="Calibri"/>
              </a:rPr>
              <a:pPr algn="r">
                <a:lnSpc>
                  <a:spcPct val="100000"/>
                </a:lnSpc>
              </a:pPr>
              <a:t>69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de usuario y del sistema</a:t>
            </a:r>
            <a:endParaRPr/>
          </a:p>
        </p:txBody>
      </p:sp>
      <p:sp>
        <p:nvSpPr>
          <p:cNvPr id="111" name="TextShape 2"/>
          <p:cNvSpPr txBox="1"/>
          <p:nvPr/>
        </p:nvSpPr>
        <p:spPr>
          <a:xfrm>
            <a:off x="6553080" y="6356520"/>
            <a:ext cx="2133360" cy="364680"/>
          </a:xfrm>
          <a:prstGeom prst="rect">
            <a:avLst/>
          </a:prstGeom>
          <a:noFill/>
          <a:ln>
            <a:noFill/>
          </a:ln>
        </p:spPr>
        <p:txBody>
          <a:bodyPr anchor="ctr"/>
          <a:lstStyle/>
          <a:p>
            <a:pPr algn="r">
              <a:lnSpc>
                <a:spcPct val="100000"/>
              </a:lnSpc>
            </a:pPr>
            <a:fld id="{05EABCF5-18B4-4170-8637-21A4FE195E05}" type="slidenum">
              <a:rPr lang="es-BO" sz="1200" strike="noStrike">
                <a:solidFill>
                  <a:srgbClr val="8B8B8B"/>
                </a:solidFill>
                <a:latin typeface="Calibri"/>
              </a:rPr>
              <a:pPr algn="r">
                <a:lnSpc>
                  <a:spcPct val="100000"/>
                </a:lnSpc>
              </a:pPr>
              <a:t>7</a:t>
            </a:fld>
            <a:endParaRPr/>
          </a:p>
        </p:txBody>
      </p:sp>
      <p:pic>
        <p:nvPicPr>
          <p:cNvPr id="112" name="Picture 2"/>
          <p:cNvPicPr/>
          <p:nvPr/>
        </p:nvPicPr>
        <p:blipFill>
          <a:blip r:embed="rId2" cstate="print"/>
          <a:stretch/>
        </p:blipFill>
        <p:spPr>
          <a:xfrm>
            <a:off x="395536" y="1052736"/>
            <a:ext cx="8006760" cy="4654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Cambio en los requerimientos</a:t>
            </a:r>
            <a:endParaRPr/>
          </a:p>
        </p:txBody>
      </p:sp>
      <p:sp>
        <p:nvSpPr>
          <p:cNvPr id="380" name="TextShape 2"/>
          <p:cNvSpPr txBox="1"/>
          <p:nvPr/>
        </p:nvSpPr>
        <p:spPr>
          <a:xfrm>
            <a:off x="457200" y="1600200"/>
            <a:ext cx="8229240" cy="4525560"/>
          </a:xfrm>
          <a:prstGeom prst="rect">
            <a:avLst/>
          </a:prstGeom>
          <a:noFill/>
          <a:ln>
            <a:noFill/>
          </a:ln>
        </p:spPr>
        <p:txBody>
          <a:bodyPr lIns="90000" tIns="45000" rIns="90000" bIns="45000"/>
          <a:lstStyle/>
          <a:p>
            <a:pPr>
              <a:lnSpc>
                <a:spcPct val="100000"/>
              </a:lnSpc>
              <a:buFont typeface="Wingdings" charset="2"/>
              <a:buChar char=""/>
            </a:pPr>
            <a:r>
              <a:rPr lang="en-US" sz="2400" strike="noStrike">
                <a:solidFill>
                  <a:srgbClr val="46424D"/>
                </a:solidFill>
                <a:latin typeface="Arial"/>
                <a:ea typeface="ＭＳ Ｐゴシック"/>
              </a:rPr>
              <a:t>Los grandes sistemas suelen tener una diversa comunidad de usuario, con muchos usuarios que tienen diferentes necesidades y prioridades que pueden ser conflictivas o contradictorias. </a:t>
            </a:r>
            <a:endParaRPr/>
          </a:p>
          <a:p>
            <a:pPr lvl="1">
              <a:lnSpc>
                <a:spcPct val="100000"/>
              </a:lnSpc>
              <a:buFont typeface="Wingdings" charset="2"/>
              <a:buChar char=""/>
            </a:pPr>
            <a:r>
              <a:rPr lang="en-US" sz="2000" strike="noStrike">
                <a:solidFill>
                  <a:srgbClr val="46424D"/>
                </a:solidFill>
                <a:latin typeface="Arial"/>
                <a:ea typeface="ＭＳ Ｐゴシック"/>
              </a:rPr>
              <a:t>Los requerimientos finales del sistema son inevitablemente un compromiso entre ellos y, con la experiencia, a menudo se descubre que el saldo de la ayuda dada a los diferentes usuarios tiene que ser cambiado.</a:t>
            </a:r>
            <a:endParaRPr/>
          </a:p>
        </p:txBody>
      </p:sp>
      <p:sp>
        <p:nvSpPr>
          <p:cNvPr id="381" name="TextShape 3"/>
          <p:cNvSpPr txBox="1"/>
          <p:nvPr/>
        </p:nvSpPr>
        <p:spPr>
          <a:xfrm>
            <a:off x="6553080" y="6356520"/>
            <a:ext cx="2133360" cy="364680"/>
          </a:xfrm>
          <a:prstGeom prst="rect">
            <a:avLst/>
          </a:prstGeom>
          <a:noFill/>
          <a:ln>
            <a:noFill/>
          </a:ln>
        </p:spPr>
        <p:txBody>
          <a:bodyPr anchor="ctr"/>
          <a:lstStyle/>
          <a:p>
            <a:pPr algn="r">
              <a:lnSpc>
                <a:spcPct val="100000"/>
              </a:lnSpc>
            </a:pPr>
            <a:fld id="{038739DB-EC69-45D2-8DCA-1830E27EB015}" type="slidenum">
              <a:rPr lang="es-BO" sz="1200" strike="noStrike">
                <a:solidFill>
                  <a:srgbClr val="8B8B8B"/>
                </a:solidFill>
                <a:latin typeface="Calibri"/>
              </a:rPr>
              <a:pPr algn="r">
                <a:lnSpc>
                  <a:spcPct val="100000"/>
                </a:lnSpc>
              </a:pPr>
              <a:t>70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Evolución de los requerimientos</a:t>
            </a:r>
            <a:endParaRPr/>
          </a:p>
        </p:txBody>
      </p:sp>
      <p:sp>
        <p:nvSpPr>
          <p:cNvPr id="384" name="TextShape 2"/>
          <p:cNvSpPr txBox="1"/>
          <p:nvPr/>
        </p:nvSpPr>
        <p:spPr>
          <a:xfrm>
            <a:off x="6553080" y="6356520"/>
            <a:ext cx="2133360" cy="364680"/>
          </a:xfrm>
          <a:prstGeom prst="rect">
            <a:avLst/>
          </a:prstGeom>
          <a:noFill/>
          <a:ln>
            <a:noFill/>
          </a:ln>
        </p:spPr>
        <p:txBody>
          <a:bodyPr anchor="ctr"/>
          <a:lstStyle/>
          <a:p>
            <a:pPr algn="r">
              <a:lnSpc>
                <a:spcPct val="100000"/>
              </a:lnSpc>
            </a:pPr>
            <a:fld id="{FEC0521E-F3C6-4533-BE91-28F1EC4421C4}" type="slidenum">
              <a:rPr lang="es-BO" sz="1200" strike="noStrike">
                <a:solidFill>
                  <a:srgbClr val="8B8B8B"/>
                </a:solidFill>
                <a:latin typeface="Calibri"/>
              </a:rPr>
              <a:pPr algn="r">
                <a:lnSpc>
                  <a:spcPct val="100000"/>
                </a:lnSpc>
              </a:pPr>
              <a:t>71</a:t>
            </a:fld>
            <a:endParaRPr/>
          </a:p>
        </p:txBody>
      </p:sp>
      <p:pic>
        <p:nvPicPr>
          <p:cNvPr id="385" name="Picture 2"/>
          <p:cNvPicPr/>
          <p:nvPr/>
        </p:nvPicPr>
        <p:blipFill>
          <a:blip r:embed="rId2" cstate="print"/>
          <a:stretch/>
        </p:blipFill>
        <p:spPr>
          <a:xfrm>
            <a:off x="1619640" y="2421000"/>
            <a:ext cx="6387480" cy="298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Planificación de la gestión de requerimientos</a:t>
            </a:r>
            <a:endParaRPr/>
          </a:p>
        </p:txBody>
      </p:sp>
      <p:sp>
        <p:nvSpPr>
          <p:cNvPr id="388" name="TextShape 2"/>
          <p:cNvSpPr txBox="1"/>
          <p:nvPr/>
        </p:nvSpPr>
        <p:spPr>
          <a:xfrm>
            <a:off x="304920" y="1523880"/>
            <a:ext cx="8686440" cy="4525560"/>
          </a:xfrm>
          <a:prstGeom prst="rect">
            <a:avLst/>
          </a:prstGeom>
          <a:noFill/>
          <a:ln>
            <a:noFill/>
          </a:ln>
        </p:spPr>
        <p:txBody>
          <a:bodyPr lIns="90000" tIns="45000" rIns="90000" bIns="45000"/>
          <a:lstStyle/>
          <a:p>
            <a:pPr>
              <a:lnSpc>
                <a:spcPct val="100000"/>
              </a:lnSpc>
              <a:buFont typeface="Wingdings" charset="2"/>
              <a:buChar char=""/>
            </a:pPr>
            <a:r>
              <a:rPr lang="en-US" sz="2000" strike="noStrike">
                <a:solidFill>
                  <a:srgbClr val="333333"/>
                </a:solidFill>
                <a:latin typeface="Arial"/>
                <a:ea typeface="ＭＳ Ｐゴシック"/>
              </a:rPr>
              <a:t>Establece el nivel de detalle de la gestión de requerimientos que se requiere.</a:t>
            </a:r>
            <a:endParaRPr/>
          </a:p>
          <a:p>
            <a:pPr>
              <a:lnSpc>
                <a:spcPct val="100000"/>
              </a:lnSpc>
              <a:buFont typeface="Wingdings" charset="2"/>
              <a:buChar char=""/>
            </a:pPr>
            <a:r>
              <a:rPr lang="en-US" sz="2000" strike="noStrike">
                <a:solidFill>
                  <a:srgbClr val="333333"/>
                </a:solidFill>
                <a:latin typeface="Arial"/>
                <a:ea typeface="ＭＳ Ｐゴシック"/>
              </a:rPr>
              <a:t>Decisiones de gestión requerimientos:</a:t>
            </a:r>
            <a:endParaRPr/>
          </a:p>
          <a:p>
            <a:pPr lvl="1">
              <a:lnSpc>
                <a:spcPct val="100000"/>
              </a:lnSpc>
              <a:buFont typeface="Wingdings" charset="2"/>
              <a:buChar char=""/>
            </a:pPr>
            <a:r>
              <a:rPr lang="en-US" b="1" strike="noStrike">
                <a:solidFill>
                  <a:srgbClr val="333333"/>
                </a:solidFill>
                <a:latin typeface="Arial"/>
                <a:ea typeface="ＭＳ Ｐゴシック"/>
              </a:rPr>
              <a:t>La identificación de requerimientos: </a:t>
            </a:r>
            <a:r>
              <a:rPr lang="en-US" strike="noStrike">
                <a:solidFill>
                  <a:srgbClr val="333333"/>
                </a:solidFill>
                <a:latin typeface="Arial"/>
                <a:ea typeface="ＭＳ Ｐゴシック"/>
              </a:rPr>
              <a:t>Cada requerimiento debe ser identificada de modo que pueda ser una referencia cruzada con otros requerimientos.</a:t>
            </a:r>
            <a:endParaRPr/>
          </a:p>
          <a:p>
            <a:pPr lvl="1">
              <a:lnSpc>
                <a:spcPct val="100000"/>
              </a:lnSpc>
              <a:buFont typeface="Wingdings" charset="2"/>
              <a:buChar char=""/>
            </a:pPr>
            <a:r>
              <a:rPr lang="en-US" b="1" strike="noStrike">
                <a:solidFill>
                  <a:srgbClr val="333333"/>
                </a:solidFill>
                <a:latin typeface="Arial"/>
                <a:ea typeface="ＭＳ Ｐゴシック"/>
              </a:rPr>
              <a:t>Proceso de gestión de cambios </a:t>
            </a:r>
            <a:r>
              <a:rPr lang="en-US" strike="noStrike">
                <a:solidFill>
                  <a:srgbClr val="333333"/>
                </a:solidFill>
                <a:latin typeface="Arial"/>
                <a:ea typeface="ＭＳ Ｐゴシック"/>
              </a:rPr>
              <a:t>Este es el conjunto de actividades que evalúan el impacto y el costo de los cambios. Se verá este proceso con más detalle en la siguiente sección.</a:t>
            </a:r>
            <a:endParaRPr/>
          </a:p>
          <a:p>
            <a:pPr lvl="1">
              <a:lnSpc>
                <a:spcPct val="100000"/>
              </a:lnSpc>
              <a:buFont typeface="Wingdings" charset="2"/>
              <a:buChar char=""/>
            </a:pPr>
            <a:r>
              <a:rPr lang="en-US" b="1" strike="noStrike">
                <a:solidFill>
                  <a:srgbClr val="333333"/>
                </a:solidFill>
                <a:latin typeface="Arial"/>
                <a:ea typeface="ＭＳ Ｐゴシック"/>
              </a:rPr>
              <a:t>Políticas de trazabilidad </a:t>
            </a:r>
            <a:r>
              <a:rPr lang="en-US" strike="noStrike">
                <a:solidFill>
                  <a:srgbClr val="333333"/>
                </a:solidFill>
                <a:latin typeface="Arial"/>
                <a:ea typeface="ＭＳ Ｐゴシック"/>
              </a:rPr>
              <a:t>Estas políticas definen las relaciones entre cada requisito y entre los requerimientos y el diseño del sistema que se debe registrar.</a:t>
            </a:r>
            <a:endParaRPr/>
          </a:p>
          <a:p>
            <a:pPr lvl="1">
              <a:lnSpc>
                <a:spcPct val="100000"/>
              </a:lnSpc>
              <a:buFont typeface="Wingdings" charset="2"/>
              <a:buChar char=""/>
            </a:pPr>
            <a:r>
              <a:rPr lang="en-US" b="1" strike="noStrike">
                <a:solidFill>
                  <a:srgbClr val="333333"/>
                </a:solidFill>
                <a:latin typeface="Arial"/>
                <a:ea typeface="ＭＳ Ｐゴシック"/>
              </a:rPr>
              <a:t>Herramientas de apoyo </a:t>
            </a:r>
            <a:r>
              <a:rPr lang="en-US" strike="noStrike">
                <a:solidFill>
                  <a:srgbClr val="333333"/>
                </a:solidFill>
                <a:latin typeface="Arial"/>
                <a:ea typeface="ＭＳ Ｐゴシック"/>
              </a:rPr>
              <a:t>herramientas que se pueden utilizar que van desde sistemas de gestión de requerimientos especializados para hojas de cálculo y hasta sistemas de bases de datos simples</a:t>
            </a:r>
            <a:endParaRPr/>
          </a:p>
        </p:txBody>
      </p:sp>
      <p:sp>
        <p:nvSpPr>
          <p:cNvPr id="389" name="TextShape 3"/>
          <p:cNvSpPr txBox="1"/>
          <p:nvPr/>
        </p:nvSpPr>
        <p:spPr>
          <a:xfrm>
            <a:off x="6553080" y="6356520"/>
            <a:ext cx="2133360" cy="364680"/>
          </a:xfrm>
          <a:prstGeom prst="rect">
            <a:avLst/>
          </a:prstGeom>
          <a:noFill/>
          <a:ln>
            <a:noFill/>
          </a:ln>
        </p:spPr>
        <p:txBody>
          <a:bodyPr anchor="ctr"/>
          <a:lstStyle/>
          <a:p>
            <a:pPr algn="r">
              <a:lnSpc>
                <a:spcPct val="100000"/>
              </a:lnSpc>
            </a:pPr>
            <a:fld id="{B184BBBC-A84C-4A01-9BC7-90BD9F5E541D}" type="slidenum">
              <a:rPr lang="es-BO" sz="1200" strike="noStrike">
                <a:solidFill>
                  <a:srgbClr val="8B8B8B"/>
                </a:solidFill>
                <a:latin typeface="Calibri"/>
              </a:rPr>
              <a:pPr algn="r">
                <a:lnSpc>
                  <a:spcPct val="100000"/>
                </a:lnSpc>
              </a:pPr>
              <a:t>72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Gestión de cambio de los requerimientos</a:t>
            </a:r>
            <a:endParaRPr/>
          </a:p>
        </p:txBody>
      </p:sp>
      <p:sp>
        <p:nvSpPr>
          <p:cNvPr id="392" name="TextShape 2"/>
          <p:cNvSpPr txBox="1"/>
          <p:nvPr/>
        </p:nvSpPr>
        <p:spPr>
          <a:xfrm>
            <a:off x="457200" y="1630440"/>
            <a:ext cx="8229240" cy="4525560"/>
          </a:xfrm>
          <a:prstGeom prst="rect">
            <a:avLst/>
          </a:prstGeom>
          <a:noFill/>
          <a:ln>
            <a:noFill/>
          </a:ln>
        </p:spPr>
        <p:txBody>
          <a:bodyPr lIns="90000" tIns="45000" rIns="90000" bIns="45000"/>
          <a:lstStyle/>
          <a:p>
            <a:pPr>
              <a:lnSpc>
                <a:spcPct val="100000"/>
              </a:lnSpc>
              <a:buFont typeface="Wingdings" charset="2"/>
              <a:buChar char=""/>
            </a:pPr>
            <a:r>
              <a:rPr lang="en-US" sz="2000" strike="noStrike">
                <a:solidFill>
                  <a:srgbClr val="000000"/>
                </a:solidFill>
                <a:latin typeface="Arial"/>
                <a:ea typeface="ＭＳ Ｐゴシック"/>
              </a:rPr>
              <a:t>Decidir si un cambio de requerimientos debe ser aceptado</a:t>
            </a:r>
            <a:endParaRPr/>
          </a:p>
          <a:p>
            <a:pPr lvl="1">
              <a:lnSpc>
                <a:spcPct val="100000"/>
              </a:lnSpc>
              <a:buFont typeface="Wingdings" charset="2"/>
              <a:buChar char=""/>
            </a:pPr>
            <a:r>
              <a:rPr lang="en-US" i="1" strike="noStrike">
                <a:solidFill>
                  <a:srgbClr val="000000"/>
                </a:solidFill>
                <a:latin typeface="Arial"/>
                <a:ea typeface="ＭＳ Ｐゴシック"/>
              </a:rPr>
              <a:t>Análisis del problema y especificación del cambio</a:t>
            </a:r>
            <a:r>
              <a:rPr lang="en-US" strike="noStrike">
                <a:solidFill>
                  <a:srgbClr val="000000"/>
                </a:solidFill>
                <a:latin typeface="Arial"/>
                <a:ea typeface="ＭＳ Ｐゴシック"/>
              </a:rPr>
              <a:t> </a:t>
            </a:r>
            <a:endParaRPr/>
          </a:p>
          <a:p>
            <a:pPr lvl="2">
              <a:lnSpc>
                <a:spcPct val="100000"/>
              </a:lnSpc>
              <a:buFont typeface="Arial"/>
              <a:buChar char="•"/>
            </a:pPr>
            <a:r>
              <a:rPr lang="en-US" sz="1600" strike="noStrike">
                <a:solidFill>
                  <a:srgbClr val="000000"/>
                </a:solidFill>
                <a:latin typeface="Arial"/>
                <a:ea typeface="ＭＳ Ｐゴシック"/>
              </a:rPr>
              <a:t>Durante esta etapa, el problema o la propuesta de cambio se analiza para comprobar que sea válida. Este análisis se realimenta al solicitante al que pidió el cambio quién puede responder con requerimientos más específicos cambiar la propuesta, o si decide retirar la solicitud.</a:t>
            </a:r>
            <a:endParaRPr/>
          </a:p>
          <a:p>
            <a:pPr lvl="1">
              <a:lnSpc>
                <a:spcPct val="100000"/>
              </a:lnSpc>
              <a:buFont typeface="Wingdings" charset="2"/>
              <a:buChar char=""/>
            </a:pPr>
            <a:r>
              <a:rPr lang="en-US" i="1" strike="noStrike">
                <a:solidFill>
                  <a:srgbClr val="000000"/>
                </a:solidFill>
                <a:latin typeface="Arial"/>
                <a:ea typeface="ＭＳ Ｐゴシック"/>
              </a:rPr>
              <a:t>Análisis del cambio y cálculo de costos</a:t>
            </a:r>
            <a:r>
              <a:rPr lang="en-US" strike="noStrike">
                <a:solidFill>
                  <a:srgbClr val="000000"/>
                </a:solidFill>
                <a:latin typeface="Arial"/>
                <a:ea typeface="ＭＳ Ｐゴシック"/>
              </a:rPr>
              <a:t> </a:t>
            </a:r>
            <a:endParaRPr/>
          </a:p>
          <a:p>
            <a:pPr lvl="2">
              <a:lnSpc>
                <a:spcPct val="100000"/>
              </a:lnSpc>
              <a:buFont typeface="Arial"/>
              <a:buChar char="•"/>
            </a:pPr>
            <a:r>
              <a:rPr lang="en-US" sz="1600" strike="noStrike">
                <a:solidFill>
                  <a:srgbClr val="000000"/>
                </a:solidFill>
                <a:latin typeface="Arial"/>
                <a:ea typeface="ＭＳ Ｐゴシック"/>
              </a:rPr>
              <a:t>El efecto del cambio propuesto se evaluó a través de la información de trazabilidad y el conocimiento general de los requerimientos del sistema. Una vez completado este de análisis, se toma la decisión de si se debe o no proceder con el cambio de requerimientos.</a:t>
            </a:r>
            <a:endParaRPr/>
          </a:p>
          <a:p>
            <a:pPr lvl="1">
              <a:lnSpc>
                <a:spcPct val="100000"/>
              </a:lnSpc>
              <a:buFont typeface="Wingdings" charset="2"/>
              <a:buChar char=""/>
            </a:pPr>
            <a:r>
              <a:rPr lang="en-US" strike="noStrike">
                <a:solidFill>
                  <a:srgbClr val="000000"/>
                </a:solidFill>
                <a:latin typeface="Arial"/>
                <a:ea typeface="ＭＳ Ｐゴシック"/>
              </a:rPr>
              <a:t>Implementación del cambio</a:t>
            </a:r>
            <a:endParaRPr/>
          </a:p>
          <a:p>
            <a:pPr lvl="2">
              <a:lnSpc>
                <a:spcPct val="100000"/>
              </a:lnSpc>
              <a:buFont typeface="Arial"/>
              <a:buChar char="•"/>
            </a:pPr>
            <a:r>
              <a:rPr lang="en-US" sz="1600" strike="noStrike">
                <a:solidFill>
                  <a:srgbClr val="000000"/>
                </a:solidFill>
                <a:latin typeface="Arial"/>
                <a:ea typeface="ＭＳ Ｐゴシック"/>
              </a:rPr>
              <a:t>El documento de requerimientos y, en su caso, el diseño e implementación del sistema, se modifican. Lo ideal sería que el documento debe ser organizado de tal manera que los cambios se pueden implementar fácilmente.</a:t>
            </a:r>
            <a:endParaRPr/>
          </a:p>
        </p:txBody>
      </p:sp>
      <p:sp>
        <p:nvSpPr>
          <p:cNvPr id="393" name="TextShape 3"/>
          <p:cNvSpPr txBox="1"/>
          <p:nvPr/>
        </p:nvSpPr>
        <p:spPr>
          <a:xfrm>
            <a:off x="6553080" y="6356520"/>
            <a:ext cx="2133360" cy="364680"/>
          </a:xfrm>
          <a:prstGeom prst="rect">
            <a:avLst/>
          </a:prstGeom>
          <a:noFill/>
          <a:ln>
            <a:noFill/>
          </a:ln>
        </p:spPr>
        <p:txBody>
          <a:bodyPr anchor="ctr"/>
          <a:lstStyle/>
          <a:p>
            <a:pPr algn="r">
              <a:lnSpc>
                <a:spcPct val="100000"/>
              </a:lnSpc>
            </a:pPr>
            <a:fld id="{FA00B9B7-AE7C-48CB-90C0-E04BD0505D67}" type="slidenum">
              <a:rPr lang="es-BO" sz="1200" strike="noStrike">
                <a:solidFill>
                  <a:srgbClr val="8B8B8B"/>
                </a:solidFill>
                <a:latin typeface="Calibri"/>
              </a:rPr>
              <a:pPr algn="r">
                <a:lnSpc>
                  <a:spcPct val="100000"/>
                </a:lnSpc>
              </a:pPr>
              <a:t>73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Gestión de cambio de los requerimientos</a:t>
            </a:r>
            <a:endParaRPr/>
          </a:p>
        </p:txBody>
      </p:sp>
      <p:sp>
        <p:nvSpPr>
          <p:cNvPr id="396" name="TextShape 2"/>
          <p:cNvSpPr txBox="1"/>
          <p:nvPr/>
        </p:nvSpPr>
        <p:spPr>
          <a:xfrm>
            <a:off x="6553080" y="6356520"/>
            <a:ext cx="2133360" cy="364680"/>
          </a:xfrm>
          <a:prstGeom prst="rect">
            <a:avLst/>
          </a:prstGeom>
          <a:noFill/>
          <a:ln>
            <a:noFill/>
          </a:ln>
        </p:spPr>
        <p:txBody>
          <a:bodyPr anchor="ctr"/>
          <a:lstStyle/>
          <a:p>
            <a:pPr algn="r">
              <a:lnSpc>
                <a:spcPct val="100000"/>
              </a:lnSpc>
            </a:pPr>
            <a:fld id="{CA5B2ACD-9DD4-47B5-9DB2-6CDC17D203FE}" type="slidenum">
              <a:rPr lang="es-BO" sz="1200" strike="noStrike">
                <a:solidFill>
                  <a:srgbClr val="8B8B8B"/>
                </a:solidFill>
                <a:latin typeface="Calibri"/>
              </a:rPr>
              <a:pPr algn="r">
                <a:lnSpc>
                  <a:spcPct val="100000"/>
                </a:lnSpc>
              </a:pPr>
              <a:t>74</a:t>
            </a:fld>
            <a:endParaRPr/>
          </a:p>
        </p:txBody>
      </p:sp>
      <p:pic>
        <p:nvPicPr>
          <p:cNvPr id="397" name="Picture 2"/>
          <p:cNvPicPr/>
          <p:nvPr/>
        </p:nvPicPr>
        <p:blipFill>
          <a:blip r:embed="rId2" cstate="print"/>
          <a:stretch/>
        </p:blipFill>
        <p:spPr>
          <a:xfrm>
            <a:off x="457200" y="3330720"/>
            <a:ext cx="8434800" cy="1068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274680"/>
            <a:ext cx="7292880" cy="114264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Diferentes tipos de especificación de requerimientos</a:t>
            </a:r>
            <a:endParaRPr/>
          </a:p>
        </p:txBody>
      </p:sp>
      <p:sp>
        <p:nvSpPr>
          <p:cNvPr id="115" name="TextShape 2"/>
          <p:cNvSpPr txBox="1"/>
          <p:nvPr/>
        </p:nvSpPr>
        <p:spPr>
          <a:xfrm>
            <a:off x="6553080" y="6356520"/>
            <a:ext cx="2133360" cy="364680"/>
          </a:xfrm>
          <a:prstGeom prst="rect">
            <a:avLst/>
          </a:prstGeom>
          <a:noFill/>
          <a:ln>
            <a:noFill/>
          </a:ln>
        </p:spPr>
        <p:txBody>
          <a:bodyPr anchor="ctr"/>
          <a:lstStyle/>
          <a:p>
            <a:pPr algn="r">
              <a:lnSpc>
                <a:spcPct val="100000"/>
              </a:lnSpc>
            </a:pPr>
            <a:fld id="{4B1346F1-BC5E-40B1-92C9-B3EB01BC8394}" type="slidenum">
              <a:rPr lang="es-BO" sz="1200" strike="noStrike">
                <a:solidFill>
                  <a:srgbClr val="8B8B8B"/>
                </a:solidFill>
                <a:latin typeface="Calibri"/>
              </a:rPr>
              <a:pPr algn="r">
                <a:lnSpc>
                  <a:spcPct val="100000"/>
                </a:lnSpc>
              </a:pPr>
              <a:t>8</a:t>
            </a:fld>
            <a:endParaRPr/>
          </a:p>
        </p:txBody>
      </p:sp>
      <p:pic>
        <p:nvPicPr>
          <p:cNvPr id="116" name="Picture 2"/>
          <p:cNvPicPr/>
          <p:nvPr/>
        </p:nvPicPr>
        <p:blipFill>
          <a:blip r:embed="rId2" cstate="print"/>
          <a:stretch/>
        </p:blipFill>
        <p:spPr>
          <a:xfrm>
            <a:off x="1187640" y="1700640"/>
            <a:ext cx="6912360" cy="4290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80880" y="266760"/>
            <a:ext cx="8381520" cy="1104480"/>
          </a:xfrm>
          <a:prstGeom prst="rect">
            <a:avLst/>
          </a:prstGeom>
          <a:noFill/>
          <a:ln>
            <a:noFill/>
          </a:ln>
        </p:spPr>
        <p:txBody>
          <a:bodyPr anchor="ctr"/>
          <a:lstStyle/>
          <a:p>
            <a:pPr>
              <a:lnSpc>
                <a:spcPct val="100000"/>
              </a:lnSpc>
            </a:pPr>
            <a:r>
              <a:rPr lang="en-US" sz="2400" b="1" strike="noStrike">
                <a:solidFill>
                  <a:srgbClr val="46424D"/>
                </a:solidFill>
                <a:latin typeface="Arial"/>
                <a:ea typeface="ＭＳ Ｐゴシック"/>
              </a:rPr>
              <a:t>Requerimientos funcionales y no funcionales</a:t>
            </a:r>
            <a:endParaRPr/>
          </a:p>
        </p:txBody>
      </p:sp>
      <p:sp>
        <p:nvSpPr>
          <p:cNvPr id="119" name="TextShape 2"/>
          <p:cNvSpPr txBox="1"/>
          <p:nvPr/>
        </p:nvSpPr>
        <p:spPr>
          <a:xfrm>
            <a:off x="467544" y="1628800"/>
            <a:ext cx="8229240" cy="4896544"/>
          </a:xfrm>
          <a:prstGeom prst="rect">
            <a:avLst/>
          </a:prstGeom>
          <a:noFill/>
          <a:ln>
            <a:noFill/>
          </a:ln>
        </p:spPr>
        <p:txBody>
          <a:bodyPr lIns="90000" tIns="45000" rIns="90000" bIns="45000"/>
          <a:lstStyle/>
          <a:p>
            <a:pPr>
              <a:lnSpc>
                <a:spcPct val="9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a:t>
            </a:r>
            <a:r>
              <a:rPr lang="en-US" sz="2400" strike="noStrike" dirty="0" err="1">
                <a:solidFill>
                  <a:srgbClr val="46424D"/>
                </a:solidFill>
                <a:latin typeface="Arial"/>
                <a:ea typeface="ＭＳ Ｐゴシック"/>
              </a:rPr>
              <a:t>funcionales</a:t>
            </a:r>
            <a:endParaRPr dirty="0"/>
          </a:p>
          <a:p>
            <a:pPr lvl="1">
              <a:lnSpc>
                <a:spcPct val="90000"/>
              </a:lnSpc>
              <a:buFont typeface="Wingdings" charset="2"/>
              <a:buChar char=""/>
            </a:pPr>
            <a:r>
              <a:rPr lang="en-US" sz="2000" strike="noStrike" dirty="0" err="1">
                <a:solidFill>
                  <a:srgbClr val="333333"/>
                </a:solidFill>
                <a:latin typeface="Arial"/>
                <a:ea typeface="ＭＳ Ｐゴシック"/>
              </a:rPr>
              <a:t>Enunciados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acerca</a:t>
            </a:r>
            <a:r>
              <a:rPr lang="en-US" sz="2000" strike="noStrike" dirty="0">
                <a:solidFill>
                  <a:srgbClr val="333333"/>
                </a:solidFill>
                <a:latin typeface="Arial"/>
                <a:ea typeface="ＭＳ Ｐゴシック"/>
              </a:rPr>
              <a:t> de los </a:t>
            </a:r>
            <a:r>
              <a:rPr lang="en-US" sz="2000" strike="noStrike" dirty="0" err="1">
                <a:solidFill>
                  <a:srgbClr val="333333"/>
                </a:solidFill>
                <a:latin typeface="Arial"/>
                <a:ea typeface="ＭＳ Ｐゴシック"/>
              </a:rPr>
              <a:t>servicios</a:t>
            </a:r>
            <a:r>
              <a:rPr lang="en-US" sz="2000" strike="noStrike" dirty="0">
                <a:solidFill>
                  <a:srgbClr val="333333"/>
                </a:solidFill>
                <a:latin typeface="Arial"/>
                <a:ea typeface="ＭＳ Ｐゴシック"/>
              </a:rPr>
              <a:t> del </a:t>
            </a:r>
            <a:r>
              <a:rPr lang="en-US" sz="2000" strike="noStrike" dirty="0" err="1">
                <a:solidFill>
                  <a:srgbClr val="333333"/>
                </a:solidFill>
                <a:latin typeface="Arial"/>
                <a:ea typeface="ＭＳ Ｐゴシック"/>
              </a:rPr>
              <a:t>sistema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que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proporcionar</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como</a:t>
            </a:r>
            <a:r>
              <a:rPr lang="en-US" sz="2000" strike="noStrike" dirty="0">
                <a:solidFill>
                  <a:srgbClr val="333333"/>
                </a:solidFill>
                <a:latin typeface="Arial"/>
                <a:ea typeface="ＭＳ Ｐゴシック"/>
              </a:rPr>
              <a:t> el </a:t>
            </a:r>
            <a:r>
              <a:rPr lang="en-US" sz="2000" strike="noStrike" dirty="0" err="1">
                <a:solidFill>
                  <a:srgbClr val="333333"/>
                </a:solidFill>
                <a:latin typeface="Arial"/>
                <a:ea typeface="ＭＳ Ｐゴシック"/>
              </a:rPr>
              <a:t>sistema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reaccionar</a:t>
            </a:r>
            <a:r>
              <a:rPr lang="en-US" sz="2000" strike="noStrike" dirty="0">
                <a:solidFill>
                  <a:srgbClr val="333333"/>
                </a:solidFill>
                <a:latin typeface="Arial"/>
                <a:ea typeface="ＭＳ Ｐゴシック"/>
              </a:rPr>
              <a:t> a </a:t>
            </a:r>
            <a:r>
              <a:rPr lang="en-US" sz="2000" strike="noStrike" dirty="0" err="1">
                <a:solidFill>
                  <a:srgbClr val="333333"/>
                </a:solidFill>
                <a:latin typeface="Arial"/>
                <a:ea typeface="ＭＳ Ｐゴシック"/>
              </a:rPr>
              <a:t>entradas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generales</a:t>
            </a:r>
            <a:r>
              <a:rPr lang="en-US" sz="2000" strike="noStrike" dirty="0">
                <a:solidFill>
                  <a:srgbClr val="333333"/>
                </a:solidFill>
                <a:latin typeface="Arial"/>
                <a:ea typeface="ＭＳ Ｐゴシック"/>
              </a:rPr>
              <a:t> y </a:t>
            </a:r>
            <a:r>
              <a:rPr lang="en-US" sz="2000" strike="noStrike" dirty="0" err="1">
                <a:solidFill>
                  <a:srgbClr val="333333"/>
                </a:solidFill>
                <a:latin typeface="Arial"/>
                <a:ea typeface="ＭＳ Ｐゴシック"/>
              </a:rPr>
              <a:t>cómo</a:t>
            </a:r>
            <a:r>
              <a:rPr lang="en-US" sz="2000" strike="noStrike" dirty="0">
                <a:solidFill>
                  <a:srgbClr val="333333"/>
                </a:solidFill>
                <a:latin typeface="Arial"/>
                <a:ea typeface="ＭＳ Ｐゴシック"/>
              </a:rPr>
              <a:t> el </a:t>
            </a:r>
            <a:r>
              <a:rPr lang="en-US" sz="2000" strike="noStrike" dirty="0" err="1">
                <a:solidFill>
                  <a:srgbClr val="333333"/>
                </a:solidFill>
                <a:latin typeface="Arial"/>
                <a:ea typeface="ＭＳ Ｐゴシック"/>
              </a:rPr>
              <a:t>sistema</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debe</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comportarse</a:t>
            </a:r>
            <a:r>
              <a:rPr lang="en-US" sz="2000" strike="noStrike" dirty="0">
                <a:solidFill>
                  <a:srgbClr val="333333"/>
                </a:solidFill>
                <a:latin typeface="Arial"/>
                <a:ea typeface="ＭＳ Ｐゴシック"/>
              </a:rPr>
              <a:t> en </a:t>
            </a:r>
            <a:r>
              <a:rPr lang="en-US" sz="2000" strike="noStrike" dirty="0" err="1">
                <a:solidFill>
                  <a:srgbClr val="333333"/>
                </a:solidFill>
                <a:latin typeface="Arial"/>
                <a:ea typeface="ＭＳ Ｐゴシック"/>
              </a:rPr>
              <a:t>situaciones</a:t>
            </a:r>
            <a:r>
              <a:rPr lang="en-US" sz="2000" strike="noStrike" dirty="0">
                <a:solidFill>
                  <a:srgbClr val="333333"/>
                </a:solidFill>
                <a:latin typeface="Arial"/>
                <a:ea typeface="ＭＳ Ｐゴシック"/>
              </a:rPr>
              <a:t> </a:t>
            </a:r>
            <a:r>
              <a:rPr lang="en-US" sz="2000" strike="noStrike" dirty="0" err="1">
                <a:solidFill>
                  <a:srgbClr val="333333"/>
                </a:solidFill>
                <a:latin typeface="Arial"/>
                <a:ea typeface="ＭＳ Ｐゴシック"/>
              </a:rPr>
              <a:t>particulares</a:t>
            </a:r>
            <a:r>
              <a:rPr lang="en-US" sz="2000" strike="noStrike" dirty="0">
                <a:solidFill>
                  <a:srgbClr val="333333"/>
                </a:solidFill>
                <a:latin typeface="Arial"/>
                <a:ea typeface="ＭＳ Ｐゴシック"/>
              </a:rPr>
              <a:t>.</a:t>
            </a:r>
            <a:endParaRPr dirty="0"/>
          </a:p>
          <a:p>
            <a:pPr lvl="1">
              <a:lnSpc>
                <a:spcPct val="90000"/>
              </a:lnSpc>
              <a:buFont typeface="Wingdings" charset="2"/>
              <a:buChar char=""/>
            </a:pPr>
            <a:r>
              <a:rPr lang="en-US" sz="2000" strike="noStrike" dirty="0" err="1">
                <a:solidFill>
                  <a:srgbClr val="46424D"/>
                </a:solidFill>
                <a:latin typeface="Arial"/>
                <a:ea typeface="ＭＳ Ｐゴシック"/>
              </a:rPr>
              <a:t>Pueden</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explicar</a:t>
            </a:r>
            <a:r>
              <a:rPr lang="en-US" sz="2000" strike="noStrike" dirty="0">
                <a:solidFill>
                  <a:srgbClr val="46424D"/>
                </a:solidFill>
                <a:latin typeface="Arial"/>
                <a:ea typeface="ＭＳ Ｐゴシック"/>
              </a:rPr>
              <a:t> lo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no </a:t>
            </a:r>
            <a:r>
              <a:rPr lang="en-US" sz="2000" strike="noStrike" dirty="0" err="1">
                <a:solidFill>
                  <a:srgbClr val="46424D"/>
                </a:solidFill>
                <a:latin typeface="Arial"/>
                <a:ea typeface="ＭＳ Ｐゴシック"/>
              </a:rPr>
              <a:t>debe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hacer</a:t>
            </a:r>
            <a:r>
              <a:rPr lang="en-US" sz="2000" strike="noStrike" dirty="0" smtClean="0">
                <a:solidFill>
                  <a:srgbClr val="46424D"/>
                </a:solidFill>
                <a:latin typeface="Arial"/>
                <a:ea typeface="ＭＳ Ｐゴシック"/>
              </a:rPr>
              <a:t>.</a:t>
            </a:r>
          </a:p>
          <a:p>
            <a:pPr lvl="1">
              <a:lnSpc>
                <a:spcPct val="90000"/>
              </a:lnSpc>
            </a:pPr>
            <a:endParaRPr dirty="0"/>
          </a:p>
          <a:p>
            <a:pPr>
              <a:lnSpc>
                <a:spcPct val="9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no </a:t>
            </a:r>
            <a:r>
              <a:rPr lang="en-US" sz="2400" strike="noStrike" dirty="0" err="1">
                <a:solidFill>
                  <a:srgbClr val="46424D"/>
                </a:solidFill>
                <a:latin typeface="Arial"/>
                <a:ea typeface="ＭＳ Ｐゴシック"/>
              </a:rPr>
              <a:t>funcionales</a:t>
            </a:r>
            <a:endParaRPr dirty="0"/>
          </a:p>
          <a:p>
            <a:pPr lvl="1">
              <a:lnSpc>
                <a:spcPct val="90000"/>
              </a:lnSpc>
              <a:buFont typeface="Wingdings" charset="2"/>
              <a:buChar char=""/>
            </a:pPr>
            <a:r>
              <a:rPr lang="en-US" sz="2000" strike="noStrike" dirty="0" err="1">
                <a:solidFill>
                  <a:srgbClr val="46424D"/>
                </a:solidFill>
                <a:latin typeface="Arial"/>
                <a:ea typeface="ＭＳ Ｐゴシック"/>
              </a:rPr>
              <a:t>Limitaciones</a:t>
            </a:r>
            <a:r>
              <a:rPr lang="en-US" sz="2000" strike="noStrike" dirty="0">
                <a:solidFill>
                  <a:srgbClr val="46424D"/>
                </a:solidFill>
                <a:latin typeface="Arial"/>
                <a:ea typeface="ＭＳ Ｐゴシック"/>
              </a:rPr>
              <a:t> en los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o </a:t>
            </a:r>
            <a:r>
              <a:rPr lang="en-US" sz="2000" strike="noStrike" dirty="0" err="1">
                <a:solidFill>
                  <a:srgbClr val="46424D"/>
                </a:solidFill>
                <a:latin typeface="Arial"/>
                <a:ea typeface="ＭＳ Ｐゴシック"/>
              </a:rPr>
              <a:t>funciones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que</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ofrece</a:t>
            </a:r>
            <a:r>
              <a:rPr lang="en-US" sz="2000" strike="noStrike" dirty="0">
                <a:solidFill>
                  <a:srgbClr val="46424D"/>
                </a:solidFill>
                <a:latin typeface="Arial"/>
                <a:ea typeface="ＭＳ Ｐゴシック"/>
              </a:rPr>
              <a:t>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como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restricciones</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tiempo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restricciones</a:t>
            </a:r>
            <a:r>
              <a:rPr lang="en-US" sz="2000" strike="noStrike" dirty="0">
                <a:solidFill>
                  <a:srgbClr val="46424D"/>
                </a:solidFill>
                <a:latin typeface="Arial"/>
                <a:ea typeface="ＭＳ Ｐゴシック"/>
              </a:rPr>
              <a:t> del </a:t>
            </a:r>
            <a:r>
              <a:rPr lang="en-US" sz="2000" strike="noStrike" dirty="0" err="1">
                <a:solidFill>
                  <a:srgbClr val="46424D"/>
                </a:solidFill>
                <a:latin typeface="Arial"/>
                <a:ea typeface="ＭＳ Ｐゴシック"/>
              </a:rPr>
              <a:t>proceso</a:t>
            </a:r>
            <a:r>
              <a:rPr lang="en-US" sz="2000" strike="noStrike" dirty="0">
                <a:solidFill>
                  <a:srgbClr val="46424D"/>
                </a:solidFill>
                <a:latin typeface="Arial"/>
                <a:ea typeface="ＭＳ Ｐゴシック"/>
              </a:rPr>
              <a:t> de </a:t>
            </a:r>
            <a:r>
              <a:rPr lang="en-US" sz="2000" strike="noStrike" dirty="0" err="1">
                <a:solidFill>
                  <a:srgbClr val="46424D"/>
                </a:solidFill>
                <a:latin typeface="Arial"/>
                <a:ea typeface="ＭＳ Ｐゴシック"/>
              </a:rPr>
              <a:t>desarrollo</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normas</a:t>
            </a:r>
            <a:r>
              <a:rPr lang="en-US" sz="2000" strike="noStrike" dirty="0">
                <a:solidFill>
                  <a:srgbClr val="46424D"/>
                </a:solidFill>
                <a:latin typeface="Arial"/>
                <a:ea typeface="ＭＳ Ｐゴシック"/>
              </a:rPr>
              <a:t>, etc.</a:t>
            </a:r>
            <a:endParaRPr dirty="0"/>
          </a:p>
          <a:p>
            <a:pPr lvl="1">
              <a:lnSpc>
                <a:spcPct val="90000"/>
              </a:lnSpc>
              <a:buFont typeface="Wingdings" charset="2"/>
              <a:buChar char=""/>
            </a:pPr>
            <a:r>
              <a:rPr lang="en-US" sz="2000" strike="noStrike" dirty="0">
                <a:solidFill>
                  <a:srgbClr val="46424D"/>
                </a:solidFill>
                <a:latin typeface="Arial"/>
                <a:ea typeface="ＭＳ Ｐゴシック"/>
              </a:rPr>
              <a:t>A </a:t>
            </a:r>
            <a:r>
              <a:rPr lang="en-US" sz="2000" strike="noStrike" dirty="0" err="1">
                <a:solidFill>
                  <a:srgbClr val="46424D"/>
                </a:solidFill>
                <a:latin typeface="Arial"/>
                <a:ea typeface="ＭＳ Ｐゴシック"/>
              </a:rPr>
              <a:t>menudo</a:t>
            </a:r>
            <a:r>
              <a:rPr lang="en-US" sz="2000" strike="noStrike" dirty="0">
                <a:solidFill>
                  <a:srgbClr val="46424D"/>
                </a:solidFill>
                <a:latin typeface="Arial"/>
                <a:ea typeface="ＭＳ Ｐゴシック"/>
              </a:rPr>
              <a:t> se </a:t>
            </a:r>
            <a:r>
              <a:rPr lang="en-US" sz="2000" strike="noStrike" dirty="0" err="1">
                <a:solidFill>
                  <a:srgbClr val="46424D"/>
                </a:solidFill>
                <a:latin typeface="Arial"/>
                <a:ea typeface="ＭＳ Ｐゴシック"/>
              </a:rPr>
              <a:t>aplica</a:t>
            </a:r>
            <a:r>
              <a:rPr lang="en-US" sz="2000" strike="noStrike" dirty="0">
                <a:solidFill>
                  <a:srgbClr val="46424D"/>
                </a:solidFill>
                <a:latin typeface="Arial"/>
                <a:ea typeface="ＭＳ Ｐゴシック"/>
              </a:rPr>
              <a:t> al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en </a:t>
            </a:r>
            <a:r>
              <a:rPr lang="en-US" sz="2000" strike="noStrike" dirty="0" err="1">
                <a:solidFill>
                  <a:srgbClr val="46424D"/>
                </a:solidFill>
                <a:latin typeface="Arial"/>
                <a:ea typeface="ＭＳ Ｐゴシック"/>
              </a:rPr>
              <a:t>su</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conjunto</a:t>
            </a:r>
            <a:r>
              <a:rPr lang="en-US" sz="2000" strike="noStrike" dirty="0">
                <a:solidFill>
                  <a:srgbClr val="46424D"/>
                </a:solidFill>
                <a:latin typeface="Arial"/>
                <a:ea typeface="ＭＳ Ｐゴシック"/>
              </a:rPr>
              <a:t>, en </a:t>
            </a:r>
            <a:r>
              <a:rPr lang="en-US" sz="2000" strike="noStrike" dirty="0" err="1">
                <a:solidFill>
                  <a:srgbClr val="46424D"/>
                </a:solidFill>
                <a:latin typeface="Arial"/>
                <a:ea typeface="ＭＳ Ｐゴシック"/>
              </a:rPr>
              <a:t>lugar</a:t>
            </a:r>
            <a:r>
              <a:rPr lang="en-US" sz="2000" strike="noStrike" dirty="0">
                <a:solidFill>
                  <a:srgbClr val="46424D"/>
                </a:solidFill>
                <a:latin typeface="Arial"/>
                <a:ea typeface="ＭＳ Ｐゴシック"/>
              </a:rPr>
              <a:t> de a </a:t>
            </a:r>
            <a:r>
              <a:rPr lang="en-US" sz="2000" strike="noStrike" dirty="0" err="1">
                <a:solidFill>
                  <a:srgbClr val="46424D"/>
                </a:solidFill>
                <a:latin typeface="Arial"/>
                <a:ea typeface="ＭＳ Ｐゴシック"/>
              </a:rPr>
              <a:t>las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funciones</a:t>
            </a:r>
            <a:r>
              <a:rPr lang="en-US" sz="2000" strike="noStrike" dirty="0">
                <a:solidFill>
                  <a:srgbClr val="46424D"/>
                </a:solidFill>
                <a:latin typeface="Arial"/>
                <a:ea typeface="ＭＳ Ｐゴシック"/>
              </a:rPr>
              <a:t> o </a:t>
            </a:r>
            <a:r>
              <a:rPr lang="en-US" sz="2000" strike="noStrike" dirty="0" err="1">
                <a:solidFill>
                  <a:srgbClr val="46424D"/>
                </a:solidFill>
                <a:latin typeface="Arial"/>
                <a:ea typeface="ＭＳ Ｐゴシック"/>
              </a:rPr>
              <a:t>servicios</a:t>
            </a:r>
            <a:r>
              <a:rPr lang="en-US" sz="2000" strike="noStrike" dirty="0">
                <a:solidFill>
                  <a:srgbClr val="46424D"/>
                </a:solidFill>
                <a:latin typeface="Arial"/>
                <a:ea typeface="ＭＳ Ｐゴシック"/>
              </a:rPr>
              <a:t> </a:t>
            </a:r>
            <a:r>
              <a:rPr lang="en-US" sz="2000" strike="noStrike" dirty="0" err="1">
                <a:solidFill>
                  <a:srgbClr val="46424D"/>
                </a:solidFill>
                <a:latin typeface="Arial"/>
                <a:ea typeface="ＭＳ Ｐゴシック"/>
              </a:rPr>
              <a:t>individuales</a:t>
            </a:r>
            <a:r>
              <a:rPr lang="en-US" sz="2000" strike="noStrike" dirty="0" smtClean="0">
                <a:solidFill>
                  <a:srgbClr val="46424D"/>
                </a:solidFill>
                <a:latin typeface="Arial"/>
                <a:ea typeface="ＭＳ Ｐゴシック"/>
              </a:rPr>
              <a:t>.</a:t>
            </a:r>
          </a:p>
          <a:p>
            <a:pPr lvl="1">
              <a:lnSpc>
                <a:spcPct val="90000"/>
              </a:lnSpc>
            </a:pPr>
            <a:endParaRPr dirty="0"/>
          </a:p>
          <a:p>
            <a:pPr>
              <a:lnSpc>
                <a:spcPct val="90000"/>
              </a:lnSpc>
              <a:buFont typeface="Wingdings" charset="2"/>
              <a:buChar char=""/>
            </a:pPr>
            <a:r>
              <a:rPr lang="en-US" sz="2400" strike="noStrike" dirty="0" err="1">
                <a:solidFill>
                  <a:srgbClr val="46424D"/>
                </a:solidFill>
                <a:latin typeface="Arial"/>
                <a:ea typeface="ＭＳ Ｐゴシック"/>
              </a:rPr>
              <a:t>Requerimientos</a:t>
            </a:r>
            <a:r>
              <a:rPr lang="en-US" sz="2400" strike="noStrike" dirty="0">
                <a:solidFill>
                  <a:srgbClr val="46424D"/>
                </a:solidFill>
                <a:latin typeface="Arial"/>
                <a:ea typeface="ＭＳ Ｐゴシック"/>
              </a:rPr>
              <a:t> de </a:t>
            </a:r>
            <a:r>
              <a:rPr lang="en-US" sz="2400" strike="noStrike" dirty="0" err="1">
                <a:solidFill>
                  <a:srgbClr val="46424D"/>
                </a:solidFill>
                <a:latin typeface="Arial"/>
                <a:ea typeface="ＭＳ Ｐゴシック"/>
              </a:rPr>
              <a:t>dominio</a:t>
            </a:r>
            <a:endParaRPr dirty="0"/>
          </a:p>
          <a:p>
            <a:pPr lvl="1">
              <a:lnSpc>
                <a:spcPct val="90000"/>
              </a:lnSpc>
              <a:buFont typeface="Wingdings" charset="2"/>
              <a:buChar char=""/>
            </a:pPr>
            <a:r>
              <a:rPr lang="en-US" sz="2000" strike="noStrike" dirty="0">
                <a:solidFill>
                  <a:srgbClr val="46424D"/>
                </a:solidFill>
                <a:latin typeface="Arial"/>
                <a:ea typeface="ＭＳ Ｐゴシック"/>
              </a:rPr>
              <a:t>Las </a:t>
            </a:r>
            <a:r>
              <a:rPr lang="en-US" sz="2000" strike="noStrike" dirty="0" err="1">
                <a:solidFill>
                  <a:srgbClr val="46424D"/>
                </a:solidFill>
                <a:latin typeface="Arial"/>
                <a:ea typeface="ＭＳ Ｐゴシック"/>
              </a:rPr>
              <a:t>restricciones</a:t>
            </a:r>
            <a:r>
              <a:rPr lang="en-US" sz="2000" strike="noStrike" dirty="0">
                <a:solidFill>
                  <a:srgbClr val="46424D"/>
                </a:solidFill>
                <a:latin typeface="Arial"/>
                <a:ea typeface="ＭＳ Ｐゴシック"/>
              </a:rPr>
              <a:t> en el </a:t>
            </a:r>
            <a:r>
              <a:rPr lang="en-US" sz="2000" strike="noStrike" dirty="0" err="1">
                <a:solidFill>
                  <a:srgbClr val="46424D"/>
                </a:solidFill>
                <a:latin typeface="Arial"/>
                <a:ea typeface="ＭＳ Ｐゴシック"/>
              </a:rPr>
              <a:t>sistema</a:t>
            </a:r>
            <a:r>
              <a:rPr lang="en-US" sz="2000" strike="noStrike" dirty="0">
                <a:solidFill>
                  <a:srgbClr val="46424D"/>
                </a:solidFill>
                <a:latin typeface="Arial"/>
                <a:ea typeface="ＭＳ Ｐゴシック"/>
              </a:rPr>
              <a:t> </a:t>
            </a:r>
            <a:r>
              <a:rPr lang="en-US" sz="2000" strike="noStrike" dirty="0" err="1" smtClean="0">
                <a:solidFill>
                  <a:srgbClr val="46424D"/>
                </a:solidFill>
                <a:latin typeface="Arial"/>
                <a:ea typeface="ＭＳ Ｐゴシック"/>
              </a:rPr>
              <a:t>segun</a:t>
            </a:r>
            <a:r>
              <a:rPr lang="en-US" sz="2000" strike="noStrike" dirty="0" smtClean="0">
                <a:solidFill>
                  <a:srgbClr val="46424D"/>
                </a:solidFill>
                <a:latin typeface="Arial"/>
                <a:ea typeface="ＭＳ Ｐゴシック"/>
              </a:rPr>
              <a:t> el </a:t>
            </a:r>
            <a:r>
              <a:rPr lang="en-US" sz="2000" strike="noStrike" dirty="0" err="1" smtClean="0">
                <a:solidFill>
                  <a:srgbClr val="46424D"/>
                </a:solidFill>
                <a:latin typeface="Arial"/>
                <a:ea typeface="ＭＳ Ｐゴシック"/>
              </a:rPr>
              <a:t>dominio</a:t>
            </a:r>
            <a:r>
              <a:rPr lang="en-US" sz="2000" strike="noStrike" dirty="0" smtClean="0">
                <a:solidFill>
                  <a:srgbClr val="46424D"/>
                </a:solidFill>
                <a:latin typeface="Arial"/>
                <a:ea typeface="ＭＳ Ｐゴシック"/>
              </a:rPr>
              <a:t> </a:t>
            </a:r>
            <a:r>
              <a:rPr lang="en-US" sz="2000" strike="noStrike" dirty="0">
                <a:solidFill>
                  <a:srgbClr val="46424D"/>
                </a:solidFill>
                <a:latin typeface="Arial"/>
                <a:ea typeface="ＭＳ Ｐゴシック"/>
              </a:rPr>
              <a:t>de </a:t>
            </a:r>
            <a:endParaRPr lang="en-US" sz="2000" strike="noStrike" dirty="0" smtClean="0">
              <a:solidFill>
                <a:srgbClr val="46424D"/>
              </a:solidFill>
              <a:latin typeface="Arial"/>
              <a:ea typeface="ＭＳ Ｐゴシック"/>
            </a:endParaRPr>
          </a:p>
          <a:p>
            <a:pPr lvl="1">
              <a:lnSpc>
                <a:spcPct val="90000"/>
              </a:lnSpc>
            </a:pPr>
            <a:r>
              <a:rPr lang="en-US" sz="2000" strike="noStrike" dirty="0" err="1" smtClean="0">
                <a:solidFill>
                  <a:srgbClr val="46424D"/>
                </a:solidFill>
                <a:latin typeface="Arial"/>
                <a:ea typeface="ＭＳ Ｐゴシック"/>
              </a:rPr>
              <a:t>operación</a:t>
            </a:r>
            <a:endParaRPr dirty="0"/>
          </a:p>
        </p:txBody>
      </p:sp>
      <p:sp>
        <p:nvSpPr>
          <p:cNvPr id="120" name="TextShape 3"/>
          <p:cNvSpPr txBox="1"/>
          <p:nvPr/>
        </p:nvSpPr>
        <p:spPr>
          <a:xfrm>
            <a:off x="6553080" y="6356520"/>
            <a:ext cx="2133360" cy="364680"/>
          </a:xfrm>
          <a:prstGeom prst="rect">
            <a:avLst/>
          </a:prstGeom>
          <a:noFill/>
          <a:ln>
            <a:noFill/>
          </a:ln>
        </p:spPr>
        <p:txBody>
          <a:bodyPr anchor="ctr"/>
          <a:lstStyle/>
          <a:p>
            <a:pPr algn="r">
              <a:lnSpc>
                <a:spcPct val="100000"/>
              </a:lnSpc>
            </a:pPr>
            <a:fld id="{BF0A51BE-DC54-4233-87C3-D84F5829FCE6}" type="slidenum">
              <a:rPr lang="es-BO" sz="1200" strike="noStrike">
                <a:solidFill>
                  <a:srgbClr val="8B8B8B"/>
                </a:solidFill>
                <a:latin typeface="Calibri"/>
              </a:rPr>
              <a:pPr algn="r">
                <a:lnSpc>
                  <a:spcPct val="100000"/>
                </a:lnSpc>
              </a:pPr>
              <a:t>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TotalTime>
  <Words>5589</Words>
  <Application>Microsoft Office PowerPoint</Application>
  <PresentationFormat>On-screen Show (4:3)</PresentationFormat>
  <Paragraphs>598</Paragraphs>
  <Slides>74</Slides>
  <Notes>1</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Mirador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bosio</cp:lastModifiedBy>
  <cp:revision>35</cp:revision>
  <dcterms:modified xsi:type="dcterms:W3CDTF">2019-08-26T19:00:50Z</dcterms:modified>
</cp:coreProperties>
</file>