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5"/>
  </p:notesMasterIdLst>
  <p:handoutMasterIdLst>
    <p:handoutMasterId r:id="rId36"/>
  </p:handoutMasterIdLst>
  <p:sldIdLst>
    <p:sldId id="256" r:id="rId2"/>
    <p:sldId id="295" r:id="rId3"/>
    <p:sldId id="335" r:id="rId4"/>
    <p:sldId id="259" r:id="rId5"/>
    <p:sldId id="331" r:id="rId6"/>
    <p:sldId id="296" r:id="rId7"/>
    <p:sldId id="332" r:id="rId8"/>
    <p:sldId id="333" r:id="rId9"/>
    <p:sldId id="334" r:id="rId10"/>
    <p:sldId id="338" r:id="rId11"/>
    <p:sldId id="336" r:id="rId12"/>
    <p:sldId id="337" r:id="rId13"/>
    <p:sldId id="339" r:id="rId14"/>
    <p:sldId id="340" r:id="rId15"/>
    <p:sldId id="341" r:id="rId16"/>
    <p:sldId id="342" r:id="rId17"/>
    <p:sldId id="343" r:id="rId18"/>
    <p:sldId id="344" r:id="rId19"/>
    <p:sldId id="345" r:id="rId20"/>
    <p:sldId id="346" r:id="rId21"/>
    <p:sldId id="347" r:id="rId22"/>
    <p:sldId id="348" r:id="rId23"/>
    <p:sldId id="350" r:id="rId24"/>
    <p:sldId id="351" r:id="rId25"/>
    <p:sldId id="349" r:id="rId26"/>
    <p:sldId id="355" r:id="rId27"/>
    <p:sldId id="352" r:id="rId28"/>
    <p:sldId id="353" r:id="rId29"/>
    <p:sldId id="354" r:id="rId30"/>
    <p:sldId id="356" r:id="rId31"/>
    <p:sldId id="357" r:id="rId32"/>
    <p:sldId id="358" r:id="rId33"/>
    <p:sldId id="359" r:id="rId34"/>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3" d="100"/>
          <a:sy n="63" d="100"/>
        </p:scale>
        <p:origin x="2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605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3491" name="Rectangle 3"/>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73761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FD92447D-0838-490D-B7C0-BB2B719D57B5}" type="datetimeFigureOut">
              <a:rPr lang="en-US"/>
              <a:pPr>
                <a:defRPr/>
              </a:pPr>
              <a:t>5/3/2020</a:t>
            </a:fld>
            <a:endParaRPr lang="en-US" dirty="0"/>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E58C23B7-70E1-4150-A177-267CC554C26D}"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9B01C92-C6A0-4A24-897E-9D3346376542}" type="datetimeFigureOut">
              <a:rPr lang="en-US"/>
              <a:pPr>
                <a:defRPr/>
              </a:pPr>
              <a:t>5/3/2020</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42B1640B-B572-4D3F-BC8E-B300B1681149}"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074660E5-FF98-49DC-BE0B-9093E6A1D9B6}" type="datetimeFigureOut">
              <a:rPr lang="en-US"/>
              <a:pPr>
                <a:defRPr/>
              </a:pPr>
              <a:t>5/3/2020</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1636361E-CCC0-49A8-88CA-63DCBC724138}"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E83D2228-E376-44F6-A6CD-0156A995FACC}" type="datetimeFigureOut">
              <a:rPr lang="en-US"/>
              <a:pPr>
                <a:defRPr/>
              </a:pPr>
              <a:t>5/3/2020</a:t>
            </a:fld>
            <a:endParaRPr lang="en-US"/>
          </a:p>
        </p:txBody>
      </p:sp>
      <p:sp>
        <p:nvSpPr>
          <p:cNvPr id="5" name="8 Marcador de número de diapositiva"/>
          <p:cNvSpPr>
            <a:spLocks noGrp="1"/>
          </p:cNvSpPr>
          <p:nvPr>
            <p:ph type="sldNum" sz="quarter" idx="11"/>
          </p:nvPr>
        </p:nvSpPr>
        <p:spPr/>
        <p:txBody>
          <a:bodyPr rtlCol="0"/>
          <a:lstStyle>
            <a:lvl1pPr>
              <a:defRPr/>
            </a:lvl1pPr>
          </a:lstStyle>
          <a:p>
            <a:pPr>
              <a:defRPr/>
            </a:pPr>
            <a:fld id="{C5FB73CD-3422-4F5A-B97B-24C161FB4A09}" type="slidenum">
              <a:rPr lang="en-US"/>
              <a:pPr>
                <a:defRPr/>
              </a:pPr>
              <a:t>‹Nº›</a:t>
            </a:fld>
            <a:endParaRPr lang="en-US"/>
          </a:p>
        </p:txBody>
      </p:sp>
      <p:sp>
        <p:nvSpPr>
          <p:cNvPr id="6" name="9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3A5F47E5-49EC-4A26-87DD-4CC846E1EB3E}" type="datetimeFigureOut">
              <a:rPr lang="en-US"/>
              <a:pPr>
                <a:defRPr/>
              </a:pPr>
              <a:t>5/3/2020</a:t>
            </a:fld>
            <a:endParaRPr lang="en-US"/>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50EF730C-5DE3-4D55-8898-125025AA2D96}" type="slidenum">
              <a:rPr lang="en-US"/>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18A125E4-0583-4394-9B31-33DFAED13949}" type="datetimeFigureOut">
              <a:rPr lang="en-US"/>
              <a:pPr>
                <a:defRPr/>
              </a:pPr>
              <a:t>5/3/2020</a:t>
            </a:fld>
            <a:endParaRPr lang="en-US" dirty="0"/>
          </a:p>
        </p:txBody>
      </p:sp>
      <p:sp>
        <p:nvSpPr>
          <p:cNvPr id="6" name="2 Marcador de pie de página"/>
          <p:cNvSpPr>
            <a:spLocks noGrp="1"/>
          </p:cNvSpPr>
          <p:nvPr>
            <p:ph type="ftr" sz="quarter" idx="11"/>
          </p:nvPr>
        </p:nvSpPr>
        <p:spPr/>
        <p:txBody>
          <a:bodyPr/>
          <a:lstStyle>
            <a:lvl1pPr>
              <a:defRPr/>
            </a:lvl1pPr>
          </a:lstStyle>
          <a:p>
            <a:pPr>
              <a:defRPr/>
            </a:pPr>
            <a:endParaRPr lang="en-US"/>
          </a:p>
        </p:txBody>
      </p:sp>
      <p:sp>
        <p:nvSpPr>
          <p:cNvPr id="7" name="22 Marcador de número de diapositiva"/>
          <p:cNvSpPr>
            <a:spLocks noGrp="1"/>
          </p:cNvSpPr>
          <p:nvPr>
            <p:ph type="sldNum" sz="quarter" idx="12"/>
          </p:nvPr>
        </p:nvSpPr>
        <p:spPr/>
        <p:txBody>
          <a:bodyPr/>
          <a:lstStyle>
            <a:lvl1pPr>
              <a:defRPr/>
            </a:lvl1pPr>
          </a:lstStyle>
          <a:p>
            <a:pPr>
              <a:defRPr/>
            </a:pPr>
            <a:fld id="{85715C37-354A-4EDE-9C91-E6401402132B}"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9069359-3DC8-4ADC-8CFB-C97CAEDB35A2}" type="datetimeFigureOut">
              <a:rPr lang="en-US"/>
              <a:pPr>
                <a:defRPr/>
              </a:pPr>
              <a:t>5/3/2020</a:t>
            </a:fld>
            <a:endParaRPr lang="en-US" dirty="0"/>
          </a:p>
        </p:txBody>
      </p:sp>
      <p:sp>
        <p:nvSpPr>
          <p:cNvPr id="8" name="2 Marcador de pie de página"/>
          <p:cNvSpPr>
            <a:spLocks noGrp="1"/>
          </p:cNvSpPr>
          <p:nvPr>
            <p:ph type="ftr" sz="quarter" idx="11"/>
          </p:nvPr>
        </p:nvSpPr>
        <p:spPr/>
        <p:txBody>
          <a:bodyPr/>
          <a:lstStyle>
            <a:lvl1pPr>
              <a:defRPr/>
            </a:lvl1pPr>
          </a:lstStyle>
          <a:p>
            <a:pPr>
              <a:defRPr/>
            </a:pPr>
            <a:endParaRPr lang="en-US"/>
          </a:p>
        </p:txBody>
      </p:sp>
      <p:sp>
        <p:nvSpPr>
          <p:cNvPr id="9" name="22 Marcador de número de diapositiva"/>
          <p:cNvSpPr>
            <a:spLocks noGrp="1"/>
          </p:cNvSpPr>
          <p:nvPr>
            <p:ph type="sldNum" sz="quarter" idx="12"/>
          </p:nvPr>
        </p:nvSpPr>
        <p:spPr/>
        <p:txBody>
          <a:bodyPr/>
          <a:lstStyle>
            <a:lvl1pPr>
              <a:defRPr/>
            </a:lvl1pPr>
          </a:lstStyle>
          <a:p>
            <a:pPr>
              <a:defRPr/>
            </a:pPr>
            <a:fld id="{C3118CE4-8BB2-452F-BC12-BD0AB990F47B}"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8C3D3A38-A22C-4868-B91F-CFFBA532D5A7}" type="datetimeFigureOut">
              <a:rPr lang="en-US"/>
              <a:pPr>
                <a:defRPr/>
              </a:pPr>
              <a:t>5/3/2020</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0CB444E5-594B-4D03-8E68-ECC6BDA3CBF9}" type="slidenum">
              <a:rPr lang="en-US"/>
              <a:pPr>
                <a:defRPr/>
              </a:pPr>
              <a:t>‹Nº›</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D48F809-D44D-474B-BE6F-F2B23E70F848}" type="datetimeFigureOut">
              <a:rPr lang="en-US"/>
              <a:pPr>
                <a:defRPr/>
              </a:pPr>
              <a:t>5/3/2020</a:t>
            </a:fld>
            <a:endParaRPr lang="en-US" dirty="0"/>
          </a:p>
        </p:txBody>
      </p:sp>
      <p:sp>
        <p:nvSpPr>
          <p:cNvPr id="3" name="2 Marcador de pie de página"/>
          <p:cNvSpPr>
            <a:spLocks noGrp="1"/>
          </p:cNvSpPr>
          <p:nvPr>
            <p:ph type="ftr" sz="quarter" idx="11"/>
          </p:nvPr>
        </p:nvSpPr>
        <p:spPr/>
        <p:txBody>
          <a:bodyPr/>
          <a:lstStyle>
            <a:lvl1pPr>
              <a:defRPr/>
            </a:lvl1pPr>
          </a:lstStyle>
          <a:p>
            <a:pPr>
              <a:defRPr/>
            </a:pPr>
            <a:endParaRPr lang="en-US"/>
          </a:p>
        </p:txBody>
      </p:sp>
      <p:sp>
        <p:nvSpPr>
          <p:cNvPr id="4" name="22 Marcador de número de diapositiva"/>
          <p:cNvSpPr>
            <a:spLocks noGrp="1"/>
          </p:cNvSpPr>
          <p:nvPr>
            <p:ph type="sldNum" sz="quarter" idx="12"/>
          </p:nvPr>
        </p:nvSpPr>
        <p:spPr/>
        <p:txBody>
          <a:bodyPr/>
          <a:lstStyle>
            <a:lvl1pPr>
              <a:defRPr/>
            </a:lvl1pPr>
          </a:lstStyle>
          <a:p>
            <a:pPr>
              <a:defRPr/>
            </a:pPr>
            <a:fld id="{15163821-E3E4-4154-8647-AE99A8EC6D0B}"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9F0E06B6-D179-4EDB-BC03-FD1835A140D8}" type="datetimeFigureOut">
              <a:rPr lang="en-US"/>
              <a:pPr>
                <a:defRPr/>
              </a:pPr>
              <a:t>5/3/2020</a:t>
            </a:fld>
            <a:endParaRPr lang="en-US" dirty="0"/>
          </a:p>
        </p:txBody>
      </p:sp>
      <p:sp>
        <p:nvSpPr>
          <p:cNvPr id="13" name="21 Marcador de número de diapositiva"/>
          <p:cNvSpPr>
            <a:spLocks noGrp="1"/>
          </p:cNvSpPr>
          <p:nvPr>
            <p:ph type="sldNum" sz="quarter" idx="11"/>
          </p:nvPr>
        </p:nvSpPr>
        <p:spPr/>
        <p:txBody>
          <a:bodyPr rtlCol="0"/>
          <a:lstStyle>
            <a:lvl1pPr>
              <a:defRPr/>
            </a:lvl1pPr>
          </a:lstStyle>
          <a:p>
            <a:pPr>
              <a:defRPr/>
            </a:pPr>
            <a:fld id="{40BD603B-5713-4255-8346-E32E622922E9}" type="slidenum">
              <a:rPr lang="en-US"/>
              <a:pPr>
                <a:defRPr/>
              </a:pPr>
              <a:t>‹Nº›</a:t>
            </a:fld>
            <a:endParaRPr lang="en-US"/>
          </a:p>
        </p:txBody>
      </p:sp>
      <p:sp>
        <p:nvSpPr>
          <p:cNvPr id="14" name="22 Marcador de pie de página"/>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81523F59-DE56-4AE1-9872-6FF527655B31}" type="datetimeFigureOut">
              <a:rPr lang="en-US"/>
              <a:pPr>
                <a:defRPr/>
              </a:pPr>
              <a:t>5/3/2020</a:t>
            </a:fld>
            <a:endParaRPr lang="en-US"/>
          </a:p>
        </p:txBody>
      </p:sp>
      <p:sp>
        <p:nvSpPr>
          <p:cNvPr id="13" name="17 Marcador de número de diapositiva"/>
          <p:cNvSpPr>
            <a:spLocks noGrp="1"/>
          </p:cNvSpPr>
          <p:nvPr>
            <p:ph type="sldNum" sz="quarter" idx="11"/>
          </p:nvPr>
        </p:nvSpPr>
        <p:spPr/>
        <p:txBody>
          <a:bodyPr rtlCol="0"/>
          <a:lstStyle>
            <a:lvl1pPr>
              <a:defRPr/>
            </a:lvl1pPr>
          </a:lstStyle>
          <a:p>
            <a:pPr>
              <a:defRPr/>
            </a:pPr>
            <a:fld id="{AC3F2558-CC90-473A-A78E-544541F7205C}" type="slidenum">
              <a:rPr lang="en-US"/>
              <a:pPr>
                <a:defRPr/>
              </a:pPr>
              <a:t>‹Nº›</a:t>
            </a:fld>
            <a:endParaRPr lang="en-US"/>
          </a:p>
        </p:txBody>
      </p:sp>
      <p:sp>
        <p:nvSpPr>
          <p:cNvPr id="14" name="20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defRPr>
            </a:lvl1pPr>
          </a:lstStyle>
          <a:p>
            <a:pPr>
              <a:defRPr/>
            </a:pPr>
            <a:fld id="{B671AE82-890C-4D9C-AF3B-426421E77314}" type="datetimeFigureOut">
              <a:rPr lang="en-US"/>
              <a:pPr>
                <a:defRPr/>
              </a:pPr>
              <a:t>5/3/2020</a:t>
            </a:fld>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dirty="0">
                <a:solidFill>
                  <a:schemeClr val="tx2"/>
                </a:solidFill>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fld id="{5712C1F8-DBCB-4D0E-A673-7428818161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9" r:id="rId4"/>
    <p:sldLayoutId id="2147483680" r:id="rId5"/>
    <p:sldLayoutId id="2147483687" r:id="rId6"/>
    <p:sldLayoutId id="2147483681" r:id="rId7"/>
    <p:sldLayoutId id="2147483688" r:id="rId8"/>
    <p:sldLayoutId id="2147483689" r:id="rId9"/>
    <p:sldLayoutId id="2147483682" r:id="rId10"/>
    <p:sldLayoutId id="2147483683"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1828800"/>
            <a:ext cx="7804150" cy="917575"/>
          </a:xfrm>
        </p:spPr>
        <p:txBody>
          <a:bodyPr lIns="90487" tIns="44450" rIns="90487" bIns="44450"/>
          <a:lstStyle/>
          <a:p>
            <a:pPr fontAlgn="auto">
              <a:spcAft>
                <a:spcPts val="0"/>
              </a:spcAft>
              <a:defRPr/>
            </a:pPr>
            <a:r>
              <a:rPr lang="en-GB" sz="4800" b="1" dirty="0" err="1" smtClean="0"/>
              <a:t>Usabilidad</a:t>
            </a:r>
            <a:endParaRPr lang="en-GB" b="1" dirty="0" smtClean="0"/>
          </a:p>
        </p:txBody>
      </p:sp>
      <p:sp>
        <p:nvSpPr>
          <p:cNvPr id="8195" name="Line 5"/>
          <p:cNvSpPr>
            <a:spLocks noChangeShapeType="1"/>
          </p:cNvSpPr>
          <p:nvPr/>
        </p:nvSpPr>
        <p:spPr bwMode="auto">
          <a:xfrm>
            <a:off x="0" y="3505200"/>
            <a:ext cx="9144000" cy="0"/>
          </a:xfrm>
          <a:prstGeom prst="line">
            <a:avLst/>
          </a:prstGeom>
          <a:noFill/>
          <a:ln w="50800">
            <a:solidFill>
              <a:srgbClr val="FF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2074"/>
          </a:xfrm>
        </p:spPr>
        <p:txBody>
          <a:bodyPr>
            <a:noAutofit/>
          </a:bodyPr>
          <a:lstStyle/>
          <a:p>
            <a:r>
              <a:rPr lang="en-US" sz="3600" b="1" dirty="0">
                <a:latin typeface="Arial" panose="020B0604020202020204" pitchFamily="34" charset="0"/>
                <a:ea typeface="+mn-ea"/>
                <a:cs typeface="Arial" panose="020B0604020202020204" pitchFamily="34" charset="0"/>
              </a:rPr>
              <a:t>la </a:t>
            </a:r>
            <a:r>
              <a:rPr lang="en-US" sz="3600" b="1" dirty="0" err="1" smtClean="0">
                <a:latin typeface="Arial" panose="020B0604020202020204" pitchFamily="34" charset="0"/>
                <a:ea typeface="+mn-ea"/>
                <a:cs typeface="Arial" panose="020B0604020202020204" pitchFamily="34" charset="0"/>
              </a:rPr>
              <a:t>usabilidad</a:t>
            </a:r>
            <a:endParaRPr lang="en-US" sz="3600" b="1" dirty="0">
              <a:latin typeface="Arial" panose="020B0604020202020204" pitchFamily="34" charset="0"/>
              <a:ea typeface="+mn-ea"/>
              <a:cs typeface="Arial" panose="020B0604020202020204" pitchFamily="34" charset="0"/>
            </a:endParaRPr>
          </a:p>
        </p:txBody>
      </p:sp>
      <p:sp>
        <p:nvSpPr>
          <p:cNvPr id="3" name="Marcador de contenido 2"/>
          <p:cNvSpPr>
            <a:spLocks noGrp="1"/>
          </p:cNvSpPr>
          <p:nvPr>
            <p:ph sz="quarter" idx="1"/>
          </p:nvPr>
        </p:nvSpPr>
        <p:spPr>
          <a:xfrm>
            <a:off x="611560" y="980728"/>
            <a:ext cx="7848872" cy="5760640"/>
          </a:xfrm>
        </p:spPr>
        <p:txBody>
          <a:bodyPr/>
          <a:lstStyle/>
          <a:p>
            <a:pPr marL="0" indent="0" algn="ctr">
              <a:buNone/>
            </a:pPr>
            <a:r>
              <a:rPr lang="es-ES" sz="3200" dirty="0">
                <a:solidFill>
                  <a:schemeClr val="tx2"/>
                </a:solidFill>
                <a:latin typeface="Arial" panose="020B0604020202020204" pitchFamily="34" charset="0"/>
                <a:cs typeface="Arial" panose="020B0604020202020204" pitchFamily="34" charset="0"/>
              </a:rPr>
              <a:t>E</a:t>
            </a:r>
            <a:r>
              <a:rPr lang="es-ES" sz="3200" dirty="0">
                <a:solidFill>
                  <a:schemeClr val="tx2"/>
                </a:solidFill>
                <a:latin typeface="Arial" panose="020B0604020202020204" pitchFamily="34" charset="0"/>
                <a:cs typeface="Arial" panose="020B0604020202020204" pitchFamily="34" charset="0"/>
              </a:rPr>
              <a:t>s </a:t>
            </a:r>
            <a:r>
              <a:rPr lang="es-ES" sz="3200" dirty="0">
                <a:solidFill>
                  <a:schemeClr val="tx2"/>
                </a:solidFill>
                <a:latin typeface="Arial" panose="020B0604020202020204" pitchFamily="34" charset="0"/>
                <a:cs typeface="Arial" panose="020B0604020202020204" pitchFamily="34" charset="0"/>
              </a:rPr>
              <a:t>un atributo de calidad que, dependiendo de los usuarios, las tareas </a:t>
            </a:r>
            <a:r>
              <a:rPr lang="es-ES" sz="3200" dirty="0" smtClean="0">
                <a:solidFill>
                  <a:schemeClr val="tx2"/>
                </a:solidFill>
                <a:latin typeface="Arial" panose="020B0604020202020204" pitchFamily="34" charset="0"/>
                <a:cs typeface="Arial" panose="020B0604020202020204" pitchFamily="34" charset="0"/>
              </a:rPr>
              <a:t>y </a:t>
            </a:r>
            <a:r>
              <a:rPr lang="es-ES" sz="3200" dirty="0">
                <a:solidFill>
                  <a:schemeClr val="tx2"/>
                </a:solidFill>
                <a:latin typeface="Arial" panose="020B0604020202020204" pitchFamily="34" charset="0"/>
                <a:cs typeface="Arial" panose="020B0604020202020204" pitchFamily="34" charset="0"/>
              </a:rPr>
              <a:t>el </a:t>
            </a:r>
            <a:r>
              <a:rPr lang="es-ES" sz="3200" dirty="0" smtClean="0">
                <a:solidFill>
                  <a:schemeClr val="tx2"/>
                </a:solidFill>
                <a:latin typeface="Arial" panose="020B0604020202020204" pitchFamily="34" charset="0"/>
                <a:cs typeface="Arial" panose="020B0604020202020204" pitchFamily="34" charset="0"/>
              </a:rPr>
              <a:t>contexto, mide:</a:t>
            </a:r>
          </a:p>
          <a:p>
            <a:pPr marL="0" indent="0" algn="ctr">
              <a:buNone/>
            </a:pPr>
            <a:r>
              <a:rPr lang="es-ES" sz="3200" dirty="0" smtClean="0">
                <a:solidFill>
                  <a:schemeClr val="tx2"/>
                </a:solidFill>
                <a:latin typeface="Arial" panose="020B0604020202020204" pitchFamily="34" charset="0"/>
                <a:cs typeface="Arial" panose="020B0604020202020204" pitchFamily="34" charset="0"/>
              </a:rPr>
              <a:t> </a:t>
            </a:r>
            <a:endParaRPr lang="es-ES" sz="3200"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a:t>
            </a:r>
            <a:r>
              <a:rPr lang="es-ES" sz="2900" b="1" dirty="0">
                <a:solidFill>
                  <a:schemeClr val="tx2"/>
                </a:solidFill>
                <a:latin typeface="Arial" panose="020B0604020202020204" pitchFamily="34" charset="0"/>
                <a:cs typeface="Arial" panose="020B0604020202020204" pitchFamily="34" charset="0"/>
              </a:rPr>
              <a:t>facilidad de </a:t>
            </a:r>
            <a:r>
              <a:rPr lang="es-ES" sz="2900" b="1" dirty="0" smtClean="0">
                <a:solidFill>
                  <a:schemeClr val="tx2"/>
                </a:solidFill>
                <a:latin typeface="Arial" panose="020B0604020202020204" pitchFamily="34" charset="0"/>
                <a:cs typeface="Arial" panose="020B0604020202020204" pitchFamily="34" charset="0"/>
              </a:rPr>
              <a:t>aprendizaje</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eficiencia </a:t>
            </a:r>
            <a:r>
              <a:rPr lang="es-ES" sz="2900" b="1" dirty="0">
                <a:solidFill>
                  <a:schemeClr val="tx2"/>
                </a:solidFill>
                <a:latin typeface="Arial" panose="020B0604020202020204" pitchFamily="34" charset="0"/>
                <a:cs typeface="Arial" panose="020B0604020202020204" pitchFamily="34" charset="0"/>
              </a:rPr>
              <a:t>motriz y </a:t>
            </a:r>
            <a:r>
              <a:rPr lang="es-ES" sz="2900" b="1" dirty="0" smtClean="0">
                <a:solidFill>
                  <a:schemeClr val="tx2"/>
                </a:solidFill>
                <a:latin typeface="Arial" panose="020B0604020202020204" pitchFamily="34" charset="0"/>
                <a:cs typeface="Arial" panose="020B0604020202020204" pitchFamily="34" charset="0"/>
              </a:rPr>
              <a:t>cognitiva</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a:t>
            </a:r>
            <a:r>
              <a:rPr lang="es-ES" sz="2900" b="1" dirty="0">
                <a:solidFill>
                  <a:schemeClr val="tx2"/>
                </a:solidFill>
                <a:latin typeface="Arial" panose="020B0604020202020204" pitchFamily="34" charset="0"/>
                <a:cs typeface="Arial" panose="020B0604020202020204" pitchFamily="34" charset="0"/>
              </a:rPr>
              <a:t>capacidad de recordar lo </a:t>
            </a:r>
            <a:r>
              <a:rPr lang="es-ES" sz="2900" b="1" dirty="0" smtClean="0">
                <a:solidFill>
                  <a:schemeClr val="tx2"/>
                </a:solidFill>
                <a:latin typeface="Arial" panose="020B0604020202020204" pitchFamily="34" charset="0"/>
                <a:cs typeface="Arial" panose="020B0604020202020204" pitchFamily="34" charset="0"/>
              </a:rPr>
              <a:t>aprendido </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el </a:t>
            </a:r>
            <a:r>
              <a:rPr lang="es-ES" sz="2900" b="1" dirty="0">
                <a:solidFill>
                  <a:schemeClr val="tx2"/>
                </a:solidFill>
                <a:latin typeface="Arial" panose="020B0604020202020204" pitchFamily="34" charset="0"/>
                <a:cs typeface="Arial" panose="020B0604020202020204" pitchFamily="34" charset="0"/>
              </a:rPr>
              <a:t>manejo </a:t>
            </a:r>
            <a:r>
              <a:rPr lang="es-ES" sz="2900" b="1" dirty="0">
                <a:solidFill>
                  <a:schemeClr val="tx2"/>
                </a:solidFill>
                <a:latin typeface="Arial" panose="020B0604020202020204" pitchFamily="34" charset="0"/>
                <a:cs typeface="Arial" panose="020B0604020202020204" pitchFamily="34" charset="0"/>
              </a:rPr>
              <a:t>de </a:t>
            </a:r>
            <a:r>
              <a:rPr lang="es-ES" sz="2900" b="1" dirty="0" smtClean="0">
                <a:solidFill>
                  <a:schemeClr val="tx2"/>
                </a:solidFill>
                <a:latin typeface="Arial" panose="020B0604020202020204" pitchFamily="34" charset="0"/>
                <a:cs typeface="Arial" panose="020B0604020202020204" pitchFamily="34" charset="0"/>
              </a:rPr>
              <a:t>errores</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a:t>
            </a:r>
            <a:r>
              <a:rPr lang="es-ES" sz="2900" b="1" dirty="0">
                <a:solidFill>
                  <a:schemeClr val="tx2"/>
                </a:solidFill>
                <a:latin typeface="Arial" panose="020B0604020202020204" pitchFamily="34" charset="0"/>
                <a:cs typeface="Arial" panose="020B0604020202020204" pitchFamily="34" charset="0"/>
              </a:rPr>
              <a:t>satisfacción </a:t>
            </a:r>
            <a:r>
              <a:rPr lang="es-ES" sz="2900" b="1" dirty="0" smtClean="0">
                <a:solidFill>
                  <a:schemeClr val="tx2"/>
                </a:solidFill>
                <a:latin typeface="Arial" panose="020B0604020202020204" pitchFamily="34" charset="0"/>
                <a:cs typeface="Arial" panose="020B0604020202020204" pitchFamily="34" charset="0"/>
              </a:rPr>
              <a:t>subjetiva</a:t>
            </a:r>
            <a:endParaRPr lang="en-US" sz="29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215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0"/>
            <a:ext cx="7467600" cy="638944"/>
          </a:xfrm>
        </p:spPr>
        <p:txBody>
          <a:bodyPr>
            <a:normAutofit fontScale="90000"/>
          </a:bodyPr>
          <a:lstStyle/>
          <a:p>
            <a:r>
              <a:rPr lang="es-ES" sz="3600" b="1" dirty="0">
                <a:latin typeface="Arial" panose="020B0604020202020204" pitchFamily="34" charset="0"/>
                <a:ea typeface="+mn-ea"/>
                <a:cs typeface="Arial" panose="020B0604020202020204" pitchFamily="34" charset="0"/>
              </a:rPr>
              <a:t>Diseño Centrado en el Usuario</a:t>
            </a:r>
            <a:endParaRPr lang="en-US" sz="3600" b="1" dirty="0">
              <a:latin typeface="Arial" panose="020B0604020202020204" pitchFamily="34" charset="0"/>
              <a:ea typeface="+mn-ea"/>
              <a:cs typeface="Arial" panose="020B0604020202020204" pitchFamily="34" charset="0"/>
            </a:endParaRPr>
          </a:p>
        </p:txBody>
      </p:sp>
      <p:sp>
        <p:nvSpPr>
          <p:cNvPr id="4" name="Elipse 3"/>
          <p:cNvSpPr/>
          <p:nvPr/>
        </p:nvSpPr>
        <p:spPr>
          <a:xfrm>
            <a:off x="467544" y="3875936"/>
            <a:ext cx="7704856" cy="288032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es-ES" sz="2000" b="1" dirty="0">
              <a:solidFill>
                <a:schemeClr val="tx2">
                  <a:lumMod val="20000"/>
                  <a:lumOff val="80000"/>
                </a:schemeClr>
              </a:solidFill>
              <a:latin typeface="Arial" panose="020B0604020202020204" pitchFamily="34" charset="0"/>
              <a:cs typeface="Arial" panose="020B0604020202020204" pitchFamily="34" charset="0"/>
            </a:endParaRPr>
          </a:p>
          <a:p>
            <a:pPr marL="0" indent="0" algn="ctr">
              <a:buNone/>
            </a:pPr>
            <a:r>
              <a:rPr lang="es-ES" sz="2000" b="1" dirty="0">
                <a:solidFill>
                  <a:schemeClr val="tx2">
                    <a:lumMod val="20000"/>
                    <a:lumOff val="80000"/>
                  </a:schemeClr>
                </a:solidFill>
                <a:latin typeface="Arial" panose="020B0604020202020204" pitchFamily="34" charset="0"/>
                <a:cs typeface="Arial" panose="020B0604020202020204" pitchFamily="34" charset="0"/>
              </a:rPr>
              <a:t>Reconocen </a:t>
            </a:r>
            <a:r>
              <a:rPr lang="es-ES" sz="2000" b="1" dirty="0">
                <a:solidFill>
                  <a:schemeClr val="tx2">
                    <a:lumMod val="20000"/>
                    <a:lumOff val="80000"/>
                  </a:schemeClr>
                </a:solidFill>
                <a:latin typeface="Arial" panose="020B0604020202020204" pitchFamily="34" charset="0"/>
                <a:cs typeface="Arial" panose="020B0604020202020204" pitchFamily="34" charset="0"/>
              </a:rPr>
              <a:t>las necesidades y los intereses</a:t>
            </a:r>
          </a:p>
          <a:p>
            <a:pPr marL="0" indent="0" algn="ctr">
              <a:buNone/>
            </a:pPr>
            <a:r>
              <a:rPr lang="es-ES" sz="2000" b="1" dirty="0">
                <a:solidFill>
                  <a:schemeClr val="tx2">
                    <a:lumMod val="20000"/>
                    <a:lumOff val="80000"/>
                  </a:schemeClr>
                </a:solidFill>
                <a:latin typeface="Arial" panose="020B0604020202020204" pitchFamily="34" charset="0"/>
                <a:cs typeface="Arial" panose="020B0604020202020204" pitchFamily="34" charset="0"/>
              </a:rPr>
              <a:t>de los usuarios, y ponen foco en el diseño basado en las capacidades y </a:t>
            </a:r>
            <a:r>
              <a:rPr lang="es-ES" sz="2000" b="1" dirty="0">
                <a:solidFill>
                  <a:schemeClr val="tx2">
                    <a:lumMod val="20000"/>
                    <a:lumOff val="80000"/>
                  </a:schemeClr>
                </a:solidFill>
                <a:latin typeface="Arial" panose="020B0604020202020204" pitchFamily="34" charset="0"/>
                <a:cs typeface="Arial" panose="020B0604020202020204" pitchFamily="34" charset="0"/>
              </a:rPr>
              <a:t>limitaciones </a:t>
            </a:r>
            <a:r>
              <a:rPr lang="es-ES" sz="2000" b="1" dirty="0">
                <a:solidFill>
                  <a:schemeClr val="tx2">
                    <a:lumMod val="20000"/>
                    <a:lumOff val="80000"/>
                  </a:schemeClr>
                </a:solidFill>
                <a:latin typeface="Arial" panose="020B0604020202020204" pitchFamily="34" charset="0"/>
                <a:cs typeface="Arial" panose="020B0604020202020204" pitchFamily="34" charset="0"/>
              </a:rPr>
              <a:t>naturales de las personas a fin de lograr una mayor facilidad de uso.</a:t>
            </a:r>
          </a:p>
          <a:p>
            <a:pPr algn="ctr"/>
            <a:endParaRPr lang="en-US" dirty="0"/>
          </a:p>
        </p:txBody>
      </p:sp>
      <p:sp>
        <p:nvSpPr>
          <p:cNvPr id="5" name="Elipse 4"/>
          <p:cNvSpPr/>
          <p:nvPr/>
        </p:nvSpPr>
        <p:spPr>
          <a:xfrm>
            <a:off x="314008" y="638944"/>
            <a:ext cx="7714376" cy="25980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es-ES" b="1" dirty="0" smtClean="0">
              <a:solidFill>
                <a:schemeClr val="tx2"/>
              </a:solidFill>
              <a:latin typeface="Arial" panose="020B0604020202020204" pitchFamily="34" charset="0"/>
              <a:cs typeface="Arial" panose="020B0604020202020204" pitchFamily="34" charset="0"/>
            </a:endParaRPr>
          </a:p>
          <a:p>
            <a:pPr marL="0" indent="0" algn="ctr">
              <a:buNone/>
            </a:pPr>
            <a:endParaRPr lang="es-ES" b="1" dirty="0">
              <a:solidFill>
                <a:schemeClr val="tx2"/>
              </a:solidFill>
              <a:latin typeface="Arial" panose="020B0604020202020204" pitchFamily="34" charset="0"/>
              <a:cs typeface="Arial" panose="020B0604020202020204" pitchFamily="34" charset="0"/>
            </a:endParaRPr>
          </a:p>
          <a:p>
            <a:pPr marL="0" indent="0" algn="ctr">
              <a:buNone/>
            </a:pPr>
            <a:r>
              <a:rPr lang="es-ES" b="1" dirty="0" smtClean="0">
                <a:solidFill>
                  <a:schemeClr val="tx2">
                    <a:lumMod val="75000"/>
                  </a:schemeClr>
                </a:solidFill>
                <a:latin typeface="Arial" panose="020B0604020202020204" pitchFamily="34" charset="0"/>
                <a:cs typeface="Arial" panose="020B0604020202020204" pitchFamily="34" charset="0"/>
              </a:rPr>
              <a:t>El </a:t>
            </a:r>
            <a:r>
              <a:rPr lang="es-ES" b="1" dirty="0">
                <a:solidFill>
                  <a:schemeClr val="tx2">
                    <a:lumMod val="75000"/>
                  </a:schemeClr>
                </a:solidFill>
                <a:latin typeface="Arial" panose="020B0604020202020204" pitchFamily="34" charset="0"/>
                <a:cs typeface="Arial" panose="020B0604020202020204" pitchFamily="34" charset="0"/>
              </a:rPr>
              <a:t>concepto nace de la publicación </a:t>
            </a:r>
            <a:r>
              <a:rPr lang="en-US" b="1" dirty="0">
                <a:solidFill>
                  <a:schemeClr val="tx2">
                    <a:lumMod val="75000"/>
                  </a:schemeClr>
                </a:solidFill>
                <a:latin typeface="Arial" panose="020B0604020202020204" pitchFamily="34" charset="0"/>
                <a:cs typeface="Arial" panose="020B0604020202020204" pitchFamily="34" charset="0"/>
              </a:rPr>
              <a:t>User-Centered System Design: New Perspectives on Human-Computer Interaction (Norman and Draper, 1986)</a:t>
            </a:r>
            <a:r>
              <a:rPr lang="en-US" b="1" dirty="0">
                <a:solidFill>
                  <a:schemeClr val="tx2">
                    <a:lumMod val="75000"/>
                  </a:schemeClr>
                </a:solidFill>
              </a:rPr>
              <a:t>.</a:t>
            </a:r>
          </a:p>
          <a:p>
            <a:pPr marL="0" indent="0" algn="ctr">
              <a:buNone/>
            </a:pPr>
            <a:endParaRPr lang="en-US" b="1" dirty="0"/>
          </a:p>
          <a:p>
            <a:pPr algn="ctr"/>
            <a:endParaRPr lang="en-US" dirty="0"/>
          </a:p>
        </p:txBody>
      </p:sp>
      <p:sp>
        <p:nvSpPr>
          <p:cNvPr id="7" name="Flecha abajo 6"/>
          <p:cNvSpPr/>
          <p:nvPr/>
        </p:nvSpPr>
        <p:spPr>
          <a:xfrm>
            <a:off x="3589824" y="3324054"/>
            <a:ext cx="1162744" cy="464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34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23528" y="0"/>
            <a:ext cx="8434390" cy="4752529"/>
          </a:xfrm>
          <a:prstGeom prst="rect">
            <a:avLst/>
          </a:prstGeom>
        </p:spPr>
      </p:pic>
      <p:sp>
        <p:nvSpPr>
          <p:cNvPr id="8" name="Rectángulo 7"/>
          <p:cNvSpPr/>
          <p:nvPr/>
        </p:nvSpPr>
        <p:spPr>
          <a:xfrm>
            <a:off x="323528" y="4581128"/>
            <a:ext cx="8208912" cy="461665"/>
          </a:xfrm>
          <a:prstGeom prst="rect">
            <a:avLst/>
          </a:prstGeom>
        </p:spPr>
        <p:txBody>
          <a:bodyPr wrap="square">
            <a:spAutoFit/>
          </a:bodyPr>
          <a:lstStyle/>
          <a:p>
            <a:pPr algn="ctr"/>
            <a:r>
              <a:rPr lang="es-ES" b="1" cap="small" dirty="0">
                <a:solidFill>
                  <a:schemeClr val="tx2"/>
                </a:solidFill>
                <a:latin typeface="Arial" panose="020B0604020202020204" pitchFamily="34" charset="0"/>
                <a:cs typeface="Arial" panose="020B0604020202020204" pitchFamily="34" charset="0"/>
              </a:rPr>
              <a:t>Foco </a:t>
            </a:r>
            <a:r>
              <a:rPr lang="es-ES" b="1" cap="small" dirty="0">
                <a:solidFill>
                  <a:schemeClr val="tx2"/>
                </a:solidFill>
                <a:latin typeface="Arial" panose="020B0604020202020204" pitchFamily="34" charset="0"/>
                <a:cs typeface="Arial" panose="020B0604020202020204" pitchFamily="34" charset="0"/>
              </a:rPr>
              <a:t>en la usabilidad del </a:t>
            </a:r>
            <a:r>
              <a:rPr lang="es-ES" b="1" cap="small" dirty="0" smtClean="0">
                <a:solidFill>
                  <a:schemeClr val="tx2"/>
                </a:solidFill>
                <a:latin typeface="Arial" panose="020B0604020202020204" pitchFamily="34" charset="0"/>
                <a:cs typeface="Arial" panose="020B0604020202020204" pitchFamily="34" charset="0"/>
              </a:rPr>
              <a:t>diseño </a:t>
            </a:r>
          </a:p>
        </p:txBody>
      </p:sp>
      <p:sp>
        <p:nvSpPr>
          <p:cNvPr id="9" name="Rectángulo 8"/>
          <p:cNvSpPr/>
          <p:nvPr/>
        </p:nvSpPr>
        <p:spPr>
          <a:xfrm>
            <a:off x="215516" y="5157192"/>
            <a:ext cx="8424936" cy="1569660"/>
          </a:xfrm>
          <a:prstGeom prst="rect">
            <a:avLst/>
          </a:prstGeom>
          <a:solidFill>
            <a:schemeClr val="accent1"/>
          </a:solidFill>
        </p:spPr>
        <p:txBody>
          <a:bodyPr wrap="square">
            <a:spAutoFit/>
          </a:bodyPr>
          <a:lstStyle/>
          <a:p>
            <a:pPr algn="ctr"/>
            <a:r>
              <a:rPr lang="es-ES" b="1" cap="small" dirty="0">
                <a:solidFill>
                  <a:schemeClr val="tx2">
                    <a:lumMod val="20000"/>
                    <a:lumOff val="80000"/>
                  </a:schemeClr>
                </a:solidFill>
                <a:latin typeface="Arial" panose="020B0604020202020204" pitchFamily="34" charset="0"/>
                <a:cs typeface="Arial" panose="020B0604020202020204" pitchFamily="34" charset="0"/>
              </a:rPr>
              <a:t>En el ámbito de las interacciones humano-computadora, el DCU pone al usuario</a:t>
            </a:r>
          </a:p>
          <a:p>
            <a:pPr algn="ctr"/>
            <a:r>
              <a:rPr lang="es-ES" b="1" cap="small" dirty="0">
                <a:solidFill>
                  <a:schemeClr val="tx2">
                    <a:lumMod val="20000"/>
                    <a:lumOff val="80000"/>
                  </a:schemeClr>
                </a:solidFill>
                <a:latin typeface="Arial" panose="020B0604020202020204" pitchFamily="34" charset="0"/>
                <a:cs typeface="Arial" panose="020B0604020202020204" pitchFamily="34" charset="0"/>
              </a:rPr>
              <a:t>como eje central de todos los procesos relacionados a la ingeniería de software</a:t>
            </a:r>
            <a:endParaRPr lang="en-US" b="1" cap="small" dirty="0">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968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640"/>
            <a:ext cx="7467600" cy="638944"/>
          </a:xfrm>
        </p:spPr>
        <p:txBody>
          <a:bodyPr>
            <a:normAutofit fontScale="90000"/>
          </a:bodyPr>
          <a:lstStyle/>
          <a:p>
            <a:r>
              <a:rPr lang="es-AR" sz="3600" b="1" dirty="0">
                <a:latin typeface="Arial" panose="020B0604020202020204" pitchFamily="34" charset="0"/>
                <a:ea typeface="+mn-ea"/>
                <a:cs typeface="Arial" panose="020B0604020202020204" pitchFamily="34" charset="0"/>
              </a:rPr>
              <a:t>DCU - Objetivos</a:t>
            </a:r>
            <a:endParaRPr lang="en-US" sz="3600" b="1" dirty="0">
              <a:latin typeface="Arial" panose="020B0604020202020204" pitchFamily="34" charset="0"/>
              <a:ea typeface="+mn-ea"/>
              <a:cs typeface="Arial" panose="020B0604020202020204" pitchFamily="34" charset="0"/>
            </a:endParaRPr>
          </a:p>
        </p:txBody>
      </p:sp>
      <p:sp>
        <p:nvSpPr>
          <p:cNvPr id="4" name="Rectángulo 3"/>
          <p:cNvSpPr/>
          <p:nvPr/>
        </p:nvSpPr>
        <p:spPr>
          <a:xfrm>
            <a:off x="323528" y="1487299"/>
            <a:ext cx="7992888" cy="4231928"/>
          </a:xfrm>
          <a:prstGeom prst="rect">
            <a:avLst/>
          </a:prstGeom>
          <a:solidFill>
            <a:schemeClr val="accent1">
              <a:lumMod val="20000"/>
              <a:lumOff val="80000"/>
            </a:schemeClr>
          </a:solidFill>
          <a:effectLst>
            <a:outerShdw blurRad="50800" dist="50800" dir="5400000" algn="ctr" rotWithShape="0">
              <a:schemeClr val="tx1"/>
            </a:outerShdw>
            <a:softEdge rad="165100"/>
          </a:effectLst>
        </p:spPr>
        <p:txBody>
          <a:bodyPr wrap="square">
            <a:spAutoFit/>
          </a:bodyPr>
          <a:lstStyle/>
          <a:p>
            <a:pPr marL="639763" lvl="1" indent="-273050">
              <a:spcBef>
                <a:spcPct val="20000"/>
              </a:spcBef>
              <a:buClr>
                <a:schemeClr val="accent1"/>
              </a:buClr>
              <a:buSzPct val="80000"/>
              <a:buFont typeface="Wingdings 2" pitchFamily="18" charset="2"/>
              <a:buChar char=""/>
            </a:pPr>
            <a:endParaRPr lang="es-ES" sz="2900" b="1" dirty="0" smtClean="0">
              <a:solidFill>
                <a:schemeClr val="tx2"/>
              </a:solidFill>
              <a:latin typeface="Arial" panose="020B0604020202020204" pitchFamily="34" charset="0"/>
              <a:cs typeface="Arial" panose="020B0604020202020204" pitchFamily="34" charset="0"/>
            </a:endParaRPr>
          </a:p>
          <a:p>
            <a:pPr marL="639763" lvl="1" indent="-273050">
              <a:spcBef>
                <a:spcPct val="20000"/>
              </a:spcBef>
              <a:buClr>
                <a:schemeClr val="accent1"/>
              </a:buClr>
              <a:buSzPct val="80000"/>
              <a:buFont typeface="Wingdings 2" pitchFamily="18" charset="2"/>
              <a:buChar char=""/>
            </a:pPr>
            <a:r>
              <a:rPr lang="es-ES" b="1" dirty="0" smtClean="0">
                <a:solidFill>
                  <a:schemeClr val="tx2"/>
                </a:solidFill>
                <a:latin typeface="Arial" panose="020B0604020202020204" pitchFamily="34" charset="0"/>
                <a:cs typeface="Arial" panose="020B0604020202020204" pitchFamily="34" charset="0"/>
              </a:rPr>
              <a:t>Satisfacer  </a:t>
            </a:r>
            <a:r>
              <a:rPr lang="es-ES" b="1" dirty="0">
                <a:solidFill>
                  <a:schemeClr val="tx2"/>
                </a:solidFill>
                <a:latin typeface="Arial" panose="020B0604020202020204" pitchFamily="34" charset="0"/>
                <a:cs typeface="Arial" panose="020B0604020202020204" pitchFamily="34" charset="0"/>
              </a:rPr>
              <a:t>las </a:t>
            </a:r>
            <a:r>
              <a:rPr lang="es-ES" b="1" dirty="0" smtClean="0">
                <a:solidFill>
                  <a:schemeClr val="tx2"/>
                </a:solidFill>
                <a:latin typeface="Arial" panose="020B0604020202020204" pitchFamily="34" charset="0"/>
                <a:cs typeface="Arial" panose="020B0604020202020204" pitchFamily="34" charset="0"/>
              </a:rPr>
              <a:t>necesidades de </a:t>
            </a:r>
            <a:r>
              <a:rPr lang="es-ES" b="1" dirty="0">
                <a:solidFill>
                  <a:schemeClr val="tx2"/>
                </a:solidFill>
                <a:latin typeface="Arial" panose="020B0604020202020204" pitchFamily="34" charset="0"/>
                <a:cs typeface="Arial" panose="020B0604020202020204" pitchFamily="34" charset="0"/>
              </a:rPr>
              <a:t>todos sus usuarios </a:t>
            </a:r>
            <a:r>
              <a:rPr lang="es-ES" b="1" dirty="0">
                <a:solidFill>
                  <a:schemeClr val="tx2"/>
                </a:solidFill>
                <a:latin typeface="Arial" panose="020B0604020202020204" pitchFamily="34" charset="0"/>
                <a:cs typeface="Arial" panose="020B0604020202020204" pitchFamily="34" charset="0"/>
              </a:rPr>
              <a:t>potenciales </a:t>
            </a:r>
          </a:p>
          <a:p>
            <a:pPr marL="639763" lvl="1" indent="-273050">
              <a:spcBef>
                <a:spcPct val="20000"/>
              </a:spcBef>
              <a:buClr>
                <a:schemeClr val="accent1"/>
              </a:buClr>
              <a:buSzPct val="80000"/>
              <a:buFont typeface="Wingdings 2" pitchFamily="18" charset="2"/>
              <a:buChar char=""/>
            </a:pPr>
            <a:endParaRPr lang="es-ES" b="1" dirty="0">
              <a:solidFill>
                <a:schemeClr val="tx2"/>
              </a:solidFill>
              <a:latin typeface="Arial" panose="020B0604020202020204" pitchFamily="34" charset="0"/>
              <a:cs typeface="Arial" panose="020B0604020202020204" pitchFamily="34" charset="0"/>
            </a:endParaRPr>
          </a:p>
          <a:p>
            <a:pPr marL="639763" lvl="1" indent="-273050">
              <a:spcBef>
                <a:spcPct val="20000"/>
              </a:spcBef>
              <a:buClr>
                <a:schemeClr val="accent1"/>
              </a:buClr>
              <a:buSzPct val="80000"/>
              <a:buFont typeface="Wingdings 2" pitchFamily="18" charset="2"/>
              <a:buChar char=""/>
            </a:pPr>
            <a:r>
              <a:rPr lang="es-ES" b="1" dirty="0">
                <a:solidFill>
                  <a:schemeClr val="tx2"/>
                </a:solidFill>
                <a:latin typeface="Arial" panose="020B0604020202020204" pitchFamily="34" charset="0"/>
                <a:cs typeface="Arial" panose="020B0604020202020204" pitchFamily="34" charset="0"/>
              </a:rPr>
              <a:t>Adaptar </a:t>
            </a:r>
            <a:r>
              <a:rPr lang="es-ES" b="1" dirty="0">
                <a:solidFill>
                  <a:schemeClr val="tx2"/>
                </a:solidFill>
                <a:latin typeface="Arial" panose="020B0604020202020204" pitchFamily="34" charset="0"/>
                <a:cs typeface="Arial" panose="020B0604020202020204" pitchFamily="34" charset="0"/>
              </a:rPr>
              <a:t>la tecnología utilizada a </a:t>
            </a:r>
            <a:r>
              <a:rPr lang="es-ES" b="1" dirty="0" smtClean="0">
                <a:solidFill>
                  <a:schemeClr val="tx2"/>
                </a:solidFill>
                <a:latin typeface="Arial" panose="020B0604020202020204" pitchFamily="34" charset="0"/>
                <a:cs typeface="Arial" panose="020B0604020202020204" pitchFamily="34" charset="0"/>
              </a:rPr>
              <a:t>las expectativas </a:t>
            </a:r>
            <a:r>
              <a:rPr lang="es-ES" b="1" dirty="0">
                <a:solidFill>
                  <a:schemeClr val="tx2"/>
                </a:solidFill>
                <a:latin typeface="Arial" panose="020B0604020202020204" pitchFamily="34" charset="0"/>
                <a:cs typeface="Arial" panose="020B0604020202020204" pitchFamily="34" charset="0"/>
              </a:rPr>
              <a:t>de los usuarios</a:t>
            </a:r>
          </a:p>
          <a:p>
            <a:pPr marL="639763" lvl="1" indent="-273050">
              <a:spcBef>
                <a:spcPct val="20000"/>
              </a:spcBef>
              <a:buClr>
                <a:schemeClr val="accent1"/>
              </a:buClr>
              <a:buSzPct val="80000"/>
              <a:buFont typeface="Wingdings 2" pitchFamily="18" charset="2"/>
              <a:buChar char=""/>
            </a:pPr>
            <a:endParaRPr lang="es-ES" b="1" dirty="0">
              <a:solidFill>
                <a:schemeClr val="tx2"/>
              </a:solidFill>
              <a:latin typeface="Arial" panose="020B0604020202020204" pitchFamily="34" charset="0"/>
              <a:cs typeface="Arial" panose="020B0604020202020204" pitchFamily="34" charset="0"/>
            </a:endParaRPr>
          </a:p>
          <a:p>
            <a:pPr marL="639763" lvl="1" indent="-273050">
              <a:spcBef>
                <a:spcPct val="20000"/>
              </a:spcBef>
              <a:buClr>
                <a:schemeClr val="accent1"/>
              </a:buClr>
              <a:buSzPct val="80000"/>
              <a:buFont typeface="Wingdings 2" pitchFamily="18" charset="2"/>
              <a:buChar char=""/>
            </a:pPr>
            <a:r>
              <a:rPr lang="es-ES" b="1" dirty="0" smtClean="0">
                <a:solidFill>
                  <a:schemeClr val="tx2"/>
                </a:solidFill>
                <a:latin typeface="Arial" panose="020B0604020202020204" pitchFamily="34" charset="0"/>
                <a:cs typeface="Arial" panose="020B0604020202020204" pitchFamily="34" charset="0"/>
              </a:rPr>
              <a:t>Crear </a:t>
            </a:r>
            <a:r>
              <a:rPr lang="es-ES" b="1" dirty="0">
                <a:solidFill>
                  <a:schemeClr val="tx2"/>
                </a:solidFill>
                <a:latin typeface="Arial" panose="020B0604020202020204" pitchFamily="34" charset="0"/>
                <a:cs typeface="Arial" panose="020B0604020202020204" pitchFamily="34" charset="0"/>
              </a:rPr>
              <a:t>interfaces que faciliten la consecución de </a:t>
            </a:r>
            <a:r>
              <a:rPr lang="es-ES" b="1" dirty="0">
                <a:solidFill>
                  <a:schemeClr val="tx2"/>
                </a:solidFill>
                <a:latin typeface="Arial" panose="020B0604020202020204" pitchFamily="34" charset="0"/>
                <a:cs typeface="Arial" panose="020B0604020202020204" pitchFamily="34" charset="0"/>
              </a:rPr>
              <a:t>los objetivos </a:t>
            </a:r>
            <a:r>
              <a:rPr lang="es-ES" b="1" dirty="0">
                <a:solidFill>
                  <a:schemeClr val="tx2"/>
                </a:solidFill>
                <a:latin typeface="Arial" panose="020B0604020202020204" pitchFamily="34" charset="0"/>
                <a:cs typeface="Arial" panose="020B0604020202020204" pitchFamily="34" charset="0"/>
              </a:rPr>
              <a:t>de los usuarios</a:t>
            </a:r>
          </a:p>
          <a:p>
            <a:endParaRPr lang="en-US" dirty="0"/>
          </a:p>
        </p:txBody>
      </p:sp>
      <p:sp>
        <p:nvSpPr>
          <p:cNvPr id="8" name="Flecha abajo 7"/>
          <p:cNvSpPr/>
          <p:nvPr/>
        </p:nvSpPr>
        <p:spPr>
          <a:xfrm>
            <a:off x="1763688" y="827584"/>
            <a:ext cx="1152128" cy="659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919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0120" y="188640"/>
            <a:ext cx="7467600" cy="594320"/>
          </a:xfrm>
        </p:spPr>
        <p:txBody>
          <a:bodyPr>
            <a:normAutofit/>
          </a:bodyPr>
          <a:lstStyle/>
          <a:p>
            <a:r>
              <a:rPr lang="es-AR" sz="3200" b="1" dirty="0">
                <a:latin typeface="Arial" panose="020B0604020202020204" pitchFamily="34" charset="0"/>
                <a:ea typeface="+mn-ea"/>
                <a:cs typeface="Arial" panose="020B0604020202020204" pitchFamily="34" charset="0"/>
              </a:rPr>
              <a:t>DCU </a:t>
            </a:r>
            <a:r>
              <a:rPr lang="es-AR" sz="3200" b="1" dirty="0" smtClean="0">
                <a:latin typeface="Arial" panose="020B0604020202020204" pitchFamily="34" charset="0"/>
                <a:ea typeface="+mn-ea"/>
                <a:cs typeface="Arial" panose="020B0604020202020204" pitchFamily="34" charset="0"/>
              </a:rPr>
              <a:t>- FASES</a:t>
            </a:r>
            <a:endParaRPr lang="en-US" sz="3200" b="1" dirty="0">
              <a:latin typeface="Arial" panose="020B0604020202020204" pitchFamily="34" charset="0"/>
              <a:ea typeface="+mn-ea"/>
              <a:cs typeface="Arial" panose="020B0604020202020204" pitchFamily="34" charset="0"/>
            </a:endParaRPr>
          </a:p>
        </p:txBody>
      </p:sp>
      <p:sp>
        <p:nvSpPr>
          <p:cNvPr id="4" name="Rectángulo 3"/>
          <p:cNvSpPr/>
          <p:nvPr/>
        </p:nvSpPr>
        <p:spPr>
          <a:xfrm>
            <a:off x="217280" y="980728"/>
            <a:ext cx="7673280" cy="5632311"/>
          </a:xfrm>
          <a:prstGeom prst="rect">
            <a:avLst/>
          </a:prstGeom>
        </p:spPr>
        <p:txBody>
          <a:bodyPr wrap="square">
            <a:spAutoFit/>
          </a:bodyPr>
          <a:lstStyle/>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Entender y especificar el contexto de uso: </a:t>
            </a:r>
            <a:r>
              <a:rPr lang="es-ES" dirty="0">
                <a:solidFill>
                  <a:schemeClr val="tx2"/>
                </a:solidFill>
                <a:latin typeface="Arial" panose="020B0604020202020204" pitchFamily="34" charset="0"/>
                <a:cs typeface="Arial" panose="020B0604020202020204" pitchFamily="34" charset="0"/>
              </a:rPr>
              <a:t>identificar a las personas </a:t>
            </a:r>
            <a:r>
              <a:rPr lang="es-ES" dirty="0" smtClean="0">
                <a:solidFill>
                  <a:schemeClr val="tx2"/>
                </a:solidFill>
                <a:latin typeface="Arial" panose="020B0604020202020204" pitchFamily="34" charset="0"/>
                <a:cs typeface="Arial" panose="020B0604020202020204" pitchFamily="34" charset="0"/>
              </a:rPr>
              <a:t>a las </a:t>
            </a:r>
            <a:r>
              <a:rPr lang="es-ES" dirty="0">
                <a:solidFill>
                  <a:schemeClr val="tx2"/>
                </a:solidFill>
                <a:latin typeface="Arial" panose="020B0604020202020204" pitchFamily="34" charset="0"/>
                <a:cs typeface="Arial" panose="020B0604020202020204" pitchFamily="34" charset="0"/>
              </a:rPr>
              <a:t>que se dirige el producto, para qué lo usarán y en qué condiciones.</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Especificar </a:t>
            </a:r>
            <a:r>
              <a:rPr lang="es-ES" b="1" dirty="0">
                <a:solidFill>
                  <a:schemeClr val="tx2"/>
                </a:solidFill>
                <a:latin typeface="Arial" panose="020B0604020202020204" pitchFamily="34" charset="0"/>
                <a:cs typeface="Arial" panose="020B0604020202020204" pitchFamily="34" charset="0"/>
              </a:rPr>
              <a:t>requisitos: </a:t>
            </a:r>
            <a:r>
              <a:rPr lang="es-ES" dirty="0">
                <a:solidFill>
                  <a:schemeClr val="tx2"/>
                </a:solidFill>
                <a:latin typeface="Arial" panose="020B0604020202020204" pitchFamily="34" charset="0"/>
                <a:cs typeface="Arial" panose="020B0604020202020204" pitchFamily="34" charset="0"/>
              </a:rPr>
              <a:t>identificar los objetivos del usuario y del </a:t>
            </a:r>
            <a:r>
              <a:rPr lang="es-ES" dirty="0" smtClean="0">
                <a:solidFill>
                  <a:schemeClr val="tx2"/>
                </a:solidFill>
                <a:latin typeface="Arial" panose="020B0604020202020204" pitchFamily="34" charset="0"/>
                <a:cs typeface="Arial" panose="020B0604020202020204" pitchFamily="34" charset="0"/>
              </a:rPr>
              <a:t>proveedor </a:t>
            </a:r>
            <a:r>
              <a:rPr lang="en-US" dirty="0" smtClean="0">
                <a:solidFill>
                  <a:schemeClr val="tx2"/>
                </a:solidFill>
                <a:latin typeface="Arial" panose="020B0604020202020204" pitchFamily="34" charset="0"/>
                <a:cs typeface="Arial" panose="020B0604020202020204" pitchFamily="34" charset="0"/>
              </a:rPr>
              <a:t>del </a:t>
            </a:r>
            <a:r>
              <a:rPr lang="en-US" dirty="0" err="1">
                <a:solidFill>
                  <a:schemeClr val="tx2"/>
                </a:solidFill>
                <a:latin typeface="Arial" panose="020B0604020202020204" pitchFamily="34" charset="0"/>
                <a:cs typeface="Arial" panose="020B0604020202020204" pitchFamily="34" charset="0"/>
              </a:rPr>
              <a:t>producto</a:t>
            </a:r>
            <a:r>
              <a:rPr lang="en-US" dirty="0">
                <a:solidFill>
                  <a:schemeClr val="tx2"/>
                </a:solidFill>
                <a:latin typeface="Arial" panose="020B0604020202020204" pitchFamily="34" charset="0"/>
                <a:cs typeface="Arial" panose="020B0604020202020204" pitchFamily="34" charset="0"/>
              </a:rPr>
              <a:t> </a:t>
            </a:r>
            <a:r>
              <a:rPr lang="en-US" dirty="0" smtClean="0">
                <a:solidFill>
                  <a:schemeClr val="tx2"/>
                </a:solidFill>
                <a:latin typeface="Arial" panose="020B0604020202020204" pitchFamily="34" charset="0"/>
                <a:cs typeface="Arial" panose="020B0604020202020204" pitchFamily="34" charset="0"/>
              </a:rPr>
              <a:t>a </a:t>
            </a:r>
            <a:r>
              <a:rPr lang="en-US" dirty="0" err="1" smtClean="0">
                <a:solidFill>
                  <a:schemeClr val="tx2"/>
                </a:solidFill>
                <a:latin typeface="Arial" panose="020B0604020202020204" pitchFamily="34" charset="0"/>
                <a:cs typeface="Arial" panose="020B0604020202020204" pitchFamily="34" charset="0"/>
              </a:rPr>
              <a:t>satisfacer</a:t>
            </a:r>
            <a:r>
              <a:rPr lang="en-US"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Producir </a:t>
            </a:r>
            <a:r>
              <a:rPr lang="es-ES" b="1" dirty="0">
                <a:solidFill>
                  <a:schemeClr val="tx2"/>
                </a:solidFill>
                <a:latin typeface="Arial" panose="020B0604020202020204" pitchFamily="34" charset="0"/>
                <a:cs typeface="Arial" panose="020B0604020202020204" pitchFamily="34" charset="0"/>
              </a:rPr>
              <a:t>soluciones de diseño: </a:t>
            </a:r>
            <a:r>
              <a:rPr lang="es-ES" dirty="0">
                <a:solidFill>
                  <a:schemeClr val="tx2"/>
                </a:solidFill>
                <a:latin typeface="Arial" panose="020B0604020202020204" pitchFamily="34" charset="0"/>
                <a:cs typeface="Arial" panose="020B0604020202020204" pitchFamily="34" charset="0"/>
              </a:rPr>
              <a:t>esta fase se puede subdividir en </a:t>
            </a:r>
            <a:r>
              <a:rPr lang="es-ES" dirty="0">
                <a:solidFill>
                  <a:schemeClr val="tx2"/>
                </a:solidFill>
                <a:latin typeface="Arial" panose="020B0604020202020204" pitchFamily="34" charset="0"/>
                <a:cs typeface="Arial" panose="020B0604020202020204" pitchFamily="34" charset="0"/>
              </a:rPr>
              <a:t>diferentes etapas </a:t>
            </a:r>
            <a:r>
              <a:rPr lang="es-ES" dirty="0">
                <a:solidFill>
                  <a:schemeClr val="tx2"/>
                </a:solidFill>
                <a:latin typeface="Arial" panose="020B0604020202020204" pitchFamily="34" charset="0"/>
                <a:cs typeface="Arial" panose="020B0604020202020204" pitchFamily="34" charset="0"/>
              </a:rPr>
              <a:t>secuenciales, desde las primeras soluciones conceptuales hasta </a:t>
            </a:r>
            <a:r>
              <a:rPr lang="es-ES" dirty="0" smtClean="0">
                <a:solidFill>
                  <a:schemeClr val="tx2"/>
                </a:solidFill>
                <a:latin typeface="Arial" panose="020B0604020202020204" pitchFamily="34" charset="0"/>
                <a:cs typeface="Arial" panose="020B0604020202020204" pitchFamily="34" charset="0"/>
              </a:rPr>
              <a:t>la solución </a:t>
            </a:r>
            <a:r>
              <a:rPr lang="es-ES" dirty="0">
                <a:solidFill>
                  <a:schemeClr val="tx2"/>
                </a:solidFill>
                <a:latin typeface="Arial" panose="020B0604020202020204" pitchFamily="34" charset="0"/>
                <a:cs typeface="Arial" panose="020B0604020202020204" pitchFamily="34" charset="0"/>
              </a:rPr>
              <a:t>final de </a:t>
            </a:r>
            <a:r>
              <a:rPr lang="es-ES" dirty="0" smtClean="0">
                <a:solidFill>
                  <a:schemeClr val="tx2"/>
                </a:solidFill>
                <a:latin typeface="Arial" panose="020B0604020202020204" pitchFamily="34" charset="0"/>
                <a:cs typeface="Arial" panose="020B0604020202020204" pitchFamily="34" charset="0"/>
              </a:rPr>
              <a:t>diseño; generalmente </a:t>
            </a:r>
            <a:r>
              <a:rPr lang="es-ES" dirty="0">
                <a:solidFill>
                  <a:schemeClr val="tx2"/>
                </a:solidFill>
                <a:latin typeface="Arial" panose="020B0604020202020204" pitchFamily="34" charset="0"/>
                <a:cs typeface="Arial" panose="020B0604020202020204" pitchFamily="34" charset="0"/>
              </a:rPr>
              <a:t>utilizando técnicas de </a:t>
            </a:r>
            <a:r>
              <a:rPr lang="es-ES" dirty="0" err="1">
                <a:solidFill>
                  <a:schemeClr val="tx2"/>
                </a:solidFill>
                <a:latin typeface="Arial" panose="020B0604020202020204" pitchFamily="34" charset="0"/>
                <a:cs typeface="Arial" panose="020B0604020202020204" pitchFamily="34" charset="0"/>
              </a:rPr>
              <a:t>prototipado</a:t>
            </a:r>
            <a:r>
              <a:rPr lang="es-ES" dirty="0">
                <a:solidFill>
                  <a:schemeClr val="tx2"/>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Evaluar</a:t>
            </a:r>
            <a:r>
              <a:rPr lang="es-ES" b="1"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rPr>
              <a:t>es la fase más importante del proceso, en la que se validan </a:t>
            </a:r>
            <a:r>
              <a:rPr lang="es-ES" dirty="0" smtClean="0">
                <a:solidFill>
                  <a:schemeClr val="tx2"/>
                </a:solidFill>
                <a:latin typeface="Arial" panose="020B0604020202020204" pitchFamily="34" charset="0"/>
                <a:cs typeface="Arial" panose="020B0604020202020204" pitchFamily="34" charset="0"/>
              </a:rPr>
              <a:t>las soluciones </a:t>
            </a:r>
            <a:r>
              <a:rPr lang="es-ES" dirty="0">
                <a:solidFill>
                  <a:schemeClr val="tx2"/>
                </a:solidFill>
                <a:latin typeface="Arial" panose="020B0604020202020204" pitchFamily="34" charset="0"/>
                <a:cs typeface="Arial" panose="020B0604020202020204" pitchFamily="34" charset="0"/>
              </a:rPr>
              <a:t>de diseño (el sistema satisface los requisitos), o por el </a:t>
            </a:r>
            <a:r>
              <a:rPr lang="es-ES" dirty="0" smtClean="0">
                <a:solidFill>
                  <a:schemeClr val="tx2"/>
                </a:solidFill>
                <a:latin typeface="Arial" panose="020B0604020202020204" pitchFamily="34" charset="0"/>
                <a:cs typeface="Arial" panose="020B0604020202020204" pitchFamily="34" charset="0"/>
              </a:rPr>
              <a:t>contrario se </a:t>
            </a:r>
            <a:r>
              <a:rPr lang="es-ES" dirty="0">
                <a:solidFill>
                  <a:schemeClr val="tx2"/>
                </a:solidFill>
                <a:latin typeface="Arial" panose="020B0604020202020204" pitchFamily="34" charset="0"/>
                <a:cs typeface="Arial" panose="020B0604020202020204" pitchFamily="34" charset="0"/>
              </a:rPr>
              <a:t>detectan problemas de usabilidad, normalmente a través de pruebas </a:t>
            </a:r>
            <a:r>
              <a:rPr lang="es-ES" dirty="0" smtClean="0">
                <a:solidFill>
                  <a:schemeClr val="tx2"/>
                </a:solidFill>
                <a:latin typeface="Arial" panose="020B0604020202020204" pitchFamily="34" charset="0"/>
                <a:cs typeface="Arial" panose="020B0604020202020204" pitchFamily="34" charset="0"/>
              </a:rPr>
              <a:t>con </a:t>
            </a:r>
            <a:r>
              <a:rPr lang="en-US" dirty="0" err="1" smtClean="0">
                <a:solidFill>
                  <a:schemeClr val="tx2"/>
                </a:solidFill>
                <a:latin typeface="Arial" panose="020B0604020202020204" pitchFamily="34" charset="0"/>
                <a:cs typeface="Arial" panose="020B0604020202020204" pitchFamily="34" charset="0"/>
              </a:rPr>
              <a:t>usuarios</a:t>
            </a:r>
            <a:r>
              <a:rPr lang="en-US" dirty="0">
                <a:solidFill>
                  <a:schemeClr val="tx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66995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680" y="-171400"/>
            <a:ext cx="8127072" cy="6893205"/>
          </a:xfrm>
          <a:prstGeom prst="rect">
            <a:avLst/>
          </a:prstGeom>
        </p:spPr>
      </p:pic>
    </p:spTree>
    <p:extLst>
      <p:ext uri="{BB962C8B-B14F-4D97-AF65-F5344CB8AC3E}">
        <p14:creationId xmlns:p14="http://schemas.microsoft.com/office/powerpoint/2010/main" val="4010777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47584" y="620688"/>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Beneficios</a:t>
            </a:r>
            <a:endParaRPr lang="en-US" sz="3200" b="1" dirty="0">
              <a:latin typeface="Arial" panose="020B0604020202020204" pitchFamily="34" charset="0"/>
              <a:ea typeface="+mn-ea"/>
              <a:cs typeface="Arial" panose="020B0604020202020204" pitchFamily="34" charset="0"/>
            </a:endParaRPr>
          </a:p>
        </p:txBody>
      </p:sp>
      <p:sp>
        <p:nvSpPr>
          <p:cNvPr id="5" name="Rectángulo 4"/>
          <p:cNvSpPr/>
          <p:nvPr/>
        </p:nvSpPr>
        <p:spPr>
          <a:xfrm>
            <a:off x="320120" y="1412776"/>
            <a:ext cx="8280920" cy="4524315"/>
          </a:xfrm>
          <a:prstGeom prst="rect">
            <a:avLst/>
          </a:prstGeom>
        </p:spPr>
        <p:txBody>
          <a:bodyPr wrap="square">
            <a:spAutoFit/>
          </a:bodyPr>
          <a:lstStyle/>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Aumento de la productividad:</a:t>
            </a:r>
            <a:r>
              <a:rPr lang="es-ES" dirty="0">
                <a:solidFill>
                  <a:schemeClr val="tx2"/>
                </a:solidFill>
                <a:latin typeface="Arial" panose="020B0604020202020204" pitchFamily="34" charset="0"/>
                <a:cs typeface="Arial" panose="020B0604020202020204" pitchFamily="34" charset="0"/>
              </a:rPr>
              <a:t> un sistema diseñado siguiendo los </a:t>
            </a:r>
            <a:r>
              <a:rPr lang="es-ES" dirty="0" smtClean="0">
                <a:solidFill>
                  <a:schemeClr val="tx2"/>
                </a:solidFill>
                <a:latin typeface="Arial" panose="020B0604020202020204" pitchFamily="34" charset="0"/>
                <a:cs typeface="Arial" panose="020B0604020202020204" pitchFamily="34" charset="0"/>
              </a:rPr>
              <a:t>principios de </a:t>
            </a:r>
            <a:r>
              <a:rPr lang="es-ES" dirty="0">
                <a:solidFill>
                  <a:schemeClr val="tx2"/>
                </a:solidFill>
                <a:latin typeface="Arial" panose="020B0604020202020204" pitchFamily="34" charset="0"/>
                <a:cs typeface="Arial" panose="020B0604020202020204" pitchFamily="34" charset="0"/>
              </a:rPr>
              <a:t>usabilidad, y adaptado de manera </a:t>
            </a:r>
            <a:r>
              <a:rPr lang="es-ES" dirty="0" smtClean="0">
                <a:solidFill>
                  <a:schemeClr val="tx2"/>
                </a:solidFill>
                <a:latin typeface="Arial" panose="020B0604020202020204" pitchFamily="34" charset="0"/>
                <a:cs typeface="Arial" panose="020B0604020202020204" pitchFamily="34" charset="0"/>
              </a:rPr>
              <a:t>de trabajar </a:t>
            </a:r>
            <a:r>
              <a:rPr lang="es-ES" dirty="0">
                <a:solidFill>
                  <a:schemeClr val="tx2"/>
                </a:solidFill>
                <a:latin typeface="Arial" panose="020B0604020202020204" pitchFamily="34" charset="0"/>
                <a:cs typeface="Arial" panose="020B0604020202020204" pitchFamily="34" charset="0"/>
              </a:rPr>
              <a:t>del usuario, </a:t>
            </a:r>
            <a:r>
              <a:rPr lang="es-ES" dirty="0" smtClean="0">
                <a:solidFill>
                  <a:schemeClr val="tx2"/>
                </a:solidFill>
                <a:latin typeface="Arial" panose="020B0604020202020204" pitchFamily="34" charset="0"/>
                <a:cs typeface="Arial" panose="020B0604020202020204" pitchFamily="34" charset="0"/>
              </a:rPr>
              <a:t>permitirá más </a:t>
            </a:r>
            <a:r>
              <a:rPr lang="es-ES" dirty="0">
                <a:solidFill>
                  <a:schemeClr val="tx2"/>
                </a:solidFill>
                <a:latin typeface="Arial" panose="020B0604020202020204" pitchFamily="34" charset="0"/>
                <a:cs typeface="Arial" panose="020B0604020202020204" pitchFamily="34" charset="0"/>
              </a:rPr>
              <a:t>efectividad en lugar </a:t>
            </a:r>
            <a:r>
              <a:rPr lang="es-ES" dirty="0" smtClean="0">
                <a:solidFill>
                  <a:schemeClr val="tx2"/>
                </a:solidFill>
                <a:latin typeface="Arial" panose="020B0604020202020204" pitchFamily="34" charset="0"/>
                <a:cs typeface="Arial" panose="020B0604020202020204" pitchFamily="34" charset="0"/>
              </a:rPr>
              <a:t>de perder </a:t>
            </a:r>
            <a:r>
              <a:rPr lang="es-ES" dirty="0">
                <a:solidFill>
                  <a:schemeClr val="tx2"/>
                </a:solidFill>
                <a:latin typeface="Arial" panose="020B0604020202020204" pitchFamily="34" charset="0"/>
                <a:cs typeface="Arial" panose="020B0604020202020204" pitchFamily="34" charset="0"/>
              </a:rPr>
              <a:t>el tiempo luchando con un complejo </a:t>
            </a:r>
            <a:r>
              <a:rPr lang="es-ES" dirty="0" smtClean="0">
                <a:solidFill>
                  <a:schemeClr val="tx2"/>
                </a:solidFill>
                <a:latin typeface="Arial" panose="020B0604020202020204" pitchFamily="34" charset="0"/>
                <a:cs typeface="Arial" panose="020B0604020202020204" pitchFamily="34" charset="0"/>
              </a:rPr>
              <a:t>conjunto de </a:t>
            </a:r>
            <a:r>
              <a:rPr lang="es-ES" dirty="0">
                <a:solidFill>
                  <a:schemeClr val="tx2"/>
                </a:solidFill>
                <a:latin typeface="Arial" panose="020B0604020202020204" pitchFamily="34" charset="0"/>
                <a:cs typeface="Arial" panose="020B0604020202020204" pitchFamily="34" charset="0"/>
              </a:rPr>
              <a:t>funciones. </a:t>
            </a:r>
            <a:r>
              <a:rPr lang="es-ES" dirty="0" smtClean="0">
                <a:solidFill>
                  <a:schemeClr val="tx2"/>
                </a:solidFill>
                <a:latin typeface="Arial" panose="020B0604020202020204" pitchFamily="34" charset="0"/>
                <a:cs typeface="Arial" panose="020B0604020202020204" pitchFamily="34" charset="0"/>
              </a:rPr>
              <a:t> Un </a:t>
            </a:r>
            <a:r>
              <a:rPr lang="es-ES" dirty="0">
                <a:solidFill>
                  <a:schemeClr val="tx2"/>
                </a:solidFill>
                <a:latin typeface="Arial" panose="020B0604020202020204" pitchFamily="34" charset="0"/>
                <a:cs typeface="Arial" panose="020B0604020202020204" pitchFamily="34" charset="0"/>
              </a:rPr>
              <a:t>sistema usable permitirá al usuario concentrarse </a:t>
            </a:r>
            <a:r>
              <a:rPr lang="es-ES" dirty="0" smtClean="0">
                <a:solidFill>
                  <a:schemeClr val="tx2"/>
                </a:solidFill>
                <a:latin typeface="Arial" panose="020B0604020202020204" pitchFamily="34" charset="0"/>
                <a:cs typeface="Arial" panose="020B0604020202020204" pitchFamily="34" charset="0"/>
              </a:rPr>
              <a:t>en la </a:t>
            </a:r>
            <a:r>
              <a:rPr lang="es-ES" dirty="0">
                <a:solidFill>
                  <a:schemeClr val="tx2"/>
                </a:solidFill>
                <a:latin typeface="Arial" panose="020B0604020202020204" pitchFamily="34" charset="0"/>
                <a:cs typeface="Arial" panose="020B0604020202020204" pitchFamily="34" charset="0"/>
              </a:rPr>
              <a:t>tarea en lugar de la herramienta.</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Reducción </a:t>
            </a:r>
            <a:r>
              <a:rPr lang="es-ES" b="1" dirty="0">
                <a:solidFill>
                  <a:schemeClr val="tx2"/>
                </a:solidFill>
                <a:latin typeface="Arial" panose="020B0604020202020204" pitchFamily="34" charset="0"/>
                <a:cs typeface="Arial" panose="020B0604020202020204" pitchFamily="34" charset="0"/>
              </a:rPr>
              <a:t>de errores: </a:t>
            </a:r>
            <a:r>
              <a:rPr lang="es-ES" dirty="0">
                <a:solidFill>
                  <a:schemeClr val="tx2"/>
                </a:solidFill>
                <a:latin typeface="Arial" panose="020B0604020202020204" pitchFamily="34" charset="0"/>
                <a:cs typeface="Arial" panose="020B0604020202020204" pitchFamily="34" charset="0"/>
              </a:rPr>
              <a:t>una significativa proporción de error humano </a:t>
            </a:r>
            <a:r>
              <a:rPr lang="es-ES" dirty="0" smtClean="0">
                <a:solidFill>
                  <a:schemeClr val="tx2"/>
                </a:solidFill>
                <a:latin typeface="Arial" panose="020B0604020202020204" pitchFamily="34" charset="0"/>
                <a:cs typeface="Arial" panose="020B0604020202020204" pitchFamily="34" charset="0"/>
              </a:rPr>
              <a:t>a menudo </a:t>
            </a:r>
            <a:r>
              <a:rPr lang="es-ES" dirty="0">
                <a:solidFill>
                  <a:schemeClr val="tx2"/>
                </a:solidFill>
                <a:latin typeface="Arial" panose="020B0604020202020204" pitchFamily="34" charset="0"/>
                <a:cs typeface="Arial" panose="020B0604020202020204" pitchFamily="34" charset="0"/>
              </a:rPr>
              <a:t>se le puede atribuir a una interfaz de usuario mal diseñada. </a:t>
            </a:r>
            <a:r>
              <a:rPr lang="es-ES" dirty="0" smtClean="0">
                <a:solidFill>
                  <a:schemeClr val="tx2"/>
                </a:solidFill>
                <a:latin typeface="Arial" panose="020B0604020202020204" pitchFamily="34" charset="0"/>
                <a:cs typeface="Arial" panose="020B0604020202020204" pitchFamily="34" charset="0"/>
              </a:rPr>
              <a:t>Evitar incoherencias</a:t>
            </a:r>
            <a:r>
              <a:rPr lang="es-ES" dirty="0">
                <a:solidFill>
                  <a:schemeClr val="tx2"/>
                </a:solidFill>
                <a:latin typeface="Arial" panose="020B0604020202020204" pitchFamily="34" charset="0"/>
                <a:cs typeface="Arial" panose="020B0604020202020204" pitchFamily="34" charset="0"/>
              </a:rPr>
              <a:t>, ambigüedades u otras faltas del diseño de la interfaz </a:t>
            </a:r>
            <a:r>
              <a:rPr lang="es-ES" dirty="0" smtClean="0">
                <a:solidFill>
                  <a:schemeClr val="tx2"/>
                </a:solidFill>
                <a:latin typeface="Arial" panose="020B0604020202020204" pitchFamily="34" charset="0"/>
                <a:cs typeface="Arial" panose="020B0604020202020204" pitchFamily="34" charset="0"/>
              </a:rPr>
              <a:t>generan menor </a:t>
            </a:r>
            <a:r>
              <a:rPr lang="es-ES" dirty="0">
                <a:solidFill>
                  <a:schemeClr val="tx2"/>
                </a:solidFill>
                <a:latin typeface="Arial" panose="020B0604020202020204" pitchFamily="34" charset="0"/>
                <a:cs typeface="Arial" panose="020B0604020202020204" pitchFamily="34" charset="0"/>
              </a:rPr>
              <a:t>cantidad de errores del usuario</a:t>
            </a:r>
            <a:r>
              <a:rPr lang="es-ES" dirty="0" smtClean="0">
                <a:solidFill>
                  <a:schemeClr val="tx2"/>
                </a:solidFill>
                <a:latin typeface="Arial" panose="020B0604020202020204" pitchFamily="34" charset="0"/>
                <a:cs typeface="Arial" panose="020B0604020202020204" pitchFamily="34" charset="0"/>
              </a:rPr>
              <a:t>.</a:t>
            </a: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83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0120" y="548680"/>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Beneficios</a:t>
            </a:r>
            <a:endParaRPr lang="en-US" sz="3200" b="1" dirty="0">
              <a:latin typeface="Arial" panose="020B0604020202020204" pitchFamily="34" charset="0"/>
              <a:ea typeface="+mn-ea"/>
              <a:cs typeface="Arial" panose="020B0604020202020204" pitchFamily="34" charset="0"/>
            </a:endParaRPr>
          </a:p>
        </p:txBody>
      </p:sp>
      <p:sp>
        <p:nvSpPr>
          <p:cNvPr id="5" name="Rectángulo 4"/>
          <p:cNvSpPr/>
          <p:nvPr/>
        </p:nvSpPr>
        <p:spPr>
          <a:xfrm>
            <a:off x="320120" y="1628800"/>
            <a:ext cx="8212320" cy="4154984"/>
          </a:xfrm>
          <a:prstGeom prst="rect">
            <a:avLst/>
          </a:prstGeom>
        </p:spPr>
        <p:txBody>
          <a:bodyPr wrap="square">
            <a:spAutoFit/>
          </a:bodyPr>
          <a:lstStyle/>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Menor </a:t>
            </a:r>
            <a:r>
              <a:rPr lang="es-ES" b="1" dirty="0">
                <a:solidFill>
                  <a:schemeClr val="tx2"/>
                </a:solidFill>
                <a:latin typeface="Arial" panose="020B0604020202020204" pitchFamily="34" charset="0"/>
                <a:cs typeface="Arial" panose="020B0604020202020204" pitchFamily="34" charset="0"/>
              </a:rPr>
              <a:t>capacitación y entrenamiento: </a:t>
            </a:r>
            <a:r>
              <a:rPr lang="es-ES" dirty="0">
                <a:solidFill>
                  <a:schemeClr val="tx2"/>
                </a:solidFill>
                <a:latin typeface="Arial" panose="020B0604020202020204" pitchFamily="34" charset="0"/>
                <a:cs typeface="Arial" panose="020B0604020202020204" pitchFamily="34" charset="0"/>
              </a:rPr>
              <a:t>un sistema bien diseñado y </a:t>
            </a:r>
            <a:r>
              <a:rPr lang="es-ES" dirty="0" smtClean="0">
                <a:solidFill>
                  <a:schemeClr val="tx2"/>
                </a:solidFill>
                <a:latin typeface="Arial" panose="020B0604020202020204" pitchFamily="34" charset="0"/>
                <a:cs typeface="Arial" panose="020B0604020202020204" pitchFamily="34" charset="0"/>
              </a:rPr>
              <a:t>usable puede </a:t>
            </a:r>
            <a:r>
              <a:rPr lang="es-ES" dirty="0">
                <a:solidFill>
                  <a:schemeClr val="tx2"/>
                </a:solidFill>
                <a:latin typeface="Arial" panose="020B0604020202020204" pitchFamily="34" charset="0"/>
                <a:cs typeface="Arial" panose="020B0604020202020204" pitchFamily="34" charset="0"/>
              </a:rPr>
              <a:t>reforzar el </a:t>
            </a:r>
            <a:r>
              <a:rPr lang="es-ES" dirty="0" smtClean="0">
                <a:solidFill>
                  <a:schemeClr val="tx2"/>
                </a:solidFill>
                <a:latin typeface="Arial" panose="020B0604020202020204" pitchFamily="34" charset="0"/>
                <a:cs typeface="Arial" panose="020B0604020202020204" pitchFamily="34" charset="0"/>
              </a:rPr>
              <a:t>aprendizaje, reduciendo </a:t>
            </a:r>
            <a:r>
              <a:rPr lang="es-ES" dirty="0">
                <a:solidFill>
                  <a:schemeClr val="tx2"/>
                </a:solidFill>
                <a:latin typeface="Arial" panose="020B0604020202020204" pitchFamily="34" charset="0"/>
                <a:cs typeface="Arial" panose="020B0604020202020204" pitchFamily="34" charset="0"/>
              </a:rPr>
              <a:t>así el tiempo de formación y </a:t>
            </a:r>
            <a:r>
              <a:rPr lang="es-ES" dirty="0" smtClean="0">
                <a:solidFill>
                  <a:schemeClr val="tx2"/>
                </a:solidFill>
                <a:latin typeface="Arial" panose="020B0604020202020204" pitchFamily="34" charset="0"/>
                <a:cs typeface="Arial" panose="020B0604020202020204" pitchFamily="34" charset="0"/>
              </a:rPr>
              <a:t>la </a:t>
            </a:r>
            <a:r>
              <a:rPr lang="en-US" dirty="0" err="1" smtClean="0">
                <a:solidFill>
                  <a:schemeClr val="tx2"/>
                </a:solidFill>
                <a:latin typeface="Arial" panose="020B0604020202020204" pitchFamily="34" charset="0"/>
                <a:cs typeface="Arial" panose="020B0604020202020204" pitchFamily="34" charset="0"/>
              </a:rPr>
              <a:t>necesidad</a:t>
            </a:r>
            <a:r>
              <a:rPr lang="en-US" dirty="0" smtClean="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de </a:t>
            </a:r>
            <a:r>
              <a:rPr lang="en-US" dirty="0" err="1">
                <a:solidFill>
                  <a:schemeClr val="tx2"/>
                </a:solidFill>
                <a:latin typeface="Arial" panose="020B0604020202020204" pitchFamily="34" charset="0"/>
                <a:cs typeface="Arial" panose="020B0604020202020204" pitchFamily="34" charset="0"/>
              </a:rPr>
              <a:t>apoyo</a:t>
            </a:r>
            <a:r>
              <a:rPr lang="en-US" dirty="0">
                <a:solidFill>
                  <a:schemeClr val="tx2"/>
                </a:solidFill>
                <a:latin typeface="Arial" panose="020B0604020202020204" pitchFamily="34" charset="0"/>
                <a:cs typeface="Arial" panose="020B0604020202020204" pitchFamily="34" charset="0"/>
              </a:rPr>
              <a:t> </a:t>
            </a:r>
            <a:r>
              <a:rPr lang="en-US" dirty="0" err="1">
                <a:solidFill>
                  <a:schemeClr val="tx2"/>
                </a:solidFill>
                <a:latin typeface="Arial" panose="020B0604020202020204" pitchFamily="34" charset="0"/>
                <a:cs typeface="Arial" panose="020B0604020202020204" pitchFamily="34" charset="0"/>
              </a:rPr>
              <a:t>humano</a:t>
            </a:r>
            <a:r>
              <a:rPr lang="en-US" dirty="0">
                <a:solidFill>
                  <a:schemeClr val="tx2"/>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Aceptación</a:t>
            </a:r>
            <a:r>
              <a:rPr lang="es-ES" b="1" dirty="0">
                <a:solidFill>
                  <a:schemeClr val="tx2"/>
                </a:solidFill>
                <a:latin typeface="Arial" panose="020B0604020202020204" pitchFamily="34" charset="0"/>
                <a:cs typeface="Arial" panose="020B0604020202020204" pitchFamily="34" charset="0"/>
              </a:rPr>
              <a:t>:</a:t>
            </a:r>
            <a:r>
              <a:rPr lang="es-ES" dirty="0">
                <a:solidFill>
                  <a:schemeClr val="tx2"/>
                </a:solidFill>
                <a:latin typeface="Arial" panose="020B0604020202020204" pitchFamily="34" charset="0"/>
                <a:cs typeface="Arial" panose="020B0604020202020204" pitchFamily="34" charset="0"/>
              </a:rPr>
              <a:t> mejorar la aceptación del usuario es a menudo una medida </a:t>
            </a:r>
            <a:r>
              <a:rPr lang="es-ES" dirty="0" smtClean="0">
                <a:solidFill>
                  <a:schemeClr val="tx2"/>
                </a:solidFill>
                <a:latin typeface="Arial" panose="020B0604020202020204" pitchFamily="34" charset="0"/>
                <a:cs typeface="Arial" panose="020B0604020202020204" pitchFamily="34" charset="0"/>
              </a:rPr>
              <a:t>de resultado </a:t>
            </a:r>
            <a:r>
              <a:rPr lang="es-ES" dirty="0">
                <a:solidFill>
                  <a:schemeClr val="tx2"/>
                </a:solidFill>
                <a:latin typeface="Arial" panose="020B0604020202020204" pitchFamily="34" charset="0"/>
                <a:cs typeface="Arial" panose="020B0604020202020204" pitchFamily="34" charset="0"/>
              </a:rPr>
              <a:t>indirecta del diseño de un sistema utilizable. La mayoría de </a:t>
            </a:r>
            <a:r>
              <a:rPr lang="es-ES" dirty="0" smtClean="0">
                <a:solidFill>
                  <a:schemeClr val="tx2"/>
                </a:solidFill>
                <a:latin typeface="Arial" panose="020B0604020202020204" pitchFamily="34" charset="0"/>
                <a:cs typeface="Arial" panose="020B0604020202020204" pitchFamily="34" charset="0"/>
              </a:rPr>
              <a:t>los usuarios </a:t>
            </a:r>
            <a:r>
              <a:rPr lang="es-ES" dirty="0">
                <a:solidFill>
                  <a:schemeClr val="tx2"/>
                </a:solidFill>
                <a:latin typeface="Arial" panose="020B0604020202020204" pitchFamily="34" charset="0"/>
                <a:cs typeface="Arial" panose="020B0604020202020204" pitchFamily="34" charset="0"/>
              </a:rPr>
              <a:t>prefieren utilizar, un sistema bien diseñado que </a:t>
            </a:r>
            <a:r>
              <a:rPr lang="es-ES" dirty="0" smtClean="0">
                <a:solidFill>
                  <a:schemeClr val="tx2"/>
                </a:solidFill>
                <a:latin typeface="Arial" panose="020B0604020202020204" pitchFamily="34" charset="0"/>
                <a:cs typeface="Arial" panose="020B0604020202020204" pitchFamily="34" charset="0"/>
              </a:rPr>
              <a:t>proporcione información</a:t>
            </a:r>
            <a:r>
              <a:rPr lang="es-ES" dirty="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que </a:t>
            </a:r>
            <a:r>
              <a:rPr lang="es-ES" dirty="0">
                <a:solidFill>
                  <a:schemeClr val="tx2"/>
                </a:solidFill>
                <a:latin typeface="Arial" panose="020B0604020202020204" pitchFamily="34" charset="0"/>
                <a:cs typeface="Arial" panose="020B0604020202020204" pitchFamily="34" charset="0"/>
              </a:rPr>
              <a:t>pueda ser fácilmente accedida y que se presenta en un </a:t>
            </a:r>
            <a:r>
              <a:rPr lang="es-ES" dirty="0" smtClean="0">
                <a:solidFill>
                  <a:schemeClr val="tx2"/>
                </a:solidFill>
                <a:latin typeface="Arial" panose="020B0604020202020204" pitchFamily="34" charset="0"/>
                <a:cs typeface="Arial" panose="020B0604020202020204" pitchFamily="34" charset="0"/>
              </a:rPr>
              <a:t>formato que </a:t>
            </a:r>
            <a:r>
              <a:rPr lang="es-ES" dirty="0">
                <a:solidFill>
                  <a:schemeClr val="tx2"/>
                </a:solidFill>
                <a:latin typeface="Arial" panose="020B0604020202020204" pitchFamily="34" charset="0"/>
                <a:cs typeface="Arial" panose="020B0604020202020204" pitchFamily="34" charset="0"/>
              </a:rPr>
              <a:t>sea fácil de asimilar y utilizar.</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048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0120" y="188640"/>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a:t>
            </a:r>
            <a:r>
              <a:rPr lang="en-US" sz="3200" b="1" dirty="0" err="1">
                <a:latin typeface="Arial" panose="020B0604020202020204" pitchFamily="34" charset="0"/>
                <a:ea typeface="+mn-ea"/>
                <a:cs typeface="Arial" panose="020B0604020202020204" pitchFamily="34" charset="0"/>
              </a:rPr>
              <a:t>principios</a:t>
            </a:r>
            <a:r>
              <a:rPr lang="en-US" sz="3200" b="1" dirty="0">
                <a:latin typeface="Arial" panose="020B0604020202020204" pitchFamily="34" charset="0"/>
                <a:ea typeface="+mn-ea"/>
                <a:cs typeface="Arial" panose="020B0604020202020204" pitchFamily="34" charset="0"/>
              </a:rPr>
              <a:t> </a:t>
            </a:r>
            <a:r>
              <a:rPr lang="en-US" sz="3200" b="1" dirty="0" err="1">
                <a:latin typeface="Arial" panose="020B0604020202020204" pitchFamily="34" charset="0"/>
                <a:ea typeface="+mn-ea"/>
                <a:cs typeface="Arial" panose="020B0604020202020204" pitchFamily="34" charset="0"/>
              </a:rPr>
              <a:t>básicos</a:t>
            </a:r>
            <a:endParaRPr lang="en-US" sz="3200" b="1" dirty="0">
              <a:latin typeface="Arial" panose="020B0604020202020204" pitchFamily="34" charset="0"/>
              <a:ea typeface="+mn-ea"/>
              <a:cs typeface="Arial" panose="020B0604020202020204" pitchFamily="34" charset="0"/>
            </a:endParaRPr>
          </a:p>
        </p:txBody>
      </p:sp>
      <p:sp>
        <p:nvSpPr>
          <p:cNvPr id="2" name="Rectángulo 1"/>
          <p:cNvSpPr/>
          <p:nvPr/>
        </p:nvSpPr>
        <p:spPr>
          <a:xfrm>
            <a:off x="179512" y="908720"/>
            <a:ext cx="8440664" cy="5632311"/>
          </a:xfrm>
          <a:prstGeom prst="rect">
            <a:avLst/>
          </a:prstGeom>
        </p:spPr>
        <p:txBody>
          <a:bodyPr wrap="square">
            <a:spAutoFit/>
          </a:bodyPr>
          <a:lstStyle/>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Participación activa de los usuarios: </a:t>
            </a:r>
            <a:r>
              <a:rPr lang="es-ES" dirty="0" smtClean="0">
                <a:solidFill>
                  <a:schemeClr val="tx2"/>
                </a:solidFill>
                <a:latin typeface="Arial" panose="020B0604020202020204" pitchFamily="34" charset="0"/>
                <a:cs typeface="Arial" panose="020B0604020202020204" pitchFamily="34" charset="0"/>
              </a:rPr>
              <a:t>entendimiento </a:t>
            </a:r>
            <a:r>
              <a:rPr lang="es-ES" dirty="0">
                <a:solidFill>
                  <a:schemeClr val="tx2"/>
                </a:solidFill>
                <a:latin typeface="Arial" panose="020B0604020202020204" pitchFamily="34" charset="0"/>
                <a:cs typeface="Arial" panose="020B0604020202020204" pitchFamily="34" charset="0"/>
              </a:rPr>
              <a:t>de </a:t>
            </a:r>
            <a:r>
              <a:rPr lang="es-ES" dirty="0" smtClean="0">
                <a:solidFill>
                  <a:schemeClr val="tx2"/>
                </a:solidFill>
                <a:latin typeface="Arial" panose="020B0604020202020204" pitchFamily="34" charset="0"/>
                <a:cs typeface="Arial" panose="020B0604020202020204" pitchFamily="34" charset="0"/>
              </a:rPr>
              <a:t>estos y </a:t>
            </a:r>
            <a:r>
              <a:rPr lang="es-ES" dirty="0">
                <a:solidFill>
                  <a:schemeClr val="tx2"/>
                </a:solidFill>
                <a:latin typeface="Arial" panose="020B0604020202020204" pitchFamily="34" charset="0"/>
                <a:cs typeface="Arial" panose="020B0604020202020204" pitchFamily="34" charset="0"/>
              </a:rPr>
              <a:t>de las tareas </a:t>
            </a:r>
            <a:r>
              <a:rPr lang="es-ES" dirty="0" smtClean="0">
                <a:solidFill>
                  <a:schemeClr val="tx2"/>
                </a:solidFill>
                <a:latin typeface="Arial" panose="020B0604020202020204" pitchFamily="34" charset="0"/>
                <a:cs typeface="Arial" panose="020B0604020202020204" pitchFamily="34" charset="0"/>
              </a:rPr>
              <a:t>que requieren</a:t>
            </a:r>
            <a:r>
              <a:rPr lang="es-ES" dirty="0">
                <a:solidFill>
                  <a:schemeClr val="tx2"/>
                </a:solidFill>
                <a:latin typeface="Arial" panose="020B0604020202020204" pitchFamily="34" charset="0"/>
                <a:cs typeface="Arial" panose="020B0604020202020204" pitchFamily="34" charset="0"/>
              </a:rPr>
              <a:t>. Al incorporar a los usuarios finales </a:t>
            </a:r>
            <a:r>
              <a:rPr lang="es-ES" dirty="0" smtClean="0">
                <a:solidFill>
                  <a:schemeClr val="tx2"/>
                </a:solidFill>
                <a:latin typeface="Arial" panose="020B0604020202020204" pitchFamily="34" charset="0"/>
                <a:cs typeface="Arial" panose="020B0604020202020204" pitchFamily="34" charset="0"/>
              </a:rPr>
              <a:t>al proceso desde </a:t>
            </a:r>
            <a:r>
              <a:rPr lang="es-ES" dirty="0">
                <a:solidFill>
                  <a:schemeClr val="tx2"/>
                </a:solidFill>
                <a:latin typeface="Arial" panose="020B0604020202020204" pitchFamily="34" charset="0"/>
                <a:cs typeface="Arial" panose="020B0604020202020204" pitchFamily="34" charset="0"/>
              </a:rPr>
              <a:t>el inicio, me mejora además la aceptación y </a:t>
            </a:r>
            <a:r>
              <a:rPr lang="es-ES" dirty="0" smtClean="0">
                <a:solidFill>
                  <a:schemeClr val="tx2"/>
                </a:solidFill>
                <a:latin typeface="Arial" panose="020B0604020202020204" pitchFamily="34" charset="0"/>
                <a:cs typeface="Arial" panose="020B0604020202020204" pitchFamily="34" charset="0"/>
              </a:rPr>
              <a:t>el compromiso con el </a:t>
            </a:r>
            <a:r>
              <a:rPr lang="es-ES" dirty="0">
                <a:solidFill>
                  <a:schemeClr val="tx2"/>
                </a:solidFill>
                <a:latin typeface="Arial" panose="020B0604020202020204" pitchFamily="34" charset="0"/>
                <a:cs typeface="Arial" panose="020B0604020202020204" pitchFamily="34" charset="0"/>
              </a:rPr>
              <a:t>sistema, al sentir que ha sido </a:t>
            </a:r>
            <a:r>
              <a:rPr lang="es-ES" dirty="0" smtClean="0">
                <a:solidFill>
                  <a:schemeClr val="tx2"/>
                </a:solidFill>
                <a:latin typeface="Arial" panose="020B0604020202020204" pitchFamily="34" charset="0"/>
                <a:cs typeface="Arial" panose="020B0604020202020204" pitchFamily="34" charset="0"/>
              </a:rPr>
              <a:t>diseñado teniendo </a:t>
            </a:r>
            <a:r>
              <a:rPr lang="es-ES" dirty="0">
                <a:solidFill>
                  <a:schemeClr val="tx2"/>
                </a:solidFill>
                <a:latin typeface="Arial" panose="020B0604020202020204" pitchFamily="34" charset="0"/>
                <a:cs typeface="Arial" panose="020B0604020202020204" pitchFamily="34" charset="0"/>
              </a:rPr>
              <a:t>en cuenta sus </a:t>
            </a:r>
            <a:r>
              <a:rPr lang="es-ES" dirty="0" smtClean="0">
                <a:solidFill>
                  <a:schemeClr val="tx2"/>
                </a:solidFill>
                <a:latin typeface="Arial" panose="020B0604020202020204" pitchFamily="34" charset="0"/>
                <a:cs typeface="Arial" panose="020B0604020202020204" pitchFamily="34" charset="0"/>
              </a:rPr>
              <a:t>necesidades y </a:t>
            </a:r>
            <a:r>
              <a:rPr lang="es-ES" dirty="0">
                <a:solidFill>
                  <a:schemeClr val="tx2"/>
                </a:solidFill>
                <a:latin typeface="Arial" panose="020B0604020202020204" pitchFamily="34" charset="0"/>
                <a:cs typeface="Arial" panose="020B0604020202020204" pitchFamily="34" charset="0"/>
              </a:rPr>
              <a:t>no ha sido impuesto.</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Iteración </a:t>
            </a:r>
            <a:r>
              <a:rPr lang="es-ES" b="1" dirty="0">
                <a:solidFill>
                  <a:schemeClr val="tx2"/>
                </a:solidFill>
                <a:latin typeface="Arial" panose="020B0604020202020204" pitchFamily="34" charset="0"/>
                <a:cs typeface="Arial" panose="020B0604020202020204" pitchFamily="34" charset="0"/>
              </a:rPr>
              <a:t>en el diseño</a:t>
            </a:r>
            <a:r>
              <a:rPr lang="es-ES" dirty="0">
                <a:solidFill>
                  <a:schemeClr val="tx2"/>
                </a:solidFill>
                <a:latin typeface="Arial" panose="020B0604020202020204" pitchFamily="34" charset="0"/>
                <a:cs typeface="Arial" panose="020B0604020202020204" pitchFamily="34" charset="0"/>
              </a:rPr>
              <a:t>: esto implica </a:t>
            </a:r>
            <a:r>
              <a:rPr lang="es-ES" dirty="0" smtClean="0">
                <a:solidFill>
                  <a:schemeClr val="tx2"/>
                </a:solidFill>
                <a:latin typeface="Arial" panose="020B0604020202020204" pitchFamily="34" charset="0"/>
                <a:cs typeface="Arial" panose="020B0604020202020204" pitchFamily="34" charset="0"/>
              </a:rPr>
              <a:t>recibir realimentación </a:t>
            </a:r>
            <a:r>
              <a:rPr lang="es-ES" dirty="0">
                <a:solidFill>
                  <a:schemeClr val="tx2"/>
                </a:solidFill>
                <a:latin typeface="Arial" panose="020B0604020202020204" pitchFamily="34" charset="0"/>
                <a:cs typeface="Arial" panose="020B0604020202020204" pitchFamily="34" charset="0"/>
              </a:rPr>
              <a:t>por </a:t>
            </a:r>
            <a:r>
              <a:rPr lang="es-ES" dirty="0" smtClean="0">
                <a:solidFill>
                  <a:schemeClr val="tx2"/>
                </a:solidFill>
                <a:latin typeface="Arial" panose="020B0604020202020204" pitchFamily="34" charset="0"/>
                <a:cs typeface="Arial" panose="020B0604020202020204" pitchFamily="34" charset="0"/>
              </a:rPr>
              <a:t>parte de </a:t>
            </a:r>
            <a:r>
              <a:rPr lang="es-ES" dirty="0">
                <a:solidFill>
                  <a:schemeClr val="tx2"/>
                </a:solidFill>
                <a:latin typeface="Arial" panose="020B0604020202020204" pitchFamily="34" charset="0"/>
                <a:cs typeface="Arial" panose="020B0604020202020204" pitchFamily="34" charset="0"/>
              </a:rPr>
              <a:t>los usuarios finales </a:t>
            </a:r>
            <a:r>
              <a:rPr lang="es-ES" dirty="0" smtClean="0">
                <a:solidFill>
                  <a:schemeClr val="tx2"/>
                </a:solidFill>
                <a:latin typeface="Arial" panose="020B0604020202020204" pitchFamily="34" charset="0"/>
                <a:cs typeface="Arial" panose="020B0604020202020204" pitchFamily="34" charset="0"/>
              </a:rPr>
              <a:t>después de </a:t>
            </a:r>
            <a:r>
              <a:rPr lang="es-ES" dirty="0">
                <a:solidFill>
                  <a:schemeClr val="tx2"/>
                </a:solidFill>
                <a:latin typeface="Arial" panose="020B0604020202020204" pitchFamily="34" charset="0"/>
                <a:cs typeface="Arial" panose="020B0604020202020204" pitchFamily="34" charset="0"/>
              </a:rPr>
              <a:t>su uso en varias etapas, las cuales </a:t>
            </a:r>
            <a:r>
              <a:rPr lang="es-ES" dirty="0" smtClean="0">
                <a:solidFill>
                  <a:schemeClr val="tx2"/>
                </a:solidFill>
                <a:latin typeface="Arial" panose="020B0604020202020204" pitchFamily="34" charset="0"/>
                <a:cs typeface="Arial" panose="020B0604020202020204" pitchFamily="34" charset="0"/>
              </a:rPr>
              <a:t>pueden ir desde simples </a:t>
            </a:r>
            <a:r>
              <a:rPr lang="es-ES" dirty="0">
                <a:solidFill>
                  <a:schemeClr val="tx2"/>
                </a:solidFill>
                <a:latin typeface="Arial" panose="020B0604020202020204" pitchFamily="34" charset="0"/>
                <a:cs typeface="Arial" panose="020B0604020202020204" pitchFamily="34" charset="0"/>
              </a:rPr>
              <a:t>maquetas con papel hasta prototipos de </a:t>
            </a:r>
            <a:r>
              <a:rPr lang="es-ES" dirty="0" smtClean="0">
                <a:solidFill>
                  <a:schemeClr val="tx2"/>
                </a:solidFill>
                <a:latin typeface="Arial" panose="020B0604020202020204" pitchFamily="34" charset="0"/>
                <a:cs typeface="Arial" panose="020B0604020202020204" pitchFamily="34" charset="0"/>
              </a:rPr>
              <a:t>software con mayor grado </a:t>
            </a:r>
            <a:r>
              <a:rPr lang="es-ES" dirty="0">
                <a:solidFill>
                  <a:schemeClr val="tx2"/>
                </a:solidFill>
                <a:latin typeface="Arial" panose="020B0604020202020204" pitchFamily="34" charset="0"/>
                <a:cs typeface="Arial" panose="020B0604020202020204" pitchFamily="34" charset="0"/>
              </a:rPr>
              <a:t>de fidelidad. La respuesta de cada ciclo de iteración se utiliza </a:t>
            </a:r>
            <a:r>
              <a:rPr lang="es-ES" dirty="0" smtClean="0">
                <a:solidFill>
                  <a:schemeClr val="tx2"/>
                </a:solidFill>
                <a:latin typeface="Arial" panose="020B0604020202020204" pitchFamily="34" charset="0"/>
                <a:cs typeface="Arial" panose="020B0604020202020204" pitchFamily="34" charset="0"/>
              </a:rPr>
              <a:t>para desarrollar </a:t>
            </a:r>
            <a:r>
              <a:rPr lang="es-ES" dirty="0">
                <a:solidFill>
                  <a:schemeClr val="tx2"/>
                </a:solidFill>
                <a:latin typeface="Arial" panose="020B0604020202020204" pitchFamily="34" charset="0"/>
                <a:cs typeface="Arial" panose="020B0604020202020204" pitchFamily="34" charset="0"/>
              </a:rPr>
              <a:t>el siguiente </a:t>
            </a:r>
            <a:r>
              <a:rPr lang="es-ES" dirty="0" smtClean="0">
                <a:solidFill>
                  <a:schemeClr val="tx2"/>
                </a:solidFill>
                <a:latin typeface="Arial" panose="020B0604020202020204" pitchFamily="34" charset="0"/>
                <a:cs typeface="Arial" panose="020B0604020202020204" pitchFamily="34" charset="0"/>
              </a:rPr>
              <a:t>diseño. Se </a:t>
            </a:r>
            <a:r>
              <a:rPr lang="es-ES" dirty="0">
                <a:solidFill>
                  <a:schemeClr val="tx2"/>
                </a:solidFill>
                <a:latin typeface="Arial" panose="020B0604020202020204" pitchFamily="34" charset="0"/>
                <a:cs typeface="Arial" panose="020B0604020202020204" pitchFamily="34" charset="0"/>
              </a:rPr>
              <a:t>intenta además lograr las condiciones </a:t>
            </a:r>
            <a:r>
              <a:rPr lang="es-ES" dirty="0" smtClean="0">
                <a:solidFill>
                  <a:schemeClr val="tx2"/>
                </a:solidFill>
                <a:latin typeface="Arial" panose="020B0604020202020204" pitchFamily="34" charset="0"/>
                <a:cs typeface="Arial" panose="020B0604020202020204" pitchFamily="34" charset="0"/>
              </a:rPr>
              <a:t>más similares </a:t>
            </a:r>
            <a:r>
              <a:rPr lang="es-ES" dirty="0">
                <a:solidFill>
                  <a:schemeClr val="tx2"/>
                </a:solidFill>
                <a:latin typeface="Arial" panose="020B0604020202020204" pitchFamily="34" charset="0"/>
                <a:cs typeface="Arial" panose="020B0604020202020204" pitchFamily="34" charset="0"/>
              </a:rPr>
              <a:t>al mundo real en el cual se desenvolverán los usuarios con </a:t>
            </a:r>
            <a:r>
              <a:rPr lang="es-ES" dirty="0" smtClean="0">
                <a:solidFill>
                  <a:schemeClr val="tx2"/>
                </a:solidFill>
                <a:latin typeface="Arial" panose="020B0604020202020204" pitchFamily="34" charset="0"/>
                <a:cs typeface="Arial" panose="020B0604020202020204" pitchFamily="34" charset="0"/>
              </a:rPr>
              <a:t>el sistema.</a:t>
            </a:r>
          </a:p>
        </p:txBody>
      </p:sp>
    </p:spTree>
    <p:extLst>
      <p:ext uri="{BB962C8B-B14F-4D97-AF65-F5344CB8AC3E}">
        <p14:creationId xmlns:p14="http://schemas.microsoft.com/office/powerpoint/2010/main" val="3473440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0120" y="188640"/>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a:t>
            </a:r>
            <a:r>
              <a:rPr lang="en-US" sz="3200" b="1" dirty="0" err="1">
                <a:latin typeface="Arial" panose="020B0604020202020204" pitchFamily="34" charset="0"/>
                <a:ea typeface="+mn-ea"/>
                <a:cs typeface="Arial" panose="020B0604020202020204" pitchFamily="34" charset="0"/>
              </a:rPr>
              <a:t>principios</a:t>
            </a:r>
            <a:r>
              <a:rPr lang="en-US" sz="3200" b="1" dirty="0">
                <a:latin typeface="Arial" panose="020B0604020202020204" pitchFamily="34" charset="0"/>
                <a:ea typeface="+mn-ea"/>
                <a:cs typeface="Arial" panose="020B0604020202020204" pitchFamily="34" charset="0"/>
              </a:rPr>
              <a:t> </a:t>
            </a:r>
            <a:r>
              <a:rPr lang="en-US" sz="3200" b="1" dirty="0" err="1">
                <a:latin typeface="Arial" panose="020B0604020202020204" pitchFamily="34" charset="0"/>
                <a:ea typeface="+mn-ea"/>
                <a:cs typeface="Arial" panose="020B0604020202020204" pitchFamily="34" charset="0"/>
              </a:rPr>
              <a:t>básicos</a:t>
            </a:r>
            <a:endParaRPr lang="en-US" sz="3200" b="1" dirty="0">
              <a:latin typeface="Arial" panose="020B0604020202020204" pitchFamily="34" charset="0"/>
              <a:ea typeface="+mn-ea"/>
              <a:cs typeface="Arial" panose="020B0604020202020204" pitchFamily="34" charset="0"/>
            </a:endParaRPr>
          </a:p>
        </p:txBody>
      </p:sp>
      <p:sp>
        <p:nvSpPr>
          <p:cNvPr id="2" name="Rectángulo 1"/>
          <p:cNvSpPr/>
          <p:nvPr/>
        </p:nvSpPr>
        <p:spPr>
          <a:xfrm>
            <a:off x="179512" y="1052736"/>
            <a:ext cx="8212320" cy="3416320"/>
          </a:xfrm>
          <a:prstGeom prst="rect">
            <a:avLst/>
          </a:prstGeom>
        </p:spPr>
        <p:txBody>
          <a:bodyPr wrap="square">
            <a:spAutoFit/>
          </a:bodyPr>
          <a:lstStyle/>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Utilizar </a:t>
            </a:r>
            <a:r>
              <a:rPr lang="es-ES" b="1" dirty="0">
                <a:solidFill>
                  <a:schemeClr val="tx2"/>
                </a:solidFill>
                <a:latin typeface="Arial" panose="020B0604020202020204" pitchFamily="34" charset="0"/>
                <a:cs typeface="Arial" panose="020B0604020202020204" pitchFamily="34" charset="0"/>
              </a:rPr>
              <a:t>un equipo multidisciplinario: </a:t>
            </a:r>
            <a:r>
              <a:rPr lang="es-ES" dirty="0">
                <a:solidFill>
                  <a:schemeClr val="tx2"/>
                </a:solidFill>
                <a:latin typeface="Arial" panose="020B0604020202020204" pitchFamily="34" charset="0"/>
                <a:cs typeface="Arial" panose="020B0604020202020204" pitchFamily="34" charset="0"/>
              </a:rPr>
              <a:t>el DCU es un </a:t>
            </a:r>
            <a:r>
              <a:rPr lang="es-ES" dirty="0" smtClean="0">
                <a:solidFill>
                  <a:schemeClr val="tx2"/>
                </a:solidFill>
                <a:latin typeface="Arial" panose="020B0604020202020204" pitchFamily="34" charset="0"/>
                <a:cs typeface="Arial" panose="020B0604020202020204" pitchFamily="34" charset="0"/>
              </a:rPr>
              <a:t>proceso de colaboración que </a:t>
            </a:r>
            <a:r>
              <a:rPr lang="es-ES" dirty="0">
                <a:solidFill>
                  <a:schemeClr val="tx2"/>
                </a:solidFill>
                <a:latin typeface="Arial" panose="020B0604020202020204" pitchFamily="34" charset="0"/>
                <a:cs typeface="Arial" panose="020B0604020202020204" pitchFamily="34" charset="0"/>
              </a:rPr>
              <a:t>se beneficia de la participación </a:t>
            </a:r>
            <a:r>
              <a:rPr lang="es-ES" dirty="0" smtClean="0">
                <a:solidFill>
                  <a:schemeClr val="tx2"/>
                </a:solidFill>
                <a:latin typeface="Arial" panose="020B0604020202020204" pitchFamily="34" charset="0"/>
                <a:cs typeface="Arial" panose="020B0604020202020204" pitchFamily="34" charset="0"/>
              </a:rPr>
              <a:t>activa de </a:t>
            </a:r>
            <a:r>
              <a:rPr lang="es-ES" dirty="0">
                <a:solidFill>
                  <a:schemeClr val="tx2"/>
                </a:solidFill>
                <a:latin typeface="Arial" panose="020B0604020202020204" pitchFamily="34" charset="0"/>
                <a:cs typeface="Arial" panose="020B0604020202020204" pitchFamily="34" charset="0"/>
              </a:rPr>
              <a:t>diversas partes </a:t>
            </a:r>
            <a:r>
              <a:rPr lang="es-ES" dirty="0" smtClean="0">
                <a:solidFill>
                  <a:schemeClr val="tx2"/>
                </a:solidFill>
                <a:latin typeface="Arial" panose="020B0604020202020204" pitchFamily="34" charset="0"/>
                <a:cs typeface="Arial" panose="020B0604020202020204" pitchFamily="34" charset="0"/>
              </a:rPr>
              <a:t>cada una </a:t>
            </a:r>
            <a:r>
              <a:rPr lang="es-ES" dirty="0">
                <a:solidFill>
                  <a:schemeClr val="tx2"/>
                </a:solidFill>
                <a:latin typeface="Arial" panose="020B0604020202020204" pitchFamily="34" charset="0"/>
                <a:cs typeface="Arial" panose="020B0604020202020204" pitchFamily="34" charset="0"/>
              </a:rPr>
              <a:t>de las cuales </a:t>
            </a:r>
            <a:r>
              <a:rPr lang="es-ES" dirty="0" smtClean="0">
                <a:solidFill>
                  <a:schemeClr val="tx2"/>
                </a:solidFill>
                <a:latin typeface="Arial" panose="020B0604020202020204" pitchFamily="34" charset="0"/>
                <a:cs typeface="Arial" panose="020B0604020202020204" pitchFamily="34" charset="0"/>
              </a:rPr>
              <a:t>tiene conocimiento </a:t>
            </a:r>
            <a:r>
              <a:rPr lang="es-ES" dirty="0">
                <a:solidFill>
                  <a:schemeClr val="tx2"/>
                </a:solidFill>
                <a:latin typeface="Arial" panose="020B0604020202020204" pitchFamily="34" charset="0"/>
                <a:cs typeface="Arial" panose="020B0604020202020204" pitchFamily="34" charset="0"/>
              </a:rPr>
              <a:t>y experiencia específicos para </a:t>
            </a:r>
            <a:r>
              <a:rPr lang="es-ES" dirty="0" smtClean="0">
                <a:solidFill>
                  <a:schemeClr val="tx2"/>
                </a:solidFill>
                <a:latin typeface="Arial" panose="020B0604020202020204" pitchFamily="34" charset="0"/>
                <a:cs typeface="Arial" panose="020B0604020202020204" pitchFamily="34" charset="0"/>
              </a:rPr>
              <a:t>compartir con </a:t>
            </a:r>
            <a:r>
              <a:rPr lang="es-ES" dirty="0">
                <a:solidFill>
                  <a:schemeClr val="tx2"/>
                </a:solidFill>
                <a:latin typeface="Arial" panose="020B0604020202020204" pitchFamily="34" charset="0"/>
                <a:cs typeface="Arial" panose="020B0604020202020204" pitchFamily="34" charset="0"/>
              </a:rPr>
              <a:t>el resto. El equipo </a:t>
            </a:r>
            <a:r>
              <a:rPr lang="es-ES" dirty="0" smtClean="0">
                <a:solidFill>
                  <a:schemeClr val="tx2"/>
                </a:solidFill>
                <a:latin typeface="Arial" panose="020B0604020202020204" pitchFamily="34" charset="0"/>
                <a:cs typeface="Arial" panose="020B0604020202020204" pitchFamily="34" charset="0"/>
              </a:rPr>
              <a:t>podría </a:t>
            </a:r>
            <a:r>
              <a:rPr lang="es-ES" dirty="0">
                <a:solidFill>
                  <a:schemeClr val="tx2"/>
                </a:solidFill>
                <a:latin typeface="Arial" panose="020B0604020202020204" pitchFamily="34" charset="0"/>
                <a:cs typeface="Arial" panose="020B0604020202020204" pitchFamily="34" charset="0"/>
              </a:rPr>
              <a:t>incluir </a:t>
            </a:r>
            <a:r>
              <a:rPr lang="es-ES" dirty="0" smtClean="0">
                <a:solidFill>
                  <a:schemeClr val="tx2"/>
                </a:solidFill>
                <a:latin typeface="Arial" panose="020B0604020202020204" pitchFamily="34" charset="0"/>
                <a:cs typeface="Arial" panose="020B0604020202020204" pitchFamily="34" charset="0"/>
              </a:rPr>
              <a:t>gerentes, especialistas</a:t>
            </a:r>
            <a:r>
              <a:rPr lang="es-ES" dirty="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en </a:t>
            </a:r>
            <a:r>
              <a:rPr lang="es-ES" dirty="0">
                <a:solidFill>
                  <a:schemeClr val="tx2"/>
                </a:solidFill>
                <a:latin typeface="Arial" panose="020B0604020202020204" pitchFamily="34" charset="0"/>
                <a:cs typeface="Arial" panose="020B0604020202020204" pitchFamily="34" charset="0"/>
              </a:rPr>
              <a:t>usabilidad, usuarios finales, ingenieros </a:t>
            </a:r>
            <a:r>
              <a:rPr lang="es-ES" dirty="0" smtClean="0">
                <a:solidFill>
                  <a:schemeClr val="tx2"/>
                </a:solidFill>
                <a:latin typeface="Arial" panose="020B0604020202020204" pitchFamily="34" charset="0"/>
                <a:cs typeface="Arial" panose="020B0604020202020204" pitchFamily="34" charset="0"/>
              </a:rPr>
              <a:t>de software</a:t>
            </a:r>
            <a:r>
              <a:rPr lang="es-ES" dirty="0">
                <a:solidFill>
                  <a:schemeClr val="tx2"/>
                </a:solidFill>
                <a:latin typeface="Arial" panose="020B0604020202020204" pitchFamily="34" charset="0"/>
                <a:cs typeface="Arial" panose="020B0604020202020204" pitchFamily="34" charset="0"/>
              </a:rPr>
              <a:t>, diseñadores </a:t>
            </a:r>
            <a:r>
              <a:rPr lang="es-ES" dirty="0" smtClean="0">
                <a:solidFill>
                  <a:schemeClr val="tx2"/>
                </a:solidFill>
                <a:latin typeface="Arial" panose="020B0604020202020204" pitchFamily="34" charset="0"/>
                <a:cs typeface="Arial" panose="020B0604020202020204" pitchFamily="34" charset="0"/>
              </a:rPr>
              <a:t>gráficos, diseñadores </a:t>
            </a:r>
            <a:r>
              <a:rPr lang="es-ES" dirty="0">
                <a:solidFill>
                  <a:schemeClr val="tx2"/>
                </a:solidFill>
                <a:latin typeface="Arial" panose="020B0604020202020204" pitchFamily="34" charset="0"/>
                <a:cs typeface="Arial" panose="020B0604020202020204" pitchFamily="34" charset="0"/>
              </a:rPr>
              <a:t>de interacción y personal de capacitación y apoyo.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44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fontAlgn="auto">
              <a:spcAft>
                <a:spcPts val="0"/>
              </a:spcAft>
              <a:defRPr/>
            </a:pPr>
            <a:r>
              <a:rPr lang="en-GB" sz="4400" b="1" dirty="0" err="1" smtClean="0">
                <a:latin typeface="Arial" panose="020B0604020202020204" pitchFamily="34" charset="0"/>
                <a:cs typeface="Arial" panose="020B0604020202020204" pitchFamily="34" charset="0"/>
              </a:rPr>
              <a:t>Usabilidad</a:t>
            </a:r>
            <a:r>
              <a:rPr lang="en-GB" sz="4400" b="1" dirty="0" smtClean="0">
                <a:latin typeface="Arial" panose="020B0604020202020204" pitchFamily="34" charset="0"/>
                <a:cs typeface="Arial" panose="020B0604020202020204" pitchFamily="34" charset="0"/>
              </a:rPr>
              <a:t>: </a:t>
            </a:r>
            <a:r>
              <a:rPr lang="en-GB" sz="4400" b="1" dirty="0" err="1" smtClean="0">
                <a:latin typeface="Arial" panose="020B0604020202020204" pitchFamily="34" charset="0"/>
                <a:cs typeface="Arial" panose="020B0604020202020204" pitchFamily="34" charset="0"/>
              </a:rPr>
              <a:t>definicion</a:t>
            </a:r>
            <a:endParaRPr lang="en-GB" sz="4400" b="1" dirty="0" smtClean="0">
              <a:latin typeface="Arial" panose="020B0604020202020204" pitchFamily="34" charset="0"/>
              <a:cs typeface="Arial" panose="020B0604020202020204" pitchFamily="34" charset="0"/>
            </a:endParaRPr>
          </a:p>
        </p:txBody>
      </p:sp>
      <p:sp>
        <p:nvSpPr>
          <p:cNvPr id="11267" name="Rectangle 3"/>
          <p:cNvSpPr>
            <a:spLocks noGrp="1" noChangeArrowheads="1"/>
          </p:cNvSpPr>
          <p:nvPr>
            <p:ph sz="quarter" idx="1"/>
          </p:nvPr>
        </p:nvSpPr>
        <p:spPr>
          <a:xfrm>
            <a:off x="827584" y="1988840"/>
            <a:ext cx="7467600" cy="3888432"/>
          </a:xfrm>
        </p:spPr>
        <p:txBody>
          <a:bodyPr/>
          <a:lstStyle/>
          <a:p>
            <a:pPr marL="0" indent="0" algn="ctr">
              <a:buNone/>
            </a:pPr>
            <a:r>
              <a:rPr lang="es-AR" sz="3600" b="1" cap="small" dirty="0">
                <a:solidFill>
                  <a:schemeClr val="tx2"/>
                </a:solidFill>
                <a:latin typeface="Arial" panose="020B0604020202020204" pitchFamily="34" charset="0"/>
                <a:ea typeface="+mj-ea"/>
                <a:cs typeface="Arial" panose="020B0604020202020204" pitchFamily="34" charset="0"/>
              </a:rPr>
              <a:t>Facilidad con que las personas pueden utilizar una herramienta particular </a:t>
            </a:r>
            <a:r>
              <a:rPr lang="es-AR" sz="3600" b="1" cap="small" dirty="0" smtClean="0">
                <a:solidFill>
                  <a:schemeClr val="tx2"/>
                </a:solidFill>
                <a:latin typeface="Arial" panose="020B0604020202020204" pitchFamily="34" charset="0"/>
                <a:ea typeface="+mj-ea"/>
                <a:cs typeface="Arial" panose="020B0604020202020204" pitchFamily="34" charset="0"/>
              </a:rPr>
              <a:t>u otro </a:t>
            </a:r>
            <a:r>
              <a:rPr lang="es-AR" sz="3600" b="1" cap="small" dirty="0">
                <a:solidFill>
                  <a:schemeClr val="tx2"/>
                </a:solidFill>
                <a:latin typeface="Arial" panose="020B0604020202020204" pitchFamily="34" charset="0"/>
                <a:ea typeface="+mj-ea"/>
                <a:cs typeface="Arial" panose="020B0604020202020204" pitchFamily="34" charset="0"/>
              </a:rPr>
              <a:t>objeto fabricado por humanos con el fin de alcanzar un objetivo </a:t>
            </a:r>
            <a:r>
              <a:rPr lang="es-AR" sz="3600" b="1" cap="small" dirty="0" smtClean="0">
                <a:solidFill>
                  <a:schemeClr val="tx2"/>
                </a:solidFill>
                <a:latin typeface="Arial" panose="020B0604020202020204" pitchFamily="34" charset="0"/>
                <a:ea typeface="+mj-ea"/>
                <a:cs typeface="Arial" panose="020B0604020202020204" pitchFamily="34" charset="0"/>
              </a:rPr>
              <a:t>concreto</a:t>
            </a:r>
            <a:endParaRPr lang="en-GB" sz="4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14390" y="586552"/>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ES" sz="3200" b="1" dirty="0" smtClean="0">
                <a:latin typeface="Arial" panose="020B0604020202020204" pitchFamily="34" charset="0"/>
                <a:ea typeface="+mn-ea"/>
                <a:cs typeface="Arial" panose="020B0604020202020204" pitchFamily="34" charset="0"/>
              </a:rPr>
              <a:t>Metodologías </a:t>
            </a:r>
            <a:r>
              <a:rPr lang="es-ES" sz="3200" b="1" dirty="0">
                <a:latin typeface="Arial" panose="020B0604020202020204" pitchFamily="34" charset="0"/>
                <a:ea typeface="+mn-ea"/>
                <a:cs typeface="Arial" panose="020B0604020202020204" pitchFamily="34" charset="0"/>
              </a:rPr>
              <a:t>y técnicas del DCU</a:t>
            </a:r>
            <a:endParaRPr lang="en-US" sz="3200" b="1" dirty="0">
              <a:latin typeface="Arial" panose="020B0604020202020204" pitchFamily="34" charset="0"/>
              <a:ea typeface="+mn-ea"/>
              <a:cs typeface="Arial" panose="020B0604020202020204" pitchFamily="34" charset="0"/>
            </a:endParaRPr>
          </a:p>
        </p:txBody>
      </p:sp>
      <p:sp>
        <p:nvSpPr>
          <p:cNvPr id="3" name="Rectángulo 2"/>
          <p:cNvSpPr/>
          <p:nvPr/>
        </p:nvSpPr>
        <p:spPr>
          <a:xfrm>
            <a:off x="1907704" y="1772816"/>
            <a:ext cx="607890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Identificación</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los</a:t>
            </a:r>
            <a:r>
              <a:rPr lang="en-US" sz="3200" b="1" cap="small" dirty="0">
                <a:solidFill>
                  <a:schemeClr val="tx2"/>
                </a:solidFill>
                <a:latin typeface="Arial" panose="020B0604020202020204" pitchFamily="34" charset="0"/>
                <a:cs typeface="Arial" panose="020B0604020202020204" pitchFamily="34" charset="0"/>
              </a:rPr>
              <a:t> </a:t>
            </a:r>
            <a:r>
              <a:rPr lang="en-US" sz="3200" b="1" cap="small" dirty="0" err="1">
                <a:solidFill>
                  <a:schemeClr val="tx2"/>
                </a:solidFill>
                <a:latin typeface="Arial" panose="020B0604020202020204" pitchFamily="34" charset="0"/>
                <a:cs typeface="Arial" panose="020B0604020202020204" pitchFamily="34" charset="0"/>
              </a:rPr>
              <a:t>usuarios</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5" name="Rectángulo 4"/>
          <p:cNvSpPr/>
          <p:nvPr/>
        </p:nvSpPr>
        <p:spPr>
          <a:xfrm>
            <a:off x="1915398" y="2813052"/>
            <a:ext cx="2616550"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Prototipado</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6" name="Rectángulo 5"/>
          <p:cNvSpPr/>
          <p:nvPr/>
        </p:nvSpPr>
        <p:spPr>
          <a:xfrm>
            <a:off x="1907704" y="3979801"/>
            <a:ext cx="4714432"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Proceso</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evaluación</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7" name="Rectángulo 6"/>
          <p:cNvSpPr/>
          <p:nvPr/>
        </p:nvSpPr>
        <p:spPr>
          <a:xfrm>
            <a:off x="1915398" y="514375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10" name="Cheurón 9"/>
          <p:cNvSpPr/>
          <p:nvPr/>
        </p:nvSpPr>
        <p:spPr>
          <a:xfrm>
            <a:off x="1251992" y="1858893"/>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urón 10"/>
          <p:cNvSpPr/>
          <p:nvPr/>
        </p:nvSpPr>
        <p:spPr>
          <a:xfrm>
            <a:off x="1251992" y="2924519"/>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urón 11"/>
          <p:cNvSpPr/>
          <p:nvPr/>
        </p:nvSpPr>
        <p:spPr>
          <a:xfrm>
            <a:off x="1251992" y="403183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urón 12"/>
          <p:cNvSpPr/>
          <p:nvPr/>
        </p:nvSpPr>
        <p:spPr>
          <a:xfrm>
            <a:off x="1251992" y="519382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100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94148" y="188640"/>
            <a:ext cx="607890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Identificación</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los</a:t>
            </a:r>
            <a:r>
              <a:rPr lang="en-US" sz="3200" b="1" cap="small" dirty="0">
                <a:solidFill>
                  <a:schemeClr val="tx2"/>
                </a:solidFill>
                <a:latin typeface="Arial" panose="020B0604020202020204" pitchFamily="34" charset="0"/>
                <a:cs typeface="Arial" panose="020B0604020202020204" pitchFamily="34" charset="0"/>
              </a:rPr>
              <a:t> </a:t>
            </a:r>
            <a:r>
              <a:rPr lang="en-US" sz="3200" b="1" cap="small" dirty="0" err="1">
                <a:solidFill>
                  <a:schemeClr val="tx2"/>
                </a:solidFill>
                <a:latin typeface="Arial" panose="020B0604020202020204" pitchFamily="34" charset="0"/>
                <a:cs typeface="Arial" panose="020B0604020202020204" pitchFamily="34" charset="0"/>
              </a:rPr>
              <a:t>usuarios</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51520" y="980728"/>
            <a:ext cx="8280920" cy="5262979"/>
          </a:xfrm>
          <a:prstGeom prst="rect">
            <a:avLst/>
          </a:prstGeom>
        </p:spPr>
        <p:txBody>
          <a:bodyPr wrap="square">
            <a:spAutoFit/>
          </a:bodyPr>
          <a:lstStyle/>
          <a:p>
            <a:pPr marL="342900" indent="-342900" algn="just">
              <a:buFont typeface="Arial" panose="020B0604020202020204" pitchFamily="34" charset="0"/>
              <a:buChar char="•"/>
            </a:pPr>
            <a:r>
              <a:rPr lang="en-US" b="1" dirty="0" err="1">
                <a:solidFill>
                  <a:schemeClr val="tx2"/>
                </a:solidFill>
                <a:latin typeface="Arial" panose="020B0604020202020204" pitchFamily="34" charset="0"/>
                <a:cs typeface="Arial" panose="020B0604020202020204" pitchFamily="34" charset="0"/>
              </a:rPr>
              <a:t>Usuarios</a:t>
            </a:r>
            <a:r>
              <a:rPr lang="en-US" b="1" dirty="0">
                <a:solidFill>
                  <a:schemeClr val="tx2"/>
                </a:solidFill>
                <a:latin typeface="Arial" panose="020B0604020202020204" pitchFamily="34" charset="0"/>
                <a:cs typeface="Arial" panose="020B0604020202020204" pitchFamily="34" charset="0"/>
              </a:rPr>
              <a:t> </a:t>
            </a:r>
            <a:r>
              <a:rPr lang="en-US" b="1" dirty="0" err="1" smtClean="0">
                <a:solidFill>
                  <a:schemeClr val="tx2"/>
                </a:solidFill>
                <a:latin typeface="Arial" panose="020B0604020202020204" pitchFamily="34" charset="0"/>
                <a:cs typeface="Arial" panose="020B0604020202020204" pitchFamily="34" charset="0"/>
              </a:rPr>
              <a:t>primarios</a:t>
            </a:r>
            <a:r>
              <a:rPr lang="en-US" dirty="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las personas que usarán </a:t>
            </a:r>
            <a:r>
              <a:rPr lang="es-ES" dirty="0">
                <a:solidFill>
                  <a:schemeClr val="tx2"/>
                </a:solidFill>
                <a:latin typeface="Arial" panose="020B0604020202020204" pitchFamily="34" charset="0"/>
                <a:cs typeface="Arial" panose="020B0604020202020204" pitchFamily="34" charset="0"/>
              </a:rPr>
              <a:t>el producto</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final para realizar una </a:t>
            </a:r>
            <a:r>
              <a:rPr lang="es-ES" dirty="0" smtClean="0">
                <a:solidFill>
                  <a:schemeClr val="tx2"/>
                </a:solidFill>
                <a:latin typeface="Arial" panose="020B0604020202020204" pitchFamily="34" charset="0"/>
                <a:cs typeface="Arial" panose="020B0604020202020204" pitchFamily="34" charset="0"/>
              </a:rPr>
              <a:t>tarea.</a:t>
            </a:r>
            <a:endParaRPr lang="es-E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U</a:t>
            </a:r>
            <a:r>
              <a:rPr lang="es-ES" b="1" dirty="0" smtClean="0">
                <a:solidFill>
                  <a:schemeClr val="tx2"/>
                </a:solidFill>
                <a:latin typeface="Arial" panose="020B0604020202020204" pitchFamily="34" charset="0"/>
                <a:cs typeface="Arial" panose="020B0604020202020204" pitchFamily="34" charset="0"/>
              </a:rPr>
              <a:t>suarios secundarios</a:t>
            </a:r>
            <a:r>
              <a:rPr lang="es-ES" dirty="0" smtClean="0">
                <a:solidFill>
                  <a:schemeClr val="tx2"/>
                </a:solidFill>
                <a:latin typeface="Arial" panose="020B0604020202020204" pitchFamily="34" charset="0"/>
                <a:cs typeface="Arial" panose="020B0604020202020204" pitchFamily="34" charset="0"/>
              </a:rPr>
              <a:t>: los </a:t>
            </a:r>
            <a:r>
              <a:rPr lang="es-ES" dirty="0">
                <a:solidFill>
                  <a:schemeClr val="tx2"/>
                </a:solidFill>
                <a:latin typeface="Arial" panose="020B0604020202020204" pitchFamily="34" charset="0"/>
                <a:cs typeface="Arial" panose="020B0604020202020204" pitchFamily="34" charset="0"/>
              </a:rPr>
              <a:t>que ocasionalmente pueden usar el </a:t>
            </a:r>
            <a:r>
              <a:rPr lang="es-ES" dirty="0">
                <a:solidFill>
                  <a:schemeClr val="tx2"/>
                </a:solidFill>
                <a:latin typeface="Arial" panose="020B0604020202020204" pitchFamily="34" charset="0"/>
                <a:cs typeface="Arial" panose="020B0604020202020204" pitchFamily="34" charset="0"/>
              </a:rPr>
              <a:t>producto, o </a:t>
            </a:r>
            <a:r>
              <a:rPr lang="es-ES" dirty="0">
                <a:solidFill>
                  <a:schemeClr val="tx2"/>
                </a:solidFill>
                <a:latin typeface="Arial" panose="020B0604020202020204" pitchFamily="34" charset="0"/>
                <a:cs typeface="Arial" panose="020B0604020202020204" pitchFamily="34" charset="0"/>
              </a:rPr>
              <a:t>aquellos que lo consumen a través de un </a:t>
            </a:r>
            <a:r>
              <a:rPr lang="es-ES" dirty="0" smtClean="0">
                <a:solidFill>
                  <a:schemeClr val="tx2"/>
                </a:solidFill>
                <a:latin typeface="Arial" panose="020B0604020202020204" pitchFamily="34" charset="0"/>
                <a:cs typeface="Arial" panose="020B0604020202020204" pitchFamily="34" charset="0"/>
              </a:rPr>
              <a:t>intermediario.</a:t>
            </a:r>
            <a:endParaRPr lang="es-E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b="1" dirty="0" err="1">
                <a:solidFill>
                  <a:schemeClr val="tx2"/>
                </a:solidFill>
                <a:latin typeface="Arial" panose="020B0604020202020204" pitchFamily="34" charset="0"/>
                <a:cs typeface="Arial" panose="020B0604020202020204" pitchFamily="34" charset="0"/>
              </a:rPr>
              <a:t>U</a:t>
            </a:r>
            <a:r>
              <a:rPr lang="en-US" b="1" dirty="0" err="1" smtClean="0">
                <a:solidFill>
                  <a:schemeClr val="tx2"/>
                </a:solidFill>
                <a:latin typeface="Arial" panose="020B0604020202020204" pitchFamily="34" charset="0"/>
                <a:cs typeface="Arial" panose="020B0604020202020204" pitchFamily="34" charset="0"/>
              </a:rPr>
              <a:t>suarios</a:t>
            </a:r>
            <a:r>
              <a:rPr lang="en-US" b="1" dirty="0" smtClean="0">
                <a:solidFill>
                  <a:schemeClr val="tx2"/>
                </a:solidFill>
                <a:latin typeface="Arial" panose="020B0604020202020204" pitchFamily="34" charset="0"/>
                <a:cs typeface="Arial" panose="020B0604020202020204" pitchFamily="34" charset="0"/>
              </a:rPr>
              <a:t> </a:t>
            </a:r>
            <a:r>
              <a:rPr lang="en-US" b="1" dirty="0" err="1" smtClean="0">
                <a:solidFill>
                  <a:schemeClr val="tx2"/>
                </a:solidFill>
                <a:latin typeface="Arial" panose="020B0604020202020204" pitchFamily="34" charset="0"/>
                <a:cs typeface="Arial" panose="020B0604020202020204" pitchFamily="34" charset="0"/>
              </a:rPr>
              <a:t>terciarios</a:t>
            </a:r>
            <a:r>
              <a:rPr lang="en-US" b="1" dirty="0" smtClean="0">
                <a:solidFill>
                  <a:schemeClr val="tx2"/>
                </a:solidFill>
                <a:latin typeface="Arial" panose="020B0604020202020204" pitchFamily="34" charset="0"/>
                <a:cs typeface="Arial" panose="020B0604020202020204" pitchFamily="34" charset="0"/>
              </a:rPr>
              <a:t>:</a:t>
            </a:r>
            <a:r>
              <a:rPr lang="es-ES" dirty="0" smtClean="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rPr>
              <a:t>los que se verán afectados por el uso del producto, o pueden tomar </a:t>
            </a:r>
            <a:r>
              <a:rPr lang="es-ES" dirty="0" smtClean="0">
                <a:solidFill>
                  <a:schemeClr val="tx2"/>
                </a:solidFill>
                <a:latin typeface="Arial" panose="020B0604020202020204" pitchFamily="34" charset="0"/>
                <a:cs typeface="Arial" panose="020B0604020202020204" pitchFamily="34" charset="0"/>
              </a:rPr>
              <a:t>decisiones </a:t>
            </a:r>
            <a:r>
              <a:rPr lang="en-US" dirty="0" err="1" smtClean="0">
                <a:solidFill>
                  <a:schemeClr val="tx2"/>
                </a:solidFill>
                <a:latin typeface="Arial" panose="020B0604020202020204" pitchFamily="34" charset="0"/>
                <a:cs typeface="Arial" panose="020B0604020202020204" pitchFamily="34" charset="0"/>
              </a:rPr>
              <a:t>sobre</a:t>
            </a:r>
            <a:r>
              <a:rPr lang="en-US" dirty="0" smtClean="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el </a:t>
            </a:r>
            <a:r>
              <a:rPr lang="en-US" dirty="0" err="1">
                <a:solidFill>
                  <a:schemeClr val="tx2"/>
                </a:solidFill>
                <a:latin typeface="Arial" panose="020B0604020202020204" pitchFamily="34" charset="0"/>
                <a:cs typeface="Arial" panose="020B0604020202020204" pitchFamily="34" charset="0"/>
              </a:rPr>
              <a:t>mismo</a:t>
            </a:r>
            <a:endParaRPr lang="en-US" dirty="0">
              <a:solidFill>
                <a:schemeClr val="tx2"/>
              </a:solidFill>
              <a:latin typeface="Arial" panose="020B0604020202020204" pitchFamily="34" charset="0"/>
              <a:cs typeface="Arial" panose="020B0604020202020204" pitchFamily="34" charset="0"/>
            </a:endParaRPr>
          </a:p>
          <a:p>
            <a:endParaRPr lang="es-AR" dirty="0" smtClean="0">
              <a:latin typeface="SFRM1200"/>
            </a:endParaRPr>
          </a:p>
          <a:p>
            <a:pPr algn="ctr"/>
            <a:r>
              <a:rPr lang="es-ES" sz="3200" b="1" dirty="0">
                <a:solidFill>
                  <a:schemeClr val="tx2"/>
                </a:solidFill>
                <a:latin typeface="Arial" panose="020B0604020202020204" pitchFamily="34" charset="0"/>
                <a:cs typeface="Arial" panose="020B0604020202020204" pitchFamily="34" charset="0"/>
              </a:rPr>
              <a:t>Para que el diseño de un producto sea exitoso se deben tener en</a:t>
            </a:r>
          </a:p>
          <a:p>
            <a:pPr algn="ctr"/>
            <a:r>
              <a:rPr lang="es-ES" sz="3200" b="1" dirty="0">
                <a:solidFill>
                  <a:schemeClr val="tx2"/>
                </a:solidFill>
                <a:latin typeface="Arial" panose="020B0604020202020204" pitchFamily="34" charset="0"/>
                <a:cs typeface="Arial" panose="020B0604020202020204" pitchFamily="34" charset="0"/>
              </a:rPr>
              <a:t>cuenta los tres niveles </a:t>
            </a:r>
            <a:r>
              <a:rPr lang="es-ES" sz="3200" b="1">
                <a:solidFill>
                  <a:schemeClr val="tx2"/>
                </a:solidFill>
                <a:latin typeface="Arial" panose="020B0604020202020204" pitchFamily="34" charset="0"/>
                <a:cs typeface="Arial" panose="020B0604020202020204" pitchFamily="34" charset="0"/>
              </a:rPr>
              <a:t>de </a:t>
            </a:r>
            <a:r>
              <a:rPr lang="es-ES" sz="3200" b="1" smtClean="0">
                <a:solidFill>
                  <a:schemeClr val="tx2"/>
                </a:solidFill>
                <a:latin typeface="Arial" panose="020B0604020202020204" pitchFamily="34" charset="0"/>
                <a:cs typeface="Arial" panose="020B0604020202020204" pitchFamily="34" charset="0"/>
              </a:rPr>
              <a:t>usuarios</a:t>
            </a:r>
            <a:endParaRPr lang="es-AR" sz="3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942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51520" y="116632"/>
            <a:ext cx="2616550"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Prototipado</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51520" y="836712"/>
            <a:ext cx="8208912" cy="5632311"/>
          </a:xfrm>
          <a:prstGeom prst="rect">
            <a:avLst/>
          </a:prstGeom>
        </p:spPr>
        <p:txBody>
          <a:bodyPr wrap="square">
            <a:spAutoFit/>
          </a:bodyPr>
          <a:lstStyle/>
          <a:p>
            <a:pPr algn="just"/>
            <a:r>
              <a:rPr lang="es-ES" dirty="0">
                <a:solidFill>
                  <a:schemeClr val="tx2"/>
                </a:solidFill>
                <a:latin typeface="Arial" panose="020B0604020202020204" pitchFamily="34" charset="0"/>
                <a:cs typeface="Arial" panose="020B0604020202020204" pitchFamily="34" charset="0"/>
              </a:rPr>
              <a:t>Una vez que las partes </a:t>
            </a:r>
            <a:r>
              <a:rPr lang="es-ES" dirty="0" smtClean="0">
                <a:solidFill>
                  <a:schemeClr val="tx2"/>
                </a:solidFill>
                <a:latin typeface="Arial" panose="020B0604020202020204" pitchFamily="34" charset="0"/>
                <a:cs typeface="Arial" panose="020B0604020202020204" pitchFamily="34" charset="0"/>
              </a:rPr>
              <a:t>interesadas </a:t>
            </a:r>
            <a:r>
              <a:rPr lang="es-ES" dirty="0">
                <a:solidFill>
                  <a:schemeClr val="tx2"/>
                </a:solidFill>
                <a:latin typeface="Arial" panose="020B0604020202020204" pitchFamily="34" charset="0"/>
                <a:cs typeface="Arial" panose="020B0604020202020204" pitchFamily="34" charset="0"/>
              </a:rPr>
              <a:t>han sido identificadas y se ha hecho </a:t>
            </a:r>
            <a:r>
              <a:rPr lang="es-ES" dirty="0" smtClean="0">
                <a:solidFill>
                  <a:schemeClr val="tx2"/>
                </a:solidFill>
                <a:latin typeface="Arial" panose="020B0604020202020204" pitchFamily="34" charset="0"/>
                <a:cs typeface="Arial" panose="020B0604020202020204" pitchFamily="34" charset="0"/>
              </a:rPr>
              <a:t>una investigación </a:t>
            </a:r>
            <a:r>
              <a:rPr lang="es-ES" dirty="0">
                <a:solidFill>
                  <a:schemeClr val="tx2"/>
                </a:solidFill>
                <a:latin typeface="Arial" panose="020B0604020202020204" pitchFamily="34" charset="0"/>
                <a:cs typeface="Arial" panose="020B0604020202020204" pitchFamily="34" charset="0"/>
              </a:rPr>
              <a:t>completa de </a:t>
            </a:r>
            <a:r>
              <a:rPr lang="es-ES" dirty="0" smtClean="0">
                <a:solidFill>
                  <a:schemeClr val="tx2"/>
                </a:solidFill>
                <a:latin typeface="Arial" panose="020B0604020202020204" pitchFamily="34" charset="0"/>
                <a:cs typeface="Arial" panose="020B0604020202020204" pitchFamily="34" charset="0"/>
              </a:rPr>
              <a:t>sus necesidades</a:t>
            </a:r>
            <a:r>
              <a:rPr lang="es-ES" dirty="0">
                <a:solidFill>
                  <a:schemeClr val="tx2"/>
                </a:solidFill>
                <a:latin typeface="Arial" panose="020B0604020202020204" pitchFamily="34" charset="0"/>
                <a:cs typeface="Arial" panose="020B0604020202020204" pitchFamily="34" charset="0"/>
              </a:rPr>
              <a:t>, los diseñadores pueden desarrollar </a:t>
            </a:r>
            <a:r>
              <a:rPr lang="es-ES" dirty="0" smtClean="0">
                <a:solidFill>
                  <a:schemeClr val="tx2"/>
                </a:solidFill>
                <a:latin typeface="Arial" panose="020B0604020202020204" pitchFamily="34" charset="0"/>
                <a:cs typeface="Arial" panose="020B0604020202020204" pitchFamily="34" charset="0"/>
              </a:rPr>
              <a:t>soluciones con </a:t>
            </a:r>
            <a:r>
              <a:rPr lang="es-ES" dirty="0">
                <a:solidFill>
                  <a:schemeClr val="tx2"/>
                </a:solidFill>
                <a:latin typeface="Arial" panose="020B0604020202020204" pitchFamily="34" charset="0"/>
                <a:cs typeface="Arial" panose="020B0604020202020204" pitchFamily="34" charset="0"/>
              </a:rPr>
              <a:t>diseños alternativos, los cuales pueden ser evaluados por los usuarios.</a:t>
            </a:r>
          </a:p>
          <a:p>
            <a:pPr algn="just"/>
            <a:endParaRPr lang="es-ES" dirty="0" smtClean="0">
              <a:solidFill>
                <a:schemeClr val="tx2"/>
              </a:solidFill>
              <a:latin typeface="Arial" panose="020B0604020202020204" pitchFamily="34" charset="0"/>
              <a:cs typeface="Arial" panose="020B0604020202020204" pitchFamily="34" charset="0"/>
            </a:endParaRPr>
          </a:p>
          <a:p>
            <a:pPr algn="just"/>
            <a:r>
              <a:rPr lang="es-ES" dirty="0" smtClean="0">
                <a:solidFill>
                  <a:schemeClr val="tx2"/>
                </a:solidFill>
                <a:latin typeface="Arial" panose="020B0604020202020204" pitchFamily="34" charset="0"/>
                <a:cs typeface="Arial" panose="020B0604020202020204" pitchFamily="34" charset="0"/>
              </a:rPr>
              <a:t>Estas </a:t>
            </a:r>
            <a:r>
              <a:rPr lang="es-ES" dirty="0">
                <a:solidFill>
                  <a:schemeClr val="tx2"/>
                </a:solidFill>
                <a:latin typeface="Arial" panose="020B0604020202020204" pitchFamily="34" charset="0"/>
                <a:cs typeface="Arial" panose="020B0604020202020204" pitchFamily="34" charset="0"/>
              </a:rPr>
              <a:t>alternativas pueden ser simples dibujos en lápiz y papel en la fase </a:t>
            </a:r>
            <a:r>
              <a:rPr lang="es-ES" dirty="0" smtClean="0">
                <a:solidFill>
                  <a:schemeClr val="tx2"/>
                </a:solidFill>
                <a:latin typeface="Arial" panose="020B0604020202020204" pitchFamily="34" charset="0"/>
                <a:cs typeface="Arial" panose="020B0604020202020204" pitchFamily="34" charset="0"/>
              </a:rPr>
              <a:t>inicial </a:t>
            </a:r>
            <a:r>
              <a:rPr lang="en-US" dirty="0" smtClean="0">
                <a:solidFill>
                  <a:schemeClr val="tx2"/>
                </a:solidFill>
                <a:latin typeface="Arial" panose="020B0604020202020204" pitchFamily="34" charset="0"/>
                <a:cs typeface="Arial" panose="020B0604020202020204" pitchFamily="34" charset="0"/>
              </a:rPr>
              <a:t>del </a:t>
            </a:r>
            <a:r>
              <a:rPr lang="en-US" dirty="0" err="1" smtClean="0">
                <a:solidFill>
                  <a:schemeClr val="tx2"/>
                </a:solidFill>
                <a:latin typeface="Arial" panose="020B0604020202020204" pitchFamily="34" charset="0"/>
                <a:cs typeface="Arial" panose="020B0604020202020204" pitchFamily="34" charset="0"/>
              </a:rPr>
              <a:t>proceso</a:t>
            </a:r>
            <a:r>
              <a:rPr lang="en-US" dirty="0" smtClean="0">
                <a:solidFill>
                  <a:schemeClr val="tx2"/>
                </a:solidFill>
                <a:latin typeface="Arial" panose="020B0604020202020204" pitchFamily="34" charset="0"/>
                <a:cs typeface="Arial" panose="020B0604020202020204" pitchFamily="34" charset="0"/>
              </a:rPr>
              <a:t>.</a:t>
            </a:r>
          </a:p>
          <a:p>
            <a:pPr algn="just"/>
            <a:endParaRPr lang="es-ES" dirty="0" smtClean="0">
              <a:solidFill>
                <a:schemeClr val="tx2"/>
              </a:solidFill>
              <a:latin typeface="Arial" panose="020B0604020202020204" pitchFamily="34" charset="0"/>
              <a:cs typeface="Arial" panose="020B0604020202020204" pitchFamily="34" charset="0"/>
            </a:endParaRPr>
          </a:p>
          <a:p>
            <a:pPr algn="just"/>
            <a:r>
              <a:rPr lang="es-ES" dirty="0" smtClean="0">
                <a:solidFill>
                  <a:schemeClr val="tx2"/>
                </a:solidFill>
                <a:latin typeface="Arial" panose="020B0604020202020204" pitchFamily="34" charset="0"/>
                <a:cs typeface="Arial" panose="020B0604020202020204" pitchFamily="34" charset="0"/>
              </a:rPr>
              <a:t>También </a:t>
            </a:r>
            <a:r>
              <a:rPr lang="es-ES" dirty="0">
                <a:solidFill>
                  <a:schemeClr val="tx2"/>
                </a:solidFill>
                <a:latin typeface="Arial" panose="020B0604020202020204" pitchFamily="34" charset="0"/>
                <a:cs typeface="Arial" panose="020B0604020202020204" pitchFamily="34" charset="0"/>
              </a:rPr>
              <a:t>es posible escuchar a los usuarios discutir sobre los diseños </a:t>
            </a:r>
            <a:r>
              <a:rPr lang="es-ES" dirty="0" smtClean="0">
                <a:solidFill>
                  <a:schemeClr val="tx2"/>
                </a:solidFill>
                <a:latin typeface="Arial" panose="020B0604020202020204" pitchFamily="34" charset="0"/>
                <a:cs typeface="Arial" panose="020B0604020202020204" pitchFamily="34" charset="0"/>
              </a:rPr>
              <a:t>alternativos presentados</a:t>
            </a:r>
            <a:r>
              <a:rPr lang="es-ES" dirty="0">
                <a:solidFill>
                  <a:schemeClr val="tx2"/>
                </a:solidFill>
                <a:latin typeface="Arial" panose="020B0604020202020204" pitchFamily="34" charset="0"/>
                <a:cs typeface="Arial" panose="020B0604020202020204" pitchFamily="34" charset="0"/>
              </a:rPr>
              <a:t>, lo cual </a:t>
            </a:r>
            <a:r>
              <a:rPr lang="es-ES" dirty="0" smtClean="0">
                <a:solidFill>
                  <a:schemeClr val="tx2"/>
                </a:solidFill>
                <a:latin typeface="Arial" panose="020B0604020202020204" pitchFamily="34" charset="0"/>
                <a:cs typeface="Arial" panose="020B0604020202020204" pitchFamily="34" charset="0"/>
              </a:rPr>
              <a:t>posibilita amplificar </a:t>
            </a:r>
            <a:r>
              <a:rPr lang="es-ES" dirty="0">
                <a:solidFill>
                  <a:schemeClr val="tx2"/>
                </a:solidFill>
                <a:latin typeface="Arial" panose="020B0604020202020204" pitchFamily="34" charset="0"/>
                <a:cs typeface="Arial" panose="020B0604020202020204" pitchFamily="34" charset="0"/>
              </a:rPr>
              <a:t>la comprensión de los diseñadores </a:t>
            </a:r>
            <a:r>
              <a:rPr lang="es-ES" dirty="0" smtClean="0">
                <a:solidFill>
                  <a:schemeClr val="tx2"/>
                </a:solidFill>
                <a:latin typeface="Arial" panose="020B0604020202020204" pitchFamily="34" charset="0"/>
                <a:cs typeface="Arial" panose="020B0604020202020204" pitchFamily="34" charset="0"/>
              </a:rPr>
              <a:t>y pueden proporcionar </a:t>
            </a:r>
            <a:r>
              <a:rPr lang="es-ES" dirty="0">
                <a:solidFill>
                  <a:schemeClr val="tx2"/>
                </a:solidFill>
                <a:latin typeface="Arial" panose="020B0604020202020204" pitchFamily="34" charset="0"/>
                <a:cs typeface="Arial" panose="020B0604020202020204" pitchFamily="34" charset="0"/>
              </a:rPr>
              <a:t>información que no se obtuvo en </a:t>
            </a:r>
            <a:r>
              <a:rPr lang="es-ES" dirty="0" smtClean="0">
                <a:solidFill>
                  <a:schemeClr val="tx2"/>
                </a:solidFill>
                <a:latin typeface="Arial" panose="020B0604020202020204" pitchFamily="34" charset="0"/>
                <a:cs typeface="Arial" panose="020B0604020202020204" pitchFamily="34" charset="0"/>
              </a:rPr>
              <a:t>las entrevistas </a:t>
            </a:r>
            <a:r>
              <a:rPr lang="es-ES" dirty="0">
                <a:solidFill>
                  <a:schemeClr val="tx2"/>
                </a:solidFill>
                <a:latin typeface="Arial" panose="020B0604020202020204" pitchFamily="34" charset="0"/>
                <a:cs typeface="Arial" panose="020B0604020202020204" pitchFamily="34" charset="0"/>
              </a:rPr>
              <a:t>iniciales, </a:t>
            </a:r>
            <a:r>
              <a:rPr lang="es-ES" dirty="0" smtClean="0">
                <a:solidFill>
                  <a:schemeClr val="tx2"/>
                </a:solidFill>
                <a:latin typeface="Arial" panose="020B0604020202020204" pitchFamily="34" charset="0"/>
                <a:cs typeface="Arial" panose="020B0604020202020204" pitchFamily="34" charset="0"/>
              </a:rPr>
              <a:t>en otras </a:t>
            </a:r>
            <a:r>
              <a:rPr lang="es-ES" dirty="0">
                <a:solidFill>
                  <a:schemeClr val="tx2"/>
                </a:solidFill>
                <a:latin typeface="Arial" panose="020B0604020202020204" pitchFamily="34" charset="0"/>
                <a:cs typeface="Arial" panose="020B0604020202020204" pitchFamily="34" charset="0"/>
              </a:rPr>
              <a:t>palabras las observaciones </a:t>
            </a:r>
            <a:r>
              <a:rPr lang="es-ES" dirty="0" smtClean="0">
                <a:solidFill>
                  <a:schemeClr val="tx2"/>
                </a:solidFill>
                <a:latin typeface="Arial" panose="020B0604020202020204" pitchFamily="34" charset="0"/>
                <a:cs typeface="Arial" panose="020B0604020202020204" pitchFamily="34" charset="0"/>
              </a:rPr>
              <a:t>y el </a:t>
            </a:r>
            <a:r>
              <a:rPr lang="es-ES" dirty="0">
                <a:solidFill>
                  <a:schemeClr val="tx2"/>
                </a:solidFill>
                <a:latin typeface="Arial" panose="020B0604020202020204" pitchFamily="34" charset="0"/>
                <a:cs typeface="Arial" panose="020B0604020202020204" pitchFamily="34" charset="0"/>
              </a:rPr>
              <a:t>análisis de necesidades ya realizado.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647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51520" y="116632"/>
            <a:ext cx="4714432"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Proceso</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evaluación</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51520" y="701407"/>
            <a:ext cx="8280920" cy="5632311"/>
          </a:xfrm>
          <a:prstGeom prst="rect">
            <a:avLst/>
          </a:prstGeom>
        </p:spPr>
        <p:txBody>
          <a:bodyPr wrap="square">
            <a:spAutoFit/>
          </a:bodyPr>
          <a:lstStyle/>
          <a:p>
            <a:pPr algn="ctr"/>
            <a:endParaRPr lang="es-ES" b="1" dirty="0" smtClean="0">
              <a:solidFill>
                <a:schemeClr val="tx2"/>
              </a:solidFill>
              <a:latin typeface="Arial" panose="020B0604020202020204" pitchFamily="34" charset="0"/>
              <a:cs typeface="Arial" panose="020B0604020202020204" pitchFamily="34" charset="0"/>
            </a:endParaRPr>
          </a:p>
          <a:p>
            <a:pPr algn="ctr"/>
            <a:r>
              <a:rPr lang="es-ES" b="1" dirty="0" smtClean="0">
                <a:solidFill>
                  <a:schemeClr val="tx2"/>
                </a:solidFill>
                <a:latin typeface="Arial" panose="020B0604020202020204" pitchFamily="34" charset="0"/>
                <a:cs typeface="Arial" panose="020B0604020202020204" pitchFamily="34" charset="0"/>
              </a:rPr>
              <a:t>A </a:t>
            </a:r>
            <a:r>
              <a:rPr lang="es-ES" b="1" dirty="0">
                <a:solidFill>
                  <a:schemeClr val="tx2"/>
                </a:solidFill>
                <a:latin typeface="Arial" panose="020B0604020202020204" pitchFamily="34" charset="0"/>
                <a:cs typeface="Arial" panose="020B0604020202020204" pitchFamily="34" charset="0"/>
              </a:rPr>
              <a:t>medida que avanza el ciclo del diseño, los prototipos (versiones iniciales </a:t>
            </a:r>
            <a:r>
              <a:rPr lang="es-ES" b="1" dirty="0">
                <a:solidFill>
                  <a:schemeClr val="tx2"/>
                </a:solidFill>
                <a:latin typeface="Arial" panose="020B0604020202020204" pitchFamily="34" charset="0"/>
                <a:cs typeface="Arial" panose="020B0604020202020204" pitchFamily="34" charset="0"/>
              </a:rPr>
              <a:t>y limitadas </a:t>
            </a:r>
            <a:r>
              <a:rPr lang="es-ES" b="1" dirty="0">
                <a:solidFill>
                  <a:schemeClr val="tx2"/>
                </a:solidFill>
                <a:latin typeface="Arial" panose="020B0604020202020204" pitchFamily="34" charset="0"/>
                <a:cs typeface="Arial" panose="020B0604020202020204" pitchFamily="34" charset="0"/>
              </a:rPr>
              <a:t>del producto) pueden </a:t>
            </a:r>
            <a:r>
              <a:rPr lang="es-ES" b="1" dirty="0">
                <a:solidFill>
                  <a:schemeClr val="tx2"/>
                </a:solidFill>
                <a:latin typeface="Arial" panose="020B0604020202020204" pitchFamily="34" charset="0"/>
                <a:cs typeface="Arial" panose="020B0604020202020204" pitchFamily="34" charset="0"/>
              </a:rPr>
              <a:t>ser producidos </a:t>
            </a:r>
            <a:r>
              <a:rPr lang="es-ES" b="1" dirty="0">
                <a:solidFill>
                  <a:schemeClr val="tx2"/>
                </a:solidFill>
                <a:latin typeface="Arial" panose="020B0604020202020204" pitchFamily="34" charset="0"/>
                <a:cs typeface="Arial" panose="020B0604020202020204" pitchFamily="34" charset="0"/>
              </a:rPr>
              <a:t>y luego probados por los usuarios.</a:t>
            </a:r>
          </a:p>
          <a:p>
            <a:endParaRPr lang="es-ES" dirty="0" smtClean="0">
              <a:solidFill>
                <a:schemeClr val="tx2"/>
              </a:solidFill>
              <a:latin typeface="Arial" panose="020B0604020202020204" pitchFamily="34" charset="0"/>
              <a:cs typeface="Arial" panose="020B0604020202020204" pitchFamily="34" charset="0"/>
            </a:endParaRPr>
          </a:p>
          <a:p>
            <a:pPr algn="just"/>
            <a:r>
              <a:rPr lang="es-ES" dirty="0" smtClean="0">
                <a:solidFill>
                  <a:schemeClr val="tx2"/>
                </a:solidFill>
                <a:latin typeface="Arial" panose="020B0604020202020204" pitchFamily="34" charset="0"/>
                <a:cs typeface="Arial" panose="020B0604020202020204" pitchFamily="34" charset="0"/>
              </a:rPr>
              <a:t>Las </a:t>
            </a:r>
            <a:r>
              <a:rPr lang="es-ES" dirty="0">
                <a:solidFill>
                  <a:schemeClr val="tx2"/>
                </a:solidFill>
                <a:latin typeface="Arial" panose="020B0604020202020204" pitchFamily="34" charset="0"/>
                <a:cs typeface="Arial" panose="020B0604020202020204" pitchFamily="34" charset="0"/>
              </a:rPr>
              <a:t>evaluaciones ayudarán a identificar criterios medibles </a:t>
            </a:r>
            <a:r>
              <a:rPr lang="es-ES" dirty="0">
                <a:solidFill>
                  <a:schemeClr val="tx2"/>
                </a:solidFill>
                <a:latin typeface="Arial" panose="020B0604020202020204" pitchFamily="34" charset="0"/>
                <a:cs typeface="Arial" panose="020B0604020202020204" pitchFamily="34" charset="0"/>
              </a:rPr>
              <a:t>de usabilidad:</a:t>
            </a:r>
            <a:endParaRPr lang="es-E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 </a:t>
            </a:r>
            <a:r>
              <a:rPr lang="es-ES" b="1" dirty="0">
                <a:solidFill>
                  <a:schemeClr val="tx2"/>
                </a:solidFill>
                <a:latin typeface="Arial" panose="020B0604020202020204" pitchFamily="34" charset="0"/>
                <a:cs typeface="Arial" panose="020B0604020202020204" pitchFamily="34" charset="0"/>
              </a:rPr>
              <a:t>Eficacia</a:t>
            </a:r>
            <a:r>
              <a:rPr lang="es-ES" dirty="0">
                <a:solidFill>
                  <a:schemeClr val="tx2"/>
                </a:solidFill>
                <a:latin typeface="Arial" panose="020B0604020202020204" pitchFamily="34" charset="0"/>
                <a:cs typeface="Arial" panose="020B0604020202020204" pitchFamily="34" charset="0"/>
              </a:rPr>
              <a:t>: ¿Cuántas veces los usuarios logran terminar las tareas? </a:t>
            </a:r>
            <a:r>
              <a:rPr lang="es-ES" dirty="0">
                <a:solidFill>
                  <a:schemeClr val="tx2"/>
                </a:solidFill>
                <a:latin typeface="Arial" panose="020B0604020202020204" pitchFamily="34" charset="0"/>
                <a:cs typeface="Arial" panose="020B0604020202020204" pitchFamily="34" charset="0"/>
              </a:rPr>
              <a:t>¿</a:t>
            </a:r>
            <a:r>
              <a:rPr lang="es-ES" dirty="0" smtClean="0">
                <a:solidFill>
                  <a:schemeClr val="tx2"/>
                </a:solidFill>
                <a:latin typeface="Arial" panose="020B0604020202020204" pitchFamily="34" charset="0"/>
                <a:cs typeface="Arial" panose="020B0604020202020204" pitchFamily="34" charset="0"/>
              </a:rPr>
              <a:t>Lograron terminar </a:t>
            </a:r>
            <a:r>
              <a:rPr lang="es-ES" dirty="0">
                <a:solidFill>
                  <a:schemeClr val="tx2"/>
                </a:solidFill>
                <a:latin typeface="Arial" panose="020B0604020202020204" pitchFamily="34" charset="0"/>
                <a:cs typeface="Arial" panose="020B0604020202020204" pitchFamily="34" charset="0"/>
              </a:rPr>
              <a:t>las tareas sin dificultad?</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 </a:t>
            </a:r>
            <a:r>
              <a:rPr lang="es-ES" b="1" dirty="0">
                <a:solidFill>
                  <a:schemeClr val="tx2"/>
                </a:solidFill>
                <a:latin typeface="Arial" panose="020B0604020202020204" pitchFamily="34" charset="0"/>
                <a:cs typeface="Arial" panose="020B0604020202020204" pitchFamily="34" charset="0"/>
              </a:rPr>
              <a:t>Facilidad de Aprendizaje </a:t>
            </a:r>
            <a:r>
              <a:rPr lang="es-ES" dirty="0">
                <a:solidFill>
                  <a:schemeClr val="tx2"/>
                </a:solidFill>
                <a:latin typeface="Arial" panose="020B0604020202020204" pitchFamily="34" charset="0"/>
                <a:cs typeface="Arial" panose="020B0604020202020204" pitchFamily="34" charset="0"/>
              </a:rPr>
              <a:t>(</a:t>
            </a:r>
            <a:r>
              <a:rPr lang="es-ES" dirty="0" err="1">
                <a:solidFill>
                  <a:schemeClr val="tx2"/>
                </a:solidFill>
                <a:latin typeface="Arial" panose="020B0604020202020204" pitchFamily="34" charset="0"/>
                <a:cs typeface="Arial" panose="020B0604020202020204" pitchFamily="34" charset="0"/>
              </a:rPr>
              <a:t>Learnability</a:t>
            </a:r>
            <a:r>
              <a:rPr lang="es-ES" dirty="0">
                <a:solidFill>
                  <a:schemeClr val="tx2"/>
                </a:solidFill>
                <a:latin typeface="Arial" panose="020B0604020202020204" pitchFamily="34" charset="0"/>
                <a:cs typeface="Arial" panose="020B0604020202020204" pitchFamily="34" charset="0"/>
              </a:rPr>
              <a:t>):¿Cuán fácil resulta para </a:t>
            </a:r>
            <a:r>
              <a:rPr lang="es-ES" dirty="0" smtClean="0">
                <a:solidFill>
                  <a:schemeClr val="tx2"/>
                </a:solidFill>
                <a:latin typeface="Arial" panose="020B0604020202020204" pitchFamily="34" charset="0"/>
                <a:cs typeface="Arial" panose="020B0604020202020204" pitchFamily="34" charset="0"/>
              </a:rPr>
              <a:t>los usuarios </a:t>
            </a:r>
            <a:r>
              <a:rPr lang="es-ES" dirty="0">
                <a:solidFill>
                  <a:schemeClr val="tx2"/>
                </a:solidFill>
                <a:latin typeface="Arial" panose="020B0604020202020204" pitchFamily="34" charset="0"/>
                <a:cs typeface="Arial" panose="020B0604020202020204" pitchFamily="34" charset="0"/>
              </a:rPr>
              <a:t>llevar a cabo tareas básicas la primera vez que se enfrentan al diseño?</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 </a:t>
            </a:r>
            <a:r>
              <a:rPr lang="es-ES" b="1" dirty="0">
                <a:solidFill>
                  <a:schemeClr val="tx2"/>
                </a:solidFill>
                <a:latin typeface="Arial" panose="020B0604020202020204" pitchFamily="34" charset="0"/>
                <a:cs typeface="Arial" panose="020B0604020202020204" pitchFamily="34" charset="0"/>
              </a:rPr>
              <a:t>Eficiencia</a:t>
            </a:r>
            <a:r>
              <a:rPr lang="es-ES" dirty="0">
                <a:solidFill>
                  <a:schemeClr val="tx2"/>
                </a:solidFill>
                <a:latin typeface="Arial" panose="020B0604020202020204" pitchFamily="34" charset="0"/>
                <a:cs typeface="Arial" panose="020B0604020202020204" pitchFamily="34" charset="0"/>
              </a:rPr>
              <a:t>: Una vez que los usuarios han aprendido el funcionamiento </a:t>
            </a:r>
            <a:r>
              <a:rPr lang="es-ES" dirty="0" smtClean="0">
                <a:solidFill>
                  <a:schemeClr val="tx2"/>
                </a:solidFill>
                <a:latin typeface="Arial" panose="020B0604020202020204" pitchFamily="34" charset="0"/>
                <a:cs typeface="Arial" panose="020B0604020202020204" pitchFamily="34" charset="0"/>
              </a:rPr>
              <a:t>básico del </a:t>
            </a:r>
            <a:r>
              <a:rPr lang="es-ES" dirty="0">
                <a:solidFill>
                  <a:schemeClr val="tx2"/>
                </a:solidFill>
                <a:latin typeface="Arial" panose="020B0604020202020204" pitchFamily="34" charset="0"/>
                <a:cs typeface="Arial" panose="020B0604020202020204" pitchFamily="34" charset="0"/>
              </a:rPr>
              <a:t>diseño, ¿cuánto tardan en la realización de tareas</a:t>
            </a:r>
            <a:r>
              <a:rPr lang="es-ES" dirty="0">
                <a:solidFill>
                  <a:schemeClr val="tx2"/>
                </a:solidFill>
                <a:latin typeface="Arial" panose="020B0604020202020204" pitchFamily="34" charset="0"/>
                <a:cs typeface="Arial" panose="020B0604020202020204" pitchFamily="34" charset="0"/>
              </a:rPr>
              <a:t>?</a:t>
            </a: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080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87368" y="0"/>
            <a:ext cx="4714432" cy="584775"/>
          </a:xfrm>
          <a:prstGeom prst="rect">
            <a:avLst/>
          </a:prstGeom>
        </p:spPr>
        <p:txBody>
          <a:bodyPr wrap="none">
            <a:spAutoFit/>
          </a:bodyPr>
          <a:lstStyle/>
          <a:p>
            <a:r>
              <a:rPr lang="en-US" sz="3200" b="1" cap="small" dirty="0" err="1" smtClean="0">
                <a:solidFill>
                  <a:schemeClr val="tx2"/>
                </a:solidFill>
                <a:latin typeface="Arial" panose="020B0604020202020204" pitchFamily="34" charset="0"/>
                <a:cs typeface="Arial" panose="020B0604020202020204" pitchFamily="34" charset="0"/>
              </a:rPr>
              <a:t>Proceso</a:t>
            </a:r>
            <a:r>
              <a:rPr lang="en-US" sz="3200" b="1" cap="small" dirty="0" smtClean="0">
                <a:solidFill>
                  <a:schemeClr val="tx2"/>
                </a:solidFill>
                <a:latin typeface="Arial" panose="020B0604020202020204" pitchFamily="34" charset="0"/>
                <a:cs typeface="Arial" panose="020B0604020202020204" pitchFamily="34" charset="0"/>
              </a:rPr>
              <a:t> de </a:t>
            </a:r>
            <a:r>
              <a:rPr lang="en-US" sz="3200" b="1" cap="small" dirty="0" err="1" smtClean="0">
                <a:solidFill>
                  <a:schemeClr val="tx2"/>
                </a:solidFill>
                <a:latin typeface="Arial" panose="020B0604020202020204" pitchFamily="34" charset="0"/>
                <a:cs typeface="Arial" panose="020B0604020202020204" pitchFamily="34" charset="0"/>
              </a:rPr>
              <a:t>evaluación</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87368" y="487025"/>
            <a:ext cx="8245072" cy="6370975"/>
          </a:xfrm>
          <a:prstGeom prst="rect">
            <a:avLst/>
          </a:prstGeom>
        </p:spPr>
        <p:txBody>
          <a:bodyPr wrap="square">
            <a:spAutoFit/>
          </a:bodyPr>
          <a:lstStyle/>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Cualidad de ser recordado (</a:t>
            </a:r>
            <a:r>
              <a:rPr lang="es-ES" b="1" dirty="0" err="1" smtClean="0">
                <a:solidFill>
                  <a:schemeClr val="tx2"/>
                </a:solidFill>
                <a:latin typeface="Arial" panose="020B0604020202020204" pitchFamily="34" charset="0"/>
                <a:cs typeface="Arial" panose="020B0604020202020204" pitchFamily="34" charset="0"/>
              </a:rPr>
              <a:t>Memorability</a:t>
            </a:r>
            <a:r>
              <a:rPr lang="es-ES" b="1" dirty="0" smtClean="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Cuando los usuarios vuelven a usar el diseño después de un periodo sin hacerlo, ¿cuánto tardan en volver a adquirir el conocimiento necesario para usarlo eficientemente?</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Tasa de errores de usuario: </a:t>
            </a:r>
            <a:r>
              <a:rPr lang="es-ES" dirty="0" smtClean="0">
                <a:solidFill>
                  <a:schemeClr val="tx2"/>
                </a:solidFill>
                <a:latin typeface="Arial" panose="020B0604020202020204" pitchFamily="34" charset="0"/>
                <a:cs typeface="Arial" panose="020B0604020202020204" pitchFamily="34" charset="0"/>
              </a:rPr>
              <a:t>Durante la realización de una tarea, ¿cuántos errores comete el usuario?, ¿Qué tan graves son las consecuencias de esos errores?, ¿Qué tan rápido puede el usuario deshacer las consecuencias de sus </a:t>
            </a:r>
            <a:r>
              <a:rPr lang="en-US" dirty="0" err="1" smtClean="0">
                <a:solidFill>
                  <a:schemeClr val="tx2"/>
                </a:solidFill>
                <a:latin typeface="Arial" panose="020B0604020202020204" pitchFamily="34" charset="0"/>
                <a:cs typeface="Arial" panose="020B0604020202020204" pitchFamily="34" charset="0"/>
              </a:rPr>
              <a:t>propios</a:t>
            </a:r>
            <a:r>
              <a:rPr lang="en-US" dirty="0" smtClean="0">
                <a:solidFill>
                  <a:schemeClr val="tx2"/>
                </a:solidFill>
                <a:latin typeface="Arial" panose="020B0604020202020204" pitchFamily="34" charset="0"/>
                <a:cs typeface="Arial" panose="020B0604020202020204" pitchFamily="34" charset="0"/>
              </a:rPr>
              <a:t> </a:t>
            </a:r>
            <a:r>
              <a:rPr lang="en-US" dirty="0" err="1" smtClean="0">
                <a:solidFill>
                  <a:schemeClr val="tx2"/>
                </a:solidFill>
                <a:latin typeface="Arial" panose="020B0604020202020204" pitchFamily="34" charset="0"/>
                <a:cs typeface="Arial" panose="020B0604020202020204" pitchFamily="34" charset="0"/>
              </a:rPr>
              <a:t>errores</a:t>
            </a:r>
            <a:r>
              <a:rPr lang="en-US" dirty="0" smtClean="0">
                <a:solidFill>
                  <a:schemeClr val="tx2"/>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dirty="0" smtClean="0">
                <a:solidFill>
                  <a:schemeClr val="tx2"/>
                </a:solidFill>
                <a:latin typeface="Arial" panose="020B0604020202020204" pitchFamily="34" charset="0"/>
                <a:cs typeface="Arial" panose="020B0604020202020204" pitchFamily="34" charset="0"/>
              </a:rPr>
              <a:t> </a:t>
            </a:r>
            <a:r>
              <a:rPr lang="es-ES" b="1" dirty="0" smtClean="0">
                <a:solidFill>
                  <a:schemeClr val="tx2"/>
                </a:solidFill>
                <a:latin typeface="Arial" panose="020B0604020202020204" pitchFamily="34" charset="0"/>
                <a:cs typeface="Arial" panose="020B0604020202020204" pitchFamily="34" charset="0"/>
              </a:rPr>
              <a:t>Satisfacción subjetiva: </a:t>
            </a:r>
            <a:r>
              <a:rPr lang="es-ES" dirty="0" smtClean="0">
                <a:solidFill>
                  <a:schemeClr val="tx2"/>
                </a:solidFill>
                <a:latin typeface="Arial" panose="020B0604020202020204" pitchFamily="34" charset="0"/>
                <a:cs typeface="Arial" panose="020B0604020202020204" pitchFamily="34" charset="0"/>
              </a:rPr>
              <a:t>¿Cuán agradable y sencillo le ha parecido al usuario la realización de las tareas?</a:t>
            </a:r>
          </a:p>
          <a:p>
            <a:pPr algn="ctr"/>
            <a:endParaRPr lang="es-ES" b="1" dirty="0" smtClean="0">
              <a:solidFill>
                <a:schemeClr val="tx2"/>
              </a:solidFill>
              <a:latin typeface="Arial" panose="020B0604020202020204" pitchFamily="34" charset="0"/>
              <a:cs typeface="Arial" panose="020B0604020202020204" pitchFamily="34" charset="0"/>
            </a:endParaRPr>
          </a:p>
          <a:p>
            <a:pPr algn="ctr"/>
            <a:r>
              <a:rPr lang="es-ES" b="1" dirty="0" smtClean="0">
                <a:solidFill>
                  <a:schemeClr val="tx2"/>
                </a:solidFill>
                <a:latin typeface="Arial" panose="020B0604020202020204" pitchFamily="34" charset="0"/>
                <a:cs typeface="Arial" panose="020B0604020202020204" pitchFamily="34" charset="0"/>
              </a:rPr>
              <a:t>Las evaluaciones también revelarán la satisfacción de los usuarios con el producto. Esto se logra solamente a través de comentarios recogidos en un proceso</a:t>
            </a:r>
          </a:p>
          <a:p>
            <a:pPr algn="ctr"/>
            <a:r>
              <a:rPr lang="es-ES" b="1" dirty="0" smtClean="0">
                <a:solidFill>
                  <a:schemeClr val="tx2"/>
                </a:solidFill>
                <a:latin typeface="Arial" panose="020B0604020202020204" pitchFamily="34" charset="0"/>
                <a:cs typeface="Arial" panose="020B0604020202020204" pitchFamily="34" charset="0"/>
              </a:rPr>
              <a:t>interactivo e iterativo con la participación de los usuarios</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0737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54868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90776" y="1772816"/>
            <a:ext cx="8352928" cy="3231654"/>
          </a:xfrm>
          <a:prstGeom prst="rect">
            <a:avLst/>
          </a:prstGeom>
        </p:spPr>
        <p:txBody>
          <a:bodyPr wrap="square">
            <a:spAutoFit/>
          </a:bodyPr>
          <a:lstStyle/>
          <a:p>
            <a:pPr algn="ctr"/>
            <a:endParaRPr lang="en-US" b="1" dirty="0" smtClean="0">
              <a:solidFill>
                <a:schemeClr val="tx2"/>
              </a:solidFill>
              <a:latin typeface="Arial" panose="020B0604020202020204" pitchFamily="34" charset="0"/>
              <a:cs typeface="Arial" panose="020B0604020202020204" pitchFamily="34" charset="0"/>
            </a:endParaRPr>
          </a:p>
          <a:p>
            <a:pPr algn="ctr"/>
            <a:r>
              <a:rPr lang="en-US" sz="3600" b="1" dirty="0" smtClean="0">
                <a:solidFill>
                  <a:schemeClr val="tx2"/>
                </a:solidFill>
                <a:latin typeface="Arial" panose="020B0604020202020204" pitchFamily="34" charset="0"/>
                <a:cs typeface="Arial" panose="020B0604020202020204" pitchFamily="34" charset="0"/>
              </a:rPr>
              <a:t>Se </a:t>
            </a:r>
            <a:r>
              <a:rPr lang="en-US" sz="3600" b="1" dirty="0" err="1">
                <a:solidFill>
                  <a:schemeClr val="tx2"/>
                </a:solidFill>
                <a:latin typeface="Arial" panose="020B0604020202020204" pitchFamily="34" charset="0"/>
                <a:cs typeface="Arial" panose="020B0604020202020204" pitchFamily="34" charset="0"/>
              </a:rPr>
              <a:t>utilizan</a:t>
            </a:r>
            <a:r>
              <a:rPr lang="en-US" sz="3600" b="1" dirty="0">
                <a:solidFill>
                  <a:schemeClr val="tx2"/>
                </a:solidFill>
                <a:latin typeface="Arial" panose="020B0604020202020204" pitchFamily="34" charset="0"/>
                <a:cs typeface="Arial" panose="020B0604020202020204" pitchFamily="34" charset="0"/>
              </a:rPr>
              <a:t> </a:t>
            </a:r>
            <a:r>
              <a:rPr lang="es-ES" sz="3600" b="1" dirty="0">
                <a:solidFill>
                  <a:schemeClr val="tx2"/>
                </a:solidFill>
                <a:latin typeface="Arial" panose="020B0604020202020204" pitchFamily="34" charset="0"/>
                <a:cs typeface="Arial" panose="020B0604020202020204" pitchFamily="34" charset="0"/>
              </a:rPr>
              <a:t>metodologías </a:t>
            </a:r>
            <a:r>
              <a:rPr lang="es-ES" sz="3600" b="1" dirty="0">
                <a:solidFill>
                  <a:schemeClr val="tx2"/>
                </a:solidFill>
                <a:latin typeface="Arial" panose="020B0604020202020204" pitchFamily="34" charset="0"/>
                <a:cs typeface="Arial" panose="020B0604020202020204" pitchFamily="34" charset="0"/>
              </a:rPr>
              <a:t>que requieren la participación </a:t>
            </a:r>
            <a:r>
              <a:rPr lang="es-ES" sz="3600" b="1" dirty="0">
                <a:solidFill>
                  <a:schemeClr val="tx2"/>
                </a:solidFill>
                <a:latin typeface="Arial" panose="020B0604020202020204" pitchFamily="34" charset="0"/>
                <a:cs typeface="Arial" panose="020B0604020202020204" pitchFamily="34" charset="0"/>
              </a:rPr>
              <a:t>de usuarios </a:t>
            </a:r>
            <a:r>
              <a:rPr lang="es-ES" sz="3600" b="1" dirty="0">
                <a:solidFill>
                  <a:schemeClr val="tx2"/>
                </a:solidFill>
                <a:latin typeface="Arial" panose="020B0604020202020204" pitchFamily="34" charset="0"/>
                <a:cs typeface="Arial" panose="020B0604020202020204" pitchFamily="34" charset="0"/>
              </a:rPr>
              <a:t>reales o de </a:t>
            </a:r>
            <a:r>
              <a:rPr lang="es-ES" sz="3600" b="1" dirty="0">
                <a:solidFill>
                  <a:schemeClr val="tx2"/>
                </a:solidFill>
                <a:latin typeface="Arial" panose="020B0604020202020204" pitchFamily="34" charset="0"/>
                <a:cs typeface="Arial" panose="020B0604020202020204" pitchFamily="34" charset="0"/>
              </a:rPr>
              <a:t>personas que </a:t>
            </a:r>
            <a:r>
              <a:rPr lang="es-ES" sz="3600" b="1" dirty="0">
                <a:solidFill>
                  <a:schemeClr val="tx2"/>
                </a:solidFill>
                <a:latin typeface="Arial" panose="020B0604020202020204" pitchFamily="34" charset="0"/>
                <a:cs typeface="Arial" panose="020B0604020202020204" pitchFamily="34" charset="0"/>
              </a:rPr>
              <a:t>concuerdan con el perfil de los futuros usuarios.</a:t>
            </a:r>
            <a:endParaRPr lang="en-US" sz="36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632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15733" y="620688"/>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1093657" y="1628800"/>
            <a:ext cx="6934727" cy="4439229"/>
          </a:xfrm>
          <a:prstGeom prst="rect">
            <a:avLst/>
          </a:prstGeom>
        </p:spPr>
        <p:txBody>
          <a:bodyPr wrap="square">
            <a:spAutoFit/>
          </a:bodyPr>
          <a:lstStyle/>
          <a:p>
            <a:pPr algn="just">
              <a:lnSpc>
                <a:spcPct val="107000"/>
              </a:lnSpc>
              <a:spcAft>
                <a:spcPts val="0"/>
              </a:spcAft>
            </a:pPr>
            <a:r>
              <a:rPr lang="es-AR" b="1" dirty="0">
                <a:solidFill>
                  <a:schemeClr val="tx2"/>
                </a:solidFill>
                <a:latin typeface="Arial" panose="020B0604020202020204" pitchFamily="34" charset="0"/>
                <a:cs typeface="Arial" panose="020B0604020202020204" pitchFamily="34" charset="0"/>
              </a:rPr>
              <a:t>La Investigación </a:t>
            </a:r>
            <a:r>
              <a:rPr lang="es-AR" b="1" dirty="0">
                <a:solidFill>
                  <a:schemeClr val="tx2"/>
                </a:solidFill>
                <a:latin typeface="Arial" panose="020B0604020202020204" pitchFamily="34" charset="0"/>
                <a:cs typeface="Arial" panose="020B0604020202020204" pitchFamily="34" charset="0"/>
              </a:rPr>
              <a:t>Etnográfica:</a:t>
            </a:r>
            <a:r>
              <a:rPr lang="en-US" b="1"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se </a:t>
            </a:r>
            <a:r>
              <a:rPr lang="es-AR" dirty="0">
                <a:solidFill>
                  <a:schemeClr val="tx2"/>
                </a:solidFill>
                <a:latin typeface="Arial" panose="020B0604020202020204" pitchFamily="34" charset="0"/>
                <a:cs typeface="Arial" panose="020B0604020202020204" pitchFamily="34" charset="0"/>
              </a:rPr>
              <a:t>observa a los usuarios en el lugar donde normalmente se </a:t>
            </a:r>
            <a:r>
              <a:rPr lang="es-AR" dirty="0" smtClean="0">
                <a:solidFill>
                  <a:schemeClr val="tx2"/>
                </a:solidFill>
                <a:latin typeface="Arial" panose="020B0604020202020204" pitchFamily="34" charset="0"/>
                <a:cs typeface="Arial" panose="020B0604020202020204" pitchFamily="34" charset="0"/>
              </a:rPr>
              <a:t>utiliza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el </a:t>
            </a:r>
            <a:r>
              <a:rPr lang="es-AR" dirty="0">
                <a:solidFill>
                  <a:schemeClr val="tx2"/>
                </a:solidFill>
                <a:latin typeface="Arial" panose="020B0604020202020204" pitchFamily="34" charset="0"/>
                <a:cs typeface="Arial" panose="020B0604020202020204" pitchFamily="34" charset="0"/>
              </a:rPr>
              <a:t>sistema (</a:t>
            </a:r>
            <a:r>
              <a:rPr lang="es-AR" dirty="0" smtClean="0">
                <a:solidFill>
                  <a:schemeClr val="tx2"/>
                </a:solidFill>
                <a:latin typeface="Arial" panose="020B0604020202020204" pitchFamily="34" charset="0"/>
                <a:cs typeface="Arial" panose="020B0604020202020204" pitchFamily="34" charset="0"/>
              </a:rPr>
              <a:t>por ejemplo</a:t>
            </a:r>
            <a:r>
              <a:rPr lang="es-AR" dirty="0">
                <a:solidFill>
                  <a:schemeClr val="tx2"/>
                </a:solidFill>
                <a:latin typeface="Arial" panose="020B0604020202020204" pitchFamily="34" charset="0"/>
                <a:cs typeface="Arial" panose="020B0604020202020204" pitchFamily="34" charset="0"/>
              </a:rPr>
              <a:t>, trabajo, hogar, etc.) para recopilar datos </a:t>
            </a:r>
            <a:r>
              <a:rPr lang="es-AR" dirty="0" smtClean="0">
                <a:solidFill>
                  <a:schemeClr val="tx2"/>
                </a:solidFill>
                <a:latin typeface="Arial" panose="020B0604020202020204" pitchFamily="34" charset="0"/>
                <a:cs typeface="Arial" panose="020B0604020202020204" pitchFamily="34" charset="0"/>
              </a:rPr>
              <a:t>sobre quiénes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son </a:t>
            </a:r>
            <a:r>
              <a:rPr lang="es-AR" dirty="0">
                <a:solidFill>
                  <a:schemeClr val="tx2"/>
                </a:solidFill>
                <a:latin typeface="Arial" panose="020B0604020202020204" pitchFamily="34" charset="0"/>
                <a:cs typeface="Arial" panose="020B0604020202020204" pitchFamily="34" charset="0"/>
              </a:rPr>
              <a:t>sus usuarios, cuáles son las tareas y </a:t>
            </a:r>
            <a:r>
              <a:rPr lang="es-AR" dirty="0" smtClean="0">
                <a:solidFill>
                  <a:schemeClr val="tx2"/>
                </a:solidFill>
                <a:latin typeface="Arial" panose="020B0604020202020204" pitchFamily="34" charset="0"/>
                <a:cs typeface="Arial" panose="020B0604020202020204" pitchFamily="34" charset="0"/>
              </a:rPr>
              <a:t>metas que </a:t>
            </a:r>
            <a:r>
              <a:rPr lang="es-AR" dirty="0">
                <a:solidFill>
                  <a:schemeClr val="tx2"/>
                </a:solidFill>
                <a:latin typeface="Arial" panose="020B0604020202020204" pitchFamily="34" charset="0"/>
                <a:cs typeface="Arial" panose="020B0604020202020204" pitchFamily="34" charset="0"/>
              </a:rPr>
              <a:t>se han </a:t>
            </a:r>
            <a:r>
              <a:rPr lang="es-AR" dirty="0" smtClean="0">
                <a:solidFill>
                  <a:schemeClr val="tx2"/>
                </a:solidFill>
                <a:latin typeface="Arial" panose="020B0604020202020204" pitchFamily="34" charset="0"/>
                <a:cs typeface="Arial" panose="020B0604020202020204" pitchFamily="34" charset="0"/>
              </a:rPr>
              <a:t>relacionado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 </a:t>
            </a:r>
            <a:r>
              <a:rPr lang="es-AR" dirty="0">
                <a:solidFill>
                  <a:schemeClr val="tx2"/>
                </a:solidFill>
                <a:latin typeface="Arial" panose="020B0604020202020204" pitchFamily="34" charset="0"/>
                <a:cs typeface="Arial" panose="020B0604020202020204" pitchFamily="34" charset="0"/>
              </a:rPr>
              <a:t>el sistema, y el contexto en </a:t>
            </a:r>
            <a:r>
              <a:rPr lang="es-AR" dirty="0" smtClean="0">
                <a:solidFill>
                  <a:schemeClr val="tx2"/>
                </a:solidFill>
                <a:latin typeface="Arial" panose="020B0604020202020204" pitchFamily="34" charset="0"/>
                <a:cs typeface="Arial" panose="020B0604020202020204" pitchFamily="34" charset="0"/>
              </a:rPr>
              <a:t>el que </a:t>
            </a:r>
            <a:r>
              <a:rPr lang="es-AR" dirty="0">
                <a:solidFill>
                  <a:schemeClr val="tx2"/>
                </a:solidFill>
                <a:latin typeface="Arial" panose="020B0604020202020204" pitchFamily="34" charset="0"/>
                <a:cs typeface="Arial" panose="020B0604020202020204" pitchFamily="34" charset="0"/>
              </a:rPr>
              <a:t>trabajan para lograr sus objetivos. </a:t>
            </a:r>
            <a:r>
              <a:rPr lang="es-AR" dirty="0" smtClean="0">
                <a:solidFill>
                  <a:schemeClr val="tx2"/>
                </a:solidFill>
                <a:latin typeface="Arial" panose="020B0604020202020204" pitchFamily="34" charset="0"/>
                <a:cs typeface="Arial" panose="020B0604020202020204" pitchFamily="34" charset="0"/>
              </a:rPr>
              <a:t>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partir </a:t>
            </a:r>
            <a:r>
              <a:rPr lang="es-AR" dirty="0">
                <a:solidFill>
                  <a:schemeClr val="tx2"/>
                </a:solidFill>
                <a:latin typeface="Arial" panose="020B0604020202020204" pitchFamily="34" charset="0"/>
                <a:cs typeface="Arial" panose="020B0604020202020204" pitchFamily="34" charset="0"/>
              </a:rPr>
              <a:t>de </a:t>
            </a:r>
            <a:r>
              <a:rPr lang="es-AR" dirty="0" smtClean="0">
                <a:solidFill>
                  <a:schemeClr val="tx2"/>
                </a:solidFill>
                <a:latin typeface="Arial" panose="020B0604020202020204" pitchFamily="34" charset="0"/>
                <a:cs typeface="Arial" panose="020B0604020202020204" pitchFamily="34" charset="0"/>
              </a:rPr>
              <a:t>esta investigación </a:t>
            </a:r>
            <a:r>
              <a:rPr lang="es-AR" dirty="0">
                <a:solidFill>
                  <a:schemeClr val="tx2"/>
                </a:solidFill>
                <a:latin typeface="Arial" panose="020B0604020202020204" pitchFamily="34" charset="0"/>
                <a:cs typeface="Arial" panose="020B0604020202020204" pitchFamily="34" charset="0"/>
              </a:rPr>
              <a:t>cualitativa, se puede desarrollar perfiles </a:t>
            </a:r>
            <a:r>
              <a:rPr lang="es-AR" dirty="0" smtClean="0">
                <a:solidFill>
                  <a:schemeClr val="tx2"/>
                </a:solidFill>
                <a:latin typeface="Arial" panose="020B0604020202020204" pitchFamily="34" charset="0"/>
                <a:cs typeface="Arial" panose="020B0604020202020204" pitchFamily="34" charset="0"/>
              </a:rPr>
              <a:t>de usuario,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personajes </a:t>
            </a:r>
            <a:r>
              <a:rPr lang="es-AR" dirty="0">
                <a:solidFill>
                  <a:schemeClr val="tx2"/>
                </a:solidFill>
                <a:latin typeface="Arial" panose="020B0604020202020204" pitchFamily="34" charset="0"/>
                <a:cs typeface="Arial" panose="020B0604020202020204" pitchFamily="34" charset="0"/>
              </a:rPr>
              <a:t>arquetípicos (los usuarios), </a:t>
            </a:r>
            <a:r>
              <a:rPr lang="es-AR" dirty="0" smtClean="0">
                <a:solidFill>
                  <a:schemeClr val="tx2"/>
                </a:solidFill>
                <a:latin typeface="Arial" panose="020B0604020202020204" pitchFamily="34" charset="0"/>
                <a:cs typeface="Arial" panose="020B0604020202020204" pitchFamily="34" charset="0"/>
              </a:rPr>
              <a:t>los escenarios </a:t>
            </a:r>
            <a:r>
              <a:rPr lang="es-AR" dirty="0">
                <a:solidFill>
                  <a:schemeClr val="tx2"/>
                </a:solidFill>
                <a:latin typeface="Arial" panose="020B0604020202020204" pitchFamily="34" charset="0"/>
                <a:cs typeface="Arial" panose="020B0604020202020204" pitchFamily="34" charset="0"/>
              </a:rPr>
              <a:t>y descripciones </a:t>
            </a:r>
            <a:r>
              <a:rPr lang="es-AR" dirty="0" smtClean="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tareas </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099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51520" y="9952"/>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971600" y="1268760"/>
            <a:ext cx="6840760" cy="4154984"/>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El Diseño </a:t>
            </a:r>
            <a:r>
              <a:rPr lang="es-AR" b="1" dirty="0" smtClean="0">
                <a:solidFill>
                  <a:schemeClr val="tx2"/>
                </a:solidFill>
                <a:latin typeface="Arial" panose="020B0604020202020204" pitchFamily="34" charset="0"/>
                <a:cs typeface="Arial" panose="020B0604020202020204" pitchFamily="34" charset="0"/>
              </a:rPr>
              <a:t>Participativo: </a:t>
            </a:r>
            <a:r>
              <a:rPr lang="es-AR" dirty="0">
                <a:solidFill>
                  <a:schemeClr val="tx2"/>
                </a:solidFill>
                <a:latin typeface="Arial" panose="020B0604020202020204" pitchFamily="34" charset="0"/>
                <a:cs typeface="Arial" panose="020B0604020202020204" pitchFamily="34" charset="0"/>
              </a:rPr>
              <a:t>si bien no se considera una </a:t>
            </a:r>
            <a:r>
              <a:rPr lang="es-AR" dirty="0" smtClean="0">
                <a:solidFill>
                  <a:schemeClr val="tx2"/>
                </a:solidFill>
                <a:latin typeface="Arial" panose="020B0604020202020204" pitchFamily="34" charset="0"/>
                <a:cs typeface="Arial" panose="020B0604020202020204" pitchFamily="34" charset="0"/>
              </a:rPr>
              <a:t>técnica en </a:t>
            </a:r>
            <a:r>
              <a:rPr lang="es-AR" dirty="0">
                <a:solidFill>
                  <a:schemeClr val="tx2"/>
                </a:solidFill>
                <a:latin typeface="Arial" panose="020B0604020202020204" pitchFamily="34" charset="0"/>
                <a:cs typeface="Arial" panose="020B0604020202020204" pitchFamily="34" charset="0"/>
              </a:rPr>
              <a:t>sí </a:t>
            </a:r>
            <a:r>
              <a:rPr lang="es-AR" dirty="0" smtClean="0">
                <a:solidFill>
                  <a:schemeClr val="tx2"/>
                </a:solidFill>
                <a:latin typeface="Arial" panose="020B0604020202020204" pitchFamily="34" charset="0"/>
                <a:cs typeface="Arial" panose="020B0604020202020204" pitchFamily="34" charset="0"/>
              </a:rPr>
              <a:t>misma,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 </a:t>
            </a:r>
            <a:r>
              <a:rPr lang="es-AR" dirty="0">
                <a:solidFill>
                  <a:schemeClr val="tx2"/>
                </a:solidFill>
                <a:latin typeface="Arial" panose="020B0604020202020204" pitchFamily="34" charset="0"/>
                <a:cs typeface="Arial" panose="020B0604020202020204" pitchFamily="34" charset="0"/>
              </a:rPr>
              <a:t>más bien una forma de realización </a:t>
            </a:r>
            <a:r>
              <a:rPr lang="es-AR" dirty="0" smtClean="0">
                <a:solidFill>
                  <a:schemeClr val="tx2"/>
                </a:solidFill>
                <a:latin typeface="Arial" panose="020B0604020202020204" pitchFamily="34" charset="0"/>
                <a:cs typeface="Arial" panose="020B0604020202020204" pitchFamily="34" charset="0"/>
              </a:rPr>
              <a:t>del DCU</a:t>
            </a:r>
            <a:r>
              <a:rPr lang="es-AR" dirty="0">
                <a:solidFill>
                  <a:schemeClr val="tx2"/>
                </a:solidFill>
                <a:latin typeface="Arial" panose="020B0604020202020204" pitchFamily="34" charset="0"/>
                <a:cs typeface="Arial" panose="020B0604020202020204" pitchFamily="34" charset="0"/>
              </a:rPr>
              <a:t>, el diseño participativo </a:t>
            </a:r>
            <a:r>
              <a:rPr lang="es-AR" dirty="0" smtClean="0">
                <a:solidFill>
                  <a:schemeClr val="tx2"/>
                </a:solidFill>
                <a:latin typeface="Arial" panose="020B0604020202020204" pitchFamily="34" charset="0"/>
                <a:cs typeface="Arial" panose="020B0604020202020204" pitchFamily="34" charset="0"/>
              </a:rPr>
              <a:t>emplea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a </a:t>
            </a:r>
            <a:r>
              <a:rPr lang="es-AR" dirty="0">
                <a:solidFill>
                  <a:schemeClr val="tx2"/>
                </a:solidFill>
                <a:latin typeface="Arial" panose="020B0604020202020204" pitchFamily="34" charset="0"/>
                <a:cs typeface="Arial" panose="020B0604020202020204" pitchFamily="34" charset="0"/>
              </a:rPr>
              <a:t>uno o más </a:t>
            </a:r>
            <a:r>
              <a:rPr lang="es-AR" dirty="0" smtClean="0">
                <a:solidFill>
                  <a:schemeClr val="tx2"/>
                </a:solidFill>
                <a:latin typeface="Arial" panose="020B0604020202020204" pitchFamily="34" charset="0"/>
                <a:cs typeface="Arial" panose="020B0604020202020204" pitchFamily="34" charset="0"/>
              </a:rPr>
              <a:t>usuarios representativos </a:t>
            </a:r>
            <a:r>
              <a:rPr lang="es-AR" dirty="0">
                <a:solidFill>
                  <a:schemeClr val="tx2"/>
                </a:solidFill>
                <a:latin typeface="Arial" panose="020B0604020202020204" pitchFamily="34" charset="0"/>
                <a:cs typeface="Arial" panose="020B0604020202020204" pitchFamily="34" charset="0"/>
              </a:rPr>
              <a:t>durante todo el proceso de </a:t>
            </a:r>
            <a:r>
              <a:rPr lang="es-AR" dirty="0" smtClean="0">
                <a:solidFill>
                  <a:schemeClr val="tx2"/>
                </a:solidFill>
                <a:latin typeface="Arial" panose="020B0604020202020204" pitchFamily="34" charset="0"/>
                <a:cs typeface="Arial" panose="020B0604020202020204" pitchFamily="34" charset="0"/>
              </a:rPr>
              <a:t>desarrollo.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Este enfoque </a:t>
            </a:r>
            <a:r>
              <a:rPr lang="es-AR" dirty="0">
                <a:solidFill>
                  <a:schemeClr val="tx2"/>
                </a:solidFill>
                <a:latin typeface="Arial" panose="020B0604020202020204" pitchFamily="34" charset="0"/>
                <a:cs typeface="Arial" panose="020B0604020202020204" pitchFamily="34" charset="0"/>
              </a:rPr>
              <a:t>posiciona al usuario final en el corazón del </a:t>
            </a:r>
            <a:r>
              <a:rPr lang="es-AR" dirty="0" smtClean="0">
                <a:solidFill>
                  <a:schemeClr val="tx2"/>
                </a:solidFill>
                <a:latin typeface="Arial" panose="020B0604020202020204" pitchFamily="34" charset="0"/>
                <a:cs typeface="Arial" panose="020B0604020202020204" pitchFamily="34" charset="0"/>
              </a:rPr>
              <a:t>proceso de diseño,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desde </a:t>
            </a:r>
            <a:r>
              <a:rPr lang="es-AR" dirty="0">
                <a:solidFill>
                  <a:schemeClr val="tx2"/>
                </a:solidFill>
                <a:latin typeface="Arial" panose="020B0604020202020204" pitchFamily="34" charset="0"/>
                <a:cs typeface="Arial" panose="020B0604020202020204" pitchFamily="34" charset="0"/>
              </a:rPr>
              <a:t>el inicio mismo del </a:t>
            </a:r>
            <a:r>
              <a:rPr lang="es-AR" dirty="0" smtClean="0">
                <a:solidFill>
                  <a:schemeClr val="tx2"/>
                </a:solidFill>
                <a:latin typeface="Arial" panose="020B0604020202020204" pitchFamily="34" charset="0"/>
                <a:cs typeface="Arial" panose="020B0604020202020204" pitchFamily="34" charset="0"/>
              </a:rPr>
              <a:t>proyecto, aprovechando </a:t>
            </a:r>
            <a:r>
              <a:rPr lang="es-AR" dirty="0">
                <a:solidFill>
                  <a:schemeClr val="tx2"/>
                </a:solidFill>
                <a:latin typeface="Arial" panose="020B0604020202020204" pitchFamily="34" charset="0"/>
                <a:cs typeface="Arial" panose="020B0604020202020204" pitchFamily="34" charset="0"/>
              </a:rPr>
              <a:t>el conocimiento del </a:t>
            </a:r>
            <a:r>
              <a:rPr lang="es-AR" dirty="0" smtClean="0">
                <a:solidFill>
                  <a:schemeClr val="tx2"/>
                </a:solidFill>
                <a:latin typeface="Arial" panose="020B0604020202020204" pitchFamily="34" charset="0"/>
                <a:cs typeface="Arial" panose="020B0604020202020204" pitchFamily="34" charset="0"/>
              </a:rPr>
              <a:t>usuario,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habilidades</a:t>
            </a:r>
            <a:r>
              <a:rPr lang="es-AR"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 incluso </a:t>
            </a:r>
            <a:r>
              <a:rPr lang="es-AR" dirty="0">
                <a:solidFill>
                  <a:schemeClr val="tx2"/>
                </a:solidFill>
                <a:latin typeface="Arial" panose="020B0604020202020204" pitchFamily="34" charset="0"/>
                <a:cs typeface="Arial" panose="020B0604020202020204" pitchFamily="34" charset="0"/>
              </a:rPr>
              <a:t>las reacciones emocionales en el </a:t>
            </a:r>
            <a:r>
              <a:rPr lang="es-AR" dirty="0" smtClean="0">
                <a:solidFill>
                  <a:schemeClr val="tx2"/>
                </a:solidFill>
                <a:latin typeface="Arial" panose="020B0604020202020204" pitchFamily="34" charset="0"/>
                <a:cs typeface="Arial" panose="020B0604020202020204" pitchFamily="34" charset="0"/>
              </a:rPr>
              <a:t>diseño.</a:t>
            </a:r>
          </a:p>
          <a:p>
            <a:pPr algn="just"/>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5324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89405" y="260648"/>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755576" y="1052736"/>
            <a:ext cx="7200800" cy="5262979"/>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Los Grupos Focales (</a:t>
            </a:r>
            <a:r>
              <a:rPr lang="es-AR" b="1" dirty="0" err="1">
                <a:solidFill>
                  <a:schemeClr val="tx2"/>
                </a:solidFill>
                <a:latin typeface="Arial" panose="020B0604020202020204" pitchFamily="34" charset="0"/>
                <a:cs typeface="Arial" panose="020B0604020202020204" pitchFamily="34" charset="0"/>
              </a:rPr>
              <a:t>Focus</a:t>
            </a:r>
            <a:r>
              <a:rPr lang="es-AR" b="1" dirty="0">
                <a:solidFill>
                  <a:schemeClr val="tx2"/>
                </a:solidFill>
                <a:latin typeface="Arial" panose="020B0604020202020204" pitchFamily="34" charset="0"/>
                <a:cs typeface="Arial" panose="020B0604020202020204" pitchFamily="34" charset="0"/>
              </a:rPr>
              <a:t> </a:t>
            </a:r>
            <a:r>
              <a:rPr lang="es-AR" b="1" dirty="0" err="1">
                <a:solidFill>
                  <a:schemeClr val="tx2"/>
                </a:solidFill>
                <a:latin typeface="Arial" panose="020B0604020202020204" pitchFamily="34" charset="0"/>
                <a:cs typeface="Arial" panose="020B0604020202020204" pitchFamily="34" charset="0"/>
              </a:rPr>
              <a:t>Group</a:t>
            </a:r>
            <a:r>
              <a:rPr lang="es-AR" b="1"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son utilizados en </a:t>
            </a:r>
            <a:r>
              <a:rPr lang="es-AR" dirty="0" smtClean="0">
                <a:solidFill>
                  <a:schemeClr val="tx2"/>
                </a:solidFill>
                <a:latin typeface="Arial" panose="020B0604020202020204" pitchFamily="34" charset="0"/>
                <a:cs typeface="Arial" panose="020B0604020202020204" pitchFamily="34" charset="0"/>
              </a:rPr>
              <a:t>las primeras etapas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 </a:t>
            </a:r>
            <a:r>
              <a:rPr lang="es-AR" dirty="0">
                <a:solidFill>
                  <a:schemeClr val="tx2"/>
                </a:solidFill>
                <a:latin typeface="Arial" panose="020B0604020202020204" pitchFamily="34" charset="0"/>
                <a:cs typeface="Arial" panose="020B0604020202020204" pitchFamily="34" charset="0"/>
              </a:rPr>
              <a:t>un proyecto para evaluar </a:t>
            </a:r>
            <a:r>
              <a:rPr lang="es-AR" dirty="0" smtClean="0">
                <a:solidFill>
                  <a:schemeClr val="tx2"/>
                </a:solidFill>
                <a:latin typeface="Arial" panose="020B0604020202020204" pitchFamily="34" charset="0"/>
                <a:cs typeface="Arial" panose="020B0604020202020204" pitchFamily="34" charset="0"/>
              </a:rPr>
              <a:t>conceptos preliminares </a:t>
            </a:r>
            <a:r>
              <a:rPr lang="es-AR" dirty="0">
                <a:solidFill>
                  <a:schemeClr val="tx2"/>
                </a:solidFill>
                <a:latin typeface="Arial" panose="020B0604020202020204" pitchFamily="34" charset="0"/>
                <a:cs typeface="Arial" panose="020B0604020202020204" pitchFamily="34" charset="0"/>
              </a:rPr>
              <a:t>con usuarios </a:t>
            </a:r>
            <a:r>
              <a:rPr lang="es-AR" dirty="0" smtClean="0">
                <a:solidFill>
                  <a:schemeClr val="tx2"/>
                </a:solidFill>
                <a:latin typeface="Arial" panose="020B0604020202020204" pitchFamily="34" charset="0"/>
                <a:cs typeface="Arial" panose="020B0604020202020204" pitchFamily="34" charset="0"/>
              </a:rPr>
              <a:t>representativos.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El objetivo </a:t>
            </a:r>
            <a:r>
              <a:rPr lang="es-AR" dirty="0">
                <a:solidFill>
                  <a:schemeClr val="tx2"/>
                </a:solidFill>
                <a:latin typeface="Arial" panose="020B0604020202020204" pitchFamily="34" charset="0"/>
                <a:cs typeface="Arial" panose="020B0604020202020204" pitchFamily="34" charset="0"/>
              </a:rPr>
              <a:t>es </a:t>
            </a:r>
            <a:r>
              <a:rPr lang="es-AR" dirty="0" smtClean="0">
                <a:solidFill>
                  <a:schemeClr val="tx2"/>
                </a:solidFill>
                <a:latin typeface="Arial" panose="020B0604020202020204" pitchFamily="34" charset="0"/>
                <a:cs typeface="Arial" panose="020B0604020202020204" pitchFamily="34" charset="0"/>
              </a:rPr>
              <a:t>identificar</a:t>
            </a:r>
            <a:r>
              <a:rPr lang="en-US" dirty="0">
                <a:solidFill>
                  <a:schemeClr val="tx2"/>
                </a:solidFill>
                <a:latin typeface="Arial" panose="020B0604020202020204" pitchFamily="34" charset="0"/>
                <a:cs typeface="Arial" panose="020B0604020202020204" pitchFamily="34" charset="0"/>
              </a:rPr>
              <a:t> </a:t>
            </a:r>
            <a:r>
              <a:rPr lang="en-US" dirty="0" err="1" smtClean="0">
                <a:solidFill>
                  <a:schemeClr val="tx2"/>
                </a:solidFill>
                <a:latin typeface="Arial" panose="020B0604020202020204" pitchFamily="34" charset="0"/>
                <a:cs typeface="Arial" panose="020B0604020202020204" pitchFamily="34" charset="0"/>
              </a:rPr>
              <a:t>si</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conceptos principales, </a:t>
            </a:r>
            <a:r>
              <a:rPr lang="es-AR" dirty="0" smtClean="0">
                <a:solidFill>
                  <a:schemeClr val="tx2"/>
                </a:solidFill>
                <a:latin typeface="Arial" panose="020B0604020202020204" pitchFamily="34" charset="0"/>
                <a:cs typeface="Arial" panose="020B0604020202020204" pitchFamily="34" charset="0"/>
              </a:rPr>
              <a:t>son satisfactorios </a:t>
            </a:r>
            <a:r>
              <a:rPr lang="es-AR" dirty="0">
                <a:solidFill>
                  <a:schemeClr val="tx2"/>
                </a:solidFill>
                <a:latin typeface="Arial" panose="020B0604020202020204" pitchFamily="34" charset="0"/>
                <a:cs typeface="Arial" panose="020B0604020202020204" pitchFamily="34" charset="0"/>
              </a:rPr>
              <a:t>o no, y cómo podrían ser </a:t>
            </a:r>
            <a:r>
              <a:rPr lang="es-AR" dirty="0" smtClean="0">
                <a:solidFill>
                  <a:schemeClr val="tx2"/>
                </a:solidFill>
                <a:latin typeface="Arial" panose="020B0604020202020204" pitchFamily="34" charset="0"/>
                <a:cs typeface="Arial" panose="020B0604020202020204" pitchFamily="34" charset="0"/>
              </a:rPr>
              <a:t>más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aceptables y útiles Se explora sobre cómo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usuarios finales piensan y </a:t>
            </a:r>
            <a:r>
              <a:rPr lang="es-AR" dirty="0" smtClean="0">
                <a:solidFill>
                  <a:schemeClr val="tx2"/>
                </a:solidFill>
                <a:latin typeface="Arial" panose="020B0604020202020204" pitchFamily="34" charset="0"/>
                <a:cs typeface="Arial" panose="020B0604020202020204" pitchFamily="34" charset="0"/>
              </a:rPr>
              <a:t>sienten. Un </a:t>
            </a:r>
            <a:r>
              <a:rPr lang="es-AR" dirty="0">
                <a:solidFill>
                  <a:schemeClr val="tx2"/>
                </a:solidFill>
                <a:latin typeface="Arial" panose="020B0604020202020204" pitchFamily="34" charset="0"/>
                <a:cs typeface="Arial" panose="020B0604020202020204" pitchFamily="34" charset="0"/>
              </a:rPr>
              <a:t>grupo focal es bueno </a:t>
            </a:r>
            <a:r>
              <a:rPr lang="es-AR" dirty="0" smtClean="0">
                <a:solidFill>
                  <a:schemeClr val="tx2"/>
                </a:solidFill>
                <a:latin typeface="Arial" panose="020B0604020202020204" pitchFamily="34" charset="0"/>
                <a:cs typeface="Arial" panose="020B0604020202020204" pitchFamily="34" charset="0"/>
              </a:rPr>
              <a:t>para la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información </a:t>
            </a:r>
            <a:r>
              <a:rPr lang="es-AR" dirty="0">
                <a:solidFill>
                  <a:schemeClr val="tx2"/>
                </a:solidFill>
                <a:latin typeface="Arial" panose="020B0604020202020204" pitchFamily="34" charset="0"/>
                <a:cs typeface="Arial" panose="020B0604020202020204" pitchFamily="34" charset="0"/>
              </a:rPr>
              <a:t>general, cualitativa, pero no </a:t>
            </a:r>
            <a:r>
              <a:rPr lang="es-AR" dirty="0" smtClean="0">
                <a:solidFill>
                  <a:schemeClr val="tx2"/>
                </a:solidFill>
                <a:latin typeface="Arial" panose="020B0604020202020204" pitchFamily="34" charset="0"/>
                <a:cs typeface="Arial" panose="020B0604020202020204" pitchFamily="34" charset="0"/>
              </a:rPr>
              <a:t>para aprender </a:t>
            </a:r>
            <a:r>
              <a:rPr lang="es-AR" dirty="0">
                <a:solidFill>
                  <a:schemeClr val="tx2"/>
                </a:solidFill>
                <a:latin typeface="Arial" panose="020B0604020202020204" pitchFamily="34" charset="0"/>
                <a:cs typeface="Arial" panose="020B0604020202020204" pitchFamily="34" charset="0"/>
              </a:rPr>
              <a:t>sobre los </a:t>
            </a:r>
            <a:r>
              <a:rPr lang="es-AR" dirty="0" smtClean="0">
                <a:solidFill>
                  <a:schemeClr val="tx2"/>
                </a:solidFill>
                <a:latin typeface="Arial" panose="020B0604020202020204" pitchFamily="34" charset="0"/>
                <a:cs typeface="Arial" panose="020B0604020202020204" pitchFamily="34" charset="0"/>
              </a:rPr>
              <a:t>problemas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 </a:t>
            </a:r>
            <a:r>
              <a:rPr lang="es-AR" dirty="0">
                <a:solidFill>
                  <a:schemeClr val="tx2"/>
                </a:solidFill>
                <a:latin typeface="Arial" panose="020B0604020202020204" pitchFamily="34" charset="0"/>
                <a:cs typeface="Arial" panose="020B0604020202020204" pitchFamily="34" charset="0"/>
              </a:rPr>
              <a:t>rendimiento y </a:t>
            </a:r>
            <a:r>
              <a:rPr lang="es-AR" dirty="0" smtClean="0">
                <a:solidFill>
                  <a:schemeClr val="tx2"/>
                </a:solidFill>
                <a:latin typeface="Arial" panose="020B0604020202020204" pitchFamily="34" charset="0"/>
                <a:cs typeface="Arial" panose="020B0604020202020204" pitchFamily="34" charset="0"/>
              </a:rPr>
              <a:t>los comportamientos </a:t>
            </a:r>
            <a:r>
              <a:rPr lang="es-AR" dirty="0">
                <a:solidFill>
                  <a:schemeClr val="tx2"/>
                </a:solidFill>
                <a:latin typeface="Arial" panose="020B0604020202020204" pitchFamily="34" charset="0"/>
                <a:cs typeface="Arial" panose="020B0604020202020204" pitchFamily="34" charset="0"/>
              </a:rPr>
              <a:t>reales del sistema. Las pruebas de </a:t>
            </a:r>
            <a:r>
              <a:rPr lang="es-AR" dirty="0" smtClean="0">
                <a:solidFill>
                  <a:schemeClr val="tx2"/>
                </a:solidFill>
                <a:latin typeface="Arial" panose="020B0604020202020204" pitchFamily="34" charset="0"/>
                <a:cs typeface="Arial" panose="020B0604020202020204" pitchFamily="34" charset="0"/>
              </a:rPr>
              <a:t>usabilidad</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se </a:t>
            </a:r>
            <a:r>
              <a:rPr lang="es-AR" dirty="0">
                <a:solidFill>
                  <a:schemeClr val="tx2"/>
                </a:solidFill>
                <a:latin typeface="Arial" panose="020B0604020202020204" pitchFamily="34" charset="0"/>
                <a:cs typeface="Arial" panose="020B0604020202020204" pitchFamily="34" charset="0"/>
              </a:rPr>
              <a:t>consideran mejores para la observación de los comportamientos </a:t>
            </a:r>
            <a:r>
              <a:rPr lang="es-AR" dirty="0" smtClean="0">
                <a:solidFill>
                  <a:schemeClr val="tx2"/>
                </a:solidFill>
                <a:latin typeface="Arial" panose="020B0604020202020204" pitchFamily="34" charset="0"/>
                <a:cs typeface="Arial" panose="020B0604020202020204" pitchFamily="34" charset="0"/>
              </a:rPr>
              <a:t>y</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la </a:t>
            </a:r>
            <a:r>
              <a:rPr lang="es-AR" dirty="0">
                <a:solidFill>
                  <a:schemeClr val="tx2"/>
                </a:solidFill>
                <a:latin typeface="Arial" panose="020B0604020202020204" pitchFamily="34" charset="0"/>
                <a:cs typeface="Arial" panose="020B0604020202020204" pitchFamily="34" charset="0"/>
              </a:rPr>
              <a:t>medición de los problemas de </a:t>
            </a:r>
            <a:r>
              <a:rPr lang="es-AR" dirty="0" smtClean="0">
                <a:solidFill>
                  <a:schemeClr val="tx2"/>
                </a:solidFill>
                <a:latin typeface="Arial" panose="020B0604020202020204" pitchFamily="34" charset="0"/>
                <a:cs typeface="Arial" panose="020B0604020202020204" pitchFamily="34" charset="0"/>
              </a:rPr>
              <a:t>rendimiento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682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18864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971600" y="1484784"/>
            <a:ext cx="7107638" cy="3785652"/>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Las </a:t>
            </a:r>
            <a:r>
              <a:rPr lang="es-AR" b="1" dirty="0" smtClean="0">
                <a:solidFill>
                  <a:schemeClr val="tx2"/>
                </a:solidFill>
                <a:latin typeface="Arial" panose="020B0604020202020204" pitchFamily="34" charset="0"/>
                <a:cs typeface="Arial" panose="020B0604020202020204" pitchFamily="34" charset="0"/>
              </a:rPr>
              <a:t>entrevistas: </a:t>
            </a:r>
            <a:r>
              <a:rPr lang="es-AR" dirty="0">
                <a:solidFill>
                  <a:schemeClr val="tx2"/>
                </a:solidFill>
                <a:latin typeface="Arial" panose="020B0604020202020204" pitchFamily="34" charset="0"/>
                <a:cs typeface="Arial" panose="020B0604020202020204" pitchFamily="34" charset="0"/>
              </a:rPr>
              <a:t>con usuarios son una poderosa herramienta </a:t>
            </a:r>
            <a:r>
              <a:rPr lang="es-AR" dirty="0">
                <a:solidFill>
                  <a:schemeClr val="tx2"/>
                </a:solidFill>
                <a:latin typeface="Arial" panose="020B0604020202020204" pitchFamily="34" charset="0"/>
                <a:cs typeface="Arial" panose="020B0604020202020204" pitchFamily="34" charset="0"/>
              </a:rPr>
              <a:t>cualitativa,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pero </a:t>
            </a:r>
            <a:r>
              <a:rPr lang="es-AR" dirty="0">
                <a:solidFill>
                  <a:schemeClr val="tx2"/>
                </a:solidFill>
                <a:latin typeface="Arial" panose="020B0604020202020204" pitchFamily="34" charset="0"/>
                <a:cs typeface="Arial" panose="020B0604020202020204" pitchFamily="34" charset="0"/>
              </a:rPr>
              <a:t>no para evaluar la usabilidad de un diseño, sino para descubrir </a:t>
            </a:r>
            <a:r>
              <a:rPr lang="es-AR" dirty="0">
                <a:solidFill>
                  <a:schemeClr val="tx2"/>
                </a:solidFill>
                <a:latin typeface="Arial" panose="020B0604020202020204" pitchFamily="34" charset="0"/>
                <a:cs typeface="Arial" panose="020B0604020202020204" pitchFamily="34" charset="0"/>
              </a:rPr>
              <a:t>deseos,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motivaciones</a:t>
            </a:r>
            <a:r>
              <a:rPr lang="es-AR" dirty="0">
                <a:solidFill>
                  <a:schemeClr val="tx2"/>
                </a:solidFill>
                <a:latin typeface="Arial" panose="020B0604020202020204" pitchFamily="34" charset="0"/>
                <a:cs typeface="Arial" panose="020B0604020202020204" pitchFamily="34" charset="0"/>
              </a:rPr>
              <a:t>, valores </a:t>
            </a:r>
            <a:r>
              <a:rPr lang="es-AR" dirty="0">
                <a:solidFill>
                  <a:schemeClr val="tx2"/>
                </a:solidFill>
                <a:latin typeface="Arial" panose="020B0604020202020204" pitchFamily="34" charset="0"/>
                <a:cs typeface="Arial" panose="020B0604020202020204" pitchFamily="34" charset="0"/>
              </a:rPr>
              <a:t>y experiencias </a:t>
            </a:r>
            <a:r>
              <a:rPr lang="es-AR" dirty="0">
                <a:solidFill>
                  <a:schemeClr val="tx2"/>
                </a:solidFill>
                <a:latin typeface="Arial" panose="020B0604020202020204" pitchFamily="34" charset="0"/>
                <a:cs typeface="Arial" panose="020B0604020202020204" pitchFamily="34" charset="0"/>
              </a:rPr>
              <a:t>de nuestros usuarios. Durante estas </a:t>
            </a:r>
            <a:r>
              <a:rPr lang="es-AR" dirty="0">
                <a:solidFill>
                  <a:schemeClr val="tx2"/>
                </a:solidFill>
                <a:latin typeface="Arial" panose="020B0604020202020204" pitchFamily="34" charset="0"/>
                <a:cs typeface="Arial" panose="020B0604020202020204" pitchFamily="34" charset="0"/>
              </a:rPr>
              <a:t>entrevistas,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el </a:t>
            </a:r>
            <a:r>
              <a:rPr lang="es-AR" dirty="0">
                <a:solidFill>
                  <a:schemeClr val="tx2"/>
                </a:solidFill>
                <a:latin typeface="Arial" panose="020B0604020202020204" pitchFamily="34" charset="0"/>
                <a:cs typeface="Arial" panose="020B0604020202020204" pitchFamily="34" charset="0"/>
              </a:rPr>
              <a:t>entrevistador debe mostrarse neutral y no dirigir </a:t>
            </a:r>
            <a:r>
              <a:rPr lang="es-AR" dirty="0">
                <a:solidFill>
                  <a:schemeClr val="tx2"/>
                </a:solidFill>
                <a:latin typeface="Arial" panose="020B0604020202020204" pitchFamily="34" charset="0"/>
                <a:cs typeface="Arial" panose="020B0604020202020204" pitchFamily="34" charset="0"/>
              </a:rPr>
              <a:t>o condicionar</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las </a:t>
            </a:r>
            <a:r>
              <a:rPr lang="es-AR" dirty="0">
                <a:solidFill>
                  <a:schemeClr val="tx2"/>
                </a:solidFill>
                <a:latin typeface="Arial" panose="020B0604020202020204" pitchFamily="34" charset="0"/>
                <a:cs typeface="Arial" panose="020B0604020202020204" pitchFamily="34" charset="0"/>
              </a:rPr>
              <a:t>respuestas del entrevistado. Lo que </a:t>
            </a:r>
            <a:r>
              <a:rPr lang="es-AR" dirty="0">
                <a:solidFill>
                  <a:schemeClr val="tx2"/>
                </a:solidFill>
                <a:latin typeface="Arial" panose="020B0604020202020204" pitchFamily="34" charset="0"/>
                <a:cs typeface="Arial" panose="020B0604020202020204" pitchFamily="34" charset="0"/>
              </a:rPr>
              <a:t>se pretende </a:t>
            </a:r>
            <a:r>
              <a:rPr lang="es-AR" dirty="0">
                <a:solidFill>
                  <a:schemeClr val="tx2"/>
                </a:solidFill>
                <a:latin typeface="Arial" panose="020B0604020202020204" pitchFamily="34" charset="0"/>
                <a:cs typeface="Arial" panose="020B0604020202020204" pitchFamily="34" charset="0"/>
              </a:rPr>
              <a:t>es descubrir </a:t>
            </a:r>
            <a:r>
              <a:rPr lang="es-AR" dirty="0">
                <a:solidFill>
                  <a:schemeClr val="tx2"/>
                </a:solidFill>
                <a:latin typeface="Arial" panose="020B0604020202020204" pitchFamily="34" charset="0"/>
                <a:cs typeface="Arial" panose="020B0604020202020204" pitchFamily="34" charset="0"/>
              </a:rPr>
              <a:t>información</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que </a:t>
            </a:r>
            <a:r>
              <a:rPr lang="es-AR" dirty="0">
                <a:solidFill>
                  <a:schemeClr val="tx2"/>
                </a:solidFill>
                <a:latin typeface="Arial" panose="020B0604020202020204" pitchFamily="34" charset="0"/>
                <a:cs typeface="Arial" panose="020B0604020202020204" pitchFamily="34" charset="0"/>
              </a:rPr>
              <a:t>oriente en el diseño, </a:t>
            </a:r>
            <a:r>
              <a:rPr lang="es-AR" dirty="0">
                <a:solidFill>
                  <a:schemeClr val="tx2"/>
                </a:solidFill>
                <a:latin typeface="Arial" panose="020B0604020202020204" pitchFamily="34" charset="0"/>
                <a:cs typeface="Arial" panose="020B0604020202020204" pitchFamily="34" charset="0"/>
              </a:rPr>
              <a:t>no confirmar </a:t>
            </a:r>
            <a:r>
              <a:rPr lang="es-AR" dirty="0">
                <a:solidFill>
                  <a:schemeClr val="tx2"/>
                </a:solidFill>
                <a:latin typeface="Arial" panose="020B0604020202020204" pitchFamily="34" charset="0"/>
                <a:cs typeface="Arial" panose="020B0604020202020204" pitchFamily="34" charset="0"/>
              </a:rPr>
              <a:t>creencias sobre cómo son los usuarios.</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62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67544" y="188640"/>
            <a:ext cx="7467600" cy="6408712"/>
          </a:xfrm>
        </p:spPr>
        <p:txBody>
          <a:bodyPr/>
          <a:lstStyle/>
          <a:p>
            <a:pPr marL="0" indent="0" algn="ctr">
              <a:buNone/>
            </a:pPr>
            <a:r>
              <a:rPr lang="es-ES" sz="3600" b="1" cap="small" dirty="0">
                <a:solidFill>
                  <a:schemeClr val="tx2"/>
                </a:solidFill>
                <a:latin typeface="Arial" panose="020B0604020202020204" pitchFamily="34" charset="0"/>
                <a:ea typeface="+mj-ea"/>
                <a:cs typeface="Arial" panose="020B0604020202020204" pitchFamily="34" charset="0"/>
              </a:rPr>
              <a:t>La usabilidad es la cualidad que tiene un sistema por la </a:t>
            </a:r>
            <a:r>
              <a:rPr lang="es-ES" sz="3600" b="1" cap="small" dirty="0" smtClean="0">
                <a:solidFill>
                  <a:schemeClr val="tx2"/>
                </a:solidFill>
                <a:latin typeface="Arial" panose="020B0604020202020204" pitchFamily="34" charset="0"/>
                <a:ea typeface="+mj-ea"/>
                <a:cs typeface="Arial" panose="020B0604020202020204" pitchFamily="34" charset="0"/>
              </a:rPr>
              <a:t>cual </a:t>
            </a:r>
            <a:r>
              <a:rPr lang="es-ES" sz="3600" b="1" cap="small" dirty="0">
                <a:solidFill>
                  <a:schemeClr val="tx2"/>
                </a:solidFill>
                <a:latin typeface="Arial" panose="020B0604020202020204" pitchFamily="34" charset="0"/>
                <a:ea typeface="+mj-ea"/>
                <a:cs typeface="Arial" panose="020B0604020202020204" pitchFamily="34" charset="0"/>
              </a:rPr>
              <a:t>permite a sus usuarios alcanzar objetivos específicos con </a:t>
            </a:r>
          </a:p>
          <a:p>
            <a:pPr marL="0" indent="0" algn="ctr">
              <a:buNone/>
            </a:pPr>
            <a:r>
              <a:rPr lang="en-US" sz="4800" b="1" cap="small" dirty="0" err="1">
                <a:solidFill>
                  <a:schemeClr val="tx2"/>
                </a:solidFill>
                <a:latin typeface="Arial" panose="020B0604020202020204" pitchFamily="34" charset="0"/>
                <a:ea typeface="+mj-ea"/>
                <a:cs typeface="Arial" panose="020B0604020202020204" pitchFamily="34" charset="0"/>
              </a:rPr>
              <a:t>efectividad</a:t>
            </a:r>
            <a:r>
              <a:rPr lang="en-US" sz="4800" b="1" cap="small" dirty="0">
                <a:solidFill>
                  <a:schemeClr val="tx2"/>
                </a:solidFill>
                <a:latin typeface="Arial" panose="020B0604020202020204" pitchFamily="34" charset="0"/>
                <a:ea typeface="+mj-ea"/>
                <a:cs typeface="Arial" panose="020B0604020202020204" pitchFamily="34" charset="0"/>
              </a:rPr>
              <a:t>, </a:t>
            </a:r>
            <a:r>
              <a:rPr lang="en-US" sz="4800" b="1" cap="small" dirty="0" err="1">
                <a:solidFill>
                  <a:schemeClr val="tx2"/>
                </a:solidFill>
                <a:latin typeface="Arial" panose="020B0604020202020204" pitchFamily="34" charset="0"/>
                <a:ea typeface="+mj-ea"/>
                <a:cs typeface="Arial" panose="020B0604020202020204" pitchFamily="34" charset="0"/>
              </a:rPr>
              <a:t>eficiencia</a:t>
            </a:r>
            <a:r>
              <a:rPr lang="en-US" sz="4800" b="1" cap="small" dirty="0">
                <a:solidFill>
                  <a:schemeClr val="tx2"/>
                </a:solidFill>
                <a:latin typeface="Arial" panose="020B0604020202020204" pitchFamily="34" charset="0"/>
                <a:ea typeface="+mj-ea"/>
                <a:cs typeface="Arial" panose="020B0604020202020204" pitchFamily="34" charset="0"/>
              </a:rPr>
              <a:t> y </a:t>
            </a:r>
            <a:r>
              <a:rPr lang="en-US" sz="4800" b="1" cap="small" dirty="0" err="1">
                <a:solidFill>
                  <a:schemeClr val="tx2"/>
                </a:solidFill>
                <a:latin typeface="Arial" panose="020B0604020202020204" pitchFamily="34" charset="0"/>
                <a:ea typeface="+mj-ea"/>
                <a:cs typeface="Arial" panose="020B0604020202020204" pitchFamily="34" charset="0"/>
              </a:rPr>
              <a:t>satisfacción</a:t>
            </a:r>
            <a:r>
              <a:rPr lang="en-US" sz="4800" b="1" cap="small" dirty="0">
                <a:solidFill>
                  <a:schemeClr val="tx2"/>
                </a:solidFill>
                <a:latin typeface="Arial" panose="020B0604020202020204" pitchFamily="34" charset="0"/>
                <a:ea typeface="+mj-ea"/>
                <a:cs typeface="Arial" panose="020B0604020202020204" pitchFamily="34" charset="0"/>
              </a:rPr>
              <a:t>.</a:t>
            </a:r>
          </a:p>
          <a:p>
            <a:pPr marL="0" indent="0" algn="ctr">
              <a:buNone/>
            </a:pPr>
            <a:endParaRPr lang="es-ES" sz="3600" b="1" cap="small" dirty="0" smtClean="0">
              <a:solidFill>
                <a:schemeClr val="tx2"/>
              </a:solidFill>
              <a:latin typeface="Arial" panose="020B0604020202020204" pitchFamily="34" charset="0"/>
              <a:ea typeface="+mj-ea"/>
              <a:cs typeface="Arial" panose="020B0604020202020204" pitchFamily="34" charset="0"/>
            </a:endParaRPr>
          </a:p>
          <a:p>
            <a:pPr marL="0" indent="0" algn="ctr">
              <a:buNone/>
            </a:pPr>
            <a:r>
              <a:rPr lang="es-ES" sz="3600" b="1" cap="small" dirty="0" smtClean="0">
                <a:solidFill>
                  <a:schemeClr val="tx2"/>
                </a:solidFill>
                <a:latin typeface="Arial" panose="020B0604020202020204" pitchFamily="34" charset="0"/>
                <a:ea typeface="+mj-ea"/>
                <a:cs typeface="Arial" panose="020B0604020202020204" pitchFamily="34" charset="0"/>
              </a:rPr>
              <a:t>El </a:t>
            </a:r>
            <a:r>
              <a:rPr lang="es-ES" sz="3600" b="1" cap="small" dirty="0">
                <a:solidFill>
                  <a:schemeClr val="tx2"/>
                </a:solidFill>
                <a:latin typeface="Arial" panose="020B0604020202020204" pitchFamily="34" charset="0"/>
                <a:ea typeface="+mj-ea"/>
                <a:cs typeface="Arial" panose="020B0604020202020204" pitchFamily="34" charset="0"/>
              </a:rPr>
              <a:t>concepto en torno al cual gravita la usabilidad es la calidad de uso.</a:t>
            </a:r>
          </a:p>
        </p:txBody>
      </p:sp>
    </p:spTree>
    <p:extLst>
      <p:ext uri="{BB962C8B-B14F-4D97-AF65-F5344CB8AC3E}">
        <p14:creationId xmlns:p14="http://schemas.microsoft.com/office/powerpoint/2010/main" val="2633295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18864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971600" y="1484784"/>
            <a:ext cx="7107638" cy="3416320"/>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Las </a:t>
            </a:r>
            <a:r>
              <a:rPr lang="es-AR" b="1" dirty="0" smtClean="0">
                <a:solidFill>
                  <a:schemeClr val="tx2"/>
                </a:solidFill>
                <a:latin typeface="Arial" panose="020B0604020202020204" pitchFamily="34" charset="0"/>
                <a:cs typeface="Arial" panose="020B0604020202020204" pitchFamily="34" charset="0"/>
              </a:rPr>
              <a:t>encuestas: </a:t>
            </a:r>
            <a:r>
              <a:rPr lang="es-AR" dirty="0">
                <a:solidFill>
                  <a:schemeClr val="tx2"/>
                </a:solidFill>
                <a:latin typeface="Arial" panose="020B0604020202020204" pitchFamily="34" charset="0"/>
                <a:cs typeface="Arial" panose="020B0604020202020204" pitchFamily="34" charset="0"/>
              </a:rPr>
              <a:t>también son una herramienta útil y </a:t>
            </a:r>
            <a:r>
              <a:rPr lang="es-AR" dirty="0">
                <a:solidFill>
                  <a:schemeClr val="tx2"/>
                </a:solidFill>
                <a:latin typeface="Arial" panose="020B0604020202020204" pitchFamily="34" charset="0"/>
                <a:cs typeface="Arial" panose="020B0604020202020204" pitchFamily="34" charset="0"/>
              </a:rPr>
              <a:t>se pueden </a:t>
            </a:r>
            <a:r>
              <a:rPr lang="es-AR" dirty="0">
                <a:solidFill>
                  <a:schemeClr val="tx2"/>
                </a:solidFill>
                <a:latin typeface="Arial" panose="020B0604020202020204" pitchFamily="34" charset="0"/>
                <a:cs typeface="Arial" panose="020B0604020202020204" pitchFamily="34" charset="0"/>
              </a:rPr>
              <a:t>utilizar </a:t>
            </a:r>
            <a:r>
              <a:rPr lang="es-AR" dirty="0">
                <a:solidFill>
                  <a:schemeClr val="tx2"/>
                </a:solidFill>
                <a:latin typeface="Arial" panose="020B0604020202020204" pitchFamily="34" charset="0"/>
                <a:cs typeface="Arial" panose="020B0604020202020204" pitchFamily="34" charset="0"/>
              </a:rPr>
              <a:t>en</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cualquier </a:t>
            </a:r>
            <a:r>
              <a:rPr lang="es-AR" dirty="0">
                <a:solidFill>
                  <a:schemeClr val="tx2"/>
                </a:solidFill>
                <a:latin typeface="Arial" panose="020B0604020202020204" pitchFamily="34" charset="0"/>
                <a:cs typeface="Arial" panose="020B0604020202020204" pitchFamily="34" charset="0"/>
              </a:rPr>
              <a:t>momento del ciclo de </a:t>
            </a:r>
            <a:r>
              <a:rPr lang="es-AR" dirty="0">
                <a:solidFill>
                  <a:schemeClr val="tx2"/>
                </a:solidFill>
                <a:latin typeface="Arial" panose="020B0604020202020204" pitchFamily="34" charset="0"/>
                <a:cs typeface="Arial" panose="020B0604020202020204" pitchFamily="34" charset="0"/>
              </a:rPr>
              <a:t>vida, pero </a:t>
            </a:r>
            <a:r>
              <a:rPr lang="es-AR" dirty="0">
                <a:solidFill>
                  <a:schemeClr val="tx2"/>
                </a:solidFill>
                <a:latin typeface="Arial" panose="020B0604020202020204" pitchFamily="34" charset="0"/>
                <a:cs typeface="Arial" panose="020B0604020202020204" pitchFamily="34" charset="0"/>
              </a:rPr>
              <a:t>se utiliza con mayor frecuencia </a:t>
            </a:r>
            <a:r>
              <a:rPr lang="es-AR" dirty="0">
                <a:solidFill>
                  <a:schemeClr val="tx2"/>
                </a:solidFill>
                <a:latin typeface="Arial" panose="020B0604020202020204" pitchFamily="34" charset="0"/>
                <a:cs typeface="Arial" panose="020B0604020202020204" pitchFamily="34" charset="0"/>
              </a:rPr>
              <a:t>en</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las primeras etapas </a:t>
            </a:r>
            <a:r>
              <a:rPr lang="es-AR" dirty="0">
                <a:solidFill>
                  <a:schemeClr val="tx2"/>
                </a:solidFill>
                <a:latin typeface="Arial" panose="020B0604020202020204" pitchFamily="34" charset="0"/>
                <a:cs typeface="Arial" panose="020B0604020202020204" pitchFamily="34" charset="0"/>
              </a:rPr>
              <a:t>para comprender mejor el potencial usuario. </a:t>
            </a:r>
            <a:r>
              <a:rPr lang="es-AR" dirty="0">
                <a:solidFill>
                  <a:schemeClr val="tx2"/>
                </a:solidFill>
                <a:latin typeface="Arial" panose="020B0604020202020204" pitchFamily="34" charset="0"/>
                <a:cs typeface="Arial" panose="020B0604020202020204" pitchFamily="34" charset="0"/>
              </a:rPr>
              <a:t>Son una herramienta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de </a:t>
            </a:r>
            <a:r>
              <a:rPr lang="es-AR" dirty="0">
                <a:solidFill>
                  <a:schemeClr val="tx2"/>
                </a:solidFill>
                <a:latin typeface="Arial" panose="020B0604020202020204" pitchFamily="34" charset="0"/>
                <a:cs typeface="Arial" panose="020B0604020202020204" pitchFamily="34" charset="0"/>
              </a:rPr>
              <a:t>investigación cuantitativa </a:t>
            </a:r>
            <a:r>
              <a:rPr lang="es-AR" dirty="0">
                <a:solidFill>
                  <a:schemeClr val="tx2"/>
                </a:solidFill>
                <a:latin typeface="Arial" panose="020B0604020202020204" pitchFamily="34" charset="0"/>
                <a:cs typeface="Arial" panose="020B0604020202020204" pitchFamily="34" charset="0"/>
              </a:rPr>
              <a:t>que complementan </a:t>
            </a:r>
            <a:r>
              <a:rPr lang="es-AR" dirty="0">
                <a:solidFill>
                  <a:schemeClr val="tx2"/>
                </a:solidFill>
                <a:latin typeface="Arial" panose="020B0604020202020204" pitchFamily="34" charset="0"/>
                <a:cs typeface="Arial" panose="020B0604020202020204" pitchFamily="34" charset="0"/>
              </a:rPr>
              <a:t>a las </a:t>
            </a:r>
            <a:r>
              <a:rPr lang="es-AR" dirty="0">
                <a:solidFill>
                  <a:schemeClr val="tx2"/>
                </a:solidFill>
                <a:latin typeface="Arial" panose="020B0604020202020204" pitchFamily="34" charset="0"/>
                <a:cs typeface="Arial" panose="020B0604020202020204" pitchFamily="34" charset="0"/>
              </a:rPr>
              <a:t>entrevistas,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y </a:t>
            </a:r>
            <a:r>
              <a:rPr lang="es-AR" dirty="0">
                <a:solidFill>
                  <a:schemeClr val="tx2"/>
                </a:solidFill>
                <a:latin typeface="Arial" panose="020B0604020202020204" pitchFamily="34" charset="0"/>
                <a:cs typeface="Arial" panose="020B0604020202020204" pitchFamily="34" charset="0"/>
              </a:rPr>
              <a:t>permiten medir </a:t>
            </a:r>
            <a:r>
              <a:rPr lang="es-AR" dirty="0">
                <a:solidFill>
                  <a:schemeClr val="tx2"/>
                </a:solidFill>
                <a:latin typeface="Arial" panose="020B0604020202020204" pitchFamily="34" charset="0"/>
                <a:cs typeface="Arial" panose="020B0604020202020204" pitchFamily="34" charset="0"/>
              </a:rPr>
              <a:t>con validez </a:t>
            </a:r>
            <a:r>
              <a:rPr lang="es-AR" dirty="0">
                <a:solidFill>
                  <a:schemeClr val="tx2"/>
                </a:solidFill>
                <a:latin typeface="Arial" panose="020B0604020202020204" pitchFamily="34" charset="0"/>
                <a:cs typeface="Arial" panose="020B0604020202020204" pitchFamily="34" charset="0"/>
              </a:rPr>
              <a:t>estadística los conceptos hallados con </a:t>
            </a:r>
            <a:r>
              <a:rPr lang="es-AR" dirty="0">
                <a:solidFill>
                  <a:schemeClr val="tx2"/>
                </a:solidFill>
                <a:latin typeface="Arial" panose="020B0604020202020204" pitchFamily="34" charset="0"/>
                <a:cs typeface="Arial" panose="020B0604020202020204" pitchFamily="34" charset="0"/>
              </a:rPr>
              <a:t>técnicas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cualitativas</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218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18864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827584" y="1268760"/>
            <a:ext cx="7416824" cy="4893647"/>
          </a:xfrm>
          <a:prstGeom prst="rect">
            <a:avLst/>
          </a:prstGeom>
        </p:spPr>
        <p:txBody>
          <a:bodyPr wrap="square">
            <a:spAutoFit/>
          </a:bodyPr>
          <a:lstStyle/>
          <a:p>
            <a:pPr algn="just"/>
            <a:r>
              <a:rPr lang="es-AR" b="1" dirty="0" err="1">
                <a:solidFill>
                  <a:schemeClr val="tx2"/>
                </a:solidFill>
                <a:latin typeface="Arial" panose="020B0604020202020204" pitchFamily="34" charset="0"/>
                <a:cs typeface="Arial" panose="020B0604020202020204" pitchFamily="34" charset="0"/>
              </a:rPr>
              <a:t>C</a:t>
            </a:r>
            <a:r>
              <a:rPr lang="es-AR" b="1" dirty="0" err="1">
                <a:solidFill>
                  <a:schemeClr val="tx2"/>
                </a:solidFill>
                <a:latin typeface="Arial" panose="020B0604020202020204" pitchFamily="34" charset="0"/>
                <a:cs typeface="Arial" panose="020B0604020202020204" pitchFamily="34" charset="0"/>
              </a:rPr>
              <a:t>ard</a:t>
            </a:r>
            <a:r>
              <a:rPr lang="es-AR" b="1" dirty="0">
                <a:solidFill>
                  <a:schemeClr val="tx2"/>
                </a:solidFill>
                <a:latin typeface="Arial" panose="020B0604020202020204" pitchFamily="34" charset="0"/>
                <a:cs typeface="Arial" panose="020B0604020202020204" pitchFamily="34" charset="0"/>
              </a:rPr>
              <a:t> </a:t>
            </a:r>
            <a:r>
              <a:rPr lang="es-AR" b="1" dirty="0" err="1" smtClean="0">
                <a:solidFill>
                  <a:schemeClr val="tx2"/>
                </a:solidFill>
                <a:latin typeface="Arial" panose="020B0604020202020204" pitchFamily="34" charset="0"/>
                <a:cs typeface="Arial" panose="020B0604020202020204" pitchFamily="34" charset="0"/>
              </a:rPr>
              <a:t>sorting</a:t>
            </a:r>
            <a:r>
              <a:rPr lang="es-AR"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consiste </a:t>
            </a:r>
            <a:r>
              <a:rPr lang="es-AR" dirty="0">
                <a:solidFill>
                  <a:schemeClr val="tx2"/>
                </a:solidFill>
                <a:latin typeface="Arial" panose="020B0604020202020204" pitchFamily="34" charset="0"/>
                <a:cs typeface="Arial" panose="020B0604020202020204" pitchFamily="34" charset="0"/>
              </a:rPr>
              <a:t>en solicitar a un grupo </a:t>
            </a:r>
            <a:r>
              <a:rPr lang="es-AR" dirty="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participantes </a:t>
            </a:r>
            <a:r>
              <a:rPr lang="es-AR" dirty="0">
                <a:solidFill>
                  <a:schemeClr val="tx2"/>
                </a:solidFill>
                <a:latin typeface="Arial" panose="020B0604020202020204" pitchFamily="34" charset="0"/>
                <a:cs typeface="Arial" panose="020B0604020202020204" pitchFamily="34" charset="0"/>
              </a:rPr>
              <a:t>(los cuales deben tener un perfil </a:t>
            </a:r>
            <a:r>
              <a:rPr lang="es-AR" dirty="0">
                <a:solidFill>
                  <a:schemeClr val="tx2"/>
                </a:solidFill>
                <a:latin typeface="Arial" panose="020B0604020202020204" pitchFamily="34" charset="0"/>
                <a:cs typeface="Arial" panose="020B0604020202020204" pitchFamily="34" charset="0"/>
              </a:rPr>
              <a:t>acorde con </a:t>
            </a:r>
            <a:r>
              <a:rPr lang="es-AR" dirty="0">
                <a:solidFill>
                  <a:schemeClr val="tx2"/>
                </a:solidFill>
                <a:latin typeface="Arial" panose="020B0604020202020204" pitchFamily="34" charset="0"/>
                <a:cs typeface="Arial" panose="020B0604020202020204" pitchFamily="34" charset="0"/>
              </a:rPr>
              <a:t>la audiencia a la </a:t>
            </a:r>
            <a:r>
              <a:rPr lang="es-AR" dirty="0">
                <a:solidFill>
                  <a:schemeClr val="tx2"/>
                </a:solidFill>
                <a:latin typeface="Arial" panose="020B0604020202020204" pitchFamily="34" charset="0"/>
                <a:cs typeface="Arial" panose="020B0604020202020204" pitchFamily="34" charset="0"/>
              </a:rPr>
              <a:t>que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se </a:t>
            </a:r>
            <a:r>
              <a:rPr lang="es-AR" dirty="0">
                <a:solidFill>
                  <a:schemeClr val="tx2"/>
                </a:solidFill>
                <a:latin typeface="Arial" panose="020B0604020202020204" pitchFamily="34" charset="0"/>
                <a:cs typeface="Arial" panose="020B0604020202020204" pitchFamily="34" charset="0"/>
              </a:rPr>
              <a:t>dirige el producto) </a:t>
            </a:r>
            <a:r>
              <a:rPr lang="es-AR" dirty="0">
                <a:solidFill>
                  <a:schemeClr val="tx2"/>
                </a:solidFill>
                <a:latin typeface="Arial" panose="020B0604020202020204" pitchFamily="34" charset="0"/>
                <a:cs typeface="Arial" panose="020B0604020202020204" pitchFamily="34" charset="0"/>
              </a:rPr>
              <a:t>que agrupen </a:t>
            </a:r>
            <a:r>
              <a:rPr lang="es-AR" dirty="0">
                <a:solidFill>
                  <a:schemeClr val="tx2"/>
                </a:solidFill>
                <a:latin typeface="Arial" panose="020B0604020202020204" pitchFamily="34" charset="0"/>
                <a:cs typeface="Arial" panose="020B0604020202020204" pitchFamily="34" charset="0"/>
              </a:rPr>
              <a:t>los conceptos representados en </a:t>
            </a:r>
            <a:r>
              <a:rPr lang="es-AR" dirty="0">
                <a:solidFill>
                  <a:schemeClr val="tx2"/>
                </a:solidFill>
                <a:latin typeface="Arial" panose="020B0604020202020204" pitchFamily="34" charset="0"/>
                <a:cs typeface="Arial" panose="020B0604020202020204" pitchFamily="34" charset="0"/>
              </a:rPr>
              <a:t>tarjetas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por su similitud </a:t>
            </a:r>
            <a:r>
              <a:rPr lang="es-AR" dirty="0">
                <a:solidFill>
                  <a:schemeClr val="tx2"/>
                </a:solidFill>
                <a:latin typeface="Arial" panose="020B0604020202020204" pitchFamily="34" charset="0"/>
                <a:cs typeface="Arial" panose="020B0604020202020204" pitchFamily="34" charset="0"/>
              </a:rPr>
              <a:t>semántica. Con el objetivo de identificar </a:t>
            </a:r>
            <a:r>
              <a:rPr lang="es-AR" dirty="0">
                <a:solidFill>
                  <a:schemeClr val="tx2"/>
                </a:solidFill>
                <a:latin typeface="Arial" panose="020B0604020202020204" pitchFamily="34" charset="0"/>
                <a:cs typeface="Arial" panose="020B0604020202020204" pitchFamily="34" charset="0"/>
              </a:rPr>
              <a:t>qué conceptos</a:t>
            </a:r>
            <a:r>
              <a:rPr lang="es-AR"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representados en cada tarjeta, </a:t>
            </a:r>
            <a:r>
              <a:rPr lang="es-AR" dirty="0">
                <a:solidFill>
                  <a:schemeClr val="tx2"/>
                </a:solidFill>
                <a:latin typeface="Arial" panose="020B0604020202020204" pitchFamily="34" charset="0"/>
                <a:cs typeface="Arial" panose="020B0604020202020204" pitchFamily="34" charset="0"/>
              </a:rPr>
              <a:t>tienen relación </a:t>
            </a:r>
            <a:r>
              <a:rPr lang="es-AR" dirty="0">
                <a:solidFill>
                  <a:schemeClr val="tx2"/>
                </a:solidFill>
                <a:latin typeface="Arial" panose="020B0604020202020204" pitchFamily="34" charset="0"/>
                <a:cs typeface="Arial" panose="020B0604020202020204" pitchFamily="34" charset="0"/>
              </a:rPr>
              <a:t>semántica entre sí, e </a:t>
            </a:r>
            <a:r>
              <a:rPr lang="es-AR" dirty="0">
                <a:solidFill>
                  <a:schemeClr val="tx2"/>
                </a:solidFill>
                <a:latin typeface="Arial" panose="020B0604020202020204" pitchFamily="34" charset="0"/>
                <a:cs typeface="Arial" panose="020B0604020202020204" pitchFamily="34" charset="0"/>
              </a:rPr>
              <a:t>incluso</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cuál </a:t>
            </a:r>
            <a:r>
              <a:rPr lang="es-AR" dirty="0">
                <a:solidFill>
                  <a:schemeClr val="tx2"/>
                </a:solidFill>
                <a:latin typeface="Arial" panose="020B0604020202020204" pitchFamily="34" charset="0"/>
                <a:cs typeface="Arial" panose="020B0604020202020204" pitchFamily="34" charset="0"/>
              </a:rPr>
              <a:t>es el grado </a:t>
            </a:r>
            <a:r>
              <a:rPr lang="es-AR" dirty="0">
                <a:solidFill>
                  <a:schemeClr val="tx2"/>
                </a:solidFill>
                <a:latin typeface="Arial" panose="020B0604020202020204" pitchFamily="34" charset="0"/>
                <a:cs typeface="Arial" panose="020B0604020202020204" pitchFamily="34" charset="0"/>
              </a:rPr>
              <a:t>de esa </a:t>
            </a:r>
            <a:r>
              <a:rPr lang="es-AR" dirty="0">
                <a:solidFill>
                  <a:schemeClr val="tx2"/>
                </a:solidFill>
                <a:latin typeface="Arial" panose="020B0604020202020204" pitchFamily="34" charset="0"/>
                <a:cs typeface="Arial" panose="020B0604020202020204" pitchFamily="34" charset="0"/>
              </a:rPr>
              <a:t>relación. </a:t>
            </a:r>
            <a:endParaRPr lang="es-AR" dirty="0" smtClean="0">
              <a:solidFill>
                <a:schemeClr val="tx2"/>
              </a:solidFill>
              <a:latin typeface="Arial" panose="020B0604020202020204" pitchFamily="34" charset="0"/>
              <a:cs typeface="Arial" panose="020B0604020202020204" pitchFamily="34" charset="0"/>
            </a:endParaRPr>
          </a:p>
          <a:p>
            <a:pPr algn="just"/>
            <a:r>
              <a:rPr lang="es-AR" dirty="0" smtClean="0">
                <a:solidFill>
                  <a:schemeClr val="tx2"/>
                </a:solidFill>
                <a:latin typeface="Arial" panose="020B0604020202020204" pitchFamily="34" charset="0"/>
                <a:cs typeface="Arial" panose="020B0604020202020204" pitchFamily="34" charset="0"/>
              </a:rPr>
              <a:t>El </a:t>
            </a:r>
            <a:r>
              <a:rPr lang="es-AR" dirty="0" err="1">
                <a:solidFill>
                  <a:schemeClr val="tx2"/>
                </a:solidFill>
                <a:latin typeface="Arial" panose="020B0604020202020204" pitchFamily="34" charset="0"/>
                <a:cs typeface="Arial" panose="020B0604020202020204" pitchFamily="34" charset="0"/>
              </a:rPr>
              <a:t>card</a:t>
            </a:r>
            <a:r>
              <a:rPr lang="es-AR" dirty="0">
                <a:solidFill>
                  <a:schemeClr val="tx2"/>
                </a:solidFill>
                <a:latin typeface="Arial" panose="020B0604020202020204" pitchFamily="34" charset="0"/>
                <a:cs typeface="Arial" panose="020B0604020202020204" pitchFamily="34" charset="0"/>
              </a:rPr>
              <a:t> </a:t>
            </a:r>
            <a:r>
              <a:rPr lang="es-AR" dirty="0" err="1">
                <a:solidFill>
                  <a:schemeClr val="tx2"/>
                </a:solidFill>
                <a:latin typeface="Arial" panose="020B0604020202020204" pitchFamily="34" charset="0"/>
                <a:cs typeface="Arial" panose="020B0604020202020204" pitchFamily="34" charset="0"/>
              </a:rPr>
              <a:t>sorting</a:t>
            </a:r>
            <a:r>
              <a:rPr lang="es-AR" dirty="0">
                <a:solidFill>
                  <a:schemeClr val="tx2"/>
                </a:solidFill>
                <a:latin typeface="Arial" panose="020B0604020202020204" pitchFamily="34" charset="0"/>
                <a:cs typeface="Arial" panose="020B0604020202020204" pitchFamily="34" charset="0"/>
              </a:rPr>
              <a:t> es una prueba destinada </a:t>
            </a:r>
            <a:r>
              <a:rPr lang="es-AR" dirty="0">
                <a:solidFill>
                  <a:schemeClr val="tx2"/>
                </a:solidFill>
                <a:latin typeface="Arial" panose="020B0604020202020204" pitchFamily="34" charset="0"/>
                <a:cs typeface="Arial" panose="020B0604020202020204" pitchFamily="34" charset="0"/>
              </a:rPr>
              <a:t>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comprender </a:t>
            </a:r>
            <a:r>
              <a:rPr lang="es-AR" dirty="0">
                <a:solidFill>
                  <a:schemeClr val="tx2"/>
                </a:solidFill>
                <a:latin typeface="Arial" panose="020B0604020202020204" pitchFamily="34" charset="0"/>
                <a:cs typeface="Arial" panose="020B0604020202020204" pitchFamily="34" charset="0"/>
              </a:rPr>
              <a:t>la forma en que los usuarios estructuran </a:t>
            </a:r>
            <a:r>
              <a:rPr lang="es-AR" dirty="0">
                <a:solidFill>
                  <a:schemeClr val="tx2"/>
                </a:solidFill>
                <a:latin typeface="Arial" panose="020B0604020202020204" pitchFamily="34" charset="0"/>
                <a:cs typeface="Arial" panose="020B0604020202020204" pitchFamily="34" charset="0"/>
              </a:rPr>
              <a:t>la información para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asegurar </a:t>
            </a:r>
            <a:r>
              <a:rPr lang="es-AR" dirty="0">
                <a:solidFill>
                  <a:schemeClr val="tx2"/>
                </a:solidFill>
                <a:latin typeface="Arial" panose="020B0604020202020204" pitchFamily="34" charset="0"/>
                <a:cs typeface="Arial" panose="020B0604020202020204" pitchFamily="34" charset="0"/>
              </a:rPr>
              <a:t>que será </a:t>
            </a:r>
            <a:r>
              <a:rPr lang="es-AR" dirty="0">
                <a:solidFill>
                  <a:schemeClr val="tx2"/>
                </a:solidFill>
                <a:latin typeface="Arial" panose="020B0604020202020204" pitchFamily="34" charset="0"/>
                <a:cs typeface="Arial" panose="020B0604020202020204" pitchFamily="34" charset="0"/>
              </a:rPr>
              <a:t>comprendida fácilmente</a:t>
            </a:r>
            <a:r>
              <a:rPr lang="es-AR" dirty="0">
                <a:solidFill>
                  <a:schemeClr val="tx2"/>
                </a:solidFill>
                <a:latin typeface="Arial" panose="020B0604020202020204" pitchFamily="34" charset="0"/>
                <a:cs typeface="Arial" panose="020B0604020202020204" pitchFamily="34" charset="0"/>
              </a:rPr>
              <a:t>, por tanto tiene lugar en </a:t>
            </a:r>
            <a:r>
              <a:rPr lang="es-AR" dirty="0">
                <a:solidFill>
                  <a:schemeClr val="tx2"/>
                </a:solidFill>
                <a:latin typeface="Arial" panose="020B0604020202020204" pitchFamily="34" charset="0"/>
                <a:cs typeface="Arial" panose="020B0604020202020204" pitchFamily="34" charset="0"/>
              </a:rPr>
              <a:t>etapas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tempranas </a:t>
            </a:r>
            <a:r>
              <a:rPr lang="es-AR" dirty="0">
                <a:solidFill>
                  <a:schemeClr val="tx2"/>
                </a:solidFill>
                <a:latin typeface="Arial" panose="020B0604020202020204" pitchFamily="34" charset="0"/>
                <a:cs typeface="Arial" panose="020B0604020202020204" pitchFamily="34" charset="0"/>
              </a:rPr>
              <a:t>del proyecto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668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51520" y="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285408" y="584775"/>
            <a:ext cx="8136904" cy="1569660"/>
          </a:xfrm>
          <a:prstGeom prst="rect">
            <a:avLst/>
          </a:prstGeom>
        </p:spPr>
        <p:txBody>
          <a:bodyPr wrap="square">
            <a:spAutoFit/>
          </a:bodyPr>
          <a:lstStyle/>
          <a:p>
            <a:pPr algn="ctr"/>
            <a:r>
              <a:rPr lang="es-AR" b="1" dirty="0">
                <a:solidFill>
                  <a:schemeClr val="tx2"/>
                </a:solidFill>
                <a:latin typeface="Arial" panose="020B0604020202020204" pitchFamily="34" charset="0"/>
                <a:cs typeface="Arial" panose="020B0604020202020204" pitchFamily="34" charset="0"/>
              </a:rPr>
              <a:t>(</a:t>
            </a:r>
            <a:r>
              <a:rPr lang="es-AR" b="1" dirty="0" err="1">
                <a:solidFill>
                  <a:schemeClr val="tx2"/>
                </a:solidFill>
                <a:latin typeface="Arial" panose="020B0604020202020204" pitchFamily="34" charset="0"/>
                <a:cs typeface="Arial" panose="020B0604020202020204" pitchFamily="34" charset="0"/>
              </a:rPr>
              <a:t>Usability</a:t>
            </a:r>
            <a:r>
              <a:rPr lang="es-AR" b="1" dirty="0">
                <a:solidFill>
                  <a:schemeClr val="tx2"/>
                </a:solidFill>
                <a:latin typeface="Arial" panose="020B0604020202020204" pitchFamily="34" charset="0"/>
                <a:cs typeface="Arial" panose="020B0604020202020204" pitchFamily="34" charset="0"/>
              </a:rPr>
              <a:t> </a:t>
            </a:r>
            <a:r>
              <a:rPr lang="es-AR" b="1" dirty="0" err="1">
                <a:solidFill>
                  <a:schemeClr val="tx2"/>
                </a:solidFill>
                <a:latin typeface="Arial" panose="020B0604020202020204" pitchFamily="34" charset="0"/>
                <a:cs typeface="Arial" panose="020B0604020202020204" pitchFamily="34" charset="0"/>
              </a:rPr>
              <a:t>Testing</a:t>
            </a:r>
            <a:r>
              <a:rPr lang="es-AR" b="1" dirty="0">
                <a:solidFill>
                  <a:schemeClr val="tx2"/>
                </a:solidFill>
                <a:latin typeface="Arial" panose="020B0604020202020204" pitchFamily="34" charset="0"/>
                <a:cs typeface="Arial" panose="020B0604020202020204" pitchFamily="34" charset="0"/>
              </a:rPr>
              <a:t>) </a:t>
            </a:r>
            <a:endParaRPr lang="es-AR" dirty="0" smtClean="0">
              <a:solidFill>
                <a:schemeClr val="tx2"/>
              </a:solidFill>
              <a:latin typeface="Arial" panose="020B0604020202020204" pitchFamily="34" charset="0"/>
              <a:cs typeface="Arial" panose="020B0604020202020204" pitchFamily="34" charset="0"/>
            </a:endParaRPr>
          </a:p>
          <a:p>
            <a:pPr algn="ctr"/>
            <a:r>
              <a:rPr lang="es-AR" b="1" dirty="0">
                <a:solidFill>
                  <a:schemeClr val="tx2"/>
                </a:solidFill>
                <a:latin typeface="Arial" panose="020B0604020202020204" pitchFamily="34" charset="0"/>
                <a:cs typeface="Arial" panose="020B0604020202020204" pitchFamily="34" charset="0"/>
              </a:rPr>
              <a:t>E</a:t>
            </a:r>
            <a:r>
              <a:rPr lang="es-AR" b="1" dirty="0" smtClean="0">
                <a:solidFill>
                  <a:schemeClr val="tx2"/>
                </a:solidFill>
                <a:latin typeface="Arial" panose="020B0604020202020204" pitchFamily="34" charset="0"/>
                <a:cs typeface="Arial" panose="020B0604020202020204" pitchFamily="34" charset="0"/>
              </a:rPr>
              <a:t>mplea </a:t>
            </a:r>
            <a:r>
              <a:rPr lang="es-AR" b="1" dirty="0">
                <a:solidFill>
                  <a:schemeClr val="tx2"/>
                </a:solidFill>
                <a:latin typeface="Arial" panose="020B0604020202020204" pitchFamily="34" charset="0"/>
                <a:cs typeface="Arial" panose="020B0604020202020204" pitchFamily="34" charset="0"/>
              </a:rPr>
              <a:t>técnicas</a:t>
            </a:r>
            <a:r>
              <a:rPr lang="en-US" b="1" dirty="0">
                <a:solidFill>
                  <a:schemeClr val="tx2"/>
                </a:solidFill>
                <a:latin typeface="Arial" panose="020B0604020202020204" pitchFamily="34" charset="0"/>
                <a:cs typeface="Arial" panose="020B0604020202020204" pitchFamily="34" charset="0"/>
              </a:rPr>
              <a:t> </a:t>
            </a:r>
            <a:r>
              <a:rPr lang="es-AR" b="1" dirty="0">
                <a:solidFill>
                  <a:schemeClr val="tx2"/>
                </a:solidFill>
                <a:latin typeface="Arial" panose="020B0604020202020204" pitchFamily="34" charset="0"/>
                <a:cs typeface="Arial" panose="020B0604020202020204" pitchFamily="34" charset="0"/>
              </a:rPr>
              <a:t>para </a:t>
            </a:r>
            <a:r>
              <a:rPr lang="es-AR" b="1" dirty="0">
                <a:solidFill>
                  <a:schemeClr val="tx2"/>
                </a:solidFill>
                <a:latin typeface="Arial" panose="020B0604020202020204" pitchFamily="34" charset="0"/>
                <a:cs typeface="Arial" panose="020B0604020202020204" pitchFamily="34" charset="0"/>
              </a:rPr>
              <a:t>recoger </a:t>
            </a:r>
            <a:r>
              <a:rPr lang="es-AR" b="1" dirty="0">
                <a:solidFill>
                  <a:schemeClr val="tx2"/>
                </a:solidFill>
                <a:latin typeface="Arial" panose="020B0604020202020204" pitchFamily="34" charset="0"/>
                <a:cs typeface="Arial" panose="020B0604020202020204" pitchFamily="34" charset="0"/>
              </a:rPr>
              <a:t>datos empíricos </a:t>
            </a:r>
            <a:r>
              <a:rPr lang="es-AR" b="1" dirty="0">
                <a:solidFill>
                  <a:schemeClr val="tx2"/>
                </a:solidFill>
                <a:latin typeface="Arial" panose="020B0604020202020204" pitchFamily="34" charset="0"/>
                <a:cs typeface="Arial" panose="020B0604020202020204" pitchFamily="34" charset="0"/>
              </a:rPr>
              <a:t>mediante la observación de usuarios </a:t>
            </a:r>
            <a:r>
              <a:rPr lang="es-AR" b="1" dirty="0">
                <a:solidFill>
                  <a:schemeClr val="tx2"/>
                </a:solidFill>
                <a:latin typeface="Arial" panose="020B0604020202020204" pitchFamily="34" charset="0"/>
                <a:cs typeface="Arial" panose="020B0604020202020204" pitchFamily="34" charset="0"/>
              </a:rPr>
              <a:t>finales</a:t>
            </a:r>
            <a:r>
              <a:rPr lang="en-US" b="1" dirty="0">
                <a:solidFill>
                  <a:schemeClr val="tx2"/>
                </a:solidFill>
                <a:latin typeface="Arial" panose="020B0604020202020204" pitchFamily="34" charset="0"/>
                <a:cs typeface="Arial" panose="020B0604020202020204" pitchFamily="34" charset="0"/>
              </a:rPr>
              <a:t> </a:t>
            </a:r>
            <a:r>
              <a:rPr lang="es-AR" b="1" dirty="0">
                <a:solidFill>
                  <a:schemeClr val="tx2"/>
                </a:solidFill>
                <a:latin typeface="Arial" panose="020B0604020202020204" pitchFamily="34" charset="0"/>
                <a:cs typeface="Arial" panose="020B0604020202020204" pitchFamily="34" charset="0"/>
              </a:rPr>
              <a:t>que utilizan </a:t>
            </a:r>
            <a:r>
              <a:rPr lang="es-AR" b="1" dirty="0">
                <a:solidFill>
                  <a:schemeClr val="tx2"/>
                </a:solidFill>
                <a:latin typeface="Arial" panose="020B0604020202020204" pitchFamily="34" charset="0"/>
                <a:cs typeface="Arial" panose="020B0604020202020204" pitchFamily="34" charset="0"/>
              </a:rPr>
              <a:t>el sistema para realizar tareas en tiempo real.</a:t>
            </a:r>
            <a:r>
              <a:rPr lang="es-AR" dirty="0">
                <a:solidFill>
                  <a:schemeClr val="tx2"/>
                </a:solidFill>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467544" y="2154435"/>
            <a:ext cx="8136904" cy="4524315"/>
          </a:xfrm>
          <a:prstGeom prst="rect">
            <a:avLst/>
          </a:prstGeom>
        </p:spPr>
        <p:txBody>
          <a:bodyPr wrap="square">
            <a:spAutoFit/>
          </a:bodyPr>
          <a:lstStyle/>
          <a:p>
            <a:pPr algn="just"/>
            <a:r>
              <a:rPr lang="es-AR" dirty="0">
                <a:solidFill>
                  <a:schemeClr val="tx2"/>
                </a:solidFill>
                <a:latin typeface="Arial" panose="020B0604020202020204" pitchFamily="34" charset="0"/>
                <a:cs typeface="Arial" panose="020B0604020202020204" pitchFamily="34" charset="0"/>
              </a:rPr>
              <a:t>Las pruebas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se dividen en dos enfoques </a:t>
            </a:r>
            <a:r>
              <a:rPr lang="es-AR" dirty="0" smtClean="0">
                <a:solidFill>
                  <a:schemeClr val="tx2"/>
                </a:solidFill>
                <a:latin typeface="Arial" panose="020B0604020202020204" pitchFamily="34" charset="0"/>
                <a:cs typeface="Arial" panose="020B0604020202020204" pitchFamily="34" charset="0"/>
              </a:rPr>
              <a:t>principales</a:t>
            </a:r>
          </a:p>
          <a:p>
            <a:pPr marL="342900" indent="-342900" algn="just">
              <a:buFont typeface="Arial" panose="020B0604020202020204" pitchFamily="34" charset="0"/>
              <a:buChar char="•"/>
            </a:pPr>
            <a:r>
              <a:rPr lang="es-AR" dirty="0" smtClean="0">
                <a:solidFill>
                  <a:schemeClr val="tx2"/>
                </a:solidFill>
                <a:latin typeface="Arial" panose="020B0604020202020204" pitchFamily="34" charset="0"/>
                <a:cs typeface="Arial" panose="020B0604020202020204" pitchFamily="34" charset="0"/>
              </a:rPr>
              <a:t>Primero: pruebas formales realizadas como </a:t>
            </a:r>
            <a:r>
              <a:rPr lang="es-AR" dirty="0">
                <a:solidFill>
                  <a:schemeClr val="tx2"/>
                </a:solidFill>
                <a:latin typeface="Arial" panose="020B0604020202020204" pitchFamily="34" charset="0"/>
                <a:cs typeface="Arial" panose="020B0604020202020204" pitchFamily="34" charset="0"/>
              </a:rPr>
              <a:t>verdaderos experimentos, con el fin </a:t>
            </a:r>
            <a:r>
              <a:rPr lang="es-AR" dirty="0" smtClean="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confirmar o refutar </a:t>
            </a:r>
            <a:r>
              <a:rPr lang="es-AR" dirty="0">
                <a:solidFill>
                  <a:schemeClr val="tx2"/>
                </a:solidFill>
                <a:latin typeface="Arial" panose="020B0604020202020204" pitchFamily="34" charset="0"/>
                <a:cs typeface="Arial" panose="020B0604020202020204" pitchFamily="34" charset="0"/>
              </a:rPr>
              <a:t>hipótesis específicas. </a:t>
            </a:r>
            <a:endParaRPr lang="es-AR" dirty="0" smtClean="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AR" dirty="0" smtClean="0">
                <a:solidFill>
                  <a:schemeClr val="tx2"/>
                </a:solidFill>
                <a:latin typeface="Arial" panose="020B0604020202020204" pitchFamily="34" charset="0"/>
                <a:cs typeface="Arial" panose="020B0604020202020204" pitchFamily="34" charset="0"/>
              </a:rPr>
              <a:t>Segundo: menos formal,</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pero </a:t>
            </a:r>
            <a:r>
              <a:rPr lang="es-AR" dirty="0">
                <a:solidFill>
                  <a:schemeClr val="tx2"/>
                </a:solidFill>
                <a:latin typeface="Arial" panose="020B0604020202020204" pitchFamily="34" charset="0"/>
                <a:cs typeface="Arial" panose="020B0604020202020204" pitchFamily="34" charset="0"/>
              </a:rPr>
              <a:t>riguroso, emplea a un ciclo </a:t>
            </a:r>
            <a:r>
              <a:rPr lang="es-AR" dirty="0" smtClean="0">
                <a:solidFill>
                  <a:schemeClr val="tx2"/>
                </a:solidFill>
                <a:latin typeface="Arial" panose="020B0604020202020204" pitchFamily="34" charset="0"/>
                <a:cs typeface="Arial" panose="020B0604020202020204" pitchFamily="34" charset="0"/>
              </a:rPr>
              <a:t>repetitivo de </a:t>
            </a:r>
            <a:r>
              <a:rPr lang="es-AR" dirty="0">
                <a:solidFill>
                  <a:schemeClr val="tx2"/>
                </a:solidFill>
                <a:latin typeface="Arial" panose="020B0604020202020204" pitchFamily="34" charset="0"/>
                <a:cs typeface="Arial" panose="020B0604020202020204" pitchFamily="34" charset="0"/>
              </a:rPr>
              <a:t>pruebas destinadas a </a:t>
            </a:r>
            <a:r>
              <a:rPr lang="es-AR" dirty="0" smtClean="0">
                <a:solidFill>
                  <a:schemeClr val="tx2"/>
                </a:solidFill>
                <a:latin typeface="Arial" panose="020B0604020202020204" pitchFamily="34" charset="0"/>
                <a:cs typeface="Arial" panose="020B0604020202020204" pitchFamily="34" charset="0"/>
              </a:rPr>
              <a:t>exponer</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las </a:t>
            </a:r>
            <a:r>
              <a:rPr lang="es-AR" dirty="0">
                <a:solidFill>
                  <a:schemeClr val="tx2"/>
                </a:solidFill>
                <a:latin typeface="Arial" panose="020B0604020202020204" pitchFamily="34" charset="0"/>
                <a:cs typeface="Arial" panose="020B0604020202020204" pitchFamily="34" charset="0"/>
              </a:rPr>
              <a:t>deficiencias </a:t>
            </a:r>
            <a:r>
              <a:rPr lang="es-AR" dirty="0" smtClean="0">
                <a:solidFill>
                  <a:schemeClr val="tx2"/>
                </a:solidFill>
                <a:latin typeface="Arial" panose="020B0604020202020204" pitchFamily="34" charset="0"/>
                <a:cs typeface="Arial" panose="020B0604020202020204" pitchFamily="34" charset="0"/>
              </a:rPr>
              <a:t>de usabilidad </a:t>
            </a:r>
            <a:r>
              <a:rPr lang="es-AR" dirty="0">
                <a:solidFill>
                  <a:schemeClr val="tx2"/>
                </a:solidFill>
                <a:latin typeface="Arial" panose="020B0604020202020204" pitchFamily="34" charset="0"/>
                <a:cs typeface="Arial" panose="020B0604020202020204" pitchFamily="34" charset="0"/>
              </a:rPr>
              <a:t>y </a:t>
            </a:r>
            <a:r>
              <a:rPr lang="es-AR" dirty="0" smtClean="0">
                <a:solidFill>
                  <a:schemeClr val="tx2"/>
                </a:solidFill>
                <a:latin typeface="Arial" panose="020B0604020202020204" pitchFamily="34" charset="0"/>
                <a:cs typeface="Arial" panose="020B0604020202020204" pitchFamily="34" charset="0"/>
              </a:rPr>
              <a:t>moldear el producto</a:t>
            </a:r>
            <a:r>
              <a:rPr lang="en-US" dirty="0" smtClean="0">
                <a:solidFill>
                  <a:schemeClr val="tx2"/>
                </a:solidFill>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endParaRPr lang="es-AR" dirty="0" smtClean="0">
              <a:solidFill>
                <a:schemeClr val="tx2"/>
              </a:solidFill>
              <a:latin typeface="Arial" panose="020B0604020202020204" pitchFamily="34" charset="0"/>
              <a:cs typeface="Arial" panose="020B0604020202020204" pitchFamily="34" charset="0"/>
            </a:endParaRPr>
          </a:p>
          <a:p>
            <a:pPr algn="ctr"/>
            <a:r>
              <a:rPr lang="es-AR" b="1" dirty="0" smtClean="0">
                <a:solidFill>
                  <a:schemeClr val="tx2"/>
                </a:solidFill>
                <a:latin typeface="Arial" panose="020B0604020202020204" pitchFamily="34" charset="0"/>
                <a:cs typeface="Arial" panose="020B0604020202020204" pitchFamily="34" charset="0"/>
              </a:rPr>
              <a:t>"</a:t>
            </a:r>
            <a:r>
              <a:rPr lang="es-AR" b="1" dirty="0" err="1" smtClean="0">
                <a:solidFill>
                  <a:schemeClr val="tx2"/>
                </a:solidFill>
                <a:latin typeface="Arial" panose="020B0604020202020204" pitchFamily="34" charset="0"/>
                <a:cs typeface="Arial" panose="020B0604020202020204" pitchFamily="34" charset="0"/>
              </a:rPr>
              <a:t>think-aloud</a:t>
            </a:r>
            <a:r>
              <a:rPr lang="es-AR" b="1" dirty="0" smtClean="0">
                <a:solidFill>
                  <a:schemeClr val="tx2"/>
                </a:solidFill>
                <a:latin typeface="Arial" panose="020B0604020202020204" pitchFamily="34" charset="0"/>
                <a:cs typeface="Arial" panose="020B0604020202020204" pitchFamily="34" charset="0"/>
              </a:rPr>
              <a:t>“ (</a:t>
            </a:r>
            <a:r>
              <a:rPr lang="es-AR" b="1" dirty="0">
                <a:solidFill>
                  <a:schemeClr val="tx2"/>
                </a:solidFill>
                <a:latin typeface="Arial" panose="020B0604020202020204" pitchFamily="34" charset="0"/>
                <a:cs typeface="Arial" panose="020B0604020202020204" pitchFamily="34" charset="0"/>
              </a:rPr>
              <a:t>pensamiento en voz alta</a:t>
            </a:r>
            <a:r>
              <a:rPr lang="es-AR" b="1" dirty="0" smtClean="0">
                <a:solidFill>
                  <a:schemeClr val="tx2"/>
                </a:solidFill>
                <a:latin typeface="Arial" panose="020B0604020202020204" pitchFamily="34" charset="0"/>
                <a:cs typeface="Arial" panose="020B0604020202020204" pitchFamily="34" charset="0"/>
              </a:rPr>
              <a:t>),</a:t>
            </a:r>
            <a:r>
              <a:rPr lang="en-US" b="1" dirty="0">
                <a:solidFill>
                  <a:schemeClr val="tx2"/>
                </a:solidFill>
                <a:latin typeface="Arial" panose="020B0604020202020204" pitchFamily="34" charset="0"/>
                <a:cs typeface="Arial" panose="020B0604020202020204" pitchFamily="34" charset="0"/>
              </a:rPr>
              <a:t> </a:t>
            </a:r>
            <a:r>
              <a:rPr lang="es-AR" b="1" dirty="0" smtClean="0">
                <a:solidFill>
                  <a:schemeClr val="tx2"/>
                </a:solidFill>
                <a:latin typeface="Arial" panose="020B0604020202020204" pitchFamily="34" charset="0"/>
                <a:cs typeface="Arial" panose="020B0604020202020204" pitchFamily="34" charset="0"/>
              </a:rPr>
              <a:t>consiste en solicitar </a:t>
            </a:r>
            <a:r>
              <a:rPr lang="es-AR" b="1" dirty="0">
                <a:solidFill>
                  <a:schemeClr val="tx2"/>
                </a:solidFill>
                <a:latin typeface="Arial" panose="020B0604020202020204" pitchFamily="34" charset="0"/>
                <a:cs typeface="Arial" panose="020B0604020202020204" pitchFamily="34" charset="0"/>
              </a:rPr>
              <a:t>al participante que exprese verbalmente </a:t>
            </a:r>
            <a:r>
              <a:rPr lang="es-AR" b="1" dirty="0" smtClean="0">
                <a:solidFill>
                  <a:schemeClr val="tx2"/>
                </a:solidFill>
                <a:latin typeface="Arial" panose="020B0604020202020204" pitchFamily="34" charset="0"/>
                <a:cs typeface="Arial" panose="020B0604020202020204" pitchFamily="34" charset="0"/>
              </a:rPr>
              <a:t>durante la</a:t>
            </a:r>
            <a:r>
              <a:rPr lang="en-US" b="1" dirty="0">
                <a:solidFill>
                  <a:schemeClr val="tx2"/>
                </a:solidFill>
                <a:latin typeface="Arial" panose="020B0604020202020204" pitchFamily="34" charset="0"/>
                <a:cs typeface="Arial" panose="020B0604020202020204" pitchFamily="34" charset="0"/>
              </a:rPr>
              <a:t> </a:t>
            </a:r>
            <a:r>
              <a:rPr lang="es-AR" b="1" dirty="0" smtClean="0">
                <a:solidFill>
                  <a:schemeClr val="tx2"/>
                </a:solidFill>
                <a:latin typeface="Arial" panose="020B0604020202020204" pitchFamily="34" charset="0"/>
                <a:cs typeface="Arial" panose="020B0604020202020204" pitchFamily="34" charset="0"/>
              </a:rPr>
              <a:t>prueba </a:t>
            </a:r>
            <a:r>
              <a:rPr lang="es-AR" b="1" dirty="0">
                <a:solidFill>
                  <a:schemeClr val="tx2"/>
                </a:solidFill>
                <a:latin typeface="Arial" panose="020B0604020202020204" pitchFamily="34" charset="0"/>
                <a:cs typeface="Arial" panose="020B0604020202020204" pitchFamily="34" charset="0"/>
              </a:rPr>
              <a:t>qué está pensando, qué no entiende, por </a:t>
            </a:r>
            <a:r>
              <a:rPr lang="es-AR" b="1" dirty="0" smtClean="0">
                <a:solidFill>
                  <a:schemeClr val="tx2"/>
                </a:solidFill>
                <a:latin typeface="Arial" panose="020B0604020202020204" pitchFamily="34" charset="0"/>
                <a:cs typeface="Arial" panose="020B0604020202020204" pitchFamily="34" charset="0"/>
              </a:rPr>
              <a:t>qué lleva </a:t>
            </a:r>
            <a:r>
              <a:rPr lang="es-AR" b="1" dirty="0">
                <a:solidFill>
                  <a:schemeClr val="tx2"/>
                </a:solidFill>
                <a:latin typeface="Arial" panose="020B0604020202020204" pitchFamily="34" charset="0"/>
                <a:cs typeface="Arial" panose="020B0604020202020204" pitchFamily="34" charset="0"/>
              </a:rPr>
              <a:t>a cabo una </a:t>
            </a:r>
            <a:r>
              <a:rPr lang="es-AR" b="1" dirty="0" smtClean="0">
                <a:solidFill>
                  <a:schemeClr val="tx2"/>
                </a:solidFill>
                <a:latin typeface="Arial" panose="020B0604020202020204" pitchFamily="34" charset="0"/>
                <a:cs typeface="Arial" panose="020B0604020202020204" pitchFamily="34" charset="0"/>
              </a:rPr>
              <a:t>acción</a:t>
            </a:r>
            <a:r>
              <a:rPr lang="en-US" b="1" dirty="0">
                <a:solidFill>
                  <a:schemeClr val="tx2"/>
                </a:solidFill>
                <a:latin typeface="Arial" panose="020B0604020202020204" pitchFamily="34" charset="0"/>
                <a:cs typeface="Arial" panose="020B0604020202020204" pitchFamily="34" charset="0"/>
              </a:rPr>
              <a:t> </a:t>
            </a:r>
            <a:r>
              <a:rPr lang="es-AR" b="1" dirty="0" smtClean="0">
                <a:solidFill>
                  <a:schemeClr val="tx2"/>
                </a:solidFill>
                <a:latin typeface="Arial" panose="020B0604020202020204" pitchFamily="34" charset="0"/>
                <a:cs typeface="Arial" panose="020B0604020202020204" pitchFamily="34" charset="0"/>
              </a:rPr>
              <a:t>o </a:t>
            </a:r>
            <a:r>
              <a:rPr lang="es-AR" b="1" dirty="0">
                <a:solidFill>
                  <a:schemeClr val="tx2"/>
                </a:solidFill>
                <a:latin typeface="Arial" panose="020B0604020202020204" pitchFamily="34" charset="0"/>
                <a:cs typeface="Arial" panose="020B0604020202020204" pitchFamily="34" charset="0"/>
              </a:rPr>
              <a:t>duda</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819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51520" y="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611560" y="839629"/>
            <a:ext cx="7632848" cy="6001643"/>
          </a:xfrm>
          <a:prstGeom prst="rect">
            <a:avLst/>
          </a:prstGeom>
        </p:spPr>
        <p:txBody>
          <a:bodyPr wrap="square">
            <a:spAutoFit/>
          </a:bodyPr>
          <a:lstStyle/>
          <a:p>
            <a:pPr algn="ctr"/>
            <a:r>
              <a:rPr lang="es-AR" dirty="0">
                <a:solidFill>
                  <a:schemeClr val="tx2"/>
                </a:solidFill>
                <a:latin typeface="Arial" panose="020B0604020202020204" pitchFamily="34" charset="0"/>
                <a:cs typeface="Arial" panose="020B0604020202020204" pitchFamily="34" charset="0"/>
              </a:rPr>
              <a:t>Los </a:t>
            </a:r>
            <a:r>
              <a:rPr lang="es-AR" b="1" dirty="0">
                <a:solidFill>
                  <a:schemeClr val="tx2"/>
                </a:solidFill>
                <a:latin typeface="Arial" panose="020B0604020202020204" pitchFamily="34" charset="0"/>
                <a:cs typeface="Arial" panose="020B0604020202020204" pitchFamily="34" charset="0"/>
              </a:rPr>
              <a:t>Estudios de Seguimiento</a:t>
            </a:r>
            <a:r>
              <a:rPr lang="es-AR" dirty="0">
                <a:solidFill>
                  <a:schemeClr val="tx2"/>
                </a:solidFill>
                <a:latin typeface="Arial" panose="020B0604020202020204" pitchFamily="34" charset="0"/>
                <a:cs typeface="Arial" panose="020B0604020202020204" pitchFamily="34" charset="0"/>
              </a:rPr>
              <a:t> </a:t>
            </a:r>
            <a:endParaRPr lang="es-AR" dirty="0" smtClean="0">
              <a:solidFill>
                <a:schemeClr val="tx2"/>
              </a:solidFill>
              <a:latin typeface="Arial" panose="020B0604020202020204" pitchFamily="34" charset="0"/>
              <a:cs typeface="Arial" panose="020B0604020202020204" pitchFamily="34" charset="0"/>
            </a:endParaRPr>
          </a:p>
          <a:p>
            <a:pPr algn="ctr"/>
            <a:r>
              <a:rPr lang="es-AR" dirty="0" smtClean="0">
                <a:solidFill>
                  <a:schemeClr val="tx2"/>
                </a:solidFill>
                <a:latin typeface="Arial" panose="020B0604020202020204" pitchFamily="34" charset="0"/>
                <a:cs typeface="Arial" panose="020B0604020202020204" pitchFamily="34" charset="0"/>
              </a:rPr>
              <a:t>se </a:t>
            </a:r>
            <a:r>
              <a:rPr lang="es-AR" dirty="0">
                <a:solidFill>
                  <a:schemeClr val="tx2"/>
                </a:solidFill>
                <a:latin typeface="Arial" panose="020B0604020202020204" pitchFamily="34" charset="0"/>
                <a:cs typeface="Arial" panose="020B0604020202020204" pitchFamily="34" charset="0"/>
              </a:rPr>
              <a:t>realizan después de la liberación </a:t>
            </a:r>
            <a:r>
              <a:rPr lang="es-AR" dirty="0">
                <a:solidFill>
                  <a:schemeClr val="tx2"/>
                </a:solidFill>
                <a:latin typeface="Arial" panose="020B0604020202020204" pitchFamily="34" charset="0"/>
                <a:cs typeface="Arial" panose="020B0604020202020204" pitchFamily="34" charset="0"/>
              </a:rPr>
              <a:t>formal</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del </a:t>
            </a:r>
            <a:r>
              <a:rPr lang="es-AR" dirty="0">
                <a:solidFill>
                  <a:schemeClr val="tx2"/>
                </a:solidFill>
                <a:latin typeface="Arial" panose="020B0604020202020204" pitchFamily="34" charset="0"/>
                <a:cs typeface="Arial" panose="020B0604020202020204" pitchFamily="34" charset="0"/>
              </a:rPr>
              <a:t>sistema. La idea es recoger datos que se </a:t>
            </a:r>
            <a:r>
              <a:rPr lang="es-AR" dirty="0">
                <a:solidFill>
                  <a:schemeClr val="tx2"/>
                </a:solidFill>
                <a:latin typeface="Arial" panose="020B0604020202020204" pitchFamily="34" charset="0"/>
                <a:cs typeface="Arial" panose="020B0604020202020204" pitchFamily="34" charset="0"/>
              </a:rPr>
              <a:t>utilizarán para </a:t>
            </a:r>
            <a:r>
              <a:rPr lang="es-AR" dirty="0">
                <a:solidFill>
                  <a:schemeClr val="tx2"/>
                </a:solidFill>
                <a:latin typeface="Arial" panose="020B0604020202020204" pitchFamily="34" charset="0"/>
                <a:cs typeface="Arial" panose="020B0604020202020204" pitchFamily="34" charset="0"/>
              </a:rPr>
              <a:t>la </a:t>
            </a:r>
            <a:r>
              <a:rPr lang="es-AR" dirty="0">
                <a:solidFill>
                  <a:schemeClr val="tx2"/>
                </a:solidFill>
                <a:latin typeface="Arial" panose="020B0604020202020204" pitchFamily="34" charset="0"/>
                <a:cs typeface="Arial" panose="020B0604020202020204" pitchFamily="34" charset="0"/>
              </a:rPr>
              <a:t>próxima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versión</a:t>
            </a:r>
            <a:r>
              <a:rPr lang="es-AR" dirty="0">
                <a:solidFill>
                  <a:schemeClr val="tx2"/>
                </a:solidFill>
                <a:latin typeface="Arial" panose="020B0604020202020204" pitchFamily="34" charset="0"/>
                <a:cs typeface="Arial" panose="020B0604020202020204" pitchFamily="34" charset="0"/>
              </a:rPr>
              <a:t>, a través de encuestas, entrevistas </a:t>
            </a:r>
            <a:r>
              <a:rPr lang="es-AR" dirty="0">
                <a:solidFill>
                  <a:schemeClr val="tx2"/>
                </a:solidFill>
                <a:latin typeface="Arial" panose="020B0604020202020204" pitchFamily="34" charset="0"/>
                <a:cs typeface="Arial" panose="020B0604020202020204" pitchFamily="34" charset="0"/>
              </a:rPr>
              <a:t>y observaciones</a:t>
            </a:r>
            <a:r>
              <a:rPr lang="es-AR" dirty="0">
                <a:solidFill>
                  <a:schemeClr val="tx2"/>
                </a:solidFill>
                <a:latin typeface="Arial" panose="020B0604020202020204" pitchFamily="34" charset="0"/>
                <a:cs typeface="Arial" panose="020B0604020202020204" pitchFamily="34" charset="0"/>
              </a:rPr>
              <a:t>. Una vez </a:t>
            </a:r>
            <a:r>
              <a:rPr lang="es-AR" dirty="0">
                <a:solidFill>
                  <a:schemeClr val="tx2"/>
                </a:solidFill>
                <a:latin typeface="Arial" panose="020B0604020202020204" pitchFamily="34" charset="0"/>
                <a:cs typeface="Arial" panose="020B0604020202020204" pitchFamily="34" charset="0"/>
              </a:rPr>
              <a:t>estructurados,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estudios </a:t>
            </a:r>
            <a:r>
              <a:rPr lang="es-AR" dirty="0">
                <a:solidFill>
                  <a:schemeClr val="tx2"/>
                </a:solidFill>
                <a:latin typeface="Arial" panose="020B0604020202020204" pitchFamily="34" charset="0"/>
                <a:cs typeface="Arial" panose="020B0604020202020204" pitchFamily="34" charset="0"/>
              </a:rPr>
              <a:t>de seguimiento </a:t>
            </a:r>
            <a:r>
              <a:rPr lang="es-AR" dirty="0">
                <a:solidFill>
                  <a:schemeClr val="tx2"/>
                </a:solidFill>
                <a:latin typeface="Arial" panose="020B0604020202020204" pitchFamily="34" charset="0"/>
                <a:cs typeface="Arial" panose="020B0604020202020204" pitchFamily="34" charset="0"/>
              </a:rPr>
              <a:t>son, probablemente, las </a:t>
            </a:r>
            <a:r>
              <a:rPr lang="es-AR" dirty="0">
                <a:solidFill>
                  <a:schemeClr val="tx2"/>
                </a:solidFill>
                <a:latin typeface="Arial" panose="020B0604020202020204" pitchFamily="34" charset="0"/>
                <a:cs typeface="Arial" panose="020B0604020202020204" pitchFamily="34" charset="0"/>
              </a:rPr>
              <a:t>apreciaciones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más adecuadas </a:t>
            </a:r>
            <a:r>
              <a:rPr lang="es-AR" dirty="0">
                <a:solidFill>
                  <a:schemeClr val="tx2"/>
                </a:solidFill>
                <a:latin typeface="Arial" panose="020B0604020202020204" pitchFamily="34" charset="0"/>
                <a:cs typeface="Arial" panose="020B0604020202020204" pitchFamily="34" charset="0"/>
              </a:rPr>
              <a:t>y más precisas de la facilidad de uso de un </a:t>
            </a:r>
            <a:r>
              <a:rPr lang="es-AR" dirty="0" smtClean="0">
                <a:solidFill>
                  <a:schemeClr val="tx2"/>
                </a:solidFill>
                <a:latin typeface="Arial" panose="020B0604020202020204" pitchFamily="34" charset="0"/>
                <a:cs typeface="Arial" panose="020B0604020202020204" pitchFamily="34" charset="0"/>
              </a:rPr>
              <a:t>sistema.</a:t>
            </a:r>
          </a:p>
          <a:p>
            <a:pPr algn="ctr"/>
            <a:r>
              <a:rPr lang="es-AR" dirty="0" smtClean="0">
                <a:solidFill>
                  <a:schemeClr val="tx2"/>
                </a:solidFill>
                <a:latin typeface="Arial" panose="020B0604020202020204" pitchFamily="34" charset="0"/>
                <a:cs typeface="Arial" panose="020B0604020202020204" pitchFamily="34" charset="0"/>
              </a:rPr>
              <a:t> </a:t>
            </a:r>
          </a:p>
          <a:p>
            <a:pPr algn="ctr"/>
            <a:r>
              <a:rPr lang="es-AR" dirty="0">
                <a:solidFill>
                  <a:schemeClr val="tx2"/>
                </a:solidFill>
                <a:latin typeface="Arial" panose="020B0604020202020204" pitchFamily="34" charset="0"/>
                <a:cs typeface="Arial" panose="020B0604020202020204" pitchFamily="34" charset="0"/>
              </a:rPr>
              <a:t>L</a:t>
            </a:r>
            <a:r>
              <a:rPr lang="es-AR" dirty="0" smtClean="0">
                <a:solidFill>
                  <a:schemeClr val="tx2"/>
                </a:solidFill>
                <a:latin typeface="Arial" panose="020B0604020202020204" pitchFamily="34" charset="0"/>
                <a:cs typeface="Arial" panose="020B0604020202020204" pitchFamily="34" charset="0"/>
              </a:rPr>
              <a:t>a </a:t>
            </a:r>
            <a:r>
              <a:rPr lang="es-AR" b="1" dirty="0">
                <a:solidFill>
                  <a:schemeClr val="tx2"/>
                </a:solidFill>
                <a:latin typeface="Arial" panose="020B0604020202020204" pitchFamily="34" charset="0"/>
                <a:cs typeface="Arial" panose="020B0604020202020204" pitchFamily="34" charset="0"/>
              </a:rPr>
              <a:t>Evaluación </a:t>
            </a:r>
            <a:r>
              <a:rPr lang="es-AR" b="1" dirty="0" smtClean="0">
                <a:solidFill>
                  <a:schemeClr val="tx2"/>
                </a:solidFill>
                <a:latin typeface="Arial" panose="020B0604020202020204" pitchFamily="34" charset="0"/>
                <a:cs typeface="Arial" panose="020B0604020202020204" pitchFamily="34" charset="0"/>
              </a:rPr>
              <a:t>Heurística </a:t>
            </a:r>
          </a:p>
          <a:p>
            <a:pPr algn="ctr"/>
            <a:r>
              <a:rPr lang="es-AR" dirty="0" smtClean="0">
                <a:solidFill>
                  <a:schemeClr val="tx2"/>
                </a:solidFill>
                <a:latin typeface="Arial" panose="020B0604020202020204" pitchFamily="34" charset="0"/>
                <a:cs typeface="Arial" panose="020B0604020202020204" pitchFamily="34" charset="0"/>
              </a:rPr>
              <a:t>se realiza por</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inspección, varios</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expertos inspeccionan </a:t>
            </a:r>
            <a:r>
              <a:rPr lang="es-AR" dirty="0">
                <a:solidFill>
                  <a:schemeClr val="tx2"/>
                </a:solidFill>
                <a:latin typeface="Arial" panose="020B0604020202020204" pitchFamily="34" charset="0"/>
                <a:cs typeface="Arial" panose="020B0604020202020204" pitchFamily="34" charset="0"/>
              </a:rPr>
              <a:t>y analizan el diseño </a:t>
            </a:r>
            <a:r>
              <a:rPr lang="es-AR" dirty="0">
                <a:solidFill>
                  <a:schemeClr val="tx2"/>
                </a:solidFill>
                <a:latin typeface="Arial" panose="020B0604020202020204" pitchFamily="34" charset="0"/>
                <a:cs typeface="Arial" panose="020B0604020202020204" pitchFamily="34" charset="0"/>
              </a:rPr>
              <a:t>en busca </a:t>
            </a:r>
            <a:r>
              <a:rPr lang="es-AR" dirty="0">
                <a:solidFill>
                  <a:schemeClr val="tx2"/>
                </a:solidFill>
                <a:latin typeface="Arial" panose="020B0604020202020204" pitchFamily="34" charset="0"/>
                <a:cs typeface="Arial" panose="020B0604020202020204" pitchFamily="34" charset="0"/>
              </a:rPr>
              <a:t>de potenciales problemas </a:t>
            </a:r>
            <a:r>
              <a:rPr lang="es-AR" dirty="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usabilidad</a:t>
            </a:r>
            <a:r>
              <a:rPr lang="es-AR"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comprobando para </a:t>
            </a:r>
            <a:r>
              <a:rPr lang="es-AR" dirty="0">
                <a:solidFill>
                  <a:schemeClr val="tx2"/>
                </a:solidFill>
                <a:latin typeface="Arial" panose="020B0604020202020204" pitchFamily="34" charset="0"/>
                <a:cs typeface="Arial" panose="020B0604020202020204" pitchFamily="34" charset="0"/>
              </a:rPr>
              <a:t>ello el cumplimiento de </a:t>
            </a:r>
            <a:r>
              <a:rPr lang="es-AR" dirty="0" smtClean="0">
                <a:solidFill>
                  <a:schemeClr val="tx2"/>
                </a:solidFill>
                <a:latin typeface="Arial" panose="020B0604020202020204" pitchFamily="34" charset="0"/>
                <a:cs typeface="Arial" panose="020B0604020202020204" pitchFamily="34" charset="0"/>
              </a:rPr>
              <a:t>principios de </a:t>
            </a:r>
            <a:r>
              <a:rPr lang="es-AR" dirty="0">
                <a:solidFill>
                  <a:schemeClr val="tx2"/>
                </a:solidFill>
                <a:latin typeface="Arial" panose="020B0604020202020204" pitchFamily="34" charset="0"/>
                <a:cs typeface="Arial" panose="020B0604020202020204" pitchFamily="34" charset="0"/>
              </a:rPr>
              <a:t>diseño </a:t>
            </a:r>
            <a:r>
              <a:rPr lang="es-AR" dirty="0" smtClean="0">
                <a:solidFill>
                  <a:schemeClr val="tx2"/>
                </a:solidFill>
                <a:latin typeface="Arial" panose="020B0604020202020204" pitchFamily="34" charset="0"/>
                <a:cs typeface="Arial" panose="020B0604020202020204" pitchFamily="34" charset="0"/>
              </a:rPr>
              <a:t>usable</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(principios </a:t>
            </a:r>
            <a:r>
              <a:rPr lang="es-AR" dirty="0">
                <a:solidFill>
                  <a:schemeClr val="tx2"/>
                </a:solidFill>
                <a:latin typeface="Arial" panose="020B0604020202020204" pitchFamily="34" charset="0"/>
                <a:cs typeface="Arial" panose="020B0604020202020204" pitchFamily="34" charset="0"/>
              </a:rPr>
              <a:t>heurísticos) previamente establecidos</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48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42040" y="188640"/>
            <a:ext cx="7467600" cy="594320"/>
          </a:xfrm>
        </p:spPr>
        <p:txBody>
          <a:bodyPr lIns="90487" tIns="44450" rIns="90487" bIns="44450"/>
          <a:lstStyle/>
          <a:p>
            <a:pPr fontAlgn="auto">
              <a:spcAft>
                <a:spcPts val="0"/>
              </a:spcAft>
              <a:defRPr/>
            </a:pPr>
            <a:r>
              <a:rPr lang="en-GB" sz="3200" b="1" dirty="0" err="1"/>
              <a:t>Usabilidad</a:t>
            </a:r>
            <a:r>
              <a:rPr lang="en-GB" sz="3200" b="1" dirty="0"/>
              <a:t>:</a:t>
            </a:r>
            <a:endParaRPr lang="en-GB" dirty="0" smtClean="0"/>
          </a:p>
        </p:txBody>
      </p:sp>
      <p:sp>
        <p:nvSpPr>
          <p:cNvPr id="12291" name="Rectangle 3"/>
          <p:cNvSpPr>
            <a:spLocks noGrp="1" noChangeArrowheads="1"/>
          </p:cNvSpPr>
          <p:nvPr>
            <p:ph sz="quarter" idx="1"/>
          </p:nvPr>
        </p:nvSpPr>
        <p:spPr>
          <a:xfrm>
            <a:off x="436712" y="1196752"/>
            <a:ext cx="8064032" cy="4896544"/>
          </a:xfrm>
        </p:spPr>
        <p:txBody>
          <a:bodyPr lIns="90487" tIns="44450" rIns="90487" bIns="44450"/>
          <a:lstStyle/>
          <a:p>
            <a:pPr marL="0" indent="0" algn="just">
              <a:buNone/>
            </a:pPr>
            <a:r>
              <a:rPr lang="es-AR" sz="2800" dirty="0" smtClean="0">
                <a:solidFill>
                  <a:schemeClr val="tx2"/>
                </a:solidFill>
                <a:latin typeface="Arial" panose="020B0604020202020204" pitchFamily="34" charset="0"/>
                <a:cs typeface="Arial" panose="020B0604020202020204" pitchFamily="34" charset="0"/>
              </a:rPr>
              <a:t>El grado de usabilidad de un sistema es una medida empírica y relativa de su usabilidad. </a:t>
            </a:r>
          </a:p>
          <a:p>
            <a:pPr marL="0" indent="0" algn="just">
              <a:buNone/>
            </a:pPr>
            <a:endParaRPr lang="es-AR" sz="2800" dirty="0" smtClean="0">
              <a:solidFill>
                <a:schemeClr val="tx2"/>
              </a:solidFill>
              <a:latin typeface="Arial" panose="020B0604020202020204" pitchFamily="34" charset="0"/>
              <a:cs typeface="Arial" panose="020B0604020202020204" pitchFamily="34" charset="0"/>
            </a:endParaRPr>
          </a:p>
          <a:p>
            <a:pPr marL="0" indent="0" algn="just">
              <a:buNone/>
            </a:pPr>
            <a:r>
              <a:rPr lang="es-AR" sz="2800" dirty="0" smtClean="0">
                <a:solidFill>
                  <a:schemeClr val="tx2"/>
                </a:solidFill>
                <a:latin typeface="Arial" panose="020B0604020202020204" pitchFamily="34" charset="0"/>
                <a:cs typeface="Arial" panose="020B0604020202020204" pitchFamily="34" charset="0"/>
              </a:rPr>
              <a:t>Se mide a partir de pruebas empíricas y relativas:</a:t>
            </a:r>
            <a:endParaRPr lang="es-AR" sz="2800" b="1" dirty="0" smtClean="0">
              <a:solidFill>
                <a:schemeClr val="tx2"/>
              </a:solidFill>
              <a:latin typeface="Arial" panose="020B0604020202020204" pitchFamily="34" charset="0"/>
              <a:cs typeface="Arial" panose="020B0604020202020204" pitchFamily="34" charset="0"/>
            </a:endParaRPr>
          </a:p>
          <a:p>
            <a:pPr marL="0" indent="0" algn="just">
              <a:buNone/>
            </a:pPr>
            <a:r>
              <a:rPr lang="es-AR" sz="2800" b="1" dirty="0" smtClean="0">
                <a:solidFill>
                  <a:schemeClr val="tx2"/>
                </a:solidFill>
                <a:latin typeface="Arial" panose="020B0604020202020204" pitchFamily="34" charset="0"/>
                <a:cs typeface="Arial" panose="020B0604020202020204" pitchFamily="34" charset="0"/>
              </a:rPr>
              <a:t>Empírica:</a:t>
            </a:r>
            <a:r>
              <a:rPr lang="es-AR" sz="2800" dirty="0" smtClean="0">
                <a:solidFill>
                  <a:schemeClr val="tx2"/>
                </a:solidFill>
                <a:latin typeface="Arial" panose="020B0604020202020204" pitchFamily="34" charset="0"/>
                <a:cs typeface="Arial" panose="020B0604020202020204" pitchFamily="34" charset="0"/>
              </a:rPr>
              <a:t> porque no se basa en opiniones o sensaciones, sino en pruebas de usabilidad realizadas en laboratorio u observadas mediante trabajo de campo.</a:t>
            </a:r>
          </a:p>
          <a:p>
            <a:pPr marL="0" lvl="0" indent="0" algn="just">
              <a:buNone/>
            </a:pPr>
            <a:r>
              <a:rPr lang="es-AR" sz="2800" b="1" dirty="0" smtClean="0">
                <a:solidFill>
                  <a:schemeClr val="tx2"/>
                </a:solidFill>
                <a:latin typeface="Arial" panose="020B0604020202020204" pitchFamily="34" charset="0"/>
                <a:cs typeface="Arial" panose="020B0604020202020204" pitchFamily="34" charset="0"/>
              </a:rPr>
              <a:t>Relativa:</a:t>
            </a:r>
            <a:r>
              <a:rPr lang="es-AR" sz="2800" dirty="0" smtClean="0">
                <a:solidFill>
                  <a:schemeClr val="tx2"/>
                </a:solidFill>
                <a:latin typeface="Arial" panose="020B0604020202020204" pitchFamily="34" charset="0"/>
                <a:cs typeface="Arial" panose="020B0604020202020204" pitchFamily="34" charset="0"/>
              </a:rPr>
              <a:t> porque el resultado no es ni bueno ni malo, sino que depende de las metas planteadas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0636" y="549378"/>
            <a:ext cx="7467600" cy="594320"/>
          </a:xfrm>
        </p:spPr>
        <p:txBody>
          <a:bodyPr lIns="90487" tIns="44450" rIns="90487" bIns="44450">
            <a:noAutofit/>
          </a:bodyPr>
          <a:lstStyle/>
          <a:p>
            <a:pPr fontAlgn="auto">
              <a:spcAft>
                <a:spcPts val="0"/>
              </a:spcAft>
              <a:defRPr/>
            </a:pPr>
            <a:r>
              <a:rPr lang="en-GB" sz="3600" b="1" dirty="0" err="1"/>
              <a:t>Usabilidad</a:t>
            </a:r>
            <a:r>
              <a:rPr lang="en-GB" sz="3600" b="1" dirty="0" smtClean="0"/>
              <a:t>: </a:t>
            </a:r>
            <a:r>
              <a:rPr lang="en-GB" sz="3600" b="1" dirty="0" err="1" smtClean="0"/>
              <a:t>principios</a:t>
            </a:r>
            <a:endParaRPr lang="en-GB" sz="3200" dirty="0" smtClean="0"/>
          </a:p>
        </p:txBody>
      </p:sp>
      <p:sp>
        <p:nvSpPr>
          <p:cNvPr id="6" name="Rectángulo 5"/>
          <p:cNvSpPr/>
          <p:nvPr/>
        </p:nvSpPr>
        <p:spPr>
          <a:xfrm>
            <a:off x="2893663" y="5347355"/>
            <a:ext cx="2265364" cy="523220"/>
          </a:xfrm>
          <a:prstGeom prst="rect">
            <a:avLst/>
          </a:prstGeom>
        </p:spPr>
        <p:txBody>
          <a:bodyPr wrap="none">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Robustez</a:t>
            </a:r>
          </a:p>
        </p:txBody>
      </p:sp>
      <p:sp>
        <p:nvSpPr>
          <p:cNvPr id="15" name="Rectángulo 14"/>
          <p:cNvSpPr/>
          <p:nvPr/>
        </p:nvSpPr>
        <p:spPr>
          <a:xfrm>
            <a:off x="2987824" y="1916832"/>
            <a:ext cx="5040560" cy="523220"/>
          </a:xfrm>
          <a:prstGeom prst="rect">
            <a:avLst/>
          </a:prstGeom>
        </p:spPr>
        <p:txBody>
          <a:bodyPr wrap="square">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Facilidad de Aprendizaje</a:t>
            </a:r>
          </a:p>
        </p:txBody>
      </p:sp>
      <p:sp>
        <p:nvSpPr>
          <p:cNvPr id="16" name="Rectángulo 15"/>
          <p:cNvSpPr/>
          <p:nvPr/>
        </p:nvSpPr>
        <p:spPr>
          <a:xfrm>
            <a:off x="3031780" y="3073327"/>
            <a:ext cx="4572000" cy="523220"/>
          </a:xfrm>
          <a:prstGeom prst="rect">
            <a:avLst/>
          </a:prstGeom>
        </p:spPr>
        <p:txBody>
          <a:bodyPr>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Facilidad de Uso</a:t>
            </a:r>
          </a:p>
        </p:txBody>
      </p:sp>
      <p:sp>
        <p:nvSpPr>
          <p:cNvPr id="17" name="Rectángulo 16"/>
          <p:cNvSpPr/>
          <p:nvPr/>
        </p:nvSpPr>
        <p:spPr>
          <a:xfrm>
            <a:off x="3108136" y="4228900"/>
            <a:ext cx="4572000" cy="523220"/>
          </a:xfrm>
          <a:prstGeom prst="rect">
            <a:avLst/>
          </a:prstGeom>
        </p:spPr>
        <p:txBody>
          <a:bodyPr>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Flexibilidad</a:t>
            </a:r>
          </a:p>
        </p:txBody>
      </p:sp>
      <p:sp>
        <p:nvSpPr>
          <p:cNvPr id="30" name="Cheurón 29"/>
          <p:cNvSpPr/>
          <p:nvPr/>
        </p:nvSpPr>
        <p:spPr>
          <a:xfrm>
            <a:off x="1403648" y="1755473"/>
            <a:ext cx="1224136" cy="4077673"/>
          </a:xfrm>
          <a:prstGeom prst="chevron">
            <a:avLst>
              <a:gd name="adj" fmla="val 68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63415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188640"/>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eaLnBrk="1" hangingPunct="1">
              <a:buFont typeface="Wingdings" pitchFamily="2" charset="2"/>
              <a:buNone/>
            </a:pPr>
            <a:r>
              <a:rPr lang="es-AR" sz="3600" b="1" dirty="0" smtClean="0">
                <a:solidFill>
                  <a:schemeClr val="tx2"/>
                </a:solidFill>
                <a:latin typeface="Arial" panose="020B0604020202020204" pitchFamily="34" charset="0"/>
                <a:cs typeface="Arial" panose="020B0604020202020204" pitchFamily="34" charset="0"/>
              </a:rPr>
              <a:t>Facilidad de Aprendizaje</a:t>
            </a: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683568" y="1124744"/>
            <a:ext cx="7488832" cy="5139869"/>
          </a:xfrm>
          <a:prstGeom prst="rect">
            <a:avLst/>
          </a:prstGeom>
        </p:spPr>
        <p:txBody>
          <a:bodyPr wrap="square">
            <a:spAutoFit/>
          </a:bodyPr>
          <a:lstStyle/>
          <a:p>
            <a:pPr algn="ctr"/>
            <a:r>
              <a:rPr lang="es-AR" sz="3200" b="1" dirty="0">
                <a:solidFill>
                  <a:schemeClr val="tx2"/>
                </a:solidFill>
                <a:latin typeface="Arial" panose="020B0604020202020204" pitchFamily="34" charset="0"/>
                <a:cs typeface="Arial" panose="020B0604020202020204" pitchFamily="34" charset="0"/>
              </a:rPr>
              <a:t>Facilidad con la que nuevos usuarios desarrollan una interacción efectiva con el sistema o </a:t>
            </a:r>
            <a:r>
              <a:rPr lang="es-AR" sz="3200" b="1" dirty="0" smtClean="0">
                <a:solidFill>
                  <a:schemeClr val="tx2"/>
                </a:solidFill>
                <a:latin typeface="Arial" panose="020B0604020202020204" pitchFamily="34" charset="0"/>
                <a:cs typeface="Arial" panose="020B0604020202020204" pitchFamily="34" charset="0"/>
              </a:rPr>
              <a:t>producto</a:t>
            </a:r>
            <a:endParaRPr lang="es-AR" sz="3200" b="1" dirty="0">
              <a:solidFill>
                <a:schemeClr val="tx2"/>
              </a:solidFill>
              <a:latin typeface="Arial" panose="020B0604020202020204" pitchFamily="34" charset="0"/>
              <a:cs typeface="Arial" panose="020B0604020202020204" pitchFamily="34" charset="0"/>
            </a:endParaRPr>
          </a:p>
          <a:p>
            <a:pPr algn="ctr"/>
            <a:endParaRPr lang="es-AR" sz="3200" b="1" dirty="0">
              <a:solidFill>
                <a:schemeClr val="tx2"/>
              </a:solidFill>
              <a:latin typeface="Arial" panose="020B0604020202020204" pitchFamily="34" charset="0"/>
              <a:cs typeface="Arial" panose="020B0604020202020204" pitchFamily="34" charset="0"/>
            </a:endParaRPr>
          </a:p>
          <a:p>
            <a:pPr algn="just"/>
            <a:r>
              <a:rPr lang="es-AR" sz="2800" dirty="0">
                <a:solidFill>
                  <a:schemeClr val="tx2"/>
                </a:solidFill>
                <a:latin typeface="Arial" panose="020B0604020202020204" pitchFamily="34" charset="0"/>
                <a:cs typeface="Arial" panose="020B0604020202020204" pitchFamily="34" charset="0"/>
              </a:rPr>
              <a:t>Está relacionada </a:t>
            </a:r>
            <a:r>
              <a:rPr lang="es-AR" sz="2800" dirty="0" smtClean="0">
                <a:solidFill>
                  <a:schemeClr val="tx2"/>
                </a:solidFill>
                <a:latin typeface="Arial" panose="020B0604020202020204" pitchFamily="34" charset="0"/>
                <a:cs typeface="Arial" panose="020B0604020202020204" pitchFamily="34" charset="0"/>
              </a:rPr>
              <a:t>con:</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a:t>
            </a:r>
            <a:r>
              <a:rPr lang="es-AR" sz="2800" b="1" dirty="0" err="1" smtClean="0">
                <a:solidFill>
                  <a:schemeClr val="tx2"/>
                </a:solidFill>
                <a:latin typeface="Arial" panose="020B0604020202020204" pitchFamily="34" charset="0"/>
                <a:cs typeface="Arial" panose="020B0604020202020204" pitchFamily="34" charset="0"/>
              </a:rPr>
              <a:t>predicibilidad</a:t>
            </a:r>
            <a:r>
              <a:rPr lang="es-AR" sz="2800" b="1" dirty="0" smtClean="0">
                <a:solidFill>
                  <a:schemeClr val="tx2"/>
                </a:solidFill>
                <a:latin typeface="Arial" panose="020B0604020202020204" pitchFamily="34" charset="0"/>
                <a:cs typeface="Arial" panose="020B0604020202020204" pitchFamily="34" charset="0"/>
              </a:rPr>
              <a:t> </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a:t>
            </a:r>
            <a:r>
              <a:rPr lang="es-AR" sz="2800" b="1" dirty="0" err="1" smtClean="0">
                <a:solidFill>
                  <a:schemeClr val="tx2"/>
                </a:solidFill>
                <a:latin typeface="Arial" panose="020B0604020202020204" pitchFamily="34" charset="0"/>
                <a:cs typeface="Arial" panose="020B0604020202020204" pitchFamily="34" charset="0"/>
              </a:rPr>
              <a:t>sintetización</a:t>
            </a:r>
            <a:r>
              <a:rPr lang="es-AR" sz="2800" b="1" dirty="0" smtClean="0">
                <a:solidFill>
                  <a:schemeClr val="tx2"/>
                </a:solidFill>
                <a:latin typeface="Arial" panose="020B0604020202020204" pitchFamily="34" charset="0"/>
                <a:cs typeface="Arial" panose="020B0604020202020204" pitchFamily="34" charset="0"/>
              </a:rPr>
              <a:t> </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familiaridad </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generalización </a:t>
            </a:r>
            <a:r>
              <a:rPr lang="es-AR" sz="2800" b="1" dirty="0">
                <a:solidFill>
                  <a:schemeClr val="tx2"/>
                </a:solidFill>
                <a:latin typeface="Arial" panose="020B0604020202020204" pitchFamily="34" charset="0"/>
                <a:cs typeface="Arial" panose="020B0604020202020204" pitchFamily="34" charset="0"/>
              </a:rPr>
              <a:t>de los conocimientos previos </a:t>
            </a:r>
            <a:endParaRPr lang="es-AR" sz="2800" b="1" dirty="0" smtClean="0">
              <a:solidFill>
                <a:schemeClr val="tx2"/>
              </a:solidFill>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consistencia</a:t>
            </a:r>
            <a:endParaRPr lang="en-US" sz="2800" b="1" dirty="0">
              <a:solidFill>
                <a:schemeClr val="tx2"/>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04664"/>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None/>
            </a:pPr>
            <a:r>
              <a:rPr lang="es-AR" sz="3600" b="1" dirty="0" smtClean="0">
                <a:solidFill>
                  <a:schemeClr val="tx2"/>
                </a:solidFill>
                <a:latin typeface="Arial" panose="020B0604020202020204" pitchFamily="34" charset="0"/>
                <a:cs typeface="Arial" panose="020B0604020202020204" pitchFamily="34" charset="0"/>
              </a:rPr>
              <a:t>Facilidad de Uso</a:t>
            </a:r>
            <a:endParaRPr lang="es-AR" sz="3600" b="1" dirty="0">
              <a:solidFill>
                <a:schemeClr val="tx2"/>
              </a:solidFill>
              <a:latin typeface="Arial" panose="020B0604020202020204" pitchFamily="34" charset="0"/>
              <a:cs typeface="Arial" panose="020B0604020202020204" pitchFamily="34" charset="0"/>
            </a:endParaRP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899592" y="1556792"/>
            <a:ext cx="7488832" cy="4339650"/>
          </a:xfrm>
          <a:prstGeom prst="rect">
            <a:avLst/>
          </a:prstGeom>
        </p:spPr>
        <p:txBody>
          <a:bodyPr wrap="square">
            <a:spAutoFit/>
          </a:bodyPr>
          <a:lstStyle/>
          <a:p>
            <a:pPr lvl="0" algn="ctr"/>
            <a:r>
              <a:rPr lang="es-AR" sz="3200" b="1" dirty="0">
                <a:solidFill>
                  <a:schemeClr val="tx2"/>
                </a:solidFill>
                <a:latin typeface="Arial" panose="020B0604020202020204" pitchFamily="34" charset="0"/>
                <a:cs typeface="Arial" panose="020B0604020202020204" pitchFamily="34" charset="0"/>
              </a:rPr>
              <a:t>F</a:t>
            </a:r>
            <a:r>
              <a:rPr lang="es-AR" sz="3200" b="1" dirty="0" smtClean="0">
                <a:solidFill>
                  <a:schemeClr val="tx2"/>
                </a:solidFill>
                <a:latin typeface="Arial" panose="020B0604020202020204" pitchFamily="34" charset="0"/>
                <a:cs typeface="Arial" panose="020B0604020202020204" pitchFamily="34" charset="0"/>
              </a:rPr>
              <a:t>acilidad </a:t>
            </a:r>
            <a:r>
              <a:rPr lang="es-AR" sz="3200" b="1" dirty="0">
                <a:solidFill>
                  <a:schemeClr val="tx2"/>
                </a:solidFill>
                <a:latin typeface="Arial" panose="020B0604020202020204" pitchFamily="34" charset="0"/>
                <a:cs typeface="Arial" panose="020B0604020202020204" pitchFamily="34" charset="0"/>
              </a:rPr>
              <a:t>con la que el usuario hace uso de la herramienta, con menos pasos o más naturales a su formación específica. </a:t>
            </a:r>
            <a:endParaRPr lang="es-AR" sz="3200" b="1" dirty="0" smtClean="0">
              <a:solidFill>
                <a:schemeClr val="tx2"/>
              </a:solidFill>
              <a:latin typeface="Arial" panose="020B0604020202020204" pitchFamily="34" charset="0"/>
              <a:cs typeface="Arial" panose="020B0604020202020204" pitchFamily="34" charset="0"/>
            </a:endParaRPr>
          </a:p>
          <a:p>
            <a:pPr lvl="0"/>
            <a:endParaRPr lang="es-AR" sz="3200" b="1" dirty="0">
              <a:solidFill>
                <a:schemeClr val="tx2"/>
              </a:solidFill>
              <a:latin typeface="Arial" panose="020B0604020202020204" pitchFamily="34" charset="0"/>
              <a:cs typeface="Arial" panose="020B0604020202020204" pitchFamily="34" charset="0"/>
            </a:endParaRPr>
          </a:p>
          <a:p>
            <a:pPr lvl="0"/>
            <a:endParaRPr lang="es-AR" sz="3200" b="1" dirty="0">
              <a:solidFill>
                <a:schemeClr val="tx2"/>
              </a:solidFill>
              <a:latin typeface="Arial" panose="020B0604020202020204" pitchFamily="34" charset="0"/>
              <a:cs typeface="Arial" panose="020B0604020202020204" pitchFamily="34" charset="0"/>
            </a:endParaRPr>
          </a:p>
          <a:p>
            <a:pPr algn="just"/>
            <a:r>
              <a:rPr lang="es-AR" sz="2800" dirty="0">
                <a:solidFill>
                  <a:schemeClr val="tx2"/>
                </a:solidFill>
                <a:latin typeface="Arial" panose="020B0604020202020204" pitchFamily="34" charset="0"/>
                <a:cs typeface="Arial" panose="020B0604020202020204" pitchFamily="34" charset="0"/>
              </a:rPr>
              <a:t>Está relacionada </a:t>
            </a:r>
            <a:r>
              <a:rPr lang="es-AR" sz="2800" dirty="0" smtClean="0">
                <a:solidFill>
                  <a:schemeClr val="tx2"/>
                </a:solidFill>
                <a:latin typeface="Arial" panose="020B0604020202020204" pitchFamily="34" charset="0"/>
                <a:cs typeface="Arial" panose="020B0604020202020204" pitchFamily="34" charset="0"/>
              </a:rPr>
              <a:t>con:</a:t>
            </a:r>
          </a:p>
          <a:p>
            <a:pPr marL="914400" lvl="1" indent="-457200">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La eficacia </a:t>
            </a:r>
          </a:p>
          <a:p>
            <a:pPr marL="914400" lvl="1" indent="-457200">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La eficiencia </a:t>
            </a:r>
          </a:p>
        </p:txBody>
      </p:sp>
    </p:spTree>
    <p:extLst>
      <p:ext uri="{BB962C8B-B14F-4D97-AF65-F5344CB8AC3E}">
        <p14:creationId xmlns:p14="http://schemas.microsoft.com/office/powerpoint/2010/main" val="4273829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04664"/>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None/>
            </a:pPr>
            <a:r>
              <a:rPr lang="es-AR" sz="3600" b="1" dirty="0" smtClean="0">
                <a:solidFill>
                  <a:schemeClr val="tx2"/>
                </a:solidFill>
                <a:latin typeface="Arial" panose="020B0604020202020204" pitchFamily="34" charset="0"/>
                <a:cs typeface="Arial" panose="020B0604020202020204" pitchFamily="34" charset="0"/>
              </a:rPr>
              <a:t>Flexibilidad</a:t>
            </a:r>
            <a:endParaRPr lang="es-AR" sz="3600" b="1" dirty="0">
              <a:solidFill>
                <a:schemeClr val="tx2"/>
              </a:solidFill>
              <a:latin typeface="Arial" panose="020B0604020202020204" pitchFamily="34" charset="0"/>
              <a:cs typeface="Arial" panose="020B0604020202020204" pitchFamily="34" charset="0"/>
            </a:endParaRP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827584" y="1340768"/>
            <a:ext cx="7488832" cy="5016758"/>
          </a:xfrm>
          <a:prstGeom prst="rect">
            <a:avLst/>
          </a:prstGeom>
        </p:spPr>
        <p:txBody>
          <a:bodyPr wrap="square">
            <a:spAutoFit/>
          </a:bodyPr>
          <a:lstStyle/>
          <a:p>
            <a:pPr lvl="0" algn="ctr"/>
            <a:r>
              <a:rPr lang="es-AR" sz="3200" b="1" dirty="0">
                <a:solidFill>
                  <a:schemeClr val="tx2"/>
                </a:solidFill>
                <a:latin typeface="Arial" panose="020B0604020202020204" pitchFamily="34" charset="0"/>
                <a:cs typeface="Arial" panose="020B0604020202020204" pitchFamily="34" charset="0"/>
              </a:rPr>
              <a:t>R</a:t>
            </a:r>
            <a:r>
              <a:rPr lang="es-AR" sz="3200" b="1" dirty="0" smtClean="0">
                <a:solidFill>
                  <a:schemeClr val="tx2"/>
                </a:solidFill>
                <a:latin typeface="Arial" panose="020B0604020202020204" pitchFamily="34" charset="0"/>
                <a:cs typeface="Arial" panose="020B0604020202020204" pitchFamily="34" charset="0"/>
              </a:rPr>
              <a:t>elativa </a:t>
            </a:r>
            <a:r>
              <a:rPr lang="es-AR" sz="3200" b="1" dirty="0">
                <a:solidFill>
                  <a:schemeClr val="tx2"/>
                </a:solidFill>
                <a:latin typeface="Arial" panose="020B0604020202020204" pitchFamily="34" charset="0"/>
                <a:cs typeface="Arial" panose="020B0604020202020204" pitchFamily="34" charset="0"/>
              </a:rPr>
              <a:t>a la variedad de posibilidades con las que el usuario y el sistema pueden intercambiar información. </a:t>
            </a:r>
            <a:endParaRPr lang="es-AR" sz="3200" b="1" dirty="0" smtClean="0">
              <a:solidFill>
                <a:schemeClr val="tx2"/>
              </a:solidFill>
              <a:latin typeface="Arial" panose="020B0604020202020204" pitchFamily="34" charset="0"/>
              <a:cs typeface="Arial" panose="020B0604020202020204" pitchFamily="34" charset="0"/>
            </a:endParaRPr>
          </a:p>
          <a:p>
            <a:pPr lvl="0" algn="ctr"/>
            <a:endParaRPr lang="es-AR" sz="3200" b="1" dirty="0" smtClean="0">
              <a:solidFill>
                <a:schemeClr val="tx2"/>
              </a:solidFill>
              <a:latin typeface="Arial" panose="020B0604020202020204" pitchFamily="34" charset="0"/>
              <a:cs typeface="Arial" panose="020B0604020202020204" pitchFamily="34" charset="0"/>
            </a:endParaRPr>
          </a:p>
          <a:p>
            <a:pPr lvl="0" algn="ctr"/>
            <a:r>
              <a:rPr lang="es-AR" sz="3200" b="1" dirty="0" smtClean="0">
                <a:solidFill>
                  <a:schemeClr val="tx2"/>
                </a:solidFill>
                <a:latin typeface="Arial" panose="020B0604020202020204" pitchFamily="34" charset="0"/>
                <a:cs typeface="Arial" panose="020B0604020202020204" pitchFamily="34" charset="0"/>
              </a:rPr>
              <a:t>Abarca </a:t>
            </a:r>
            <a:r>
              <a:rPr lang="es-AR" sz="3200" b="1" dirty="0">
                <a:solidFill>
                  <a:schemeClr val="tx2"/>
                </a:solidFill>
                <a:latin typeface="Arial" panose="020B0604020202020204" pitchFamily="34" charset="0"/>
                <a:cs typeface="Arial" panose="020B0604020202020204" pitchFamily="34" charset="0"/>
              </a:rPr>
              <a:t>la posibilidad de diálogo, la multiplicidad de vías para realizar la tarea, similitud con tareas anteriores y la optimización entre el usuario y el sistema</a:t>
            </a:r>
            <a:r>
              <a:rPr lang="es-AR" sz="3200" b="1" dirty="0" smtClean="0">
                <a:solidFill>
                  <a:schemeClr val="tx2"/>
                </a:solidFill>
                <a:latin typeface="Arial" panose="020B0604020202020204" pitchFamily="34" charset="0"/>
                <a:cs typeface="Arial" panose="020B0604020202020204" pitchFamily="34" charset="0"/>
              </a:rPr>
              <a:t>.</a:t>
            </a:r>
            <a:endParaRPr lang="en-US" sz="3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298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404664"/>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None/>
            </a:pPr>
            <a:r>
              <a:rPr lang="es-AR" sz="3600" b="1" dirty="0" smtClean="0">
                <a:solidFill>
                  <a:schemeClr val="tx2"/>
                </a:solidFill>
                <a:latin typeface="Arial" panose="020B0604020202020204" pitchFamily="34" charset="0"/>
                <a:cs typeface="Arial" panose="020B0604020202020204" pitchFamily="34" charset="0"/>
              </a:rPr>
              <a:t>Robustez</a:t>
            </a:r>
            <a:endParaRPr lang="es-AR" sz="3600" b="1" dirty="0">
              <a:solidFill>
                <a:schemeClr val="tx2"/>
              </a:solidFill>
              <a:latin typeface="Arial" panose="020B0604020202020204" pitchFamily="34" charset="0"/>
              <a:cs typeface="Arial" panose="020B0604020202020204" pitchFamily="34" charset="0"/>
            </a:endParaRP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827584" y="1556792"/>
            <a:ext cx="7488832" cy="4031873"/>
          </a:xfrm>
          <a:prstGeom prst="rect">
            <a:avLst/>
          </a:prstGeom>
        </p:spPr>
        <p:txBody>
          <a:bodyPr wrap="square">
            <a:spAutoFit/>
          </a:bodyPr>
          <a:lstStyle/>
          <a:p>
            <a:pPr algn="ctr"/>
            <a:r>
              <a:rPr lang="es-AR" sz="3200" b="1" dirty="0">
                <a:solidFill>
                  <a:schemeClr val="tx2"/>
                </a:solidFill>
                <a:latin typeface="Arial" panose="020B0604020202020204" pitchFamily="34" charset="0"/>
                <a:cs typeface="Arial" panose="020B0604020202020204" pitchFamily="34" charset="0"/>
              </a:rPr>
              <a:t>Es el nivel de apoyo al usuario que facilita el cumplimiento de sus objetivos. </a:t>
            </a:r>
            <a:endParaRPr lang="es-AR" sz="3200" b="1" dirty="0" smtClean="0">
              <a:solidFill>
                <a:schemeClr val="tx2"/>
              </a:solidFill>
              <a:latin typeface="Arial" panose="020B0604020202020204" pitchFamily="34" charset="0"/>
              <a:cs typeface="Arial" panose="020B0604020202020204" pitchFamily="34" charset="0"/>
            </a:endParaRPr>
          </a:p>
          <a:p>
            <a:pPr algn="ctr"/>
            <a:endParaRPr lang="es-AR" sz="3200" b="1" dirty="0" smtClean="0">
              <a:solidFill>
                <a:schemeClr val="tx2"/>
              </a:solidFill>
              <a:latin typeface="Arial" panose="020B0604020202020204" pitchFamily="34" charset="0"/>
              <a:cs typeface="Arial" panose="020B0604020202020204" pitchFamily="34" charset="0"/>
            </a:endParaRPr>
          </a:p>
          <a:p>
            <a:pPr algn="ctr"/>
            <a:r>
              <a:rPr lang="es-AR" sz="3200" b="1" dirty="0" smtClean="0">
                <a:solidFill>
                  <a:schemeClr val="tx2"/>
                </a:solidFill>
                <a:latin typeface="Arial" panose="020B0604020202020204" pitchFamily="34" charset="0"/>
                <a:cs typeface="Arial" panose="020B0604020202020204" pitchFamily="34" charset="0"/>
              </a:rPr>
              <a:t>Está relacionado </a:t>
            </a:r>
            <a:r>
              <a:rPr lang="es-AR" sz="3200" b="1" dirty="0">
                <a:solidFill>
                  <a:schemeClr val="tx2"/>
                </a:solidFill>
                <a:latin typeface="Arial" panose="020B0604020202020204" pitchFamily="34" charset="0"/>
                <a:cs typeface="Arial" panose="020B0604020202020204" pitchFamily="34" charset="0"/>
              </a:rPr>
              <a:t>con la capacidad de observación del usuario, de recuperación de información y de ajuste de la tarea al usuario</a:t>
            </a:r>
            <a:r>
              <a:rPr lang="es-AR" sz="3200" b="1" dirty="0" smtClean="0">
                <a:solidFill>
                  <a:schemeClr val="tx2"/>
                </a:solidFill>
                <a:latin typeface="Arial" panose="020B0604020202020204" pitchFamily="34" charset="0"/>
                <a:cs typeface="Arial" panose="020B0604020202020204" pitchFamily="34" charset="0"/>
              </a:rPr>
              <a:t>.</a:t>
            </a:r>
            <a:endParaRPr lang="en-US" sz="3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149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Oriel</Template>
  <TotalTime>2034</TotalTime>
  <Pages>39</Pages>
  <Words>2188</Words>
  <Application>Microsoft Office PowerPoint</Application>
  <PresentationFormat>Presentación en pantalla (4:3)</PresentationFormat>
  <Paragraphs>147</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Century Schoolbook</vt:lpstr>
      <vt:lpstr>SFRM1200</vt:lpstr>
      <vt:lpstr>Times</vt:lpstr>
      <vt:lpstr>Wingdings</vt:lpstr>
      <vt:lpstr>Wingdings 2</vt:lpstr>
      <vt:lpstr>Mirador</vt:lpstr>
      <vt:lpstr>Usabilidad</vt:lpstr>
      <vt:lpstr>Usabilidad: definicion</vt:lpstr>
      <vt:lpstr>Presentación de PowerPoint</vt:lpstr>
      <vt:lpstr>Usabilidad:</vt:lpstr>
      <vt:lpstr>Usabilidad: principios</vt:lpstr>
      <vt:lpstr>Presentación de PowerPoint</vt:lpstr>
      <vt:lpstr>Presentación de PowerPoint</vt:lpstr>
      <vt:lpstr>Presentación de PowerPoint</vt:lpstr>
      <vt:lpstr>Presentación de PowerPoint</vt:lpstr>
      <vt:lpstr>la usabilidad</vt:lpstr>
      <vt:lpstr>Diseño Centrado en el Usuario</vt:lpstr>
      <vt:lpstr>Presentación de PowerPoint</vt:lpstr>
      <vt:lpstr>DCU - Objetivos</vt:lpstr>
      <vt:lpstr>DCU - FASES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Horacio</dc:creator>
  <cp:lastModifiedBy>Alejandra</cp:lastModifiedBy>
  <cp:revision>97</cp:revision>
  <cp:lastPrinted>2009-04-22T19:24:48Z</cp:lastPrinted>
  <dcterms:created xsi:type="dcterms:W3CDTF">1995-12-29T20:33:40Z</dcterms:created>
  <dcterms:modified xsi:type="dcterms:W3CDTF">2020-05-04T00:21:27Z</dcterms:modified>
</cp:coreProperties>
</file>