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3/05/16</a:t>
            </a:r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s-BO" sz="1200" strike="noStrike" smtClean="0">
                <a:solidFill>
                  <a:srgbClr val="8B8B8B"/>
                </a:solidFill>
                <a:latin typeface="Calibri"/>
              </a:rPr>
              <a:t>Chapter 5 System modeling</a:t>
            </a:r>
            <a:endParaRPr lang="es-BO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7341EF51-433A-4C74-9351-A2EA89758791}" type="slidenum">
              <a:rPr lang="es-BO" sz="1200" strike="noStrike" smtClean="0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‹Nº›</a:t>
            </a:fld>
            <a:endParaRPr lang="es-B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199404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</p:txBody>
      </p:sp>
      <p:sp>
        <p:nvSpPr>
          <p:cNvPr id="83" name="TextShape 2"/>
          <p:cNvSpPr txBox="1"/>
          <p:nvPr/>
        </p:nvSpPr>
        <p:spPr>
          <a:xfrm>
            <a:off x="457200" y="363204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8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D118D562-F47B-42D9-B585-E6657182F19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contexto del MHC-PMS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529D8B8-651F-4ED8-A96B-E135419FD67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10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628800"/>
            <a:ext cx="6811394" cy="3836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Perspectiva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del proceso</a:t>
            </a:r>
            <a:endParaRPr/>
          </a:p>
        </p:txBody>
      </p:sp>
      <p:sp>
        <p:nvSpPr>
          <p:cNvPr id="1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simplemente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ambiente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revelan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UML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definir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negocio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5464CC4-DBFB-46FF-A15B-243C46C8529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 interacción</a:t>
            </a:r>
            <a:endParaRPr/>
          </a:p>
        </p:txBody>
      </p:sp>
      <p:sp>
        <p:nvSpPr>
          <p:cNvPr id="131" name="TextShape 2"/>
          <p:cNvSpPr txBox="1"/>
          <p:nvPr/>
        </p:nvSpPr>
        <p:spPr>
          <a:xfrm>
            <a:off x="457200" y="1600200"/>
            <a:ext cx="8229240" cy="49386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usuario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importante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identificar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necesidades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usuarios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interaccion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resalta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problemas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comunicación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surgir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comprender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estructura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adecuada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ofrecer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rendimiento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fiabilidad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necesario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3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A948CA-FBF1-4599-A33D-77ACDFF46689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 de casos de uso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196752"/>
            <a:ext cx="8229240" cy="534210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desarrollaron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originalmente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apoyar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obtención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 smtClean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incorporadas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UML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tarea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discreta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implica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ser personas u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Representacion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esquemática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proporcionar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visión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general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Representacion</a:t>
            </a:r>
            <a:r>
              <a:rPr lang="en-US" sz="2400" dirty="0" smtClean="0">
                <a:solidFill>
                  <a:srgbClr val="46424D"/>
                </a:solidFill>
                <a:latin typeface="Arial"/>
                <a:ea typeface="ＭＳ Ｐゴシック"/>
              </a:rPr>
              <a:t> textual 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para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proporcionar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visión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endParaRPr dirty="0"/>
          </a:p>
        </p:txBody>
      </p:sp>
      <p:sp>
        <p:nvSpPr>
          <p:cNvPr id="1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E020F3-3654-4A21-974A-F851A9F7C57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casos de uso en el MHC-PMS que implica el papel 'Médico Recepcionista'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CF33FEB-F5A8-4D7D-97F9-1134BADAE13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14</a:t>
            </a:fld>
            <a:endParaRPr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57912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diagramas de secuencia</a:t>
            </a:r>
            <a:endParaRPr/>
          </a:p>
        </p:txBody>
      </p:sp>
      <p:sp>
        <p:nvSpPr>
          <p:cNvPr id="152" name="TextShape 2"/>
          <p:cNvSpPr txBox="1"/>
          <p:nvPr/>
        </p:nvSpPr>
        <p:spPr>
          <a:xfrm>
            <a:off x="395536" y="1196752"/>
            <a:ext cx="8229240" cy="506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parte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de UML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y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particular.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dirty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listados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parte superior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línea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trazada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verticalmente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partir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indican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mediante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flechas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anotadas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 </a:t>
            </a:r>
            <a:endParaRPr dirty="0"/>
          </a:p>
        </p:txBody>
      </p:sp>
      <p:sp>
        <p:nvSpPr>
          <p:cNvPr id="15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1D12FA8-D74E-4217-A228-3F44BDD0D95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Diagrama de secuencia para Ver la información del paciente</a:t>
            </a:r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A00FD12-A4FB-49C1-BF6C-BACD59C04AF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16</a:t>
            </a:fld>
            <a:endParaRPr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84784"/>
            <a:ext cx="6637337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Diagrama de secuencia para la transferencia de datos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E2ED738-26E6-4416-ACD9-9C044880385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17</a:t>
            </a:fld>
            <a:endParaRPr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48072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estructurales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estructurales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conforman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lang="it-IT" dirty="0" smtClean="0"/>
          </a:p>
          <a:p>
            <a:pPr>
              <a:lnSpc>
                <a:spcPct val="100000"/>
              </a:lnSpc>
            </a:pPr>
            <a:endParaRPr lang="it-IT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estructurales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son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estáticos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estructura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del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193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E695832-B4F9-49F0-B03D-1DEFDC6B343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diagramas de clases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395536" y="1196752"/>
            <a:ext cx="8229240" cy="518457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desarrollo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orientado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mostrar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definición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general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paciente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prescripción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médico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etc. </a:t>
            </a:r>
            <a:endParaRPr dirty="0"/>
          </a:p>
        </p:txBody>
      </p:sp>
      <p:sp>
        <p:nvSpPr>
          <p:cNvPr id="19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25F48C6-2C3D-427F-835D-9C470B217E9F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temas tratados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de contexto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modelos de interacción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estructurales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Modelos de comportamiento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>
                <a:solidFill>
                  <a:srgbClr val="46424D"/>
                </a:solidFill>
                <a:latin typeface="Arial"/>
                <a:ea typeface="ＭＳ Ｐゴシック"/>
              </a:rPr>
              <a:t>Ingeniería dirigida por modelos</a:t>
            </a:r>
            <a:endParaRPr/>
          </a:p>
        </p:txBody>
      </p:sp>
      <p:sp>
        <p:nvSpPr>
          <p:cNvPr id="8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5A6AF0-D185-4030-BCAD-ED4E4B946402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Clases UML y asociación</a:t>
            </a:r>
            <a:endParaRPr/>
          </a:p>
        </p:txBody>
      </p:sp>
      <p:pic>
        <p:nvPicPr>
          <p:cNvPr id="200" name="Picture 3"/>
          <p:cNvPicPr/>
          <p:nvPr/>
        </p:nvPicPr>
        <p:blipFill>
          <a:blip r:embed="rId2" cstate="print"/>
          <a:stretch/>
        </p:blipFill>
        <p:spPr>
          <a:xfrm>
            <a:off x="2076480" y="3060720"/>
            <a:ext cx="5311800" cy="952200"/>
          </a:xfrm>
          <a:prstGeom prst="rect">
            <a:avLst/>
          </a:prstGeom>
          <a:ln>
            <a:noFill/>
          </a:ln>
        </p:spPr>
      </p:pic>
      <p:sp>
        <p:nvSpPr>
          <p:cNvPr id="20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90D87D4-9E0C-40EC-B9C4-780C2084E8D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20</a:t>
            </a:fld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2143080" y="3209760"/>
            <a:ext cx="1418760" cy="471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BO" sz="2500" strike="noStrike">
                <a:solidFill>
                  <a:srgbClr val="000000"/>
                </a:solidFill>
                <a:latin typeface="Arial"/>
                <a:ea typeface="ＭＳ Ｐゴシック"/>
              </a:rPr>
              <a:t>Paciente</a:t>
            </a:r>
            <a:endParaRPr/>
          </a:p>
        </p:txBody>
      </p:sp>
      <p:sp>
        <p:nvSpPr>
          <p:cNvPr id="204" name="CustomShape 5"/>
          <p:cNvSpPr/>
          <p:nvPr/>
        </p:nvSpPr>
        <p:spPr>
          <a:xfrm>
            <a:off x="5511960" y="3106080"/>
            <a:ext cx="1875960" cy="8521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s-BO" sz="2500" strike="noStrike">
                <a:solidFill>
                  <a:srgbClr val="000000"/>
                </a:solidFill>
                <a:latin typeface="Arial"/>
                <a:ea typeface="ＭＳ Ｐゴシック"/>
              </a:rPr>
              <a:t>Historial del paciente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Las clases y asociaciones en el MHC-PMS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DE1E7E8-AFA7-471F-AEC2-25222236272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21</a:t>
            </a:fld>
            <a:endParaRPr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340768"/>
            <a:ext cx="6768752" cy="429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 clase de consulta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E7F4E5B-F417-4DC2-8BDF-1AE231EBDAA4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22</a:t>
            </a:fld>
            <a:endParaRPr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628800"/>
            <a:ext cx="5029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Generalización</a:t>
            </a:r>
            <a:endParaRPr/>
          </a:p>
        </p:txBody>
      </p:sp>
      <p:sp>
        <p:nvSpPr>
          <p:cNvPr id="22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técnica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gestionar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complejidad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lugar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defifnier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entidad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ponemos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animales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coches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casas, etc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). 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permite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inferir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miembros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algunas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características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2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2F54E8-2333-4610-8EAB-B5734C5FC49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444949" y="30591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8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Generalización</a:t>
            </a:r>
            <a:endParaRPr sz="2000" dirty="0"/>
          </a:p>
        </p:txBody>
      </p:sp>
      <p:sp>
        <p:nvSpPr>
          <p:cNvPr id="227" name="TextShape 2"/>
          <p:cNvSpPr txBox="1"/>
          <p:nvPr/>
        </p:nvSpPr>
        <p:spPr>
          <a:xfrm>
            <a:off x="467544" y="1124744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a menudo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útil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examinar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ver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hay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posibilidades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.. 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lenguajes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orientados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,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realiza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mecanismos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herencia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superior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también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están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asociadas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inferior son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subclases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FF0000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FF0000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heredan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superclases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nivel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inferior son mas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especificas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añadir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atributos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operaciones</a:t>
            </a:r>
            <a:r>
              <a:rPr lang="en-US" sz="20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22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1BA4133-C44A-40AF-9A25-732C808459A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Una jerarquía de generalización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A04AA4-EFF3-4A14-96D2-84CB092102F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25</a:t>
            </a:fld>
            <a:endParaRPr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599237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jerarquía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generalización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caracteristicas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agregadas</a:t>
            </a:r>
            <a:endParaRPr dirty="0"/>
          </a:p>
        </p:txBody>
      </p:sp>
      <p:sp>
        <p:nvSpPr>
          <p:cNvPr id="24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DA2AEB-E862-4ABB-ADC2-D5669DB3785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26</a:t>
            </a:fld>
            <a:endParaRPr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88840"/>
            <a:ext cx="5904656" cy="4028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Agregación</a:t>
            </a:r>
            <a:endParaRPr dirty="0"/>
          </a:p>
        </p:txBody>
      </p:sp>
      <p:sp>
        <p:nvSpPr>
          <p:cNvPr id="249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Un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agregación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muestra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cómo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las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clases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se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componen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otras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clases</a:t>
            </a:r>
            <a:r>
              <a:rPr lang="en-US" sz="32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agregación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son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similares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a la parte de la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relación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en los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datos</a:t>
            </a:r>
            <a:r>
              <a:rPr lang="en-US" sz="32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32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semánticos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. </a:t>
            </a:r>
            <a:endParaRPr dirty="0"/>
          </a:p>
        </p:txBody>
      </p:sp>
      <p:sp>
        <p:nvSpPr>
          <p:cNvPr id="25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A9C60BA-D21F-4BD6-A9FF-5329CB643D4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Agregación</a:t>
            </a:r>
            <a:endParaRPr dirty="0"/>
          </a:p>
        </p:txBody>
      </p:sp>
      <p:sp>
        <p:nvSpPr>
          <p:cNvPr id="25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537DB2-F87D-4653-8A15-955EF7575ED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28</a:t>
            </a:fld>
            <a:endParaRPr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384" y="2132856"/>
            <a:ext cx="6264696" cy="2402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313738" y="116632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endParaRPr dirty="0"/>
          </a:p>
        </p:txBody>
      </p:sp>
      <p:sp>
        <p:nvSpPr>
          <p:cNvPr id="260" name="TextShape 2"/>
          <p:cNvSpPr txBox="1"/>
          <p:nvPr/>
        </p:nvSpPr>
        <p:spPr>
          <a:xfrm>
            <a:off x="454465" y="1147111"/>
            <a:ext cx="8229240" cy="557408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son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dinámico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ejecutando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ocurre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responde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estímulo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dos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tipos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: </a:t>
            </a:r>
            <a:endParaRPr lang="en-US" sz="2400" dirty="0">
              <a:solidFill>
                <a:srgbClr val="333333"/>
              </a:solidFill>
              <a:latin typeface="Arial"/>
              <a:ea typeface="ＭＳ Ｐゴシック"/>
            </a:endParaRPr>
          </a:p>
          <a:p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    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D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atos</a:t>
            </a:r>
            <a:r>
              <a:rPr lang="en-US" sz="2400" dirty="0" smtClean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400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ventos</a:t>
            </a:r>
            <a:endParaRPr dirty="0"/>
          </a:p>
        </p:txBody>
      </p:sp>
      <p:sp>
        <p:nvSpPr>
          <p:cNvPr id="2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84D090A-14DF-49C4-A12F-8A6D461135A6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La modelación de sistemas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67544" y="1268760"/>
            <a:ext cx="8229240" cy="504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elaboración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abstractos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presenta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vista 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diferente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mediante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algún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notación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gráfica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casi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siempre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anotaciones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Lenguaje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Unificado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(UML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ayuda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analista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entender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funcionalidad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utilizar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comunicarse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con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clientes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DE5C12-7B59-420E-8B6F-8C060318A1BA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26880" y="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El </a:t>
            </a:r>
            <a:r>
              <a:rPr lang="en-US" sz="2400" b="1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impulsado</a:t>
            </a:r>
            <a:r>
              <a:rPr lang="en-US" sz="24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b="1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por</a:t>
            </a:r>
            <a:r>
              <a:rPr lang="en-US" sz="2400" b="1" dirty="0" smtClean="0">
                <a:solidFill>
                  <a:srgbClr val="333333"/>
                </a:solidFill>
                <a:latin typeface="Arial"/>
                <a:ea typeface="ＭＳ Ｐゴシック"/>
              </a:rPr>
              <a:t>  </a:t>
            </a:r>
            <a:r>
              <a:rPr lang="en-US" sz="2400" b="1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endParaRPr dirty="0"/>
          </a:p>
        </p:txBody>
      </p:sp>
      <p:sp>
        <p:nvSpPr>
          <p:cNvPr id="264" name="TextShape 2"/>
          <p:cNvSpPr txBox="1"/>
          <p:nvPr/>
        </p:nvSpPr>
        <p:spPr>
          <a:xfrm>
            <a:off x="467544" y="1196752"/>
            <a:ext cx="8229240" cy="48245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Muchos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empresariales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 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controlados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entrada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relativamente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poco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secuencia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acciones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involucradas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entrada y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salida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asociada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Son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particularmente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útiles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análisis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ya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ser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utilizados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mostrar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extremo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extremo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65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0C08D6-47AE-4CAF-8054-09F7DF2AE82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Un modelo de actividad de la operación de la bomba de insulina</a:t>
            </a:r>
            <a:endParaRPr/>
          </a:p>
        </p:txBody>
      </p:sp>
      <p:sp>
        <p:nvSpPr>
          <p:cNvPr id="268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7E5A2009-CB40-4359-95BC-3EDD66A6C25C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31</a:t>
            </a:fld>
            <a:endParaRPr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7589837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procesamiento de pedidos</a:t>
            </a:r>
            <a:endParaRPr/>
          </a:p>
        </p:txBody>
      </p:sp>
      <p:sp>
        <p:nvSpPr>
          <p:cNvPr id="273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FCD024F-4F87-4EF2-97C8-F9AFEA7C2F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32</a:t>
            </a:fld>
            <a:endParaRPr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61912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impulsado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b="1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endParaRPr dirty="0"/>
          </a:p>
        </p:txBody>
      </p:sp>
      <p:sp>
        <p:nvSpPr>
          <p:cNvPr id="27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 son a menudo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gestionados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con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un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procesamiento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mínimo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basa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suposición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número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finito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(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)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puede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causar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transición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</p:txBody>
      </p:sp>
      <p:sp>
        <p:nvSpPr>
          <p:cNvPr id="278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C07390D-8D7A-4E57-AF6E-B2ED90D75DDB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Modelos de máquina del Estado</a:t>
            </a:r>
            <a:endParaRPr/>
          </a:p>
        </p:txBody>
      </p:sp>
      <p:sp>
        <p:nvSpPr>
          <p:cNvPr id="2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respuesta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respuestas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tan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menudo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tiempo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real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máquinas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arcos entre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nodos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Cuando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ocurre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pasa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otro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8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F2C855A-08A0-401C-8553-7512F3057723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Diagrama de estado de un horno de microondas</a:t>
            </a:r>
            <a:endParaRPr/>
          </a:p>
        </p:txBody>
      </p:sp>
      <p:sp>
        <p:nvSpPr>
          <p:cNvPr id="28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C701707-B4EB-4DB8-BFC6-3E90EBD0E47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35</a:t>
            </a:fld>
            <a:endParaRPr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1124744"/>
            <a:ext cx="8447087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67544" y="0"/>
            <a:ext cx="7292880" cy="908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los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estímulos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para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horno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microondas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(a) </a:t>
            </a:r>
            <a:endParaRPr dirty="0"/>
          </a:p>
        </p:txBody>
      </p:sp>
      <p:sp>
        <p:nvSpPr>
          <p:cNvPr id="289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C331EB6-6968-468C-B3A3-D2E9D893A15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36</a:t>
            </a:fld>
            <a:endParaRPr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908720"/>
            <a:ext cx="6264696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333333"/>
                </a:solidFill>
                <a:latin typeface="Arial"/>
                <a:ea typeface="ＭＳ Ｐゴシック"/>
              </a:rPr>
              <a:t>El funcionamiento del horno de microondas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F2BA40F0-BD21-48FE-9D90-72C607BCDBD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37</a:t>
            </a:fld>
            <a:endParaRPr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124744"/>
            <a:ext cx="60007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b="1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sistemas</a:t>
            </a:r>
            <a:endParaRPr dirty="0"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durante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ayudar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explicar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actores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discutir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propuestas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diseño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documentar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aplicación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sz="2000"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En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proceso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ingeniería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basado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posible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generar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implementación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completa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parcial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desde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r>
              <a:rPr lang="en-US" sz="28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endParaRPr sz="2000" dirty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9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DC411E4-FEEA-419E-93FC-AB9FF2898C20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latin typeface="Arial"/>
                <a:ea typeface="ＭＳ Ｐゴシック"/>
              </a:rPr>
              <a:t>Perspectivas</a:t>
            </a:r>
            <a:r>
              <a:rPr lang="en-US" sz="2400" b="1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b="1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endParaRPr dirty="0"/>
          </a:p>
        </p:txBody>
      </p:sp>
      <p:sp>
        <p:nvSpPr>
          <p:cNvPr id="99" name="TextShape 2"/>
          <p:cNvSpPr txBox="1"/>
          <p:nvPr/>
        </p:nvSpPr>
        <p:spPr>
          <a:xfrm>
            <a:off x="539552" y="1124744"/>
            <a:ext cx="8229240" cy="525658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o entre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estructural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de la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estructura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son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procesados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​​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por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Una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perspectiva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conductual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en la que 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modela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comportamiento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dinámico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la forma en que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responde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eventos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725291-D1FA-4296-9F79-F839C293BFF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Tipos de diagramas UML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417680"/>
            <a:ext cx="8229240" cy="50356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actividades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involucradas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un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o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procesamiento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datos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casos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uso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cuales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un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su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entorno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lang="en-US" sz="2200" strike="noStrike" dirty="0" smtClean="0">
              <a:solidFill>
                <a:srgbClr val="46424D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secuencia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interacciones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actores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entre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componentes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objetos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las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asociaciones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entre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clases</a:t>
            </a:r>
            <a:r>
              <a:rPr lang="en-US" sz="22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Diagramas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estado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que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muestran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cómo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el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reacciona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a los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acontecimientos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internos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y </a:t>
            </a:r>
            <a:r>
              <a:rPr lang="en-US" sz="22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externos</a:t>
            </a:r>
            <a:r>
              <a:rPr lang="en-US" sz="22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A6D6E3C-D99F-487A-B851-75E3731A5E28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El uso de modelos gráficos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forma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facilitar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el debate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</a:pP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manera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documentar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modelo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representación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exacta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pero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no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que ser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Como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descripción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detallada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en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ese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caso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debe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ser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46424D"/>
                </a:solidFill>
                <a:latin typeface="Arial"/>
                <a:ea typeface="ＭＳ Ｐゴシック"/>
              </a:rPr>
              <a:t>correcta</a:t>
            </a:r>
            <a:r>
              <a:rPr lang="en-US" sz="2400" strike="noStrike" dirty="0" smtClean="0">
                <a:solidFill>
                  <a:srgbClr val="46424D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y </a:t>
            </a:r>
            <a:r>
              <a:rPr lang="en-US" sz="2400" strike="noStrike" dirty="0" err="1">
                <a:solidFill>
                  <a:srgbClr val="46424D"/>
                </a:solidFill>
                <a:latin typeface="Arial"/>
                <a:ea typeface="ＭＳ Ｐゴシック"/>
              </a:rPr>
              <a:t>completa</a:t>
            </a:r>
            <a:r>
              <a:rPr lang="en-US" sz="2400" strike="noStrike" dirty="0">
                <a:solidFill>
                  <a:srgbClr val="46424D"/>
                </a:solidFill>
                <a:latin typeface="Arial"/>
                <a:ea typeface="ＭＳ Ｐゴシック"/>
              </a:rPr>
              <a:t>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0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930A0A19-2A67-4E92-B746-55BCCDB9DFBE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>
                <a:solidFill>
                  <a:srgbClr val="46424D"/>
                </a:solidFill>
                <a:latin typeface="Arial"/>
                <a:ea typeface="ＭＳ Ｐゴシック"/>
              </a:rPr>
              <a:t>Los modelos de contexto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1419120"/>
            <a:ext cx="7305480" cy="1080"/>
          </a:xfrm>
          <a:prstGeom prst="rect">
            <a:avLst/>
          </a:prstGeom>
          <a:noFill/>
          <a:ln w="25560">
            <a:solidFill>
              <a:srgbClr val="4F81BD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endParaRPr lang="en-US" sz="2400" strike="noStrike" dirty="0" smtClean="0">
              <a:solidFill>
                <a:srgbClr val="333333"/>
              </a:solidFill>
              <a:latin typeface="Calibri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Se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ilustrar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operativo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un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dirty="0" smtClean="0">
                <a:solidFill>
                  <a:srgbClr val="333333"/>
                </a:solidFill>
                <a:latin typeface="Calibri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 que se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encuentra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Las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cuestiones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organizacionales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pueden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influir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en la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decisión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sobre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dónde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situar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modelos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de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contexto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Calibri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el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y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su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relación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con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Calibri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Calibri"/>
                <a:ea typeface="ＭＳ Ｐゴシック"/>
              </a:rPr>
              <a:t>.</a:t>
            </a:r>
            <a:endParaRPr dirty="0"/>
          </a:p>
        </p:txBody>
      </p:sp>
      <p:sp>
        <p:nvSpPr>
          <p:cNvPr id="1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C3527848-E961-4CB3-95E4-E3044ECE2157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729288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strike="noStrike" dirty="0" err="1">
                <a:latin typeface="Arial"/>
                <a:ea typeface="ＭＳ Ｐゴシック"/>
              </a:rPr>
              <a:t>Límites</a:t>
            </a:r>
            <a:r>
              <a:rPr lang="en-US" sz="2400" b="1" strike="noStrike" dirty="0">
                <a:latin typeface="Arial"/>
                <a:ea typeface="ＭＳ Ｐゴシック"/>
              </a:rPr>
              <a:t> del </a:t>
            </a:r>
            <a:r>
              <a:rPr lang="en-US" sz="2400" b="1" strike="noStrike" dirty="0" err="1">
                <a:latin typeface="Arial"/>
                <a:ea typeface="ＭＳ Ｐゴシック"/>
              </a:rPr>
              <a:t>sistema</a:t>
            </a:r>
            <a:endParaRPr dirty="0"/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85313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establecen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para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definir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dentro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y lo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fuera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,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muestran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otros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se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utilizan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dependen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que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está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siendo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desarrollado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posición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tiene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un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efecto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profundo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en los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requisitos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 </a:t>
            </a:r>
            <a:endParaRPr lang="en-US" sz="2400" strike="noStrike" dirty="0" smtClean="0">
              <a:solidFill>
                <a:srgbClr val="333333"/>
              </a:solidFill>
              <a:latin typeface="Arial"/>
              <a:ea typeface="ＭＳ Ｐゴシック"/>
            </a:endParaRPr>
          </a:p>
          <a:p>
            <a:pPr>
              <a:lnSpc>
                <a:spcPct val="100000"/>
              </a:lnSpc>
              <a:buFont typeface="Wingdings" charset="2"/>
              <a:buChar char=""/>
            </a:pPr>
            <a:endParaRPr dirty="0"/>
          </a:p>
          <a:p>
            <a:pPr>
              <a:lnSpc>
                <a:spcPct val="100000"/>
              </a:lnSpc>
              <a:buFont typeface="Wingdings" charset="2"/>
              <a:buChar char=""/>
            </a:pP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La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definición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del 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fundamental Si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los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límites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del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sistema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aumentan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y / o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disminuyen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cambia la </a:t>
            </a:r>
            <a:r>
              <a:rPr lang="en-US" sz="2400" strike="noStrike" dirty="0" err="1" smtClean="0">
                <a:solidFill>
                  <a:srgbClr val="333333"/>
                </a:solidFill>
                <a:latin typeface="Arial"/>
                <a:ea typeface="ＭＳ Ｐゴシック"/>
              </a:rPr>
              <a:t>carga</a:t>
            </a:r>
            <a:r>
              <a:rPr lang="en-US" sz="2400" strike="noStrike" dirty="0" smtClean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trabajo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las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diferentes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partes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de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una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 </a:t>
            </a:r>
            <a:r>
              <a:rPr lang="en-US" sz="2400" strike="noStrike" dirty="0" err="1">
                <a:solidFill>
                  <a:srgbClr val="333333"/>
                </a:solidFill>
                <a:latin typeface="Arial"/>
                <a:ea typeface="ＭＳ Ｐゴシック"/>
              </a:rPr>
              <a:t>organización</a:t>
            </a:r>
            <a:r>
              <a:rPr lang="en-US" sz="2400" strike="noStrike" dirty="0">
                <a:solidFill>
                  <a:srgbClr val="333333"/>
                </a:solidFill>
                <a:latin typeface="Arial"/>
                <a:ea typeface="ＭＳ Ｐゴシック"/>
              </a:rPr>
              <a:t>.</a:t>
            </a:r>
            <a:endParaRPr dirty="0"/>
          </a:p>
        </p:txBody>
      </p:sp>
      <p:sp>
        <p:nvSpPr>
          <p:cNvPr id="1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13D77A-1286-449D-B2D5-200E7E4E7C15}" type="slidenum">
              <a:rPr lang="es-BO" sz="1200" strike="noStrike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1615</Words>
  <Application>Microsoft Office PowerPoint</Application>
  <PresentationFormat>Presentación en pantalla (4:3)</PresentationFormat>
  <Paragraphs>201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ＭＳ Ｐゴシック</vt:lpstr>
      <vt:lpstr>Arial</vt:lpstr>
      <vt:lpstr>Calibri</vt:lpstr>
      <vt:lpstr>Century Schoolbook</vt:lpstr>
      <vt:lpstr>Wingdings</vt:lpstr>
      <vt:lpstr>Wingdings 2</vt:lpstr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Alejandra</cp:lastModifiedBy>
  <cp:revision>17</cp:revision>
  <dcterms:modified xsi:type="dcterms:W3CDTF">2022-09-16T18:31:31Z</dcterms:modified>
</cp:coreProperties>
</file>