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3"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8" r:id="rId31"/>
    <p:sldId id="289" r:id="rId32"/>
    <p:sldId id="291" r:id="rId33"/>
    <p:sldId id="295" r:id="rId34"/>
    <p:sldId id="296" r:id="rId35"/>
    <p:sldId id="297" r:id="rId36"/>
    <p:sldId id="298" r:id="rId37"/>
    <p:sldId id="299" r:id="rId38"/>
    <p:sldId id="300" r:id="rId39"/>
    <p:sldId id="301" r:id="rId40"/>
    <p:sldId id="302" r:id="rId41"/>
    <p:sldId id="304" r:id="rId42"/>
    <p:sldId id="305" r:id="rId43"/>
    <p:sldId id="306" r:id="rId44"/>
    <p:sldId id="307" r:id="rId45"/>
    <p:sldId id="308" r:id="rId46"/>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n-U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a:t>
            </a:fld>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a:t>
            </a:fld>
            <a:endParaRPr lang="es-B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9" name="8 Marcador de número de diapositiva"/>
          <p:cNvSpPr>
            <a:spLocks noGrp="1"/>
          </p:cNvSpPr>
          <p:nvPr>
            <p:ph type="sldNum" sz="quarter" idx="15"/>
          </p:nvPr>
        </p:nvSpPr>
        <p:spPr/>
        <p:txBody>
          <a:bodyPr rtlCol="0"/>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a:t>
            </a:fld>
            <a:endParaRPr lang="es-BO"/>
          </a:p>
        </p:txBody>
      </p:sp>
      <p:sp>
        <p:nvSpPr>
          <p:cNvPr id="10" name="9 Marcador de pie de página"/>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n-U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a:t>
            </a:fld>
            <a:endParaRPr lang="es-B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a:t>
            </a:fld>
            <a:endParaRPr lang="es-B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a:t>
            </a:fld>
            <a:endParaRPr lang="es-B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7" name="6 Marcador de número de diapositiva"/>
          <p:cNvSpPr>
            <a:spLocks noGrp="1"/>
          </p:cNvSpPr>
          <p:nvPr>
            <p:ph type="sldNum" sz="quarter" idx="11"/>
          </p:nvPr>
        </p:nvSpPr>
        <p:spPr/>
        <p:txBody>
          <a:bodyPr rtlCol="0"/>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a:t>
            </a:fld>
            <a:endParaRPr lang="es-BO"/>
          </a:p>
        </p:txBody>
      </p:sp>
      <p:sp>
        <p:nvSpPr>
          <p:cNvPr id="8" name="7 Marcador de pie de página"/>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22" name="21 Marcador de número de diapositiva"/>
          <p:cNvSpPr>
            <a:spLocks noGrp="1"/>
          </p:cNvSpPr>
          <p:nvPr>
            <p:ph type="sldNum" sz="quarter" idx="15"/>
          </p:nvPr>
        </p:nvSpPr>
        <p:spPr/>
        <p:txBody>
          <a:bodyPr rtlCol="0"/>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a:t>
            </a:fld>
            <a:endParaRPr lang="es-BO"/>
          </a:p>
        </p:txBody>
      </p:sp>
      <p:sp>
        <p:nvSpPr>
          <p:cNvPr id="23" name="22 Marcador de pie de página"/>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18" name="17 Marcador de número de diapositiva"/>
          <p:cNvSpPr>
            <a:spLocks noGrp="1"/>
          </p:cNvSpPr>
          <p:nvPr>
            <p:ph type="sldNum" sz="quarter" idx="11"/>
          </p:nvPr>
        </p:nvSpPr>
        <p:spPr/>
        <p:txBody>
          <a:bodyPr rtlCol="0"/>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a:t>
            </a:fld>
            <a:endParaRPr lang="es-BO"/>
          </a:p>
        </p:txBody>
      </p:sp>
      <p:sp>
        <p:nvSpPr>
          <p:cNvPr id="21" name="20 Marcador de pie de página"/>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r">
              <a:lnSpc>
                <a:spcPct val="100000"/>
              </a:lnSpc>
            </a:pPr>
            <a:fld id="{7A5D6B99-7869-4072-BA4A-0A50C220A094}" type="slidenum">
              <a:rPr lang="es-BO" sz="1200" strike="noStrike" smtClean="0">
                <a:solidFill>
                  <a:srgbClr val="8B8B8B"/>
                </a:solidFill>
                <a:latin typeface="Calibri"/>
              </a:rPr>
              <a:pPr algn="r">
                <a:lnSpc>
                  <a:spcPct val="100000"/>
                </a:lnSpc>
              </a:pPr>
              <a:t>‹#›</a:t>
            </a:fld>
            <a:endParaRPr lang="es-BO"/>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2"/>
          <p:cNvSpPr txBox="1"/>
          <p:nvPr/>
        </p:nvSpPr>
        <p:spPr>
          <a:xfrm>
            <a:off x="1475656" y="1988840"/>
            <a:ext cx="6400440" cy="1752120"/>
          </a:xfrm>
          <a:prstGeom prst="rect">
            <a:avLst/>
          </a:prstGeom>
          <a:noFill/>
          <a:ln>
            <a:noFill/>
          </a:ln>
        </p:spPr>
        <p:txBody>
          <a:bodyPr/>
          <a:lstStyle/>
          <a:p>
            <a:pPr algn="ctr">
              <a:lnSpc>
                <a:spcPct val="100000"/>
              </a:lnSpc>
            </a:pPr>
            <a:r>
              <a:rPr lang="es-BO" sz="3200" strike="noStrike" dirty="0">
                <a:solidFill>
                  <a:srgbClr val="8B8B8B"/>
                </a:solidFill>
                <a:latin typeface="Calibri"/>
              </a:rPr>
              <a:t>DISEÑO E </a:t>
            </a:r>
            <a:r>
              <a:rPr lang="es-BO" sz="3200" strike="noStrike" dirty="0" smtClean="0">
                <a:solidFill>
                  <a:srgbClr val="8B8B8B"/>
                </a:solidFill>
                <a:latin typeface="Calibri"/>
              </a:rPr>
              <a:t>IMPLEMENTACIÓN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395536" y="0"/>
            <a:ext cx="8229240" cy="1142640"/>
          </a:xfrm>
          <a:prstGeom prst="rect">
            <a:avLst/>
          </a:prstGeom>
          <a:noFill/>
          <a:ln>
            <a:noFill/>
          </a:ln>
        </p:spPr>
        <p:txBody>
          <a:bodyPr anchor="ctr"/>
          <a:lstStyle/>
          <a:p>
            <a:pPr algn="ctr">
              <a:lnSpc>
                <a:spcPct val="100000"/>
              </a:lnSpc>
            </a:pPr>
            <a:r>
              <a:rPr lang="es-BO" sz="3200" strike="noStrike" dirty="0">
                <a:solidFill>
                  <a:srgbClr val="000000"/>
                </a:solidFill>
                <a:latin typeface="Calibri"/>
              </a:rPr>
              <a:t>Descripción de caso de uso-Informe meteorológico</a:t>
            </a:r>
            <a:endParaRPr sz="3200" dirty="0"/>
          </a:p>
        </p:txBody>
      </p:sp>
      <p:graphicFrame>
        <p:nvGraphicFramePr>
          <p:cNvPr id="112" name="Table 2"/>
          <p:cNvGraphicFramePr/>
          <p:nvPr/>
        </p:nvGraphicFramePr>
        <p:xfrm>
          <a:off x="179512" y="1052736"/>
          <a:ext cx="8496720" cy="4706040"/>
        </p:xfrm>
        <a:graphic>
          <a:graphicData uri="http://schemas.openxmlformats.org/drawingml/2006/table">
            <a:tbl>
              <a:tblPr/>
              <a:tblGrid>
                <a:gridCol w="1800000"/>
                <a:gridCol w="6696720"/>
              </a:tblGrid>
              <a:tr h="441720">
                <a:tc>
                  <a:txBody>
                    <a:bodyPr/>
                    <a:lstStyle/>
                    <a:p>
                      <a:pPr>
                        <a:lnSpc>
                          <a:spcPct val="100000"/>
                        </a:lnSpc>
                      </a:pPr>
                      <a:r>
                        <a:rPr lang="es-BO" b="1" strike="noStrike" dirty="0">
                          <a:solidFill>
                            <a:srgbClr val="FFFFFF"/>
                          </a:solidFill>
                          <a:latin typeface="Calibri"/>
                        </a:rPr>
                        <a:t>Sistema</a:t>
                      </a:r>
                      <a:endParaRPr dirty="0"/>
                    </a:p>
                  </a:txBody>
                  <a:tcPr/>
                </a:tc>
                <a:tc>
                  <a:txBody>
                    <a:bodyPr/>
                    <a:lstStyle/>
                    <a:p>
                      <a:pPr>
                        <a:lnSpc>
                          <a:spcPct val="100000"/>
                        </a:lnSpc>
                      </a:pPr>
                      <a:r>
                        <a:rPr lang="es-BO" b="1" strike="noStrike">
                          <a:solidFill>
                            <a:srgbClr val="FFFFFF"/>
                          </a:solidFill>
                          <a:latin typeface="Calibri"/>
                        </a:rPr>
                        <a:t>Estación meteorológica</a:t>
                      </a:r>
                      <a:endParaRPr/>
                    </a:p>
                  </a:txBody>
                  <a:tcPr/>
                </a:tc>
              </a:tr>
              <a:tr h="441720">
                <a:tc>
                  <a:txBody>
                    <a:bodyPr/>
                    <a:lstStyle/>
                    <a:p>
                      <a:pPr>
                        <a:lnSpc>
                          <a:spcPct val="100000"/>
                        </a:lnSpc>
                      </a:pPr>
                      <a:r>
                        <a:rPr lang="es-BO" sz="1400" strike="noStrike">
                          <a:solidFill>
                            <a:srgbClr val="000000"/>
                          </a:solidFill>
                          <a:latin typeface="Calibri"/>
                        </a:rPr>
                        <a:t>Caso de uso</a:t>
                      </a:r>
                      <a:endParaRPr/>
                    </a:p>
                  </a:txBody>
                  <a:tcPr/>
                </a:tc>
                <a:tc>
                  <a:txBody>
                    <a:bodyPr/>
                    <a:lstStyle/>
                    <a:p>
                      <a:pPr>
                        <a:lnSpc>
                          <a:spcPct val="100000"/>
                        </a:lnSpc>
                      </a:pPr>
                      <a:r>
                        <a:rPr lang="es-BO" sz="1400" strike="noStrike">
                          <a:solidFill>
                            <a:srgbClr val="000000"/>
                          </a:solidFill>
                          <a:latin typeface="Calibri"/>
                        </a:rPr>
                        <a:t>Reportar clima</a:t>
                      </a:r>
                      <a:endParaRPr/>
                    </a:p>
                  </a:txBody>
                  <a:tcPr/>
                </a:tc>
              </a:tr>
              <a:tr h="480240">
                <a:tc>
                  <a:txBody>
                    <a:bodyPr/>
                    <a:lstStyle/>
                    <a:p>
                      <a:pPr>
                        <a:lnSpc>
                          <a:spcPct val="100000"/>
                        </a:lnSpc>
                      </a:pPr>
                      <a:r>
                        <a:rPr lang="es-BO" sz="1400" strike="noStrike">
                          <a:solidFill>
                            <a:srgbClr val="000000"/>
                          </a:solidFill>
                          <a:latin typeface="Calibri"/>
                        </a:rPr>
                        <a:t>Actores</a:t>
                      </a:r>
                      <a:endParaRPr/>
                    </a:p>
                  </a:txBody>
                  <a:tcPr/>
                </a:tc>
                <a:tc>
                  <a:txBody>
                    <a:bodyPr/>
                    <a:lstStyle/>
                    <a:p>
                      <a:pPr>
                        <a:lnSpc>
                          <a:spcPct val="100000"/>
                        </a:lnSpc>
                      </a:pPr>
                      <a:r>
                        <a:rPr lang="es-BO" sz="1400" strike="noStrike">
                          <a:solidFill>
                            <a:srgbClr val="000000"/>
                          </a:solidFill>
                          <a:latin typeface="Calibri"/>
                        </a:rPr>
                        <a:t>sistema de información meteorológica, Estación meteorológica</a:t>
                      </a:r>
                      <a:endParaRPr/>
                    </a:p>
                  </a:txBody>
                  <a:tcPr/>
                </a:tc>
              </a:tr>
              <a:tr h="1650960">
                <a:tc>
                  <a:txBody>
                    <a:bodyPr/>
                    <a:lstStyle/>
                    <a:p>
                      <a:pPr>
                        <a:lnSpc>
                          <a:spcPct val="100000"/>
                        </a:lnSpc>
                      </a:pPr>
                      <a:r>
                        <a:rPr lang="es-BO" sz="1400" strike="noStrike">
                          <a:solidFill>
                            <a:srgbClr val="000000"/>
                          </a:solidFill>
                          <a:latin typeface="Calibri"/>
                        </a:rPr>
                        <a:t>Descripción</a:t>
                      </a:r>
                      <a:endParaRPr/>
                    </a:p>
                  </a:txBody>
                  <a:tcPr/>
                </a:tc>
                <a:tc>
                  <a:txBody>
                    <a:bodyPr/>
                    <a:lstStyle/>
                    <a:p>
                      <a:pPr>
                        <a:lnSpc>
                          <a:spcPct val="100000"/>
                        </a:lnSpc>
                      </a:pPr>
                      <a:r>
                        <a:rPr lang="es-BO" sz="1400" strike="noStrike">
                          <a:solidFill>
                            <a:srgbClr val="000000"/>
                          </a:solidFill>
                          <a:latin typeface="Calibri"/>
                        </a:rPr>
                        <a:t>La estación meteorológica envía un resumen de los datos meteorológicos que se ha recogido de los instrumentos en el período de recolección para el sistema de información sobre el clima. Los datos enviados son el máximo, el mínimo, y una temperatura media de tierra y aire; máximo, mínimo y promedio de las presiones de aire; el máximo, el mínimo, y la velocidad media del viento; la precipitación total; y la dirección del viento como un muestreo a intervalos de cinco minutos.</a:t>
                      </a:r>
                      <a:endParaRPr/>
                    </a:p>
                  </a:txBody>
                  <a:tcPr/>
                </a:tc>
              </a:tr>
              <a:tr h="448920">
                <a:tc>
                  <a:txBody>
                    <a:bodyPr/>
                    <a:lstStyle/>
                    <a:p>
                      <a:pPr>
                        <a:lnSpc>
                          <a:spcPct val="100000"/>
                        </a:lnSpc>
                      </a:pPr>
                      <a:r>
                        <a:rPr lang="es-BO" sz="1400" strike="noStrike">
                          <a:solidFill>
                            <a:srgbClr val="000000"/>
                          </a:solidFill>
                          <a:latin typeface="Calibri"/>
                        </a:rPr>
                        <a:t>Estimulo </a:t>
                      </a:r>
                      <a:endParaRPr/>
                    </a:p>
                  </a:txBody>
                  <a:tcPr/>
                </a:tc>
                <a:tc>
                  <a:txBody>
                    <a:bodyPr/>
                    <a:lstStyle/>
                    <a:p>
                      <a:pPr>
                        <a:lnSpc>
                          <a:spcPct val="100000"/>
                        </a:lnSpc>
                      </a:pPr>
                      <a:r>
                        <a:rPr lang="es-BO" sz="1400" strike="noStrike">
                          <a:solidFill>
                            <a:srgbClr val="000000"/>
                          </a:solidFill>
                          <a:latin typeface="Calibri"/>
                        </a:rPr>
                        <a:t>El sistema de información del clima establece un enlace de comunicación por satélite con la estación meteorológica y solicita la transmisión de datos.</a:t>
                      </a:r>
                      <a:endParaRPr/>
                    </a:p>
                  </a:txBody>
                  <a:tcPr/>
                </a:tc>
              </a:tr>
              <a:tr h="441720">
                <a:tc>
                  <a:txBody>
                    <a:bodyPr/>
                    <a:lstStyle/>
                    <a:p>
                      <a:pPr>
                        <a:lnSpc>
                          <a:spcPct val="100000"/>
                        </a:lnSpc>
                      </a:pPr>
                      <a:r>
                        <a:rPr lang="es-BO" sz="1400" strike="noStrike">
                          <a:solidFill>
                            <a:srgbClr val="000000"/>
                          </a:solidFill>
                          <a:latin typeface="Calibri"/>
                        </a:rPr>
                        <a:t>Respuesta</a:t>
                      </a:r>
                      <a:endParaRPr/>
                    </a:p>
                  </a:txBody>
                  <a:tcPr/>
                </a:tc>
                <a:tc>
                  <a:txBody>
                    <a:bodyPr/>
                    <a:lstStyle/>
                    <a:p>
                      <a:pPr>
                        <a:lnSpc>
                          <a:spcPct val="100000"/>
                        </a:lnSpc>
                      </a:pPr>
                      <a:r>
                        <a:rPr lang="es-BO" sz="1400" strike="noStrike">
                          <a:solidFill>
                            <a:srgbClr val="000000"/>
                          </a:solidFill>
                          <a:latin typeface="Calibri"/>
                        </a:rPr>
                        <a:t>El resumen de datos se envía al sistema de información sobre el clima.</a:t>
                      </a:r>
                      <a:endParaRPr/>
                    </a:p>
                  </a:txBody>
                  <a:tcPr/>
                </a:tc>
              </a:tr>
              <a:tr h="448920">
                <a:tc>
                  <a:txBody>
                    <a:bodyPr/>
                    <a:lstStyle/>
                    <a:p>
                      <a:pPr>
                        <a:lnSpc>
                          <a:spcPct val="100000"/>
                        </a:lnSpc>
                      </a:pPr>
                      <a:r>
                        <a:rPr lang="es-BO" sz="1400" strike="noStrike">
                          <a:solidFill>
                            <a:srgbClr val="000000"/>
                          </a:solidFill>
                          <a:latin typeface="Calibri"/>
                        </a:rPr>
                        <a:t>Comentarios</a:t>
                      </a:r>
                      <a:endParaRPr/>
                    </a:p>
                  </a:txBody>
                  <a:tcPr/>
                </a:tc>
                <a:tc>
                  <a:txBody>
                    <a:bodyPr/>
                    <a:lstStyle/>
                    <a:p>
                      <a:pPr>
                        <a:lnSpc>
                          <a:spcPct val="100000"/>
                        </a:lnSpc>
                      </a:pPr>
                      <a:r>
                        <a:rPr lang="es-BO" sz="1400" strike="noStrike" dirty="0">
                          <a:solidFill>
                            <a:srgbClr val="000000"/>
                          </a:solidFill>
                          <a:latin typeface="Calibri"/>
                        </a:rPr>
                        <a:t>Las estaciones meteorológicas por lo general se les pide reportar una vez por hora, pero esta frecuencia puede variar de una estación a otra y pueden ser modificados en el futuro.</a:t>
                      </a:r>
                      <a:endParaRPr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a:noFill/>
          <a:ln>
            <a:noFill/>
          </a:ln>
        </p:spPr>
        <p:txBody>
          <a:bodyPr anchor="ctr"/>
          <a:lstStyle/>
          <a:p>
            <a:pPr algn="ctr"/>
            <a:r>
              <a:rPr lang="es-BO" sz="3200" dirty="0">
                <a:solidFill>
                  <a:srgbClr val="000000"/>
                </a:solidFill>
                <a:latin typeface="Calibri"/>
              </a:rPr>
              <a:t>Diseño </a:t>
            </a:r>
            <a:r>
              <a:rPr lang="es-BO" sz="3200" dirty="0" smtClean="0">
                <a:solidFill>
                  <a:srgbClr val="000000"/>
                </a:solidFill>
                <a:latin typeface="Calibri"/>
              </a:rPr>
              <a:t>arquitectónico</a:t>
            </a:r>
            <a:endParaRPr lang="es-BO" sz="3200" dirty="0">
              <a:solidFill>
                <a:srgbClr val="000000"/>
              </a:solidFill>
              <a:latin typeface="Calibri"/>
            </a:endParaRPr>
          </a:p>
        </p:txBody>
      </p:sp>
      <p:sp>
        <p:nvSpPr>
          <p:cNvPr id="114"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Una vez que se han entendido las interacciones entre el sistema y su entorno, se utiliza esta información para el diseño de la arquitectura del sistema.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Se identifican los principales componentes que conforman el sistema y sus interacciones, y luego puede organizar los componentes utilizando un patrón arquitectónico, como un modelo en capas o cliente-servidor.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La estación meteorológica se compone de subsistemas independientes que se comunican mediante la difusión de mensajes sobre una infraestructura común</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3200" dirty="0">
                <a:solidFill>
                  <a:srgbClr val="000000"/>
                </a:solidFill>
                <a:latin typeface="Calibri"/>
              </a:rPr>
              <a:t>Arquitectura de alto nivel de la estación </a:t>
            </a:r>
            <a:r>
              <a:rPr lang="es-BO" sz="3200" dirty="0" smtClean="0">
                <a:solidFill>
                  <a:srgbClr val="000000"/>
                </a:solidFill>
                <a:latin typeface="Calibri"/>
              </a:rPr>
              <a:t>meteorológica</a:t>
            </a:r>
            <a:endParaRPr lang="es-BO" sz="3200" dirty="0">
              <a:solidFill>
                <a:srgbClr val="000000"/>
              </a:solidFill>
              <a:latin typeface="Calibri"/>
            </a:endParaRPr>
          </a:p>
        </p:txBody>
      </p:sp>
      <p:pic>
        <p:nvPicPr>
          <p:cNvPr id="116" name="Content Placeholder 3"/>
          <p:cNvPicPr/>
          <p:nvPr/>
        </p:nvPicPr>
        <p:blipFill>
          <a:blip r:embed="rId2" cstate="print"/>
          <a:srcRect t="-16476" b="-16476"/>
          <a:stretch/>
        </p:blipFill>
        <p:spPr>
          <a:xfrm>
            <a:off x="395640" y="1555920"/>
            <a:ext cx="8424720" cy="4632840"/>
          </a:xfrm>
          <a:prstGeom prst="rect">
            <a:avLst/>
          </a:prstGeom>
          <a:ln>
            <a:noFill/>
          </a:ln>
        </p:spPr>
      </p:pic>
      <p:sp>
        <p:nvSpPr>
          <p:cNvPr id="117" name="CustomShape 2"/>
          <p:cNvSpPr/>
          <p:nvPr/>
        </p:nvSpPr>
        <p:spPr>
          <a:xfrm>
            <a:off x="3204000" y="2421000"/>
            <a:ext cx="2448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&lt;&lt;Subsistema&gt;&gt;</a:t>
            </a:r>
            <a:endParaRPr/>
          </a:p>
          <a:p>
            <a:pPr algn="ctr">
              <a:lnSpc>
                <a:spcPct val="100000"/>
              </a:lnSpc>
            </a:pPr>
            <a:r>
              <a:rPr lang="es-BO" strike="noStrike">
                <a:solidFill>
                  <a:srgbClr val="000000"/>
                </a:solidFill>
                <a:latin typeface="Calibri"/>
              </a:rPr>
              <a:t>Administrador de configuración</a:t>
            </a:r>
            <a:endParaRPr/>
          </a:p>
        </p:txBody>
      </p:sp>
      <p:sp>
        <p:nvSpPr>
          <p:cNvPr id="118" name="CustomShape 3"/>
          <p:cNvSpPr/>
          <p:nvPr/>
        </p:nvSpPr>
        <p:spPr>
          <a:xfrm>
            <a:off x="6588360" y="2349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&lt;&lt;Subsistema&gt;&gt;</a:t>
            </a:r>
            <a:endParaRPr/>
          </a:p>
          <a:p>
            <a:pPr algn="ctr">
              <a:lnSpc>
                <a:spcPct val="100000"/>
              </a:lnSpc>
            </a:pPr>
            <a:r>
              <a:rPr lang="es-BO" strike="noStrike">
                <a:solidFill>
                  <a:srgbClr val="000000"/>
                </a:solidFill>
                <a:latin typeface="Calibri"/>
              </a:rPr>
              <a:t>Administrador de energ</a:t>
            </a:r>
            <a:r>
              <a:rPr lang="es-BO" strike="noStrike">
                <a:solidFill>
                  <a:srgbClr val="FF0000"/>
                </a:solidFill>
                <a:latin typeface="Calibri"/>
              </a:rPr>
              <a:t>í</a:t>
            </a:r>
            <a:r>
              <a:rPr lang="es-BO" strike="noStrike">
                <a:solidFill>
                  <a:srgbClr val="000000"/>
                </a:solidFill>
                <a:latin typeface="Calibri"/>
              </a:rPr>
              <a:t>a</a:t>
            </a:r>
            <a:endParaRPr/>
          </a:p>
        </p:txBody>
      </p:sp>
      <p:sp>
        <p:nvSpPr>
          <p:cNvPr id="119" name="CustomShape 4"/>
          <p:cNvSpPr/>
          <p:nvPr/>
        </p:nvSpPr>
        <p:spPr>
          <a:xfrm>
            <a:off x="467640" y="4869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&lt;&lt;Subsistema&gt;&gt;</a:t>
            </a:r>
            <a:endParaRPr/>
          </a:p>
          <a:p>
            <a:pPr algn="ctr">
              <a:lnSpc>
                <a:spcPct val="100000"/>
              </a:lnSpc>
            </a:pPr>
            <a:r>
              <a:rPr lang="es-BO" strike="noStrike">
                <a:solidFill>
                  <a:srgbClr val="000000"/>
                </a:solidFill>
                <a:latin typeface="Calibri"/>
              </a:rPr>
              <a:t>Comunicaciones</a:t>
            </a:r>
            <a:endParaRPr/>
          </a:p>
        </p:txBody>
      </p:sp>
      <p:sp>
        <p:nvSpPr>
          <p:cNvPr id="120" name="CustomShape 5"/>
          <p:cNvSpPr/>
          <p:nvPr/>
        </p:nvSpPr>
        <p:spPr>
          <a:xfrm>
            <a:off x="3492000" y="4797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&lt;&lt;Subsistema&gt;&gt;</a:t>
            </a:r>
            <a:endParaRPr/>
          </a:p>
          <a:p>
            <a:pPr algn="ctr">
              <a:lnSpc>
                <a:spcPct val="100000"/>
              </a:lnSpc>
            </a:pPr>
            <a:r>
              <a:rPr lang="es-BO" strike="noStrike">
                <a:solidFill>
                  <a:srgbClr val="000000"/>
                </a:solidFill>
                <a:latin typeface="Calibri"/>
              </a:rPr>
              <a:t>Recolección de datos</a:t>
            </a:r>
            <a:endParaRPr/>
          </a:p>
        </p:txBody>
      </p:sp>
      <p:sp>
        <p:nvSpPr>
          <p:cNvPr id="121" name="CustomShape 6"/>
          <p:cNvSpPr/>
          <p:nvPr/>
        </p:nvSpPr>
        <p:spPr>
          <a:xfrm>
            <a:off x="6660360" y="4797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&lt;&lt;Subsistema&gt;&gt;</a:t>
            </a:r>
            <a:endParaRPr/>
          </a:p>
          <a:p>
            <a:pPr algn="ctr">
              <a:lnSpc>
                <a:spcPct val="100000"/>
              </a:lnSpc>
            </a:pPr>
            <a:r>
              <a:rPr lang="es-BO" strike="noStrike">
                <a:solidFill>
                  <a:srgbClr val="000000"/>
                </a:solidFill>
                <a:latin typeface="Calibri"/>
              </a:rPr>
              <a:t>Instrumentos</a:t>
            </a:r>
            <a:endParaRPr/>
          </a:p>
        </p:txBody>
      </p:sp>
      <p:sp>
        <p:nvSpPr>
          <p:cNvPr id="122" name="CustomShape 7"/>
          <p:cNvSpPr/>
          <p:nvPr/>
        </p:nvSpPr>
        <p:spPr>
          <a:xfrm>
            <a:off x="395640" y="2349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dirty="0">
                <a:solidFill>
                  <a:srgbClr val="000000"/>
                </a:solidFill>
                <a:latin typeface="Calibri"/>
              </a:rPr>
              <a:t>&lt;&lt;Subsistema&gt;&gt;</a:t>
            </a:r>
            <a:endParaRPr dirty="0"/>
          </a:p>
          <a:p>
            <a:pPr algn="ctr">
              <a:lnSpc>
                <a:spcPct val="100000"/>
              </a:lnSpc>
            </a:pPr>
            <a:r>
              <a:rPr lang="es-BO" strike="noStrike" dirty="0">
                <a:solidFill>
                  <a:srgbClr val="000000"/>
                </a:solidFill>
                <a:latin typeface="Calibri"/>
              </a:rPr>
              <a:t>Administrador de error</a:t>
            </a:r>
            <a:endParaRPr dirty="0"/>
          </a:p>
        </p:txBody>
      </p:sp>
      <p:sp>
        <p:nvSpPr>
          <p:cNvPr id="123" name="CustomShape 8"/>
          <p:cNvSpPr/>
          <p:nvPr/>
        </p:nvSpPr>
        <p:spPr>
          <a:xfrm>
            <a:off x="539640" y="3717000"/>
            <a:ext cx="8208720" cy="503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Enlace de</a:t>
            </a:r>
            <a:endParaRPr/>
          </a:p>
          <a:p>
            <a:pPr algn="ctr">
              <a:lnSpc>
                <a:spcPct val="100000"/>
              </a:lnSpc>
            </a:pPr>
            <a:r>
              <a:rPr lang="es-BO" strike="noStrike">
                <a:solidFill>
                  <a:srgbClr val="000000"/>
                </a:solidFill>
                <a:latin typeface="Calibri"/>
              </a:rPr>
              <a:t>Comunicación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a:noFill/>
          <a:ln>
            <a:noFill/>
          </a:ln>
        </p:spPr>
        <p:txBody>
          <a:bodyPr anchor="ctr"/>
          <a:lstStyle/>
          <a:p>
            <a:pPr algn="ctr"/>
            <a:r>
              <a:rPr lang="es-BO" sz="3200" dirty="0">
                <a:solidFill>
                  <a:srgbClr val="000000"/>
                </a:solidFill>
                <a:latin typeface="Calibri"/>
              </a:rPr>
              <a:t>Arquitectura del sistema de recolección de </a:t>
            </a:r>
            <a:r>
              <a:rPr lang="es-BO" sz="3200" dirty="0" smtClean="0">
                <a:solidFill>
                  <a:srgbClr val="000000"/>
                </a:solidFill>
                <a:latin typeface="Calibri"/>
              </a:rPr>
              <a:t>datos</a:t>
            </a:r>
            <a:endParaRPr lang="es-BO" sz="3200" dirty="0">
              <a:solidFill>
                <a:srgbClr val="000000"/>
              </a:solidFill>
              <a:latin typeface="Calibri"/>
            </a:endParaRPr>
          </a:p>
        </p:txBody>
      </p:sp>
      <p:pic>
        <p:nvPicPr>
          <p:cNvPr id="125" name="Content Placeholder 3"/>
          <p:cNvPicPr/>
          <p:nvPr/>
        </p:nvPicPr>
        <p:blipFill>
          <a:blip r:embed="rId2" cstate="print"/>
          <a:srcRect l="-9301" r="-9301"/>
          <a:stretch/>
        </p:blipFill>
        <p:spPr>
          <a:xfrm>
            <a:off x="971640" y="1917000"/>
            <a:ext cx="7785360" cy="4281480"/>
          </a:xfrm>
          <a:prstGeom prst="rect">
            <a:avLst/>
          </a:prstGeom>
          <a:ln>
            <a:noFill/>
          </a:ln>
        </p:spPr>
      </p:pic>
      <p:sp>
        <p:nvSpPr>
          <p:cNvPr id="126" name="CustomShape 2"/>
          <p:cNvSpPr/>
          <p:nvPr/>
        </p:nvSpPr>
        <p:spPr>
          <a:xfrm>
            <a:off x="1691640" y="1917000"/>
            <a:ext cx="2232000" cy="647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Recolección de datos</a:t>
            </a:r>
            <a:endParaRPr/>
          </a:p>
        </p:txBody>
      </p:sp>
      <p:sp>
        <p:nvSpPr>
          <p:cNvPr id="127" name="CustomShape 3"/>
          <p:cNvSpPr/>
          <p:nvPr/>
        </p:nvSpPr>
        <p:spPr>
          <a:xfrm>
            <a:off x="2123640" y="3069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dirty="0">
                <a:solidFill>
                  <a:srgbClr val="000000"/>
                </a:solidFill>
                <a:latin typeface="Calibri"/>
              </a:rPr>
              <a:t>Transmisor</a:t>
            </a:r>
            <a:endParaRPr dirty="0"/>
          </a:p>
        </p:txBody>
      </p:sp>
      <p:sp>
        <p:nvSpPr>
          <p:cNvPr id="128" name="CustomShape 4"/>
          <p:cNvSpPr/>
          <p:nvPr/>
        </p:nvSpPr>
        <p:spPr>
          <a:xfrm>
            <a:off x="5436000" y="2997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dirty="0">
                <a:latin typeface="Calibri"/>
              </a:rPr>
              <a:t>Receptor</a:t>
            </a:r>
            <a:endParaRPr dirty="0"/>
          </a:p>
        </p:txBody>
      </p:sp>
      <p:sp>
        <p:nvSpPr>
          <p:cNvPr id="129" name="CustomShape 5"/>
          <p:cNvSpPr/>
          <p:nvPr/>
        </p:nvSpPr>
        <p:spPr>
          <a:xfrm>
            <a:off x="3636000" y="4725000"/>
            <a:ext cx="2160000" cy="863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dirty="0">
                <a:latin typeface="Calibri"/>
              </a:rPr>
              <a:t>Datos meteorológicos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57200" y="274680"/>
            <a:ext cx="8229240" cy="1142640"/>
          </a:xfrm>
          <a:prstGeom prst="rect">
            <a:avLst/>
          </a:prstGeom>
          <a:noFill/>
          <a:ln>
            <a:noFill/>
          </a:ln>
        </p:spPr>
        <p:txBody>
          <a:bodyPr anchor="ctr"/>
          <a:lstStyle/>
          <a:p>
            <a:pPr algn="ctr"/>
            <a:r>
              <a:rPr lang="es-BO" sz="3200" dirty="0">
                <a:solidFill>
                  <a:srgbClr val="000000"/>
                </a:solidFill>
                <a:latin typeface="Calibri"/>
              </a:rPr>
              <a:t>Identificación de </a:t>
            </a:r>
            <a:r>
              <a:rPr lang="es-BO" sz="3200" dirty="0" smtClean="0">
                <a:solidFill>
                  <a:srgbClr val="000000"/>
                </a:solidFill>
                <a:latin typeface="Calibri"/>
              </a:rPr>
              <a:t>las clases Objeto</a:t>
            </a:r>
            <a:endParaRPr lang="es-BO" sz="3200" dirty="0">
              <a:solidFill>
                <a:srgbClr val="000000"/>
              </a:solidFill>
              <a:latin typeface="Calibri"/>
            </a:endParaRPr>
          </a:p>
        </p:txBody>
      </p:sp>
      <p:sp>
        <p:nvSpPr>
          <p:cNvPr id="131"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Identificar las clases de objetos se vuelve a menudo una parte difícil del diseño orientado a objetos.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No existe una "fórmula mágica" para la identificación de objetos. Se basa en la habilidad, la experiencia y el conocimiento del dominio de los diseñadores de </a:t>
            </a:r>
            <a:r>
              <a:rPr lang="es-BO" sz="2400" dirty="0" smtClean="0">
                <a:solidFill>
                  <a:srgbClr val="46424D"/>
                </a:solidFill>
                <a:latin typeface="Arial"/>
                <a:ea typeface="ＭＳ Ｐゴシック"/>
              </a:rPr>
              <a:t>sistemas</a:t>
            </a:r>
          </a:p>
          <a:p>
            <a:pPr>
              <a:lnSpc>
                <a:spcPct val="100000"/>
              </a:lnSpc>
            </a:pPr>
            <a:r>
              <a:rPr lang="es-BO" sz="2400" dirty="0" smtClean="0">
                <a:solidFill>
                  <a:srgbClr val="46424D"/>
                </a:solidFill>
                <a:latin typeface="Arial"/>
                <a:ea typeface="ＭＳ Ｐゴシック"/>
              </a:rPr>
              <a:t> </a:t>
            </a:r>
          </a:p>
          <a:p>
            <a:pPr>
              <a:lnSpc>
                <a:spcPct val="100000"/>
              </a:lnSpc>
              <a:buFont typeface="Arial"/>
              <a:buChar char="•"/>
            </a:pPr>
            <a:r>
              <a:rPr lang="es-BO" sz="2400" dirty="0">
                <a:solidFill>
                  <a:srgbClr val="46424D"/>
                </a:solidFill>
                <a:latin typeface="Arial"/>
                <a:ea typeface="ＭＳ Ｐゴシック"/>
              </a:rPr>
              <a:t>La Identificación de objetos es un proceso iterativo. Es poco probable hacerlo bien la primera vez</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3200" dirty="0">
                <a:solidFill>
                  <a:srgbClr val="000000"/>
                </a:solidFill>
                <a:latin typeface="Calibri"/>
              </a:rPr>
              <a:t>Aproximaciones para la </a:t>
            </a:r>
            <a:r>
              <a:rPr lang="es-BO" sz="3200" dirty="0" smtClean="0">
                <a:solidFill>
                  <a:srgbClr val="000000"/>
                </a:solidFill>
                <a:latin typeface="Calibri"/>
              </a:rPr>
              <a:t>identificación</a:t>
            </a:r>
            <a:endParaRPr lang="es-BO" sz="3200" dirty="0">
              <a:solidFill>
                <a:srgbClr val="000000"/>
              </a:solidFill>
              <a:latin typeface="Calibri"/>
            </a:endParaRPr>
          </a:p>
        </p:txBody>
      </p:sp>
      <p:sp>
        <p:nvSpPr>
          <p:cNvPr id="133" name="TextShape 2"/>
          <p:cNvSpPr txBox="1"/>
          <p:nvPr/>
        </p:nvSpPr>
        <p:spPr>
          <a:xfrm>
            <a:off x="457200" y="1600200"/>
            <a:ext cx="8229240" cy="4525560"/>
          </a:xfrm>
          <a:prstGeom prst="rect">
            <a:avLst/>
          </a:prstGeom>
          <a:noFill/>
          <a:ln>
            <a:noFill/>
          </a:ln>
        </p:spPr>
        <p:txBody>
          <a:bodyPr/>
          <a:lstStyle/>
          <a:p>
            <a:pPr>
              <a:buFont typeface="Arial"/>
              <a:buChar char="•"/>
            </a:pPr>
            <a:r>
              <a:rPr lang="es-BO" sz="2400" dirty="0" smtClean="0">
                <a:solidFill>
                  <a:srgbClr val="46424D"/>
                </a:solidFill>
                <a:latin typeface="Arial"/>
                <a:ea typeface="ＭＳ Ｐゴシック"/>
              </a:rPr>
              <a:t>Utilizar </a:t>
            </a:r>
            <a:r>
              <a:rPr lang="es-BO" sz="2400" dirty="0">
                <a:solidFill>
                  <a:srgbClr val="46424D"/>
                </a:solidFill>
                <a:latin typeface="Arial"/>
                <a:ea typeface="ＭＳ Ｐゴシック"/>
              </a:rPr>
              <a:t>un enfoque gramatical basado en una descripción en lenguaje natural </a:t>
            </a:r>
            <a:r>
              <a:rPr lang="es-BO" sz="2400" dirty="0" smtClean="0">
                <a:solidFill>
                  <a:srgbClr val="46424D"/>
                </a:solidFill>
                <a:latin typeface="Arial"/>
                <a:ea typeface="ＭＳ Ｐゴシック"/>
              </a:rPr>
              <a:t>del sistema</a:t>
            </a:r>
          </a:p>
          <a:p>
            <a:pPr>
              <a:buFont typeface="Arial"/>
              <a:buChar char="•"/>
            </a:pP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Basar la identificación </a:t>
            </a:r>
            <a:r>
              <a:rPr lang="es-BO" sz="2400" dirty="0" smtClean="0">
                <a:solidFill>
                  <a:srgbClr val="46424D"/>
                </a:solidFill>
                <a:latin typeface="Arial"/>
                <a:ea typeface="ＭＳ Ｐゴシック"/>
              </a:rPr>
              <a:t>en las </a:t>
            </a:r>
            <a:r>
              <a:rPr lang="es-BO" sz="2400" dirty="0">
                <a:solidFill>
                  <a:srgbClr val="46424D"/>
                </a:solidFill>
                <a:latin typeface="Arial"/>
                <a:ea typeface="ＭＳ Ｐゴシック"/>
              </a:rPr>
              <a:t>cosas tangibles en el dominio de aplicación</a:t>
            </a:r>
            <a:r>
              <a:rPr lang="es-BO" sz="2400" dirty="0" smtClean="0">
                <a:solidFill>
                  <a:srgbClr val="46424D"/>
                </a:solidFill>
                <a:latin typeface="Arial"/>
                <a:ea typeface="ＭＳ Ｐゴシック"/>
              </a:rPr>
              <a:t>.</a:t>
            </a:r>
          </a:p>
          <a:p>
            <a:endParaRPr lang="es-BO" sz="2400" dirty="0" smtClean="0">
              <a:solidFill>
                <a:srgbClr val="46424D"/>
              </a:solidFill>
              <a:latin typeface="Arial"/>
              <a:ea typeface="ＭＳ Ｐゴシック"/>
            </a:endParaRPr>
          </a:p>
          <a:p>
            <a:pPr>
              <a:buFont typeface="Arial"/>
              <a:buChar char="•"/>
            </a:pPr>
            <a:r>
              <a:rPr lang="es-BO" sz="2400" dirty="0" smtClean="0">
                <a:solidFill>
                  <a:srgbClr val="46424D"/>
                </a:solidFill>
                <a:latin typeface="Arial"/>
                <a:ea typeface="ＭＳ Ｐゴシック"/>
              </a:rPr>
              <a:t>Utilizar </a:t>
            </a:r>
            <a:r>
              <a:rPr lang="es-BO" sz="2400" dirty="0">
                <a:solidFill>
                  <a:srgbClr val="46424D"/>
                </a:solidFill>
                <a:latin typeface="Arial"/>
                <a:ea typeface="ＭＳ Ｐゴシック"/>
              </a:rPr>
              <a:t>un enfoque conductual e </a:t>
            </a:r>
            <a:r>
              <a:rPr lang="es-BO" sz="2400" dirty="0" smtClean="0">
                <a:solidFill>
                  <a:srgbClr val="46424D"/>
                </a:solidFill>
                <a:latin typeface="Arial"/>
                <a:ea typeface="ＭＳ Ｐゴシック"/>
              </a:rPr>
              <a:t>identificar </a:t>
            </a:r>
            <a:r>
              <a:rPr lang="es-BO" sz="2400" dirty="0">
                <a:solidFill>
                  <a:srgbClr val="46424D"/>
                </a:solidFill>
                <a:latin typeface="Arial"/>
                <a:ea typeface="ＭＳ Ｐゴシック"/>
              </a:rPr>
              <a:t>objetos en función de su participación y su comportamiento.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Utilizar un análisis basado en escenarios. Se identifican los objetos, atributos y métodos en cada escenario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a:noFill/>
          <a:ln>
            <a:noFill/>
          </a:ln>
        </p:spPr>
        <p:txBody>
          <a:bodyPr anchor="ctr"/>
          <a:lstStyle/>
          <a:p>
            <a:pPr algn="ctr"/>
            <a:r>
              <a:rPr lang="es-BO" sz="3200" dirty="0">
                <a:solidFill>
                  <a:srgbClr val="000000"/>
                </a:solidFill>
                <a:latin typeface="Calibri"/>
              </a:rPr>
              <a:t>Descripción de la estación </a:t>
            </a:r>
            <a:r>
              <a:rPr lang="es-BO" sz="3200" dirty="0" smtClean="0">
                <a:solidFill>
                  <a:srgbClr val="000000"/>
                </a:solidFill>
                <a:latin typeface="Calibri"/>
              </a:rPr>
              <a:t>meteorológica</a:t>
            </a:r>
            <a:endParaRPr lang="es-BO" sz="3200" dirty="0">
              <a:solidFill>
                <a:srgbClr val="000000"/>
              </a:solidFill>
              <a:latin typeface="Calibri"/>
            </a:endParaRPr>
          </a:p>
        </p:txBody>
      </p:sp>
      <p:sp>
        <p:nvSpPr>
          <p:cNvPr id="135" name="TextShape 2"/>
          <p:cNvSpPr txBox="1"/>
          <p:nvPr/>
        </p:nvSpPr>
        <p:spPr>
          <a:xfrm>
            <a:off x="395536" y="126876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Una estación meteorológica es un paquete de instrumentos controlados por software que recoge los datos, lleva a cabo algún tipo de procesamiento de datos y transmite estos datos para su posterior procesamiento. Los instrumentos incluyen el aire y los termómetros de tierra, un anemómetro, una veleta, un barómetro y un pluviómetro. Los datos se recogen periódicamente. </a:t>
            </a:r>
            <a:endParaRPr lang="es-BO" sz="2400" dirty="0" smtClean="0">
              <a:solidFill>
                <a:srgbClr val="46424D"/>
              </a:solidFill>
              <a:latin typeface="Arial"/>
              <a:ea typeface="ＭＳ Ｐゴシック"/>
            </a:endParaRPr>
          </a:p>
          <a:p>
            <a:pPr>
              <a:lnSpc>
                <a:spcPct val="100000"/>
              </a:lnSpc>
              <a:buFont typeface="Arial"/>
              <a:buChar char="•"/>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Cuando se emite un comando para transmitir los datos del </a:t>
            </a:r>
            <a:r>
              <a:rPr lang="es-BO" sz="2400" dirty="0" smtClean="0">
                <a:solidFill>
                  <a:srgbClr val="46424D"/>
                </a:solidFill>
                <a:latin typeface="Arial"/>
                <a:ea typeface="ＭＳ Ｐゴシック"/>
              </a:rPr>
              <a:t>clima se resumen </a:t>
            </a:r>
            <a:r>
              <a:rPr lang="es-BO" sz="2400" dirty="0">
                <a:solidFill>
                  <a:srgbClr val="46424D"/>
                </a:solidFill>
                <a:latin typeface="Arial"/>
                <a:ea typeface="ＭＳ Ｐゴシック"/>
              </a:rPr>
              <a:t>los datos recopilados. Los datos resumidos se transmiten </a:t>
            </a:r>
            <a:r>
              <a:rPr lang="es-BO" sz="2400" dirty="0" smtClean="0">
                <a:solidFill>
                  <a:srgbClr val="46424D"/>
                </a:solidFill>
                <a:latin typeface="Arial"/>
                <a:ea typeface="ＭＳ Ｐゴシック"/>
              </a:rPr>
              <a:t>control central</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3200" dirty="0">
                <a:solidFill>
                  <a:srgbClr val="000000"/>
                </a:solidFill>
                <a:latin typeface="Calibri"/>
              </a:rPr>
              <a:t>Clases de objeto de la estación </a:t>
            </a:r>
            <a:r>
              <a:rPr lang="es-BO" sz="3200" dirty="0" smtClean="0">
                <a:solidFill>
                  <a:srgbClr val="000000"/>
                </a:solidFill>
                <a:latin typeface="Calibri"/>
              </a:rPr>
              <a:t>meteorológica</a:t>
            </a:r>
            <a:endParaRPr lang="es-BO" sz="3200" dirty="0">
              <a:solidFill>
                <a:srgbClr val="000000"/>
              </a:solidFill>
              <a:latin typeface="Calibri"/>
            </a:endParaRPr>
          </a:p>
        </p:txBody>
      </p:sp>
      <p:sp>
        <p:nvSpPr>
          <p:cNvPr id="137" name="TextShape 2"/>
          <p:cNvSpPr txBox="1"/>
          <p:nvPr/>
        </p:nvSpPr>
        <p:spPr>
          <a:xfrm>
            <a:off x="467544" y="1196752"/>
            <a:ext cx="8229240" cy="504056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La identificación de clase de objetos en el sistema de estación meteorológica puede estar basada en el hardware y los datos tangibles en el sistema: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Termómetro </a:t>
            </a:r>
            <a:r>
              <a:rPr lang="es-BO" sz="2400" dirty="0" smtClean="0">
                <a:solidFill>
                  <a:srgbClr val="46424D"/>
                </a:solidFill>
                <a:latin typeface="Arial"/>
                <a:ea typeface="ＭＳ Ｐゴシック"/>
              </a:rPr>
              <a:t>de </a:t>
            </a:r>
            <a:r>
              <a:rPr lang="es-BO" sz="2400" dirty="0">
                <a:solidFill>
                  <a:srgbClr val="46424D"/>
                </a:solidFill>
                <a:latin typeface="Arial"/>
                <a:ea typeface="ＭＳ Ｐゴシック"/>
              </a:rPr>
              <a:t>tierra, anemómetro, </a:t>
            </a:r>
            <a:r>
              <a:rPr lang="es-BO" sz="2400" dirty="0" smtClean="0">
                <a:solidFill>
                  <a:srgbClr val="46424D"/>
                </a:solidFill>
                <a:latin typeface="Arial"/>
                <a:ea typeface="ＭＳ Ｐゴシック"/>
              </a:rPr>
              <a:t>barómetro, (objetos </a:t>
            </a:r>
            <a:r>
              <a:rPr lang="es-BO" sz="2400" dirty="0">
                <a:solidFill>
                  <a:srgbClr val="46424D"/>
                </a:solidFill>
                <a:latin typeface="Arial"/>
                <a:ea typeface="ＭＳ Ｐゴシック"/>
              </a:rPr>
              <a:t>de dominio de aplicación que son objetos 'hardware' relacionados con los instrumentos en el </a:t>
            </a:r>
            <a:r>
              <a:rPr lang="es-BO" sz="2400" dirty="0" smtClean="0">
                <a:solidFill>
                  <a:srgbClr val="46424D"/>
                </a:solidFill>
                <a:latin typeface="Arial"/>
                <a:ea typeface="ＭＳ Ｐゴシック"/>
              </a:rPr>
              <a:t>sistema</a:t>
            </a:r>
            <a:r>
              <a:rPr lang="es-BO" sz="2400" dirty="0">
                <a:solidFill>
                  <a:srgbClr val="46424D"/>
                </a:solidFill>
                <a:latin typeface="Arial"/>
                <a:ea typeface="ＭＳ Ｐゴシック"/>
              </a:rPr>
              <a:t>)</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Estación meteorológica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La interfaz básica de la estación meteorológica a su entorno. Por lo tanto, refleja las interacciones identificadas en el modelo de casos de uso. </a:t>
            </a:r>
            <a:endParaRPr lang="es-BO" sz="2400" dirty="0" smtClean="0">
              <a:solidFill>
                <a:srgbClr val="46424D"/>
              </a:solidFill>
              <a:latin typeface="Arial"/>
              <a:ea typeface="ＭＳ Ｐゴシック"/>
            </a:endParaRPr>
          </a:p>
          <a:p>
            <a:pPr lvl="2">
              <a:buFont typeface="Arial"/>
              <a:buChar char="•"/>
            </a:pPr>
            <a:r>
              <a:rPr lang="es-BO" sz="2400" dirty="0">
                <a:solidFill>
                  <a:srgbClr val="46424D"/>
                </a:solidFill>
                <a:latin typeface="Arial"/>
                <a:ea typeface="ＭＳ Ｐゴシック"/>
              </a:rPr>
              <a:t>Los datos del clima </a:t>
            </a:r>
            <a:endParaRPr lang="es-BO" sz="2400" dirty="0" smtClean="0">
              <a:solidFill>
                <a:srgbClr val="46424D"/>
              </a:solidFill>
              <a:latin typeface="Arial"/>
              <a:ea typeface="ＭＳ Ｐゴシック"/>
            </a:endParaRPr>
          </a:p>
          <a:p>
            <a:pPr lvl="2">
              <a:buFont typeface="Arial"/>
              <a:buChar char="•"/>
            </a:pPr>
            <a:r>
              <a:rPr lang="es-BO" sz="2400" dirty="0" smtClean="0">
                <a:solidFill>
                  <a:srgbClr val="46424D"/>
                </a:solidFill>
                <a:latin typeface="Arial"/>
                <a:ea typeface="ＭＳ Ｐゴシック"/>
              </a:rPr>
              <a:t>Los </a:t>
            </a:r>
            <a:r>
              <a:rPr lang="es-BO" sz="2400" dirty="0">
                <a:solidFill>
                  <a:srgbClr val="46424D"/>
                </a:solidFill>
                <a:latin typeface="Arial"/>
                <a:ea typeface="ＭＳ Ｐゴシック"/>
              </a:rPr>
              <a:t>datos resumidos de los instrumentos</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a:noFill/>
          <a:ln>
            <a:noFill/>
          </a:ln>
        </p:spPr>
        <p:txBody>
          <a:bodyPr anchor="ctr"/>
          <a:lstStyle/>
          <a:p>
            <a:pPr algn="ctr"/>
            <a:r>
              <a:rPr lang="es-BO" sz="3200" dirty="0">
                <a:solidFill>
                  <a:srgbClr val="000000"/>
                </a:solidFill>
                <a:latin typeface="Calibri"/>
              </a:rPr>
              <a:t>Clases de objeto de la Estación </a:t>
            </a:r>
            <a:r>
              <a:rPr lang="es-BO" sz="3200" dirty="0" smtClean="0">
                <a:solidFill>
                  <a:srgbClr val="000000"/>
                </a:solidFill>
                <a:latin typeface="Calibri"/>
              </a:rPr>
              <a:t>meteorológica</a:t>
            </a:r>
            <a:endParaRPr lang="es-BO" sz="3200" dirty="0">
              <a:solidFill>
                <a:srgbClr val="000000"/>
              </a:solidFill>
              <a:latin typeface="Calibri"/>
            </a:endParaRPr>
          </a:p>
        </p:txBody>
      </p:sp>
      <p:pic>
        <p:nvPicPr>
          <p:cNvPr id="139" name="Content Placeholder 3"/>
          <p:cNvPicPr/>
          <p:nvPr/>
        </p:nvPicPr>
        <p:blipFill>
          <a:blip r:embed="rId2" cstate="print"/>
          <a:srcRect l="-26058" r="-26058"/>
          <a:stretch/>
        </p:blipFill>
        <p:spPr>
          <a:xfrm>
            <a:off x="0" y="1700640"/>
            <a:ext cx="8820000" cy="4731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74680"/>
            <a:ext cx="8229240" cy="1142640"/>
          </a:xfrm>
          <a:prstGeom prst="rect">
            <a:avLst/>
          </a:prstGeom>
          <a:noFill/>
          <a:ln>
            <a:noFill/>
          </a:ln>
        </p:spPr>
        <p:txBody>
          <a:bodyPr anchor="ctr"/>
          <a:lstStyle/>
          <a:p>
            <a:pPr algn="ctr"/>
            <a:r>
              <a:rPr lang="es-BO" sz="3200" dirty="0">
                <a:solidFill>
                  <a:srgbClr val="000000"/>
                </a:solidFill>
                <a:latin typeface="Calibri"/>
              </a:rPr>
              <a:t>Modelos de </a:t>
            </a:r>
            <a:r>
              <a:rPr lang="es-BO" sz="3200" dirty="0" smtClean="0">
                <a:solidFill>
                  <a:srgbClr val="000000"/>
                </a:solidFill>
                <a:latin typeface="Calibri"/>
              </a:rPr>
              <a:t>diseño</a:t>
            </a:r>
            <a:endParaRPr lang="es-BO" sz="3200" dirty="0">
              <a:solidFill>
                <a:srgbClr val="000000"/>
              </a:solidFill>
              <a:latin typeface="Calibri"/>
            </a:endParaRPr>
          </a:p>
        </p:txBody>
      </p:sp>
      <p:sp>
        <p:nvSpPr>
          <p:cNvPr id="141"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Los modelos de diseño muestran los objetos y clases de objetos y las relaciones entre estas entidades.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Los modelos estáticos describen la estructura estática del sistema en términos de clases de objetos y relaciones.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Los modelos dinámicos describen las interacciones dinámicas entre objetos</a:t>
            </a:r>
            <a:r>
              <a:rPr lang="es-BO" sz="3200" strike="noStrike" dirty="0">
                <a:solidFill>
                  <a:srgbClr val="000000"/>
                </a:solidFill>
                <a:latin typeface="Calibri"/>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467544" y="188640"/>
            <a:ext cx="8229240" cy="922072"/>
          </a:xfrm>
          <a:prstGeom prst="rect">
            <a:avLst/>
          </a:prstGeom>
          <a:noFill/>
          <a:ln>
            <a:noFill/>
          </a:ln>
        </p:spPr>
        <p:txBody>
          <a:bodyPr anchor="ctr"/>
          <a:lstStyle/>
          <a:p>
            <a:pPr algn="ctr">
              <a:lnSpc>
                <a:spcPct val="100000"/>
              </a:lnSpc>
            </a:pPr>
            <a:r>
              <a:rPr lang="es-BO" sz="4400" strike="noStrike" dirty="0">
                <a:solidFill>
                  <a:srgbClr val="000000"/>
                </a:solidFill>
                <a:latin typeface="Calibri"/>
              </a:rPr>
              <a:t>Diseño e implementación</a:t>
            </a:r>
            <a:endParaRPr dirty="0"/>
          </a:p>
        </p:txBody>
      </p:sp>
      <p:sp>
        <p:nvSpPr>
          <p:cNvPr id="83" name="TextShape 2"/>
          <p:cNvSpPr txBox="1"/>
          <p:nvPr/>
        </p:nvSpPr>
        <p:spPr>
          <a:xfrm>
            <a:off x="395536" y="980728"/>
            <a:ext cx="8229240" cy="6048672"/>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El diseño de software y la implementación es la etapa en el proceso de ingeniería de software en el que se desarrolla un sistema de software ejecutable</a:t>
            </a:r>
            <a:r>
              <a:rPr lang="es-BO" sz="2800" strike="noStrike" dirty="0">
                <a:solidFill>
                  <a:srgbClr val="000000"/>
                </a:solidFill>
                <a:latin typeface="Calibri"/>
              </a:rPr>
              <a:t>. </a:t>
            </a:r>
            <a:endParaRPr lang="es-BO" sz="2800" strike="noStrike" dirty="0" smtClean="0">
              <a:solidFill>
                <a:srgbClr val="000000"/>
              </a:solidFill>
              <a:latin typeface="Calibri"/>
            </a:endParaRPr>
          </a:p>
          <a:p>
            <a:pPr>
              <a:lnSpc>
                <a:spcPct val="100000"/>
              </a:lnSpc>
            </a:pPr>
            <a:endParaRPr sz="2800" dirty="0"/>
          </a:p>
          <a:p>
            <a:pPr>
              <a:lnSpc>
                <a:spcPct val="100000"/>
              </a:lnSpc>
              <a:buFont typeface="Arial"/>
              <a:buChar char="•"/>
            </a:pPr>
            <a:r>
              <a:rPr lang="es-BO" sz="2400" dirty="0">
                <a:solidFill>
                  <a:srgbClr val="46424D"/>
                </a:solidFill>
                <a:latin typeface="Arial"/>
                <a:ea typeface="ＭＳ Ｐゴシック"/>
              </a:rPr>
              <a:t>Las actividades de diseño e implementación de software son invariablemente entrelazadas. </a:t>
            </a: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El diseño de software es una actividad creativa en la que se identifica los componentes de software y sus relaciones, sobre la base de los requisitos del cliente. </a:t>
            </a: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La implementación es el proceso de realización del diseño como un programa</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3200" dirty="0">
                <a:solidFill>
                  <a:srgbClr val="000000"/>
                </a:solidFill>
                <a:latin typeface="Calibri"/>
              </a:rPr>
              <a:t>Ejemplos de modelo de </a:t>
            </a:r>
            <a:r>
              <a:rPr lang="es-BO" sz="3200" dirty="0" smtClean="0">
                <a:solidFill>
                  <a:srgbClr val="000000"/>
                </a:solidFill>
                <a:latin typeface="Calibri"/>
              </a:rPr>
              <a:t>diseño</a:t>
            </a:r>
            <a:endParaRPr lang="es-BO" sz="3200" dirty="0">
              <a:solidFill>
                <a:srgbClr val="000000"/>
              </a:solidFill>
              <a:latin typeface="Calibri"/>
            </a:endParaRPr>
          </a:p>
        </p:txBody>
      </p:sp>
      <p:sp>
        <p:nvSpPr>
          <p:cNvPr id="143"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Modelos de subsistemas que muestran agrupaciones lógicas de objetos en subsistemas coherentes.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Modelos de secuencias que muestran la secuencia de interacciones de objetos.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Modelos de estado de máquina que muestran como objetos individuales cambian su estado en respuesta a eventos</a:t>
            </a:r>
            <a:r>
              <a:rPr lang="es-BO" sz="2400" dirty="0" smtClean="0">
                <a:solidFill>
                  <a:srgbClr val="46424D"/>
                </a:solidFill>
                <a:latin typeface="Arial"/>
                <a:ea typeface="ＭＳ Ｐゴシック"/>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Modelos del subsistema</a:t>
            </a:r>
            <a:endParaRPr/>
          </a:p>
        </p:txBody>
      </p:sp>
      <p:sp>
        <p:nvSpPr>
          <p:cNvPr id="145"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Muestra cómo el diseño se organiza en grupos de objetos relacionados lógicamente.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En el </a:t>
            </a:r>
            <a:r>
              <a:rPr lang="es-BO" sz="2400" dirty="0" err="1">
                <a:solidFill>
                  <a:srgbClr val="46424D"/>
                </a:solidFill>
                <a:latin typeface="Arial"/>
                <a:ea typeface="ＭＳ Ｐゴシック"/>
              </a:rPr>
              <a:t>UML</a:t>
            </a:r>
            <a:r>
              <a:rPr lang="es-BO" sz="2400" dirty="0">
                <a:solidFill>
                  <a:srgbClr val="46424D"/>
                </a:solidFill>
                <a:latin typeface="Arial"/>
                <a:ea typeface="ＭＳ Ｐゴシック"/>
              </a:rPr>
              <a:t>, estos se muestran por el uso de paquetes - una construcción de encapsulación. Este es un modelo lógico. La organización actual de los objetos en el sistema puede ser diferente</a:t>
            </a:r>
            <a:r>
              <a:rPr lang="es-BO" sz="3200" strike="noStrike" dirty="0">
                <a:solidFill>
                  <a:srgbClr val="000000"/>
                </a:solidFill>
                <a:latin typeface="Calibri"/>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Modelos de secuencia</a:t>
            </a:r>
            <a:endParaRPr/>
          </a:p>
        </p:txBody>
      </p:sp>
      <p:sp>
        <p:nvSpPr>
          <p:cNvPr id="147" name="TextShape 2"/>
          <p:cNvSpPr txBox="1"/>
          <p:nvPr/>
        </p:nvSpPr>
        <p:spPr>
          <a:xfrm>
            <a:off x="457200" y="1600200"/>
            <a:ext cx="8229240" cy="452556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Modelos de secuencia muestran la secuencia de interacción dados entre los </a:t>
            </a:r>
            <a:r>
              <a:rPr lang="es-BO" sz="2400" dirty="0" smtClean="0">
                <a:solidFill>
                  <a:srgbClr val="46424D"/>
                </a:solidFill>
                <a:latin typeface="Arial"/>
                <a:ea typeface="ＭＳ Ｐゴシック"/>
              </a:rPr>
              <a:t>objetos</a:t>
            </a: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Los objetos se disponen horizontalmente en la parte superior;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El tiempo se representa verticalmente, de modo que se leen los modelos de arriba hacia abajo;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Las interacciones se representan mediante flechas etiquetadas, Diferentes estilos de flecha representan diferentes tipos de interacción;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Un rectángulo delgado en una línea de vida de un objeto representa el momento en que el objeto </a:t>
            </a:r>
            <a:r>
              <a:rPr lang="es-BO" sz="2400" dirty="0" smtClean="0">
                <a:solidFill>
                  <a:srgbClr val="46424D"/>
                </a:solidFill>
                <a:latin typeface="Arial"/>
                <a:ea typeface="ＭＳ Ｐゴシック"/>
              </a:rPr>
              <a:t>esta activo</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323528" y="0"/>
            <a:ext cx="8229240" cy="1142640"/>
          </a:xfrm>
          <a:prstGeom prst="rect">
            <a:avLst/>
          </a:prstGeom>
          <a:noFill/>
          <a:ln>
            <a:noFill/>
          </a:ln>
        </p:spPr>
        <p:txBody>
          <a:bodyPr anchor="ctr"/>
          <a:lstStyle/>
          <a:p>
            <a:pPr algn="ctr">
              <a:lnSpc>
                <a:spcPct val="100000"/>
              </a:lnSpc>
            </a:pPr>
            <a:r>
              <a:rPr lang="es-BO" sz="3200" strike="noStrike" dirty="0">
                <a:solidFill>
                  <a:srgbClr val="000000"/>
                </a:solidFill>
                <a:latin typeface="Calibri"/>
              </a:rPr>
              <a:t>Diagrama de secuencia </a:t>
            </a:r>
            <a:r>
              <a:rPr lang="es-BO" sz="3200" strike="noStrike" dirty="0" smtClean="0">
                <a:solidFill>
                  <a:srgbClr val="000000"/>
                </a:solidFill>
                <a:latin typeface="Calibri"/>
              </a:rPr>
              <a:t>recopilación de datos</a:t>
            </a:r>
            <a:endParaRPr sz="3200" dirty="0"/>
          </a:p>
        </p:txBody>
      </p:sp>
      <p:pic>
        <p:nvPicPr>
          <p:cNvPr id="149" name="Content Placeholder 3"/>
          <p:cNvPicPr/>
          <p:nvPr/>
        </p:nvPicPr>
        <p:blipFill>
          <a:blip r:embed="rId2" cstate="print"/>
          <a:srcRect l="-4792" r="-4792"/>
          <a:stretch/>
        </p:blipFill>
        <p:spPr>
          <a:xfrm>
            <a:off x="-180360" y="908720"/>
            <a:ext cx="9426600" cy="5328280"/>
          </a:xfrm>
          <a:prstGeom prst="rect">
            <a:avLst/>
          </a:prstGeom>
          <a:ln>
            <a:noFill/>
          </a:ln>
        </p:spPr>
      </p:pic>
      <p:sp>
        <p:nvSpPr>
          <p:cNvPr id="150" name="CustomShape 2"/>
          <p:cNvSpPr/>
          <p:nvPr/>
        </p:nvSpPr>
        <p:spPr>
          <a:xfrm>
            <a:off x="0" y="836640"/>
            <a:ext cx="2051280" cy="719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dirty="0">
                <a:solidFill>
                  <a:srgbClr val="FFFFFF"/>
                </a:solidFill>
                <a:latin typeface="Calibri"/>
              </a:rPr>
              <a:t>Sistema de información meteorológica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Diagramas de estado</a:t>
            </a:r>
            <a:endParaRPr/>
          </a:p>
        </p:txBody>
      </p:sp>
      <p:sp>
        <p:nvSpPr>
          <p:cNvPr id="152" name="TextShape 2"/>
          <p:cNvSpPr txBox="1"/>
          <p:nvPr/>
        </p:nvSpPr>
        <p:spPr>
          <a:xfrm>
            <a:off x="395536" y="1412776"/>
            <a:ext cx="8229240" cy="4896544"/>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Los diagramas de estado se utilizan para mostrar cómo los objetos responden a diferentes solicitudes de servicio y las transiciones de estado provocados por estas peticiones.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Los diagramas de estado son modelos útiles de alto nivel de un sistema o de un comportamiento en tiempo de ejecución de un objeto.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Normalmente, no es necesario un diagrama de estado para todos los objetos en el sistema. Muchos de los objetos de un sistema son relativamente simples y un modelo de estados añade detalles innecesarios al diseño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3200" strike="noStrike" dirty="0">
                <a:solidFill>
                  <a:srgbClr val="000000"/>
                </a:solidFill>
                <a:latin typeface="Calibri"/>
              </a:rPr>
              <a:t>Diagrama de estados de la estación meteorológica</a:t>
            </a:r>
            <a:endParaRPr sz="3200" dirty="0"/>
          </a:p>
        </p:txBody>
      </p:sp>
      <p:pic>
        <p:nvPicPr>
          <p:cNvPr id="154" name="Content Placeholder 3"/>
          <p:cNvPicPr/>
          <p:nvPr/>
        </p:nvPicPr>
        <p:blipFill>
          <a:blip r:embed="rId2" cstate="print"/>
          <a:srcRect l="-4543" r="-4543"/>
          <a:stretch/>
        </p:blipFill>
        <p:spPr>
          <a:xfrm>
            <a:off x="-282960" y="1340640"/>
            <a:ext cx="9426600" cy="518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Especificación de </a:t>
            </a:r>
            <a:r>
              <a:rPr lang="es-BO" sz="4400" strike="noStrike" dirty="0" smtClean="0">
                <a:solidFill>
                  <a:srgbClr val="000000"/>
                </a:solidFill>
                <a:latin typeface="Calibri"/>
              </a:rPr>
              <a:t>interfaces</a:t>
            </a:r>
            <a:endParaRPr dirty="0"/>
          </a:p>
        </p:txBody>
      </p:sp>
      <p:sp>
        <p:nvSpPr>
          <p:cNvPr id="156" name="TextShape 2"/>
          <p:cNvSpPr txBox="1"/>
          <p:nvPr/>
        </p:nvSpPr>
        <p:spPr>
          <a:xfrm>
            <a:off x="395536" y="1340768"/>
            <a:ext cx="8229240" cy="504056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Las interfaces de objetos tienen que ser especificados para que los objetos y otros componentes pueden ser diseñados en paralelo.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Los diseñadores deberían evitar el diseño de la representación de la interfaz, sino que deben ocultar esto en el objeto mismo.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Los objetos pueden tener varias interfaces que son puntos de vista sobre los métodos establecidos.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El </a:t>
            </a:r>
            <a:r>
              <a:rPr lang="es-BO" sz="2400" dirty="0" err="1">
                <a:solidFill>
                  <a:srgbClr val="46424D"/>
                </a:solidFill>
                <a:latin typeface="Arial"/>
                <a:ea typeface="ＭＳ Ｐゴシック"/>
              </a:rPr>
              <a:t>UML</a:t>
            </a:r>
            <a:r>
              <a:rPr lang="es-BO" sz="2400" dirty="0">
                <a:solidFill>
                  <a:srgbClr val="46424D"/>
                </a:solidFill>
                <a:latin typeface="Arial"/>
                <a:ea typeface="ＭＳ Ｐゴシック"/>
              </a:rPr>
              <a:t> utiliza diagramas de clases para la especificación de interfaz pero Java también puede ser utilizado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3600" strike="noStrike" dirty="0">
                <a:solidFill>
                  <a:srgbClr val="000000"/>
                </a:solidFill>
                <a:latin typeface="Calibri"/>
              </a:rPr>
              <a:t>Interfaces de la estación meteorológica</a:t>
            </a:r>
            <a:endParaRPr sz="3600" dirty="0"/>
          </a:p>
        </p:txBody>
      </p:sp>
      <p:pic>
        <p:nvPicPr>
          <p:cNvPr id="158" name="Content Placeholder 3"/>
          <p:cNvPicPr/>
          <p:nvPr/>
        </p:nvPicPr>
        <p:blipFill>
          <a:blip r:embed="rId2" cstate="print"/>
          <a:srcRect t="-45639" b="-45639"/>
          <a:stretch/>
        </p:blipFill>
        <p:spPr>
          <a:xfrm>
            <a:off x="539640" y="1052640"/>
            <a:ext cx="8319960" cy="4575600"/>
          </a:xfrm>
          <a:prstGeom prst="rect">
            <a:avLst/>
          </a:prstGeom>
          <a:ln>
            <a:noFill/>
          </a:ln>
        </p:spPr>
      </p:pic>
      <p:sp>
        <p:nvSpPr>
          <p:cNvPr id="159" name="CustomShape 2"/>
          <p:cNvSpPr/>
          <p:nvPr/>
        </p:nvSpPr>
        <p:spPr>
          <a:xfrm>
            <a:off x="539640" y="2349000"/>
            <a:ext cx="3888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&lt;&lt;Interface&gt;&gt;
Reportando</a:t>
            </a:r>
            <a:endParaRPr/>
          </a:p>
        </p:txBody>
      </p:sp>
      <p:sp>
        <p:nvSpPr>
          <p:cNvPr id="160" name="CustomShape 3"/>
          <p:cNvSpPr/>
          <p:nvPr/>
        </p:nvSpPr>
        <p:spPr>
          <a:xfrm>
            <a:off x="4860000" y="2133000"/>
            <a:ext cx="3960000" cy="719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&lt;&lt;Interface&gt;&gt;
Control remoto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Patrones de diseño</a:t>
            </a:r>
            <a:endParaRPr/>
          </a:p>
        </p:txBody>
      </p:sp>
      <p:sp>
        <p:nvSpPr>
          <p:cNvPr id="166"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Un patrón de diseño es una forma de reutilizar el conocimiento abstracto sobre un problema y su solución.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Un patrón es una descripción del problema y la esencia de su solución.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Debe ser lo suficientemente abstracto para ser reutilizados en diferentes entornos.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Descripciones de patrón suelen hacer uso de las características orientadas a objetos como la herencia y el polimorfismo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Elementos del patrón</a:t>
            </a:r>
            <a:endParaRPr/>
          </a:p>
        </p:txBody>
      </p:sp>
      <p:sp>
        <p:nvSpPr>
          <p:cNvPr id="168"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N</a:t>
            </a:r>
            <a:r>
              <a:rPr lang="es-BO" sz="2400" dirty="0" smtClean="0">
                <a:solidFill>
                  <a:srgbClr val="46424D"/>
                </a:solidFill>
                <a:latin typeface="Arial"/>
                <a:ea typeface="ＭＳ Ｐゴシック"/>
              </a:rPr>
              <a:t>ombre </a:t>
            </a:r>
          </a:p>
          <a:p>
            <a:pPr>
              <a:lnSpc>
                <a:spcPct val="100000"/>
              </a:lnSpc>
              <a:buFont typeface="Arial"/>
              <a:buChar char="•"/>
            </a:pPr>
            <a:r>
              <a:rPr lang="es-BO" sz="2400" dirty="0">
                <a:solidFill>
                  <a:srgbClr val="46424D"/>
                </a:solidFill>
                <a:latin typeface="Arial"/>
                <a:ea typeface="ＭＳ Ｐゴシック"/>
              </a:rPr>
              <a:t>Un identificador de patrón significativo.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Descripción del problema.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Descripción de la solución.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No es un diseño concreto, pero es una plantilla para una solución de diseño que pueden ser instanciado de diferentes maneras.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Consecuencias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Los resultados y las ventajas y desventajas de aplicar el patrón</a:t>
            </a:r>
            <a:r>
              <a:rPr lang="es-BO" sz="3200" strike="noStrike" dirty="0">
                <a:solidFill>
                  <a:srgbClr val="000000"/>
                </a:solidFill>
                <a:latin typeface="Calibri"/>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67544" y="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Construir o comprar</a:t>
            </a:r>
            <a:endParaRPr dirty="0"/>
          </a:p>
        </p:txBody>
      </p:sp>
      <p:sp>
        <p:nvSpPr>
          <p:cNvPr id="85" name="TextShape 2"/>
          <p:cNvSpPr txBox="1"/>
          <p:nvPr/>
        </p:nvSpPr>
        <p:spPr>
          <a:xfrm>
            <a:off x="395536" y="908720"/>
            <a:ext cx="8229240" cy="540060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En una amplia gama de dominios, ahora es posible comprar sistemas off-</a:t>
            </a:r>
            <a:r>
              <a:rPr lang="es-BO" sz="2400" dirty="0" err="1">
                <a:solidFill>
                  <a:srgbClr val="46424D"/>
                </a:solidFill>
                <a:latin typeface="Arial"/>
                <a:ea typeface="ＭＳ Ｐゴシック"/>
              </a:rPr>
              <a:t>the</a:t>
            </a:r>
            <a:r>
              <a:rPr lang="es-BO" sz="2400" dirty="0">
                <a:solidFill>
                  <a:srgbClr val="46424D"/>
                </a:solidFill>
                <a:latin typeface="Arial"/>
                <a:ea typeface="ＭＳ Ｐゴシック"/>
              </a:rPr>
              <a:t>-</a:t>
            </a:r>
            <a:r>
              <a:rPr lang="es-BO" sz="2400" dirty="0" err="1">
                <a:solidFill>
                  <a:srgbClr val="46424D"/>
                </a:solidFill>
                <a:latin typeface="Arial"/>
                <a:ea typeface="ＭＳ Ｐゴシック"/>
              </a:rPr>
              <a:t>shelf</a:t>
            </a:r>
            <a:r>
              <a:rPr lang="es-BO" sz="2400" dirty="0">
                <a:solidFill>
                  <a:srgbClr val="46424D"/>
                </a:solidFill>
                <a:latin typeface="Arial"/>
                <a:ea typeface="ＭＳ Ｐゴシック"/>
              </a:rPr>
              <a:t> (</a:t>
            </a:r>
            <a:r>
              <a:rPr lang="es-BO" sz="2400" dirty="0" err="1">
                <a:solidFill>
                  <a:srgbClr val="46424D"/>
                </a:solidFill>
                <a:latin typeface="Arial"/>
                <a:ea typeface="ＭＳ Ｐゴシック"/>
              </a:rPr>
              <a:t>COTS</a:t>
            </a:r>
            <a:r>
              <a:rPr lang="es-BO" sz="2400" dirty="0">
                <a:solidFill>
                  <a:srgbClr val="46424D"/>
                </a:solidFill>
                <a:latin typeface="Arial"/>
                <a:ea typeface="ＭＳ Ｐゴシック"/>
              </a:rPr>
              <a:t>) que pueden ser adaptados y orientados a los deseos de los usuarios.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Por ejemplo, si desea implementar un sistema de registros médicos, </a:t>
            </a:r>
            <a:r>
              <a:rPr lang="es-BO" sz="2400" dirty="0" smtClean="0">
                <a:solidFill>
                  <a:srgbClr val="46424D"/>
                </a:solidFill>
                <a:latin typeface="Arial"/>
                <a:ea typeface="ＭＳ Ｐゴシック"/>
              </a:rPr>
              <a:t>es posible comprar un </a:t>
            </a:r>
            <a:r>
              <a:rPr lang="es-BO" sz="2400" dirty="0">
                <a:solidFill>
                  <a:srgbClr val="46424D"/>
                </a:solidFill>
                <a:latin typeface="Arial"/>
                <a:ea typeface="ＭＳ Ｐゴシック"/>
              </a:rPr>
              <a:t>paquete que ya se utiliza en los hospitales. Puede ser más barato y más rápido para utilizar este enfoque en lugar de desarrollar un sistema en un lenguaje de programación convencional.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Cuando se desarrolla una aplicación de esta forma, el proceso de diseño se preocupa con el uso de las funciones de configuración de ese sistema para entregar los requisitos del sistema</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El patrón observador</a:t>
            </a:r>
            <a:endParaRPr/>
          </a:p>
        </p:txBody>
      </p:sp>
      <p:sp>
        <p:nvSpPr>
          <p:cNvPr id="170" name="TextShape 2"/>
          <p:cNvSpPr txBox="1"/>
          <p:nvPr/>
        </p:nvSpPr>
        <p:spPr>
          <a:xfrm>
            <a:off x="457200" y="1600200"/>
            <a:ext cx="8229240" cy="452556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N</a:t>
            </a:r>
            <a:r>
              <a:rPr lang="es-BO" sz="2400" dirty="0" smtClean="0">
                <a:solidFill>
                  <a:srgbClr val="46424D"/>
                </a:solidFill>
                <a:latin typeface="Arial"/>
                <a:ea typeface="ＭＳ Ｐゴシック"/>
              </a:rPr>
              <a:t>ombre </a:t>
            </a:r>
            <a:r>
              <a:rPr lang="es-BO" sz="2400" dirty="0">
                <a:solidFill>
                  <a:srgbClr val="46424D"/>
                </a:solidFill>
                <a:latin typeface="Arial"/>
                <a:ea typeface="ＭＳ Ｐゴシック"/>
              </a:rPr>
              <a:t>:</a:t>
            </a:r>
            <a:r>
              <a:rPr lang="es-BO" sz="2400" dirty="0" smtClean="0">
                <a:solidFill>
                  <a:srgbClr val="46424D"/>
                </a:solidFill>
                <a:latin typeface="Arial"/>
                <a:ea typeface="ＭＳ Ｐゴシック"/>
              </a:rPr>
              <a:t>Observador</a:t>
            </a:r>
            <a:r>
              <a:rPr lang="es-BO" sz="2400" dirty="0">
                <a:solidFill>
                  <a:srgbClr val="46424D"/>
                </a:solidFill>
                <a:latin typeface="Arial"/>
                <a:ea typeface="ＭＳ Ｐゴシック"/>
              </a:rPr>
              <a:t>. </a:t>
            </a:r>
            <a:endParaRPr lang="es-BO" sz="2400" dirty="0" smtClean="0">
              <a:solidFill>
                <a:srgbClr val="46424D"/>
              </a:solidFill>
              <a:latin typeface="Arial"/>
              <a:ea typeface="ＭＳ Ｐゴシック"/>
            </a:endParaRPr>
          </a:p>
          <a:p>
            <a:pPr>
              <a:buFont typeface="Arial"/>
              <a:buChar char="•"/>
            </a:pPr>
            <a:r>
              <a:rPr lang="es-BO" sz="2400" dirty="0" smtClean="0">
                <a:solidFill>
                  <a:srgbClr val="46424D"/>
                </a:solidFill>
                <a:latin typeface="Arial"/>
                <a:ea typeface="ＭＳ Ｐゴシック"/>
              </a:rPr>
              <a:t>Descripción:</a:t>
            </a:r>
          </a:p>
          <a:p>
            <a:r>
              <a:rPr lang="es-BO" sz="2400" dirty="0">
                <a:solidFill>
                  <a:srgbClr val="46424D"/>
                </a:solidFill>
                <a:latin typeface="Arial"/>
                <a:ea typeface="ＭＳ Ｐゴシック"/>
              </a:rPr>
              <a:t>Separa la </a:t>
            </a:r>
            <a:r>
              <a:rPr lang="es-BO" sz="2400" dirty="0" smtClean="0">
                <a:solidFill>
                  <a:srgbClr val="46424D"/>
                </a:solidFill>
                <a:latin typeface="Arial"/>
                <a:ea typeface="ＭＳ Ｐゴシック"/>
              </a:rPr>
              <a:t>vista del </a:t>
            </a:r>
            <a:r>
              <a:rPr lang="es-BO" sz="2400" dirty="0">
                <a:solidFill>
                  <a:srgbClr val="46424D"/>
                </a:solidFill>
                <a:latin typeface="Arial"/>
                <a:ea typeface="ＭＳ Ｐゴシック"/>
              </a:rPr>
              <a:t>estado del </a:t>
            </a:r>
            <a:r>
              <a:rPr lang="es-BO" sz="2400" dirty="0" smtClean="0">
                <a:solidFill>
                  <a:srgbClr val="46424D"/>
                </a:solidFill>
                <a:latin typeface="Arial"/>
                <a:ea typeface="ＭＳ Ｐゴシック"/>
              </a:rPr>
              <a:t>objeto, </a:t>
            </a:r>
            <a:r>
              <a:rPr lang="es-BO" sz="2400" dirty="0">
                <a:solidFill>
                  <a:srgbClr val="46424D"/>
                </a:solidFill>
                <a:latin typeface="Arial"/>
                <a:ea typeface="ＭＳ Ｐゴシック"/>
              </a:rPr>
              <a:t>del objeto en sí.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Descripción del problema </a:t>
            </a:r>
            <a:r>
              <a:rPr lang="es-BO" sz="2400" dirty="0" smtClean="0">
                <a:solidFill>
                  <a:srgbClr val="46424D"/>
                </a:solidFill>
                <a:latin typeface="Arial"/>
                <a:ea typeface="ＭＳ Ｐゴシック"/>
              </a:rPr>
              <a:t>:</a:t>
            </a:r>
          </a:p>
          <a:p>
            <a:pPr>
              <a:buFont typeface="Arial"/>
              <a:buChar char="•"/>
            </a:pPr>
            <a:r>
              <a:rPr lang="es-BO" sz="2400" dirty="0">
                <a:solidFill>
                  <a:srgbClr val="46424D"/>
                </a:solidFill>
                <a:latin typeface="Arial"/>
                <a:ea typeface="ＭＳ Ｐゴシック"/>
              </a:rPr>
              <a:t>Se utiliza cuando se necesitan varias </a:t>
            </a:r>
            <a:r>
              <a:rPr lang="es-BO" sz="2400" dirty="0" smtClean="0">
                <a:solidFill>
                  <a:srgbClr val="46424D"/>
                </a:solidFill>
                <a:latin typeface="Arial"/>
                <a:ea typeface="ＭＳ Ｐゴシック"/>
              </a:rPr>
              <a:t>vistas de </a:t>
            </a:r>
            <a:r>
              <a:rPr lang="es-BO" sz="2400" dirty="0">
                <a:solidFill>
                  <a:srgbClr val="46424D"/>
                </a:solidFill>
                <a:latin typeface="Arial"/>
                <a:ea typeface="ＭＳ Ｐゴシック"/>
              </a:rPr>
              <a:t>estado. </a:t>
            </a:r>
            <a:endParaRPr lang="es-BO" sz="2400" dirty="0" smtClean="0">
              <a:solidFill>
                <a:srgbClr val="46424D"/>
              </a:solidFill>
              <a:latin typeface="Arial"/>
              <a:ea typeface="ＭＳ Ｐゴシック"/>
            </a:endParaRPr>
          </a:p>
          <a:p>
            <a:r>
              <a:rPr lang="es-BO" sz="2400" dirty="0">
                <a:solidFill>
                  <a:srgbClr val="46424D"/>
                </a:solidFill>
                <a:latin typeface="Arial"/>
                <a:ea typeface="ＭＳ Ｐゴシック"/>
              </a:rPr>
              <a:t>Descripción de la solución </a:t>
            </a:r>
            <a:endParaRPr lang="es-BO" sz="2400" dirty="0" smtClean="0">
              <a:solidFill>
                <a:srgbClr val="46424D"/>
              </a:solidFill>
              <a:latin typeface="Arial"/>
              <a:ea typeface="ＭＳ Ｐゴシック"/>
            </a:endParaRPr>
          </a:p>
          <a:p>
            <a:pPr>
              <a:buFont typeface="Arial"/>
              <a:buChar char="•"/>
            </a:pPr>
            <a:r>
              <a:rPr lang="es-BO" sz="2400" dirty="0" smtClean="0">
                <a:solidFill>
                  <a:srgbClr val="46424D"/>
                </a:solidFill>
                <a:latin typeface="Arial"/>
                <a:ea typeface="ＭＳ Ｐゴシック"/>
              </a:rPr>
              <a:t>Genera distintas vistas</a:t>
            </a:r>
          </a:p>
          <a:p>
            <a:r>
              <a:rPr lang="es-BO" sz="2400" dirty="0">
                <a:solidFill>
                  <a:srgbClr val="46424D"/>
                </a:solidFill>
                <a:latin typeface="Arial"/>
                <a:ea typeface="ＭＳ Ｐゴシック"/>
              </a:rPr>
              <a:t>Consecuencias </a:t>
            </a:r>
            <a:r>
              <a:rPr lang="es-BO" sz="2400" dirty="0" smtClean="0">
                <a:solidFill>
                  <a:srgbClr val="46424D"/>
                </a:solidFill>
                <a:latin typeface="Arial"/>
                <a:ea typeface="ＭＳ Ｐゴシック"/>
              </a:rPr>
              <a:t>:</a:t>
            </a:r>
          </a:p>
          <a:p>
            <a:pPr>
              <a:buFont typeface="Arial"/>
              <a:buChar char="•"/>
            </a:pPr>
            <a:r>
              <a:rPr lang="es-BO" sz="2400" dirty="0">
                <a:solidFill>
                  <a:srgbClr val="46424D"/>
                </a:solidFill>
                <a:latin typeface="Arial"/>
                <a:ea typeface="ＭＳ Ｐゴシック"/>
              </a:rPr>
              <a:t>Las optimizaciones para mejorar el rendimiento de la </a:t>
            </a:r>
            <a:r>
              <a:rPr lang="es-BO" sz="2400" dirty="0" smtClean="0">
                <a:solidFill>
                  <a:srgbClr val="46424D"/>
                </a:solidFill>
                <a:latin typeface="Arial"/>
                <a:ea typeface="ＭＳ Ｐゴシック"/>
              </a:rPr>
              <a:t>vistas no </a:t>
            </a:r>
            <a:r>
              <a:rPr lang="es-BO" sz="2400" dirty="0">
                <a:solidFill>
                  <a:srgbClr val="46424D"/>
                </a:solidFill>
                <a:latin typeface="Arial"/>
                <a:ea typeface="ＭＳ Ｐゴシック"/>
              </a:rPr>
              <a:t>son prácticos</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El patrón </a:t>
            </a:r>
            <a:r>
              <a:rPr lang="es-BO" sz="4400" strike="noStrike" dirty="0" smtClean="0">
                <a:solidFill>
                  <a:srgbClr val="000000"/>
                </a:solidFill>
                <a:latin typeface="Calibri"/>
              </a:rPr>
              <a:t>Observador</a:t>
            </a:r>
            <a:endParaRPr dirty="0"/>
          </a:p>
        </p:txBody>
      </p:sp>
      <p:graphicFrame>
        <p:nvGraphicFramePr>
          <p:cNvPr id="172" name="Table 2"/>
          <p:cNvGraphicFramePr/>
          <p:nvPr/>
        </p:nvGraphicFramePr>
        <p:xfrm>
          <a:off x="179512" y="1268760"/>
          <a:ext cx="8229240" cy="5212080"/>
        </p:xfrm>
        <a:graphic>
          <a:graphicData uri="http://schemas.openxmlformats.org/drawingml/2006/table">
            <a:tbl>
              <a:tblPr/>
              <a:tblGrid>
                <a:gridCol w="2170440"/>
                <a:gridCol w="6058800"/>
              </a:tblGrid>
              <a:tr h="320400">
                <a:tc>
                  <a:txBody>
                    <a:bodyPr/>
                    <a:lstStyle/>
                    <a:p>
                      <a:pPr>
                        <a:lnSpc>
                          <a:spcPct val="100000"/>
                        </a:lnSpc>
                      </a:pPr>
                      <a:r>
                        <a:rPr lang="es-BO" b="1" strike="noStrike" dirty="0">
                          <a:solidFill>
                            <a:srgbClr val="FFFFFF"/>
                          </a:solidFill>
                          <a:latin typeface="Calibri"/>
                        </a:rPr>
                        <a:t>Nombre del patrón</a:t>
                      </a:r>
                      <a:endParaRPr dirty="0"/>
                    </a:p>
                  </a:txBody>
                  <a:tcPr/>
                </a:tc>
                <a:tc>
                  <a:txBody>
                    <a:bodyPr/>
                    <a:lstStyle/>
                    <a:p>
                      <a:pPr>
                        <a:lnSpc>
                          <a:spcPct val="100000"/>
                        </a:lnSpc>
                      </a:pPr>
                      <a:r>
                        <a:rPr lang="es-BO" b="1" strike="noStrike" dirty="0">
                          <a:solidFill>
                            <a:srgbClr val="FFFFFF"/>
                          </a:solidFill>
                          <a:latin typeface="Calibri"/>
                        </a:rPr>
                        <a:t>Observador</a:t>
                      </a:r>
                      <a:endParaRPr dirty="0"/>
                    </a:p>
                  </a:txBody>
                  <a:tcPr/>
                </a:tc>
              </a:tr>
              <a:tr h="1234800">
                <a:tc>
                  <a:txBody>
                    <a:bodyPr/>
                    <a:lstStyle/>
                    <a:p>
                      <a:pPr>
                        <a:lnSpc>
                          <a:spcPct val="100000"/>
                        </a:lnSpc>
                      </a:pPr>
                      <a:r>
                        <a:rPr lang="es-BO" strike="noStrike">
                          <a:solidFill>
                            <a:srgbClr val="000000"/>
                          </a:solidFill>
                          <a:latin typeface="Arial"/>
                        </a:rPr>
                        <a:t>Descripción </a:t>
                      </a:r>
                      <a:endParaRPr/>
                    </a:p>
                  </a:txBody>
                  <a:tcPr/>
                </a:tc>
                <a:tc>
                  <a:txBody>
                    <a:bodyPr/>
                    <a:lstStyle/>
                    <a:p>
                      <a:pPr>
                        <a:lnSpc>
                          <a:spcPct val="100000"/>
                        </a:lnSpc>
                      </a:pPr>
                      <a:r>
                        <a:rPr lang="es-BO" strike="noStrike" dirty="0">
                          <a:solidFill>
                            <a:srgbClr val="000000"/>
                          </a:solidFill>
                          <a:latin typeface="Calibri"/>
                        </a:rPr>
                        <a:t>Separa la </a:t>
                      </a:r>
                      <a:r>
                        <a:rPr lang="es-BO" strike="noStrike" dirty="0" smtClean="0">
                          <a:solidFill>
                            <a:srgbClr val="000000"/>
                          </a:solidFill>
                          <a:latin typeface="Calibri"/>
                        </a:rPr>
                        <a:t>vista del </a:t>
                      </a:r>
                      <a:r>
                        <a:rPr lang="es-BO" strike="noStrike" dirty="0">
                          <a:solidFill>
                            <a:srgbClr val="000000"/>
                          </a:solidFill>
                          <a:latin typeface="Calibri"/>
                        </a:rPr>
                        <a:t>estado de un objeto del objeto en sí mismo y permite que se proporcionen </a:t>
                      </a:r>
                      <a:r>
                        <a:rPr lang="es-BO" strike="noStrike" dirty="0" smtClean="0">
                          <a:solidFill>
                            <a:srgbClr val="000000"/>
                          </a:solidFill>
                          <a:latin typeface="Calibri"/>
                        </a:rPr>
                        <a:t>vistas alternativas</a:t>
                      </a:r>
                      <a:r>
                        <a:rPr lang="es-BO" strike="noStrike" dirty="0">
                          <a:solidFill>
                            <a:srgbClr val="000000"/>
                          </a:solidFill>
                          <a:latin typeface="Calibri"/>
                        </a:rPr>
                        <a:t>. Cuando el estado del objeto cambia, todas las </a:t>
                      </a:r>
                      <a:r>
                        <a:rPr lang="es-BO" strike="noStrike" dirty="0" smtClean="0">
                          <a:solidFill>
                            <a:srgbClr val="000000"/>
                          </a:solidFill>
                          <a:latin typeface="Calibri"/>
                        </a:rPr>
                        <a:t>vistas</a:t>
                      </a:r>
                      <a:r>
                        <a:rPr lang="es-BO" strike="noStrike" baseline="0" dirty="0" smtClean="0">
                          <a:solidFill>
                            <a:srgbClr val="000000"/>
                          </a:solidFill>
                          <a:latin typeface="Calibri"/>
                        </a:rPr>
                        <a:t>  </a:t>
                      </a:r>
                      <a:r>
                        <a:rPr lang="es-BO" strike="noStrike" dirty="0" smtClean="0">
                          <a:solidFill>
                            <a:srgbClr val="000000"/>
                          </a:solidFill>
                          <a:latin typeface="Calibri"/>
                        </a:rPr>
                        <a:t>son </a:t>
                      </a:r>
                      <a:r>
                        <a:rPr lang="es-BO" strike="noStrike" dirty="0">
                          <a:solidFill>
                            <a:srgbClr val="000000"/>
                          </a:solidFill>
                          <a:latin typeface="Calibri"/>
                        </a:rPr>
                        <a:t>automáticamente notificadas y actualizadas para reflejar el cambio.</a:t>
                      </a:r>
                      <a:endParaRPr dirty="0"/>
                    </a:p>
                  </a:txBody>
                  <a:tcPr/>
                </a:tc>
              </a:tr>
              <a:tr h="2835000">
                <a:tc>
                  <a:txBody>
                    <a:bodyPr/>
                    <a:lstStyle/>
                    <a:p>
                      <a:pPr>
                        <a:lnSpc>
                          <a:spcPct val="100000"/>
                        </a:lnSpc>
                      </a:pPr>
                      <a:r>
                        <a:rPr lang="es-BO" strike="noStrike">
                          <a:solidFill>
                            <a:srgbClr val="000000"/>
                          </a:solidFill>
                          <a:latin typeface="Calibri"/>
                        </a:rPr>
                        <a:t>Descripción del problema</a:t>
                      </a:r>
                      <a:endParaRPr/>
                    </a:p>
                  </a:txBody>
                  <a:tcPr/>
                </a:tc>
                <a:tc>
                  <a:txBody>
                    <a:bodyPr/>
                    <a:lstStyle/>
                    <a:p>
                      <a:pPr>
                        <a:lnSpc>
                          <a:spcPct val="100000"/>
                        </a:lnSpc>
                      </a:pPr>
                      <a:r>
                        <a:rPr lang="es-BO" strike="noStrike" dirty="0">
                          <a:solidFill>
                            <a:srgbClr val="000000"/>
                          </a:solidFill>
                          <a:latin typeface="Calibri"/>
                        </a:rPr>
                        <a:t>En muchas situaciones, usted tiene que proporcionar varias </a:t>
                      </a:r>
                      <a:r>
                        <a:rPr lang="es-BO" strike="noStrike" dirty="0" smtClean="0">
                          <a:solidFill>
                            <a:srgbClr val="000000"/>
                          </a:solidFill>
                          <a:latin typeface="Calibri"/>
                        </a:rPr>
                        <a:t>vistas de </a:t>
                      </a:r>
                      <a:r>
                        <a:rPr lang="es-BO" strike="noStrike" dirty="0">
                          <a:solidFill>
                            <a:srgbClr val="000000"/>
                          </a:solidFill>
                          <a:latin typeface="Calibri"/>
                        </a:rPr>
                        <a:t>información de estado, como por ejemplo una pantalla gráfica y una pantalla  tabular. No todos ellos pueden ser conocidos cuando se especifica la información. Todas las presentaciones alternativas deben apoyar la interacción y, cuando se cambia el estado, todas las pantallas deben ser actualizados. </a:t>
                      </a:r>
                      <a:endParaRPr dirty="0"/>
                    </a:p>
                    <a:p>
                      <a:pPr>
                        <a:lnSpc>
                          <a:spcPct val="100000"/>
                        </a:lnSpc>
                      </a:pPr>
                      <a:r>
                        <a:rPr lang="es-BO" strike="noStrike" dirty="0">
                          <a:solidFill>
                            <a:srgbClr val="000000"/>
                          </a:solidFill>
                          <a:latin typeface="Calibri"/>
                        </a:rPr>
                        <a:t>Este patrón se puede utilizar en todas las situaciones en que se requiere más de un formato de visualización de la información de estado y donde no es necesario que el objeto, que mantiene la información de estado, sepa acerca de los formatos de visualización específicos utilizados.</a:t>
                      </a:r>
                      <a:endParaRPr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Múltiples </a:t>
            </a:r>
            <a:r>
              <a:rPr lang="es-BO" sz="4400" strike="noStrike" dirty="0" smtClean="0">
                <a:solidFill>
                  <a:srgbClr val="000000"/>
                </a:solidFill>
                <a:latin typeface="Calibri"/>
              </a:rPr>
              <a:t>vistas utilizando </a:t>
            </a:r>
            <a:r>
              <a:rPr lang="es-BO" sz="4400" strike="noStrike" dirty="0">
                <a:solidFill>
                  <a:srgbClr val="000000"/>
                </a:solidFill>
                <a:latin typeface="Calibri"/>
              </a:rPr>
              <a:t>el patrón Observador</a:t>
            </a:r>
            <a:endParaRPr dirty="0"/>
          </a:p>
        </p:txBody>
      </p:sp>
      <p:pic>
        <p:nvPicPr>
          <p:cNvPr id="176" name="Content Placeholder 3"/>
          <p:cNvPicPr/>
          <p:nvPr/>
        </p:nvPicPr>
        <p:blipFill>
          <a:blip r:embed="rId2" cstate="print"/>
          <a:srcRect l="-7704" r="-7704"/>
          <a:stretch/>
        </p:blipFill>
        <p:spPr>
          <a:xfrm>
            <a:off x="467640" y="1917000"/>
            <a:ext cx="7974000" cy="4385160"/>
          </a:xfrm>
          <a:prstGeom prst="rect">
            <a:avLst/>
          </a:prstGeom>
          <a:ln>
            <a:noFill/>
          </a:ln>
        </p:spPr>
      </p:pic>
      <p:sp>
        <p:nvSpPr>
          <p:cNvPr id="177" name="CustomShape 2"/>
          <p:cNvSpPr/>
          <p:nvPr/>
        </p:nvSpPr>
        <p:spPr>
          <a:xfrm>
            <a:off x="1187640" y="4509000"/>
            <a:ext cx="1511640" cy="115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Observador 1</a:t>
            </a:r>
            <a:endParaRPr/>
          </a:p>
        </p:txBody>
      </p:sp>
      <p:sp>
        <p:nvSpPr>
          <p:cNvPr id="178" name="CustomShape 3"/>
          <p:cNvSpPr/>
          <p:nvPr/>
        </p:nvSpPr>
        <p:spPr>
          <a:xfrm>
            <a:off x="6156000" y="4509000"/>
            <a:ext cx="1511640" cy="115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Observador 2</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Reutilización</a:t>
            </a:r>
            <a:endParaRPr/>
          </a:p>
        </p:txBody>
      </p:sp>
      <p:sp>
        <p:nvSpPr>
          <p:cNvPr id="186" name="TextShape 2"/>
          <p:cNvSpPr txBox="1"/>
          <p:nvPr/>
        </p:nvSpPr>
        <p:spPr>
          <a:xfrm>
            <a:off x="323528" y="1268760"/>
            <a:ext cx="8229240" cy="50691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Desde la década de 1960 hasta la década de 1990, la mayoría del nuevo software ha sido desarrollado desde cero, escribiendo todo el código en un lenguaje de programación de alto nivel.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La única reutilización o software significativo fue la reutilización de funciones y objetos en las bibliotecas de lenguajes de programación.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Los costes y la presión del horario significan que este enfoque se hizo cada vez más inviable, especialmente para los sistemas comerciales y basados ​​en Internet.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Un enfoque del desarrollo basado en torno a la reutilización de software existente surgió y ahora se utiliza generalmente para el software empresarial y científico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67544" y="0"/>
            <a:ext cx="8229240" cy="836712"/>
          </a:xfrm>
          <a:prstGeom prst="rect">
            <a:avLst/>
          </a:prstGeom>
          <a:noFill/>
          <a:ln>
            <a:noFill/>
          </a:ln>
        </p:spPr>
        <p:txBody>
          <a:bodyPr anchor="ctr"/>
          <a:lstStyle/>
          <a:p>
            <a:pPr algn="ctr">
              <a:lnSpc>
                <a:spcPct val="100000"/>
              </a:lnSpc>
            </a:pPr>
            <a:r>
              <a:rPr lang="es-BO" sz="4400" strike="noStrike" dirty="0">
                <a:solidFill>
                  <a:srgbClr val="000000"/>
                </a:solidFill>
                <a:latin typeface="Calibri"/>
              </a:rPr>
              <a:t>Niveles de reutilización</a:t>
            </a:r>
            <a:endParaRPr dirty="0"/>
          </a:p>
        </p:txBody>
      </p:sp>
      <p:sp>
        <p:nvSpPr>
          <p:cNvPr id="188" name="TextShape 2"/>
          <p:cNvSpPr txBox="1"/>
          <p:nvPr/>
        </p:nvSpPr>
        <p:spPr>
          <a:xfrm>
            <a:off x="395536" y="764704"/>
            <a:ext cx="8229240" cy="5688632"/>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El nivel de abstracción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En este nivel, no se emplea el software directamente, pero se utiliza el conocimiento de las abstracciones exitosas en el diseño de su software.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El nivel del objeto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En este nivel, vuelve a utilizar directamente los objetos de una biblioteca en lugar de escribir el código manualmente.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El nivel de los componentes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Los componentes son colecciones de objetos y clases de objetos que se reutilizan en los sistemas de aplicación.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El nivel de sistema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En este nivel, se vuelve a utilizar los sistemas de aplicación </a:t>
            </a:r>
            <a:r>
              <a:rPr lang="es-BO" sz="2400" dirty="0" smtClean="0">
                <a:solidFill>
                  <a:srgbClr val="46424D"/>
                </a:solidFill>
                <a:latin typeface="Arial"/>
                <a:ea typeface="ＭＳ Ｐゴシック"/>
              </a:rPr>
              <a:t>enteros.</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5536" y="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Costos de Reutilización</a:t>
            </a:r>
            <a:endParaRPr dirty="0"/>
          </a:p>
        </p:txBody>
      </p:sp>
      <p:sp>
        <p:nvSpPr>
          <p:cNvPr id="190" name="TextShape 2"/>
          <p:cNvSpPr txBox="1"/>
          <p:nvPr/>
        </p:nvSpPr>
        <p:spPr>
          <a:xfrm>
            <a:off x="323528" y="980728"/>
            <a:ext cx="8229240" cy="5256584"/>
          </a:xfrm>
          <a:prstGeom prst="rect">
            <a:avLst/>
          </a:prstGeom>
          <a:noFill/>
          <a:ln>
            <a:noFill/>
          </a:ln>
        </p:spPr>
        <p:txBody>
          <a:bodyPr/>
          <a:lstStyle/>
          <a:p>
            <a:pPr>
              <a:lnSpc>
                <a:spcPct val="100000"/>
              </a:lnSpc>
              <a:buFont typeface="Arial"/>
              <a:buChar char="•"/>
            </a:pPr>
            <a:endParaRPr lang="es-BO" sz="2400" dirty="0" smtClean="0">
              <a:solidFill>
                <a:srgbClr val="46424D"/>
              </a:solidFill>
              <a:latin typeface="Arial"/>
              <a:ea typeface="ＭＳ Ｐゴシック"/>
            </a:endParaRPr>
          </a:p>
          <a:p>
            <a:pPr>
              <a:lnSpc>
                <a:spcPct val="100000"/>
              </a:lnSpc>
            </a:pPr>
            <a:r>
              <a:rPr lang="es-BO" sz="2400" dirty="0" smtClean="0">
                <a:solidFill>
                  <a:srgbClr val="46424D"/>
                </a:solidFill>
                <a:latin typeface="Arial"/>
                <a:ea typeface="ＭＳ Ｐゴシック"/>
              </a:rPr>
              <a:t>Considerar:</a:t>
            </a:r>
          </a:p>
          <a:p>
            <a:pPr>
              <a:lnSpc>
                <a:spcPct val="100000"/>
              </a:lnSpc>
              <a:buFont typeface="Arial"/>
              <a:buChar char="•"/>
            </a:pPr>
            <a:r>
              <a:rPr lang="es-BO" sz="2400" dirty="0" smtClean="0">
                <a:solidFill>
                  <a:srgbClr val="46424D"/>
                </a:solidFill>
                <a:latin typeface="Arial"/>
                <a:ea typeface="ＭＳ Ｐゴシック"/>
              </a:rPr>
              <a:t>Los </a:t>
            </a:r>
            <a:r>
              <a:rPr lang="es-BO" sz="2400" dirty="0">
                <a:solidFill>
                  <a:srgbClr val="46424D"/>
                </a:solidFill>
                <a:latin typeface="Arial"/>
                <a:ea typeface="ＭＳ Ｐゴシック"/>
              </a:rPr>
              <a:t>costos del tiempo invertido en busca de software para la reutilización y la evaluación de si es o no ajustable a sus necesidades. </a:t>
            </a:r>
            <a:endParaRPr lang="es-BO" sz="2400" dirty="0" smtClean="0">
              <a:solidFill>
                <a:srgbClr val="46424D"/>
              </a:solidFill>
              <a:latin typeface="Arial"/>
              <a:ea typeface="ＭＳ Ｐゴシック"/>
            </a:endParaRPr>
          </a:p>
          <a:p>
            <a:pPr>
              <a:lnSpc>
                <a:spcPct val="100000"/>
              </a:lnSpc>
              <a:buFont typeface="Arial"/>
              <a:buChar char="•"/>
            </a:pPr>
            <a:r>
              <a:rPr lang="es-BO" sz="2400" dirty="0" smtClean="0">
                <a:solidFill>
                  <a:srgbClr val="46424D"/>
                </a:solidFill>
                <a:latin typeface="Arial"/>
                <a:ea typeface="ＭＳ Ｐゴシック"/>
              </a:rPr>
              <a:t>Los costos </a:t>
            </a:r>
            <a:r>
              <a:rPr lang="es-BO" sz="2400" dirty="0">
                <a:solidFill>
                  <a:srgbClr val="46424D"/>
                </a:solidFill>
                <a:latin typeface="Arial"/>
                <a:ea typeface="ＭＳ Ｐゴシック"/>
              </a:rPr>
              <a:t>de la compra de software </a:t>
            </a:r>
            <a:r>
              <a:rPr lang="es-BO" sz="2400" dirty="0" smtClean="0">
                <a:solidFill>
                  <a:srgbClr val="46424D"/>
                </a:solidFill>
                <a:latin typeface="Arial"/>
                <a:ea typeface="ＭＳ Ｐゴシック"/>
              </a:rPr>
              <a:t>reutilizable.</a:t>
            </a:r>
          </a:p>
          <a:p>
            <a:pPr>
              <a:lnSpc>
                <a:spcPct val="100000"/>
              </a:lnSpc>
              <a:buFont typeface="Arial"/>
              <a:buChar char="•"/>
            </a:pPr>
            <a:r>
              <a:rPr lang="es-BO" sz="2400" dirty="0">
                <a:solidFill>
                  <a:srgbClr val="46424D"/>
                </a:solidFill>
                <a:latin typeface="Arial"/>
                <a:ea typeface="ＭＳ Ｐゴシック"/>
              </a:rPr>
              <a:t>Los </a:t>
            </a:r>
            <a:r>
              <a:rPr lang="es-BO" sz="2400" dirty="0" smtClean="0">
                <a:solidFill>
                  <a:srgbClr val="46424D"/>
                </a:solidFill>
                <a:latin typeface="Arial"/>
                <a:ea typeface="ＭＳ Ｐゴシック"/>
              </a:rPr>
              <a:t>costos </a:t>
            </a:r>
            <a:r>
              <a:rPr lang="es-BO" sz="2400" dirty="0">
                <a:solidFill>
                  <a:srgbClr val="46424D"/>
                </a:solidFill>
                <a:latin typeface="Arial"/>
                <a:ea typeface="ＭＳ Ｐゴシック"/>
              </a:rPr>
              <a:t>de adaptación y configuración de los componentes o sistemas de software reutilizables para reflejar los requisitos del sistema que se está desarrollando.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Los costos de la integración de los elementos de software reutilizables entre sí (si está utilizando software de fuentes diferentes) y con el nuevo código que se ha desarrollado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Gestión de la </a:t>
            </a:r>
            <a:r>
              <a:rPr lang="es-BO" sz="4400" strike="noStrike" dirty="0" smtClean="0">
                <a:solidFill>
                  <a:srgbClr val="000000"/>
                </a:solidFill>
                <a:latin typeface="Calibri"/>
              </a:rPr>
              <a:t>configuración</a:t>
            </a:r>
            <a:endParaRPr dirty="0"/>
          </a:p>
        </p:txBody>
      </p:sp>
      <p:sp>
        <p:nvSpPr>
          <p:cNvPr id="192"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La gestión de la configuración es el nombre que recibe el proceso general de la gestión de un sistema de software cambiante.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El objetivo de la gestión de la configuración es apoyar el proceso de integración de sistemas para que todos los desarrolladores puedan acceder al código y a la documentación del proyecto de una manera controlada, averiguar qué cambios se han hecho, y compilar y enlazar componentes para crear un sistema. </a:t>
            </a:r>
            <a:endParaRPr lang="es-BO" sz="2400" dirty="0" smtClean="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395536" y="-171400"/>
            <a:ext cx="8229240" cy="1142640"/>
          </a:xfrm>
          <a:prstGeom prst="rect">
            <a:avLst/>
          </a:prstGeom>
          <a:noFill/>
          <a:ln>
            <a:noFill/>
          </a:ln>
        </p:spPr>
        <p:txBody>
          <a:bodyPr anchor="ctr"/>
          <a:lstStyle/>
          <a:p>
            <a:pPr algn="ctr">
              <a:lnSpc>
                <a:spcPct val="100000"/>
              </a:lnSpc>
            </a:pPr>
            <a:r>
              <a:rPr lang="es-BO" sz="3200" strike="noStrike" dirty="0">
                <a:solidFill>
                  <a:srgbClr val="000000"/>
                </a:solidFill>
                <a:latin typeface="Calibri"/>
              </a:rPr>
              <a:t>Actividades de gestión de configuración</a:t>
            </a:r>
            <a:endParaRPr sz="3200" dirty="0"/>
          </a:p>
        </p:txBody>
      </p:sp>
      <p:sp>
        <p:nvSpPr>
          <p:cNvPr id="194" name="TextShape 2"/>
          <p:cNvSpPr txBox="1"/>
          <p:nvPr/>
        </p:nvSpPr>
        <p:spPr>
          <a:xfrm>
            <a:off x="323528" y="764704"/>
            <a:ext cx="8229240" cy="6093296"/>
          </a:xfrm>
          <a:prstGeom prst="rect">
            <a:avLst/>
          </a:prstGeom>
          <a:noFill/>
          <a:ln>
            <a:noFill/>
          </a:ln>
        </p:spPr>
        <p:txBody>
          <a:bodyPr/>
          <a:lstStyle/>
          <a:p>
            <a:pPr>
              <a:buFont typeface="Arial"/>
              <a:buChar char="•"/>
            </a:pPr>
            <a:r>
              <a:rPr lang="es-BO" sz="2400" b="1" dirty="0">
                <a:solidFill>
                  <a:srgbClr val="46424D"/>
                </a:solidFill>
                <a:latin typeface="Arial"/>
                <a:ea typeface="ＭＳ Ｐゴシック"/>
              </a:rPr>
              <a:t>Gestión de versiones</a:t>
            </a:r>
            <a:r>
              <a:rPr lang="es-BO" sz="2400" dirty="0">
                <a:solidFill>
                  <a:srgbClr val="46424D"/>
                </a:solidFill>
                <a:latin typeface="Arial"/>
                <a:ea typeface="ＭＳ Ｐゴシック"/>
              </a:rPr>
              <a:t>, </a:t>
            </a:r>
            <a:r>
              <a:rPr lang="es-BO" sz="2400" dirty="0" smtClean="0">
                <a:solidFill>
                  <a:srgbClr val="46424D"/>
                </a:solidFill>
                <a:latin typeface="Arial"/>
                <a:ea typeface="ＭＳ Ｐゴシック"/>
              </a:rPr>
              <a:t>para </a:t>
            </a:r>
            <a:r>
              <a:rPr lang="es-BO" sz="2400" dirty="0">
                <a:solidFill>
                  <a:srgbClr val="46424D"/>
                </a:solidFill>
                <a:latin typeface="Arial"/>
                <a:ea typeface="ＭＳ Ｐゴシック"/>
              </a:rPr>
              <a:t>realizar un seguimiento de las diferentes versiones de los componentes de software. Los sistemas de gestión de la versión incluyen facilidades para coordinar el desarrollo de varios programadores</a:t>
            </a:r>
            <a:r>
              <a:rPr lang="es-BO" sz="2400" dirty="0" smtClean="0">
                <a:solidFill>
                  <a:srgbClr val="46424D"/>
                </a:solidFill>
                <a:latin typeface="Arial"/>
                <a:ea typeface="ＭＳ Ｐゴシック"/>
              </a:rPr>
              <a:t>.</a:t>
            </a:r>
          </a:p>
          <a:p>
            <a:r>
              <a:rPr lang="es-BO" sz="2400" dirty="0" smtClean="0">
                <a:solidFill>
                  <a:srgbClr val="46424D"/>
                </a:solidFill>
                <a:latin typeface="Arial"/>
                <a:ea typeface="ＭＳ Ｐゴシック"/>
              </a:rPr>
              <a:t> </a:t>
            </a:r>
          </a:p>
          <a:p>
            <a:pPr>
              <a:buFont typeface="Arial"/>
              <a:buChar char="•"/>
            </a:pPr>
            <a:r>
              <a:rPr lang="es-BO" sz="2400" b="1" dirty="0" smtClean="0">
                <a:solidFill>
                  <a:srgbClr val="46424D"/>
                </a:solidFill>
                <a:latin typeface="Arial"/>
                <a:ea typeface="ＭＳ Ｐゴシック"/>
              </a:rPr>
              <a:t>Integración </a:t>
            </a:r>
            <a:r>
              <a:rPr lang="es-BO" sz="2400" b="1" dirty="0">
                <a:solidFill>
                  <a:srgbClr val="46424D"/>
                </a:solidFill>
                <a:latin typeface="Arial"/>
                <a:ea typeface="ＭＳ Ｐゴシック"/>
              </a:rPr>
              <a:t>de sistemas</a:t>
            </a:r>
            <a:r>
              <a:rPr lang="es-BO" sz="2400" dirty="0">
                <a:solidFill>
                  <a:srgbClr val="46424D"/>
                </a:solidFill>
                <a:latin typeface="Arial"/>
                <a:ea typeface="ＭＳ Ｐゴシック"/>
              </a:rPr>
              <a:t>, </a:t>
            </a:r>
            <a:r>
              <a:rPr lang="es-BO" sz="2400" dirty="0" smtClean="0">
                <a:solidFill>
                  <a:srgbClr val="46424D"/>
                </a:solidFill>
                <a:latin typeface="Arial"/>
                <a:ea typeface="ＭＳ Ｐゴシック"/>
              </a:rPr>
              <a:t>proporciona </a:t>
            </a:r>
            <a:r>
              <a:rPr lang="es-BO" sz="2400" dirty="0">
                <a:solidFill>
                  <a:srgbClr val="46424D"/>
                </a:solidFill>
                <a:latin typeface="Arial"/>
                <a:ea typeface="ＭＳ Ｐゴシック"/>
              </a:rPr>
              <a:t>apoyo </a:t>
            </a:r>
            <a:r>
              <a:rPr lang="es-BO" sz="2400" dirty="0" smtClean="0">
                <a:solidFill>
                  <a:srgbClr val="46424D"/>
                </a:solidFill>
                <a:latin typeface="Arial"/>
                <a:ea typeface="ＭＳ Ｐゴシック"/>
              </a:rPr>
              <a:t>a </a:t>
            </a:r>
            <a:r>
              <a:rPr lang="es-BO" sz="2400" dirty="0">
                <a:solidFill>
                  <a:srgbClr val="46424D"/>
                </a:solidFill>
                <a:latin typeface="Arial"/>
                <a:ea typeface="ＭＳ Ｐゴシック"/>
              </a:rPr>
              <a:t>los desarrolladores a definir qué versiones de </a:t>
            </a:r>
            <a:r>
              <a:rPr lang="es-BO" sz="2400" dirty="0" smtClean="0">
                <a:solidFill>
                  <a:srgbClr val="46424D"/>
                </a:solidFill>
                <a:latin typeface="Arial"/>
                <a:ea typeface="ＭＳ Ｐゴシック"/>
              </a:rPr>
              <a:t>los componentes </a:t>
            </a:r>
            <a:r>
              <a:rPr lang="es-BO" sz="2400" dirty="0">
                <a:solidFill>
                  <a:srgbClr val="46424D"/>
                </a:solidFill>
                <a:latin typeface="Arial"/>
                <a:ea typeface="ＭＳ Ｐゴシック"/>
              </a:rPr>
              <a:t>se utilizan para crear cada versión de un sistema. Esta descripción se utiliza entonces para construir un sistema de forma automática mediante la compilación y la vinculación a los componentes necesarios.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b="1" dirty="0">
                <a:solidFill>
                  <a:srgbClr val="46424D"/>
                </a:solidFill>
                <a:latin typeface="Arial"/>
                <a:ea typeface="ＭＳ Ｐゴシック"/>
              </a:rPr>
              <a:t>Seguimiento de problemas</a:t>
            </a:r>
            <a:r>
              <a:rPr lang="es-BO" sz="2400" dirty="0">
                <a:solidFill>
                  <a:srgbClr val="46424D"/>
                </a:solidFill>
                <a:latin typeface="Arial"/>
                <a:ea typeface="ＭＳ Ｐゴシック"/>
              </a:rPr>
              <a:t>, </a:t>
            </a:r>
            <a:r>
              <a:rPr lang="es-BO" sz="2400" dirty="0" smtClean="0">
                <a:solidFill>
                  <a:srgbClr val="46424D"/>
                </a:solidFill>
                <a:latin typeface="Arial"/>
                <a:ea typeface="ＭＳ Ｐゴシック"/>
              </a:rPr>
              <a:t>brinda </a:t>
            </a:r>
            <a:r>
              <a:rPr lang="es-BO" sz="2400" dirty="0">
                <a:solidFill>
                  <a:srgbClr val="46424D"/>
                </a:solidFill>
                <a:latin typeface="Arial"/>
                <a:ea typeface="ＭＳ Ｐゴシック"/>
              </a:rPr>
              <a:t>apoyo para </a:t>
            </a:r>
            <a:r>
              <a:rPr lang="es-BO" sz="2400" dirty="0" smtClean="0">
                <a:solidFill>
                  <a:srgbClr val="46424D"/>
                </a:solidFill>
                <a:latin typeface="Arial"/>
                <a:ea typeface="ＭＳ Ｐゴシック"/>
              </a:rPr>
              <a:t>que  </a:t>
            </a:r>
            <a:r>
              <a:rPr lang="es-BO" sz="2400" dirty="0">
                <a:solidFill>
                  <a:srgbClr val="46424D"/>
                </a:solidFill>
                <a:latin typeface="Arial"/>
                <a:ea typeface="ＭＳ Ｐゴシック"/>
              </a:rPr>
              <a:t>los usuarios </a:t>
            </a:r>
            <a:r>
              <a:rPr lang="es-BO" sz="2400" dirty="0" smtClean="0">
                <a:solidFill>
                  <a:srgbClr val="46424D"/>
                </a:solidFill>
                <a:latin typeface="Arial"/>
                <a:ea typeface="ＭＳ Ｐゴシック"/>
              </a:rPr>
              <a:t>reporten errores </a:t>
            </a:r>
            <a:r>
              <a:rPr lang="es-BO" sz="2400" dirty="0">
                <a:solidFill>
                  <a:srgbClr val="46424D"/>
                </a:solidFill>
                <a:latin typeface="Arial"/>
                <a:ea typeface="ＭＳ Ｐゴシック"/>
              </a:rPr>
              <a:t>y </a:t>
            </a:r>
            <a:r>
              <a:rPr lang="es-BO" sz="2400" dirty="0" smtClean="0">
                <a:solidFill>
                  <a:srgbClr val="46424D"/>
                </a:solidFill>
                <a:latin typeface="Arial"/>
                <a:ea typeface="ＭＳ Ｐゴシック"/>
              </a:rPr>
              <a:t>problemas. Los </a:t>
            </a:r>
            <a:r>
              <a:rPr lang="es-BO" sz="2400" dirty="0">
                <a:solidFill>
                  <a:srgbClr val="46424D"/>
                </a:solidFill>
                <a:latin typeface="Arial"/>
                <a:ea typeface="ＭＳ Ｐゴシック"/>
              </a:rPr>
              <a:t>desarrolladores </a:t>
            </a:r>
            <a:r>
              <a:rPr lang="es-BO" sz="2400" dirty="0" smtClean="0">
                <a:solidFill>
                  <a:srgbClr val="46424D"/>
                </a:solidFill>
                <a:latin typeface="Arial"/>
                <a:ea typeface="ＭＳ Ｐゴシック"/>
              </a:rPr>
              <a:t>ven </a:t>
            </a:r>
            <a:r>
              <a:rPr lang="es-BO" sz="2400" dirty="0">
                <a:solidFill>
                  <a:srgbClr val="46424D"/>
                </a:solidFill>
                <a:latin typeface="Arial"/>
                <a:ea typeface="ＭＳ Ｐゴシック"/>
              </a:rPr>
              <a:t>quién está trabajando en estos problemas y cuando </a:t>
            </a:r>
            <a:r>
              <a:rPr lang="es-BO" sz="2400" dirty="0" smtClean="0">
                <a:solidFill>
                  <a:srgbClr val="46424D"/>
                </a:solidFill>
                <a:latin typeface="Arial"/>
                <a:ea typeface="ＭＳ Ｐゴシック"/>
              </a:rPr>
              <a:t>están resueltos.</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0" y="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Desarrollo </a:t>
            </a:r>
            <a:r>
              <a:rPr lang="es-BO" sz="4400" dirty="0" err="1" smtClean="0">
                <a:solidFill>
                  <a:srgbClr val="000000"/>
                </a:solidFill>
                <a:latin typeface="Calibri"/>
              </a:rPr>
              <a:t>huesped</a:t>
            </a:r>
            <a:r>
              <a:rPr lang="es-BO" sz="4400" dirty="0" smtClean="0">
                <a:solidFill>
                  <a:srgbClr val="000000"/>
                </a:solidFill>
                <a:latin typeface="Calibri"/>
              </a:rPr>
              <a:t> - </a:t>
            </a:r>
            <a:r>
              <a:rPr lang="es-BO" sz="4400" strike="noStrike" dirty="0" smtClean="0">
                <a:solidFill>
                  <a:srgbClr val="000000"/>
                </a:solidFill>
                <a:latin typeface="Calibri"/>
              </a:rPr>
              <a:t>objetivo</a:t>
            </a:r>
            <a:endParaRPr dirty="0"/>
          </a:p>
        </p:txBody>
      </p:sp>
      <p:sp>
        <p:nvSpPr>
          <p:cNvPr id="196" name="TextShape 2"/>
          <p:cNvSpPr txBox="1"/>
          <p:nvPr/>
        </p:nvSpPr>
        <p:spPr>
          <a:xfrm>
            <a:off x="323528" y="980728"/>
            <a:ext cx="8229240" cy="5688632"/>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La mayoría del software está desarrollado en un equipo </a:t>
            </a:r>
            <a:r>
              <a:rPr lang="es-BO" sz="2400" dirty="0" smtClean="0">
                <a:solidFill>
                  <a:srgbClr val="46424D"/>
                </a:solidFill>
                <a:latin typeface="Arial"/>
                <a:ea typeface="ＭＳ Ｐゴシック"/>
              </a:rPr>
              <a:t>pero </a:t>
            </a:r>
            <a:r>
              <a:rPr lang="es-BO" sz="2400" dirty="0">
                <a:solidFill>
                  <a:srgbClr val="46424D"/>
                </a:solidFill>
                <a:latin typeface="Arial"/>
                <a:ea typeface="ＭＳ Ｐゴシック"/>
              </a:rPr>
              <a:t>se ejecuta en una máquina diferente (el objetivo).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De manera más general, podemos hablar de una plataforma de desarrollo y una plataforma de ejecución.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Una plataforma es algo más que hardware. </a:t>
            </a:r>
            <a:r>
              <a:rPr lang="es-BO" sz="2400" dirty="0" smtClean="0">
                <a:solidFill>
                  <a:srgbClr val="46424D"/>
                </a:solidFill>
                <a:latin typeface="Arial"/>
                <a:ea typeface="ＭＳ Ｐゴシック"/>
              </a:rPr>
              <a:t>Incluye </a:t>
            </a:r>
            <a:r>
              <a:rPr lang="es-BO" sz="2400" dirty="0">
                <a:solidFill>
                  <a:srgbClr val="46424D"/>
                </a:solidFill>
                <a:latin typeface="Arial"/>
                <a:ea typeface="ＭＳ Ｐゴシック"/>
              </a:rPr>
              <a:t>el sistema operativo instalado, más otro software de soporte, tal como un sistema de base de datos de gestión o, para las plataformas de desarrollo, un entorno de desarrollo interactivo.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La plataforma de desarrollo por lo general tiene el software instalado diferente de la plataforma de ejecución; estas plataformas pueden tener diferentes arquitecturas</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395536" y="0"/>
            <a:ext cx="8229240" cy="980728"/>
          </a:xfrm>
          <a:prstGeom prst="rect">
            <a:avLst/>
          </a:prstGeom>
          <a:noFill/>
          <a:ln>
            <a:noFill/>
          </a:ln>
        </p:spPr>
        <p:txBody>
          <a:bodyPr anchor="ctr"/>
          <a:lstStyle/>
          <a:p>
            <a:pPr algn="ctr">
              <a:lnSpc>
                <a:spcPct val="100000"/>
              </a:lnSpc>
            </a:pPr>
            <a:r>
              <a:rPr lang="es-BO" sz="3200" strike="noStrike" dirty="0">
                <a:solidFill>
                  <a:srgbClr val="000000"/>
                </a:solidFill>
                <a:latin typeface="Calibri"/>
              </a:rPr>
              <a:t>Herramientas de plataforma de desarrollo</a:t>
            </a:r>
            <a:endParaRPr sz="3200" dirty="0"/>
          </a:p>
        </p:txBody>
      </p:sp>
      <p:sp>
        <p:nvSpPr>
          <p:cNvPr id="198" name="TextShape 2"/>
          <p:cNvSpPr txBox="1"/>
          <p:nvPr/>
        </p:nvSpPr>
        <p:spPr>
          <a:xfrm>
            <a:off x="395536" y="1268760"/>
            <a:ext cx="8229240" cy="540060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Un compilador integrado y sistema de edición dirigido a la sintaxis que le permite crear, editar y compilar código</a:t>
            </a:r>
            <a:r>
              <a:rPr lang="es-BO" sz="2400" dirty="0" smtClean="0">
                <a:solidFill>
                  <a:srgbClr val="46424D"/>
                </a:solidFill>
                <a:latin typeface="Arial"/>
                <a:ea typeface="ＭＳ Ｐゴシック"/>
              </a:rPr>
              <a:t>.</a:t>
            </a:r>
          </a:p>
          <a:p>
            <a:r>
              <a:rPr lang="es-BO" sz="2400" dirty="0" smtClean="0">
                <a:solidFill>
                  <a:srgbClr val="46424D"/>
                </a:solidFill>
                <a:latin typeface="Arial"/>
                <a:ea typeface="ＭＳ Ｐゴシック"/>
              </a:rPr>
              <a:t> </a:t>
            </a:r>
          </a:p>
          <a:p>
            <a:pPr>
              <a:buFont typeface="Arial"/>
              <a:buChar char="•"/>
            </a:pPr>
            <a:r>
              <a:rPr lang="es-BO" sz="2400" dirty="0">
                <a:solidFill>
                  <a:srgbClr val="46424D"/>
                </a:solidFill>
                <a:latin typeface="Arial"/>
                <a:ea typeface="ＭＳ Ｐゴシック"/>
              </a:rPr>
              <a:t>Un sistema de </a:t>
            </a:r>
            <a:r>
              <a:rPr lang="es-BO" sz="2400" dirty="0" smtClean="0">
                <a:solidFill>
                  <a:srgbClr val="46424D"/>
                </a:solidFill>
                <a:latin typeface="Arial"/>
                <a:ea typeface="ＭＳ Ｐゴシック"/>
              </a:rPr>
              <a:t>depuración. </a:t>
            </a: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Herramientas de edición de gráficos, tales como herramientas para editar los modelos </a:t>
            </a:r>
            <a:r>
              <a:rPr lang="es-BO" sz="2400" dirty="0" err="1">
                <a:solidFill>
                  <a:srgbClr val="46424D"/>
                </a:solidFill>
                <a:latin typeface="Arial"/>
                <a:ea typeface="ＭＳ Ｐゴシック"/>
              </a:rPr>
              <a:t>UML</a:t>
            </a:r>
            <a:r>
              <a:rPr lang="es-BO" sz="2400" dirty="0" smtClean="0">
                <a:solidFill>
                  <a:srgbClr val="46424D"/>
                </a:solidFill>
                <a:latin typeface="Arial"/>
                <a:ea typeface="ＭＳ Ｐゴシック"/>
              </a:rPr>
              <a:t>.</a:t>
            </a: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Herramientas de prueba, tales como </a:t>
            </a:r>
            <a:r>
              <a:rPr lang="es-BO" sz="2400" dirty="0" err="1">
                <a:solidFill>
                  <a:srgbClr val="46424D"/>
                </a:solidFill>
                <a:latin typeface="Arial"/>
                <a:ea typeface="ＭＳ Ｐゴシック"/>
              </a:rPr>
              <a:t>Junit</a:t>
            </a:r>
            <a:r>
              <a:rPr lang="es-BO" sz="2400" dirty="0">
                <a:solidFill>
                  <a:srgbClr val="46424D"/>
                </a:solidFill>
                <a:latin typeface="Arial"/>
                <a:ea typeface="ＭＳ Ｐゴシック"/>
              </a:rPr>
              <a:t> que puede ejecutar automáticamente una serie de pruebas en una nueva versión de un programa</a:t>
            </a:r>
            <a:r>
              <a:rPr lang="es-BO" sz="2400" dirty="0" smtClean="0">
                <a:solidFill>
                  <a:srgbClr val="46424D"/>
                </a:solidFill>
                <a:latin typeface="Arial"/>
                <a:ea typeface="ＭＳ Ｐゴシック"/>
              </a:rPr>
              <a:t>.</a:t>
            </a: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Herramientas de apoyo de proyectos que ayudan a organizar el código para diferentes proyectos de desarrollo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Un proceso de diseño orientado a objetos</a:t>
            </a:r>
            <a:endParaRPr/>
          </a:p>
        </p:txBody>
      </p:sp>
      <p:sp>
        <p:nvSpPr>
          <p:cNvPr id="87"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Procesos de diseño orientados a objetos </a:t>
            </a:r>
            <a:r>
              <a:rPr lang="es-BO" sz="2400" dirty="0" smtClean="0">
                <a:solidFill>
                  <a:srgbClr val="46424D"/>
                </a:solidFill>
                <a:latin typeface="Arial"/>
                <a:ea typeface="ＭＳ Ｐゴシック"/>
              </a:rPr>
              <a:t>suponen </a:t>
            </a:r>
            <a:r>
              <a:rPr lang="es-BO" sz="2400" dirty="0">
                <a:solidFill>
                  <a:srgbClr val="46424D"/>
                </a:solidFill>
                <a:latin typeface="Arial"/>
                <a:ea typeface="ＭＳ Ｐゴシック"/>
              </a:rPr>
              <a:t>el desarrollo de una serie de diferentes modelos de sistemas.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Ellos requieren un gran esfuerzo para el desarrollo y el mantenimiento de estos modelos y, para sistemas pequeños, esto puede no ser rentable.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Sin embargo, para los grandes sistemas desarrollados por diferentes modelos de diseño de grupos son un mecanismo de comunicación importante</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467544" y="332656"/>
            <a:ext cx="8229240" cy="1142640"/>
          </a:xfrm>
          <a:prstGeom prst="rect">
            <a:avLst/>
          </a:prstGeom>
          <a:noFill/>
          <a:ln>
            <a:noFill/>
          </a:ln>
        </p:spPr>
        <p:txBody>
          <a:bodyPr anchor="ctr"/>
          <a:lstStyle/>
          <a:p>
            <a:pPr algn="ctr">
              <a:lnSpc>
                <a:spcPct val="100000"/>
              </a:lnSpc>
            </a:pPr>
            <a:r>
              <a:rPr lang="es-BO" sz="3200" strike="noStrike" dirty="0">
                <a:solidFill>
                  <a:srgbClr val="000000"/>
                </a:solidFill>
                <a:latin typeface="Calibri"/>
              </a:rPr>
              <a:t>Entornos de desarrollo integrados (</a:t>
            </a:r>
            <a:r>
              <a:rPr lang="es-BO" sz="3200" strike="noStrike" dirty="0" err="1">
                <a:solidFill>
                  <a:srgbClr val="000000"/>
                </a:solidFill>
                <a:latin typeface="Calibri"/>
              </a:rPr>
              <a:t>IDEs</a:t>
            </a:r>
            <a:r>
              <a:rPr lang="es-BO" sz="3200" strike="noStrike" dirty="0">
                <a:solidFill>
                  <a:srgbClr val="000000"/>
                </a:solidFill>
                <a:latin typeface="Calibri"/>
              </a:rPr>
              <a:t>) </a:t>
            </a:r>
            <a:r>
              <a:rPr lang="es-BO" sz="4400" strike="noStrike" dirty="0">
                <a:solidFill>
                  <a:srgbClr val="000000"/>
                </a:solidFill>
                <a:latin typeface="Calibri"/>
              </a:rPr>
              <a:t>
</a:t>
            </a:r>
            <a:endParaRPr dirty="0"/>
          </a:p>
        </p:txBody>
      </p:sp>
      <p:sp>
        <p:nvSpPr>
          <p:cNvPr id="200" name="TextShape 2"/>
          <p:cNvSpPr txBox="1"/>
          <p:nvPr/>
        </p:nvSpPr>
        <p:spPr>
          <a:xfrm>
            <a:off x="467544" y="1124744"/>
            <a:ext cx="8229240" cy="5184576"/>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Las herramientas de desarrollo de software a menudo se agrupan para crear un entorno de desarrollo integrado (IDE).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Un IDE es un conjunto de herramientas de software que es compatible con diferentes aspectos del desarrollo de software, dentro de algún marco e interfaz de usuario comunes.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Las </a:t>
            </a:r>
            <a:r>
              <a:rPr lang="es-BO" sz="2400" dirty="0" err="1">
                <a:solidFill>
                  <a:srgbClr val="46424D"/>
                </a:solidFill>
                <a:latin typeface="Arial"/>
                <a:ea typeface="ＭＳ Ｐゴシック"/>
              </a:rPr>
              <a:t>IDEs</a:t>
            </a:r>
            <a:r>
              <a:rPr lang="es-BO" sz="2400" dirty="0">
                <a:solidFill>
                  <a:srgbClr val="46424D"/>
                </a:solidFill>
                <a:latin typeface="Arial"/>
                <a:ea typeface="ＭＳ Ｐゴシック"/>
              </a:rPr>
              <a:t> son creados para apoyar el desarrollo de un lenguaje específico de programación como Java. El IDE del lenguaje puede ser especialmente desarrollado, o puede ser una creación de instancias de un IDE de uso general, con herramientas específicas del lenguaje de apoyo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Desarrollo de código abierto 
</a:t>
            </a:r>
            <a:endParaRPr/>
          </a:p>
        </p:txBody>
      </p:sp>
      <p:sp>
        <p:nvSpPr>
          <p:cNvPr id="204" name="TextShape 2"/>
          <p:cNvSpPr txBox="1"/>
          <p:nvPr/>
        </p:nvSpPr>
        <p:spPr>
          <a:xfrm>
            <a:off x="323528" y="908720"/>
            <a:ext cx="8229240" cy="5616624"/>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Desarrollo de código abierto es un enfoque para el desarrollo de software en el que se publica el código fuente de un sistema de software y se invita a los voluntarios a participar en el proceso de desarrollo </a:t>
            </a:r>
            <a:endParaRPr lang="es-BO" sz="2400" dirty="0" smtClean="0">
              <a:solidFill>
                <a:srgbClr val="46424D"/>
              </a:solidFill>
              <a:latin typeface="Arial"/>
              <a:ea typeface="ＭＳ Ｐゴシック"/>
            </a:endParaRPr>
          </a:p>
          <a:p>
            <a:pPr>
              <a:buFont typeface="Arial"/>
              <a:buChar char="•"/>
            </a:pP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Sus raíces están en la Free Software </a:t>
            </a:r>
            <a:r>
              <a:rPr lang="es-BO" sz="2400" dirty="0" err="1">
                <a:solidFill>
                  <a:srgbClr val="46424D"/>
                </a:solidFill>
                <a:latin typeface="Arial"/>
                <a:ea typeface="ＭＳ Ｐゴシック"/>
              </a:rPr>
              <a:t>Foundation</a:t>
            </a:r>
            <a:r>
              <a:rPr lang="es-BO" sz="2400" dirty="0">
                <a:solidFill>
                  <a:srgbClr val="46424D"/>
                </a:solidFill>
                <a:latin typeface="Arial"/>
                <a:ea typeface="ＭＳ Ｐゴシック"/>
              </a:rPr>
              <a:t> (www.fsf.org), que aboga que el código fuente no debe </a:t>
            </a:r>
            <a:r>
              <a:rPr lang="es-BO" sz="2400">
                <a:solidFill>
                  <a:srgbClr val="46424D"/>
                </a:solidFill>
                <a:latin typeface="Arial"/>
                <a:ea typeface="ＭＳ Ｐゴシック"/>
              </a:rPr>
              <a:t>ser </a:t>
            </a:r>
            <a:r>
              <a:rPr lang="es-BO" sz="2400" smtClean="0">
                <a:solidFill>
                  <a:srgbClr val="46424D"/>
                </a:solidFill>
                <a:latin typeface="Arial"/>
                <a:ea typeface="ＭＳ Ｐゴシック"/>
              </a:rPr>
              <a:t>propietario </a:t>
            </a:r>
            <a:r>
              <a:rPr lang="es-BO" sz="2400" dirty="0">
                <a:solidFill>
                  <a:srgbClr val="46424D"/>
                </a:solidFill>
                <a:latin typeface="Arial"/>
                <a:ea typeface="ＭＳ Ｐゴシック"/>
              </a:rPr>
              <a:t>sino siempre debe estar disponible para que los usuarios examinen y </a:t>
            </a:r>
            <a:r>
              <a:rPr lang="es-BO" sz="2400" dirty="0" smtClean="0">
                <a:solidFill>
                  <a:srgbClr val="46424D"/>
                </a:solidFill>
                <a:latin typeface="Arial"/>
                <a:ea typeface="ＭＳ Ｐゴシック"/>
              </a:rPr>
              <a:t>modifiquen. </a:t>
            </a: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El software de código abierto extendió esta idea a través de Internet para reclutar a una población mucho más grande de desarrolladores </a:t>
            </a:r>
            <a:r>
              <a:rPr lang="es-BO" sz="2400" dirty="0" smtClean="0">
                <a:solidFill>
                  <a:srgbClr val="46424D"/>
                </a:solidFill>
                <a:latin typeface="Arial"/>
                <a:ea typeface="ＭＳ Ｐゴシック"/>
              </a:rPr>
              <a:t>voluntarios.</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467640" y="54864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Los sistemas de código abierto 
</a:t>
            </a:r>
            <a:endParaRPr/>
          </a:p>
        </p:txBody>
      </p:sp>
      <p:sp>
        <p:nvSpPr>
          <p:cNvPr id="206"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El producto de código abierto más conocido es, por supuesto, el sistema operativo Linux que es ampliamente utilizado como un sistema de servidor y, cada vez más, como un entorno de escritorio.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Otros productos de código abierto importantes son Java, el servidor web </a:t>
            </a:r>
            <a:r>
              <a:rPr lang="es-BO" sz="2400" dirty="0" smtClean="0">
                <a:solidFill>
                  <a:srgbClr val="46424D"/>
                </a:solidFill>
                <a:latin typeface="Arial"/>
                <a:ea typeface="ＭＳ Ｐゴシック"/>
              </a:rPr>
              <a:t>Apache, el </a:t>
            </a:r>
            <a:r>
              <a:rPr lang="es-BO" sz="2400" dirty="0">
                <a:solidFill>
                  <a:srgbClr val="46424D"/>
                </a:solidFill>
                <a:latin typeface="Arial"/>
                <a:ea typeface="ＭＳ Ｐゴシック"/>
              </a:rPr>
              <a:t>sistema de gestión de base de datos </a:t>
            </a:r>
            <a:r>
              <a:rPr lang="es-BO" sz="2400" dirty="0" err="1" smtClean="0">
                <a:solidFill>
                  <a:srgbClr val="46424D"/>
                </a:solidFill>
                <a:latin typeface="Arial"/>
                <a:ea typeface="ＭＳ Ｐゴシック"/>
              </a:rPr>
              <a:t>MySQL</a:t>
            </a:r>
            <a:r>
              <a:rPr lang="es-BO" sz="2400" dirty="0" smtClean="0">
                <a:solidFill>
                  <a:srgbClr val="46424D"/>
                </a:solidFill>
                <a:latin typeface="Arial"/>
                <a:ea typeface="ＭＳ Ｐゴシック"/>
              </a:rPr>
              <a:t>, el sistema de </a:t>
            </a:r>
            <a:r>
              <a:rPr lang="es-BO" sz="2400" dirty="0" err="1" smtClean="0">
                <a:solidFill>
                  <a:srgbClr val="46424D"/>
                </a:solidFill>
                <a:latin typeface="Arial"/>
                <a:ea typeface="ＭＳ Ｐゴシック"/>
              </a:rPr>
              <a:t>elearning</a:t>
            </a:r>
            <a:r>
              <a:rPr lang="es-BO" sz="2400" dirty="0" smtClean="0">
                <a:solidFill>
                  <a:srgbClr val="46424D"/>
                </a:solidFill>
                <a:latin typeface="Arial"/>
                <a:ea typeface="ＭＳ Ｐゴシック"/>
              </a:rPr>
              <a:t> </a:t>
            </a:r>
            <a:r>
              <a:rPr lang="es-BO" sz="2400" dirty="0" err="1" smtClean="0">
                <a:solidFill>
                  <a:srgbClr val="46424D"/>
                </a:solidFill>
                <a:latin typeface="Arial"/>
                <a:ea typeface="ＭＳ Ｐゴシック"/>
              </a:rPr>
              <a:t>Moodle</a:t>
            </a:r>
            <a:r>
              <a:rPr lang="es-BO" sz="2400" dirty="0" smtClean="0">
                <a:solidFill>
                  <a:srgbClr val="46424D"/>
                </a:solidFill>
                <a:latin typeface="Arial"/>
                <a:ea typeface="ＭＳ Ｐゴシック"/>
              </a:rPr>
              <a:t>, etc.</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539640" y="47664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Cuestiones de código abierto 
</a:t>
            </a:r>
            <a:endParaRPr/>
          </a:p>
        </p:txBody>
      </p:sp>
      <p:sp>
        <p:nvSpPr>
          <p:cNvPr id="208"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3200" strike="noStrike">
                <a:solidFill>
                  <a:srgbClr val="000000"/>
                </a:solidFill>
                <a:latin typeface="Calibri"/>
              </a:rPr>
              <a:t>El producto que se está desarrollando, debería hacer uso de componentes de código abierto? </a:t>
            </a:r>
            <a:endParaRPr/>
          </a:p>
          <a:p>
            <a:pPr>
              <a:lnSpc>
                <a:spcPct val="100000"/>
              </a:lnSpc>
              <a:buFont typeface="Arial"/>
              <a:buChar char="•"/>
            </a:pPr>
            <a:r>
              <a:rPr lang="es-BO" sz="3200" strike="noStrike">
                <a:solidFill>
                  <a:srgbClr val="000000"/>
                </a:solidFill>
                <a:latin typeface="Calibri"/>
              </a:rPr>
              <a:t>Se debería utilizar un enfoque de código abierto para el desarrollo del software?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395640" y="54864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Negocio de código abierto 
</a:t>
            </a:r>
            <a:endParaRPr/>
          </a:p>
        </p:txBody>
      </p:sp>
      <p:sp>
        <p:nvSpPr>
          <p:cNvPr id="210"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Cada vez más empresas están utilizando productos de un enfoque de código abierto para el desarrollo.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Su modelo de negocio no depende de la venta de un producto de software, sino en la venta de soporte para ese producto.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Ellos creen que la participación de la comunidad de código abierto permitirá que el software se desarrolle de forma más barata, más rápida y creará una comunidad de usuarios para el software</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179512" y="0"/>
            <a:ext cx="8229240" cy="854568"/>
          </a:xfrm>
          <a:prstGeom prst="rect">
            <a:avLst/>
          </a:prstGeom>
          <a:noFill/>
          <a:ln>
            <a:noFill/>
          </a:ln>
        </p:spPr>
        <p:txBody>
          <a:bodyPr anchor="ctr"/>
          <a:lstStyle/>
          <a:p>
            <a:pPr algn="ctr">
              <a:lnSpc>
                <a:spcPct val="100000"/>
              </a:lnSpc>
            </a:pPr>
            <a:r>
              <a:rPr lang="es-BO" sz="3200" strike="noStrike" dirty="0">
                <a:solidFill>
                  <a:srgbClr val="000000"/>
                </a:solidFill>
                <a:latin typeface="Calibri"/>
              </a:rPr>
              <a:t>Concesión de licencias de código abierto </a:t>
            </a:r>
            <a:endParaRPr sz="3200" dirty="0"/>
          </a:p>
        </p:txBody>
      </p:sp>
      <p:sp>
        <p:nvSpPr>
          <p:cNvPr id="212" name="TextShape 2"/>
          <p:cNvSpPr txBox="1"/>
          <p:nvPr/>
        </p:nvSpPr>
        <p:spPr>
          <a:xfrm>
            <a:off x="323528" y="620688"/>
            <a:ext cx="8229240" cy="6237312"/>
          </a:xfrm>
          <a:prstGeom prst="rect">
            <a:avLst/>
          </a:prstGeom>
          <a:noFill/>
          <a:ln>
            <a:noFill/>
          </a:ln>
        </p:spPr>
        <p:txBody>
          <a:bodyPr/>
          <a:lstStyle/>
          <a:p>
            <a:pPr>
              <a:lnSpc>
                <a:spcPct val="100000"/>
              </a:lnSpc>
            </a:pPr>
            <a:endParaRPr dirty="0"/>
          </a:p>
          <a:p>
            <a:pPr>
              <a:buFont typeface="Arial"/>
              <a:buChar char="•"/>
            </a:pPr>
            <a:r>
              <a:rPr lang="es-BO" sz="2400" dirty="0">
                <a:solidFill>
                  <a:srgbClr val="46424D"/>
                </a:solidFill>
                <a:latin typeface="Arial"/>
                <a:ea typeface="ＭＳ Ｐゴシック"/>
              </a:rPr>
              <a:t>Un principio fundamental de desarrollo de código abierto es que el código fuente debe estar disponible </a:t>
            </a:r>
            <a:r>
              <a:rPr lang="es-BO" sz="2400" dirty="0" smtClean="0">
                <a:solidFill>
                  <a:srgbClr val="46424D"/>
                </a:solidFill>
                <a:latin typeface="Arial"/>
                <a:ea typeface="ＭＳ Ｐゴシック"/>
              </a:rPr>
              <a:t>gratuitamente. </a:t>
            </a:r>
          </a:p>
          <a:p>
            <a:pPr>
              <a:buFont typeface="Arial"/>
              <a:buChar char="•"/>
            </a:pPr>
            <a:r>
              <a:rPr lang="es-BO" sz="2400" dirty="0">
                <a:solidFill>
                  <a:srgbClr val="46424D"/>
                </a:solidFill>
                <a:latin typeface="Arial"/>
                <a:ea typeface="ＭＳ Ｐゴシック"/>
              </a:rPr>
              <a:t>Legalmente, el desarrollador del código (ya sea una empresa o un individuo) todavía posee el </a:t>
            </a:r>
            <a:r>
              <a:rPr lang="es-BO" sz="2400" dirty="0" smtClean="0">
                <a:solidFill>
                  <a:srgbClr val="46424D"/>
                </a:solidFill>
                <a:latin typeface="Arial"/>
                <a:ea typeface="ＭＳ Ｐゴシック"/>
              </a:rPr>
              <a:t>código y puede </a:t>
            </a:r>
            <a:r>
              <a:rPr lang="es-BO" sz="2400" dirty="0">
                <a:solidFill>
                  <a:srgbClr val="46424D"/>
                </a:solidFill>
                <a:latin typeface="Arial"/>
                <a:ea typeface="ＭＳ Ｐゴシック"/>
              </a:rPr>
              <a:t>imponer restricciones sobre cómo se utiliza mediante </a:t>
            </a:r>
            <a:r>
              <a:rPr lang="es-BO" sz="2400" dirty="0" smtClean="0">
                <a:solidFill>
                  <a:srgbClr val="46424D"/>
                </a:solidFill>
                <a:latin typeface="Arial"/>
                <a:ea typeface="ＭＳ Ｐゴシック"/>
              </a:rPr>
              <a:t>una </a:t>
            </a:r>
            <a:r>
              <a:rPr lang="es-BO" sz="2400" dirty="0">
                <a:solidFill>
                  <a:srgbClr val="46424D"/>
                </a:solidFill>
                <a:latin typeface="Arial"/>
                <a:ea typeface="ＭＳ Ｐゴシック"/>
              </a:rPr>
              <a:t>licencia de software de código abierto. </a:t>
            </a:r>
            <a:endParaRPr lang="es-BO" sz="2400" dirty="0" smtClean="0">
              <a:solidFill>
                <a:srgbClr val="46424D"/>
              </a:solidFill>
              <a:latin typeface="Arial"/>
              <a:ea typeface="ＭＳ Ｐゴシック"/>
            </a:endParaRPr>
          </a:p>
          <a:p>
            <a:pPr>
              <a:buFont typeface="Arial"/>
              <a:buChar char="•"/>
            </a:pPr>
            <a:r>
              <a:rPr lang="es-BO" sz="2400" dirty="0" smtClean="0">
                <a:solidFill>
                  <a:srgbClr val="46424D"/>
                </a:solidFill>
                <a:latin typeface="Arial"/>
                <a:ea typeface="ＭＳ Ｐゴシック"/>
              </a:rPr>
              <a:t>Algunos desarrolladores creen que si </a:t>
            </a:r>
            <a:r>
              <a:rPr lang="es-BO" sz="2400" dirty="0">
                <a:solidFill>
                  <a:srgbClr val="46424D"/>
                </a:solidFill>
                <a:latin typeface="Arial"/>
                <a:ea typeface="ＭＳ Ｐゴシック"/>
              </a:rPr>
              <a:t>un componente de código abierto se utiliza para desarrollar un nuevo sistema, </a:t>
            </a:r>
            <a:r>
              <a:rPr lang="es-BO" sz="2400" dirty="0" smtClean="0">
                <a:solidFill>
                  <a:srgbClr val="46424D"/>
                </a:solidFill>
                <a:latin typeface="Arial"/>
                <a:ea typeface="ＭＳ Ｐゴシック"/>
              </a:rPr>
              <a:t>ese </a:t>
            </a:r>
            <a:r>
              <a:rPr lang="es-BO" sz="2400" dirty="0">
                <a:solidFill>
                  <a:srgbClr val="46424D"/>
                </a:solidFill>
                <a:latin typeface="Arial"/>
                <a:ea typeface="ＭＳ Ｐゴシック"/>
              </a:rPr>
              <a:t>sistema debe también ser de código abierto.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Otros permiten que su código sea usado sin esta </a:t>
            </a:r>
            <a:r>
              <a:rPr lang="es-BO" sz="2400" dirty="0" smtClean="0">
                <a:solidFill>
                  <a:srgbClr val="46424D"/>
                </a:solidFill>
                <a:latin typeface="Arial"/>
                <a:ea typeface="ＭＳ Ｐゴシック"/>
              </a:rPr>
              <a:t>restricción y los </a:t>
            </a:r>
            <a:r>
              <a:rPr lang="es-BO" sz="2400" dirty="0">
                <a:solidFill>
                  <a:srgbClr val="46424D"/>
                </a:solidFill>
                <a:latin typeface="Arial"/>
                <a:ea typeface="ＭＳ Ｐゴシック"/>
              </a:rPr>
              <a:t>sistemas desarrollados pueden ser </a:t>
            </a:r>
            <a:r>
              <a:rPr lang="es-BO" sz="2400" dirty="0" smtClean="0">
                <a:solidFill>
                  <a:srgbClr val="46424D"/>
                </a:solidFill>
                <a:latin typeface="Arial"/>
                <a:ea typeface="ＭＳ Ｐゴシック"/>
              </a:rPr>
              <a:t>como </a:t>
            </a:r>
            <a:r>
              <a:rPr lang="es-BO" sz="2400" dirty="0">
                <a:solidFill>
                  <a:srgbClr val="46424D"/>
                </a:solidFill>
                <a:latin typeface="Arial"/>
                <a:ea typeface="ＭＳ Ｐゴシック"/>
              </a:rPr>
              <a:t>sistemas de código cerrado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Etapas del proceso</a:t>
            </a:r>
            <a:endParaRPr/>
          </a:p>
        </p:txBody>
      </p:sp>
      <p:sp>
        <p:nvSpPr>
          <p:cNvPr id="89" name="TextShape 2"/>
          <p:cNvSpPr txBox="1"/>
          <p:nvPr/>
        </p:nvSpPr>
        <p:spPr>
          <a:xfrm>
            <a:off x="457200" y="1600200"/>
            <a:ext cx="8229240" cy="452556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Hay una variedad de diferentes procesos de diseño orientados a objetos que dependen de la organización que utilice el proceso.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Las actividades comunes en estos procesos incluyen: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Definir el contexto y los modos de uso del sistema;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Diseñar la arquitectura del sistema;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Identificar los principales objetos del sistema;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Desarrollar modelos de diseño;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Especificar las interfaces de objetos. </a:t>
            </a:r>
            <a:endParaRPr lang="es-BO" sz="2400" dirty="0" smtClean="0">
              <a:solidFill>
                <a:srgbClr val="46424D"/>
              </a:solidFill>
              <a:latin typeface="Arial"/>
              <a:ea typeface="ＭＳ Ｐゴシック"/>
            </a:endParaRPr>
          </a:p>
          <a:p>
            <a:pPr lvl="1"/>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Contexto del sistema y las interacciones</a:t>
            </a:r>
            <a:endParaRPr/>
          </a:p>
        </p:txBody>
      </p:sp>
      <p:sp>
        <p:nvSpPr>
          <p:cNvPr id="91"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La comprensión de las relaciones entre el software que se está diseñando y su entorno externo es esencial para decidir la manera de proporcionar la funcionalidad requerida del sistema y cómo estructurar el sistema para comunicarse con su entorno.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La comprensión del contexto también </a:t>
            </a:r>
            <a:r>
              <a:rPr lang="es-BO" sz="2400" dirty="0" smtClean="0">
                <a:solidFill>
                  <a:srgbClr val="46424D"/>
                </a:solidFill>
                <a:latin typeface="Arial"/>
                <a:ea typeface="ＭＳ Ｐゴシック"/>
              </a:rPr>
              <a:t>permite </a:t>
            </a:r>
            <a:r>
              <a:rPr lang="es-BO" sz="2400" dirty="0">
                <a:solidFill>
                  <a:srgbClr val="46424D"/>
                </a:solidFill>
                <a:latin typeface="Arial"/>
                <a:ea typeface="ＭＳ Ｐゴシック"/>
              </a:rPr>
              <a:t>establecer los límites del sistema. El ajuste de los límites del sistema </a:t>
            </a:r>
            <a:r>
              <a:rPr lang="es-BO" sz="2400" dirty="0" smtClean="0">
                <a:solidFill>
                  <a:srgbClr val="46424D"/>
                </a:solidFill>
                <a:latin typeface="Arial"/>
                <a:ea typeface="ＭＳ Ｐゴシック"/>
              </a:rPr>
              <a:t>ayuda </a:t>
            </a:r>
            <a:r>
              <a:rPr lang="es-BO" sz="2400" dirty="0">
                <a:solidFill>
                  <a:srgbClr val="46424D"/>
                </a:solidFill>
                <a:latin typeface="Arial"/>
                <a:ea typeface="ＭＳ Ｐゴシック"/>
              </a:rPr>
              <a:t>a decidir qué características se implementan en el sistema que está siendo diseñado y qué características se encuentran en otros sistemas asociados</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Los modelos de contexto e interacción</a:t>
            </a:r>
            <a:endParaRPr/>
          </a:p>
        </p:txBody>
      </p:sp>
      <p:sp>
        <p:nvSpPr>
          <p:cNvPr id="93" name="TextShape 2"/>
          <p:cNvSpPr txBox="1"/>
          <p:nvPr/>
        </p:nvSpPr>
        <p:spPr>
          <a:xfrm>
            <a:off x="457200" y="1600200"/>
            <a:ext cx="8229240" cy="452556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Un modelo de contexto del sistema es un modelo estructural que demuestra los otros sistemas en el entorno del sistema en desarrollo.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Un modelo de interacción es un modelo dinámico que muestra cómo el sistema interactúa con su entorno mientras es utilizado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Contexto del sistema para la estación meteorológica</a:t>
            </a:r>
            <a:endParaRPr/>
          </a:p>
        </p:txBody>
      </p:sp>
      <p:pic>
        <p:nvPicPr>
          <p:cNvPr id="95" name="Content Placeholder 3"/>
          <p:cNvPicPr/>
          <p:nvPr/>
        </p:nvPicPr>
        <p:blipFill>
          <a:blip r:embed="rId2" cstate="print"/>
          <a:srcRect l="-3555" r="-3555"/>
          <a:stretch/>
        </p:blipFill>
        <p:spPr>
          <a:xfrm>
            <a:off x="1259640" y="2061000"/>
            <a:ext cx="6632640" cy="3647520"/>
          </a:xfrm>
          <a:prstGeom prst="rect">
            <a:avLst/>
          </a:prstGeom>
          <a:ln>
            <a:noFill/>
          </a:ln>
        </p:spPr>
      </p:pic>
      <p:sp>
        <p:nvSpPr>
          <p:cNvPr id="96" name="CustomShape 2"/>
          <p:cNvSpPr/>
          <p:nvPr/>
        </p:nvSpPr>
        <p:spPr>
          <a:xfrm>
            <a:off x="3852000" y="2133000"/>
            <a:ext cx="1728000" cy="575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SISTEMA DE CONTROL</a:t>
            </a:r>
            <a:endParaRPr/>
          </a:p>
        </p:txBody>
      </p:sp>
      <p:sp>
        <p:nvSpPr>
          <p:cNvPr id="97" name="CustomShape 3"/>
          <p:cNvSpPr/>
          <p:nvPr/>
        </p:nvSpPr>
        <p:spPr>
          <a:xfrm>
            <a:off x="1547640" y="3501000"/>
            <a:ext cx="2088000" cy="935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SISTEMA DE INFORMACION DEL CLIMA</a:t>
            </a:r>
            <a:endParaRPr/>
          </a:p>
        </p:txBody>
      </p:sp>
      <p:sp>
        <p:nvSpPr>
          <p:cNvPr id="98" name="CustomShape 4"/>
          <p:cNvSpPr/>
          <p:nvPr/>
        </p:nvSpPr>
        <p:spPr>
          <a:xfrm>
            <a:off x="5508000" y="3501000"/>
            <a:ext cx="2160000" cy="935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ESTACION DE CLIMA</a:t>
            </a:r>
            <a:endParaRPr/>
          </a:p>
        </p:txBody>
      </p:sp>
      <p:sp>
        <p:nvSpPr>
          <p:cNvPr id="99" name="CustomShape 5"/>
          <p:cNvSpPr/>
          <p:nvPr/>
        </p:nvSpPr>
        <p:spPr>
          <a:xfrm>
            <a:off x="3852000" y="5013000"/>
            <a:ext cx="1728000" cy="64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SATELITE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79640" y="274680"/>
            <a:ext cx="8506800" cy="1142640"/>
          </a:xfrm>
          <a:prstGeom prst="rect">
            <a:avLst/>
          </a:prstGeom>
          <a:noFill/>
          <a:ln>
            <a:noFill/>
          </a:ln>
        </p:spPr>
        <p:txBody>
          <a:bodyPr anchor="ctr"/>
          <a:lstStyle/>
          <a:p>
            <a:pPr algn="ctr">
              <a:lnSpc>
                <a:spcPct val="100000"/>
              </a:lnSpc>
            </a:pPr>
            <a:r>
              <a:rPr lang="es-BO" sz="3600" strike="noStrike">
                <a:solidFill>
                  <a:srgbClr val="000000"/>
                </a:solidFill>
                <a:latin typeface="Calibri"/>
              </a:rPr>
              <a:t>Casos de uso de la Estación meteorológica</a:t>
            </a:r>
            <a:endParaRPr/>
          </a:p>
        </p:txBody>
      </p:sp>
      <p:pic>
        <p:nvPicPr>
          <p:cNvPr id="101" name="Content Placeholder 3"/>
          <p:cNvPicPr/>
          <p:nvPr/>
        </p:nvPicPr>
        <p:blipFill>
          <a:blip r:embed="rId2" cstate="print"/>
          <a:srcRect l="-83205" r="-83205"/>
          <a:stretch/>
        </p:blipFill>
        <p:spPr>
          <a:xfrm>
            <a:off x="-857160" y="1357560"/>
            <a:ext cx="10000800" cy="5500080"/>
          </a:xfrm>
          <a:prstGeom prst="rect">
            <a:avLst/>
          </a:prstGeom>
          <a:ln>
            <a:noFill/>
          </a:ln>
        </p:spPr>
      </p:pic>
      <p:sp>
        <p:nvSpPr>
          <p:cNvPr id="102" name="CustomShape 2"/>
          <p:cNvSpPr/>
          <p:nvPr/>
        </p:nvSpPr>
        <p:spPr>
          <a:xfrm>
            <a:off x="1907640" y="2421000"/>
            <a:ext cx="1872000" cy="100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SISTEMA DE INFORMACION METEREOLOGICA</a:t>
            </a:r>
            <a:endParaRPr/>
          </a:p>
        </p:txBody>
      </p:sp>
      <p:sp>
        <p:nvSpPr>
          <p:cNvPr id="103" name="CustomShape 3"/>
          <p:cNvSpPr/>
          <p:nvPr/>
        </p:nvSpPr>
        <p:spPr>
          <a:xfrm>
            <a:off x="1907640" y="5445360"/>
            <a:ext cx="1439640" cy="79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SISTEMA DE CONTROL</a:t>
            </a:r>
            <a:endParaRPr/>
          </a:p>
        </p:txBody>
      </p:sp>
      <p:sp>
        <p:nvSpPr>
          <p:cNvPr id="104" name="CustomShape 4"/>
          <p:cNvSpPr/>
          <p:nvPr/>
        </p:nvSpPr>
        <p:spPr>
          <a:xfrm>
            <a:off x="4500000" y="1340640"/>
            <a:ext cx="1511640" cy="647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REPORTE CLIMA</a:t>
            </a:r>
            <a:endParaRPr/>
          </a:p>
        </p:txBody>
      </p:sp>
      <p:sp>
        <p:nvSpPr>
          <p:cNvPr id="105" name="CustomShape 5"/>
          <p:cNvSpPr/>
          <p:nvPr/>
        </p:nvSpPr>
        <p:spPr>
          <a:xfrm>
            <a:off x="4500000" y="2061000"/>
            <a:ext cx="1511640" cy="719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ESTADO DEL REPORTE</a:t>
            </a:r>
            <a:endParaRPr/>
          </a:p>
        </p:txBody>
      </p:sp>
      <p:sp>
        <p:nvSpPr>
          <p:cNvPr id="106" name="CustomShape 6"/>
          <p:cNvSpPr/>
          <p:nvPr/>
        </p:nvSpPr>
        <p:spPr>
          <a:xfrm>
            <a:off x="4500000" y="3069000"/>
            <a:ext cx="1583640" cy="647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REINICIAR</a:t>
            </a:r>
            <a:endParaRPr/>
          </a:p>
        </p:txBody>
      </p:sp>
      <p:sp>
        <p:nvSpPr>
          <p:cNvPr id="107" name="CustomShape 7"/>
          <p:cNvSpPr/>
          <p:nvPr/>
        </p:nvSpPr>
        <p:spPr>
          <a:xfrm>
            <a:off x="4500000" y="3861000"/>
            <a:ext cx="1439640" cy="647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APAGAR</a:t>
            </a:r>
            <a:endParaRPr/>
          </a:p>
        </p:txBody>
      </p:sp>
      <p:sp>
        <p:nvSpPr>
          <p:cNvPr id="108" name="CustomShape 8"/>
          <p:cNvSpPr/>
          <p:nvPr/>
        </p:nvSpPr>
        <p:spPr>
          <a:xfrm>
            <a:off x="4500000" y="4581000"/>
            <a:ext cx="1511640" cy="647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RECONFIGURAR</a:t>
            </a:r>
            <a:endParaRPr/>
          </a:p>
        </p:txBody>
      </p:sp>
      <p:sp>
        <p:nvSpPr>
          <p:cNvPr id="109" name="CustomShape 9"/>
          <p:cNvSpPr/>
          <p:nvPr/>
        </p:nvSpPr>
        <p:spPr>
          <a:xfrm>
            <a:off x="4572000" y="5373360"/>
            <a:ext cx="1439640" cy="719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AHORRO DE ENERGIA</a:t>
            </a:r>
            <a:endParaRPr/>
          </a:p>
        </p:txBody>
      </p:sp>
      <p:sp>
        <p:nvSpPr>
          <p:cNvPr id="110" name="CustomShape 10"/>
          <p:cNvSpPr/>
          <p:nvPr/>
        </p:nvSpPr>
        <p:spPr>
          <a:xfrm>
            <a:off x="4500000" y="6165360"/>
            <a:ext cx="1583640" cy="69228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CONTROL REMOTO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1338</TotalTime>
  <Words>3189</Words>
  <Application>Microsoft Office PowerPoint</Application>
  <PresentationFormat>On-screen Show (4:3)</PresentationFormat>
  <Paragraphs>279</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Mirador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bosio</cp:lastModifiedBy>
  <cp:revision>7</cp:revision>
  <dcterms:modified xsi:type="dcterms:W3CDTF">2018-10-05T18:04:29Z</dcterms:modified>
</cp:coreProperties>
</file>