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Barlow Condensed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Barlow Condensed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06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0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arlowCondensed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SemiBold-italic.fntdata"/><Relationship Id="rId25" Type="http://schemas.openxmlformats.org/officeDocument/2006/relationships/font" Target="fonts/BarlowCondensed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Barlow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bold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Barlow-bold.fntdata"/><Relationship Id="rId14" Type="http://schemas.openxmlformats.org/officeDocument/2006/relationships/slide" Target="slides/slide9.xml"/><Relationship Id="rId36" Type="http://schemas.openxmlformats.org/officeDocument/2006/relationships/font" Target="fonts/Barlow-regular.fntdata"/><Relationship Id="rId17" Type="http://schemas.openxmlformats.org/officeDocument/2006/relationships/slide" Target="slides/slide12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20dad97c28b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20dad97c28b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0dad97c28b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0dad97c28b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0dad97c28b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20dad97c28b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dad97c28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dad97c28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20dad97c28b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20dad97c28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20dad97c28b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20dad97c28b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20dad97c28b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20dad97c28b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0dad97c28b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0dad97c28b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db0f9523d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db0f9523d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db0f9523d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db0f9523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arquitectura basada en recursos se centra en la definición y manipulación de recursos que son identificables y accesibles a través de métodos estandarizados. Este enfoque es común en sistemas REST (Representational State Transfer), utilizados ampliamente en la web. En REST, los recursos se identifican mediante URIs (Uniform Resource Identifiers) y se accede a ellos utilizando el protocolo HTTP.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Además, los principios de REST incluyen componentes como repositorio replicado, caché, cliente-servidor, sistemas en capas, sistemas sin estado, máquina virtual, código a demanda e interfaz uniforme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0dad97c28b_0_2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0dad97c28b_0_2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Abstracción del hardware: Las VMs permiten la abstracción del hardware físico, facilitando la gestión y el despliegue de aplicaciones.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Aislamiento: Cada VM opera de manera independiente, proporcionando aislamiento entre aplicaciones y servicios, mejorando la seguridad y la estabilidad.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Escalabilidad: Las VMs pueden ser fácilmente clonadas, migradas y escaladas, permitiendo una rápida adaptación a las necesidades de carga y demanda.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Gestión de recursos: Facilita la asignación y gestión eficiente de recursos (CPU, memoria, almacenamiento) entre diferentes VMs según las necesidades.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Flexibilidad: Permite ejecutar múltiples sistemas operativos y aplicaciones en un único servidor físico, optimizando el uso del hardware.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0dad97c28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0dad97c28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0d9fc1216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0d9fc1216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0d9fc1216f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0d9fc1216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arquitectura basada en máquinas virtuales se refiere al uso de máquinas virtuales (VMs) para alojar y ejecutar aplicaciones. Este enfoque proporciona una capa de abstracción que permite la ejecución de programas en entornos virtualizados, independientemente del hardware subyacente.</a:t>
            </a:r>
            <a:br>
              <a:rPr lang="en"/>
            </a:br>
            <a:br>
              <a:rPr lang="en"/>
            </a:br>
            <a:r>
              <a:rPr lang="en"/>
              <a:t>Las máquinas virtuales incluyen componentes como la máquina de interpretación, una memoria que contiene el pseudocódigo a interpretar, una representación del estado de control de la máquina de interpretación y una representación del estado actual del programa simulado​​. Ejemplos de tecnologías que utilizan máquinas virtuales incluyen Java Virtual Machine (JVM) y las diversas implementaciones de lenguajes de scripting como Python y PHP.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0dad97c28b_0_2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0dad97c28b_0_2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Abstracción del hardware: Las VMs permiten la abstracción del hardware físico, facilitando la gestión y el despliegue de aplicaciones.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Aislamiento: Cada VM opera de manera independiente, proporcionando aislamiento entre aplicaciones y servicios, mejorando la seguridad y la estabilidad.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Escalabilidad: Las VMs pueden ser fácilmente clonadas, migradas y escaladas, permitiendo una rápida adaptación a las necesidades de carga y demanda.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Gestión de recursos: Facilita la asignación y gestión eficiente de recursos (CPU, memoria, almacenamiento) entre diferentes VMs según las necesidades.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Flexibilidad: Permite ejecutar múltiples sistemas operativos y aplicaciones en un único servidor físico, optimizando el uso del hardware.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0dad97c28b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0dad97c28b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5" name="Google Shape;485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0" name="Google Shape;760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0" name="Google Shape;900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1" name="Google Shape;901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2" name="Google Shape;902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66" name="Google Shape;96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9" name="Google Shape;329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 txBox="1"/>
          <p:nvPr>
            <p:ph type="ctrTitle"/>
          </p:nvPr>
        </p:nvSpPr>
        <p:spPr>
          <a:xfrm>
            <a:off x="609600" y="2127376"/>
            <a:ext cx="7924800" cy="23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Estilos </a:t>
            </a:r>
            <a:r>
              <a:rPr lang="en"/>
              <a:t>a</a:t>
            </a:r>
            <a:r>
              <a:rPr lang="en"/>
              <a:t>rquitectónicos</a:t>
            </a:r>
            <a:endParaRPr sz="3200"/>
          </a:p>
        </p:txBody>
      </p: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2125800" y="45214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Borgogno, Cañas, </a:t>
            </a:r>
            <a:r>
              <a:rPr lang="en"/>
              <a:t>Lucero</a:t>
            </a:r>
            <a:r>
              <a:rPr lang="en"/>
              <a:t> Ruiz, Quesada</a:t>
            </a:r>
            <a:endParaRPr/>
          </a:p>
        </p:txBody>
      </p:sp>
      <p:grpSp>
        <p:nvGrpSpPr>
          <p:cNvPr id="1059" name="Google Shape;1059;p24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0" name="Google Shape;1060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6264789" y="4398514"/>
            <a:ext cx="315575" cy="366750"/>
            <a:chOff x="6143125" y="4405925"/>
            <a:chExt cx="315575" cy="366750"/>
          </a:xfrm>
        </p:grpSpPr>
        <p:grpSp>
          <p:nvGrpSpPr>
            <p:cNvPr id="1097" name="Google Shape;1097;p24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098" name="Google Shape;1098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4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1" name="Google Shape;1101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24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06" name="Google Shape;1106;p24"/>
          <p:cNvCxnSpPr/>
          <p:nvPr/>
        </p:nvCxnSpPr>
        <p:spPr>
          <a:xfrm>
            <a:off x="3964350" y="2977517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3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Blockchain</a:t>
            </a:r>
            <a:endParaRPr/>
          </a:p>
        </p:txBody>
      </p:sp>
      <p:grpSp>
        <p:nvGrpSpPr>
          <p:cNvPr id="1562" name="Google Shape;1562;p33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563" name="Google Shape;1563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64" name="Google Shape;1564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" name="Google Shape;1566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67" name="Google Shape;1567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70" name="Google Shape;1570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2" name="Google Shape;1572;p33"/>
          <p:cNvGrpSpPr/>
          <p:nvPr/>
        </p:nvGrpSpPr>
        <p:grpSpPr>
          <a:xfrm flipH="1" rot="10800000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573" name="Google Shape;1573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33"/>
          <p:cNvGrpSpPr/>
          <p:nvPr/>
        </p:nvGrpSpPr>
        <p:grpSpPr>
          <a:xfrm flipH="1">
            <a:off x="7380725" y="925941"/>
            <a:ext cx="194400" cy="112209"/>
            <a:chOff x="265900" y="3852516"/>
            <a:chExt cx="194400" cy="112209"/>
          </a:xfrm>
        </p:grpSpPr>
        <p:sp>
          <p:nvSpPr>
            <p:cNvPr id="1576" name="Google Shape;1576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33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579" name="Google Shape;1579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80" name="Google Shape;1580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2" name="Google Shape;1582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83" name="Google Shape;1583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5" name="Google Shape;1585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86" name="Google Shape;1586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588" name="Google Shape;1588;p33"/>
          <p:cNvCxnSpPr/>
          <p:nvPr/>
        </p:nvCxnSpPr>
        <p:spPr>
          <a:xfrm>
            <a:off x="3964400" y="30885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9" name="Google Shape;1589;p33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590" name="Google Shape;1590;p3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33"/>
          <p:cNvGrpSpPr/>
          <p:nvPr/>
        </p:nvGrpSpPr>
        <p:grpSpPr>
          <a:xfrm flipH="1">
            <a:off x="4352623" y="430931"/>
            <a:ext cx="438754" cy="772904"/>
            <a:chOff x="4950175" y="2998438"/>
            <a:chExt cx="88725" cy="156300"/>
          </a:xfrm>
        </p:grpSpPr>
        <p:sp>
          <p:nvSpPr>
            <p:cNvPr id="1597" name="Google Shape;1597;p3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4"/>
          <p:cNvSpPr txBox="1"/>
          <p:nvPr>
            <p:ph type="title"/>
          </p:nvPr>
        </p:nvSpPr>
        <p:spPr>
          <a:xfrm>
            <a:off x="1569600" y="5532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Descripción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38" name="Google Shape;1638;p34"/>
          <p:cNvSpPr txBox="1"/>
          <p:nvPr>
            <p:ph idx="1" type="subTitle"/>
          </p:nvPr>
        </p:nvSpPr>
        <p:spPr>
          <a:xfrm>
            <a:off x="1569600" y="1469500"/>
            <a:ext cx="61632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Blockchain es una arquitectura de base de datos distribuida que se caracteriza por su estructura en cadena de bloques. Cada bloque contiene un conjunto de transacciones y un hash del bloque anterior, lo que asegura la integridad y la inmutabilidad de los datos.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Componentes principales: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Bloques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Hash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Nodos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Algoritmos de consenso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639" name="Google Shape;1639;p34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0" name="Google Shape;1640;p34"/>
          <p:cNvGrpSpPr/>
          <p:nvPr/>
        </p:nvGrpSpPr>
        <p:grpSpPr>
          <a:xfrm>
            <a:off x="4598575" y="4417225"/>
            <a:ext cx="315575" cy="366750"/>
            <a:chOff x="8558925" y="4522650"/>
            <a:chExt cx="315575" cy="366750"/>
          </a:xfrm>
        </p:grpSpPr>
        <p:grpSp>
          <p:nvGrpSpPr>
            <p:cNvPr id="1641" name="Google Shape;1641;p3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42" name="Google Shape;1642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Google Shape;1644;p3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45" name="Google Shape;1645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7" name="Google Shape;1647;p3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648" name="Google Shape;1648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0" name="Google Shape;1650;p34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651" name="Google Shape;1651;p3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34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688" name="Google Shape;1688;p3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4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Blockchain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5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Seguridad</a:t>
            </a:r>
            <a:endParaRPr sz="1600"/>
          </a:p>
        </p:txBody>
      </p:sp>
      <p:sp>
        <p:nvSpPr>
          <p:cNvPr id="1700" name="Google Shape;1700;p35"/>
          <p:cNvSpPr txBox="1"/>
          <p:nvPr>
            <p:ph idx="2" type="subTitle"/>
          </p:nvPr>
        </p:nvSpPr>
        <p:spPr>
          <a:xfrm>
            <a:off x="5520925" y="1206225"/>
            <a:ext cx="36231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Escalabilidad</a:t>
            </a:r>
            <a:endParaRPr/>
          </a:p>
        </p:txBody>
      </p:sp>
      <p:sp>
        <p:nvSpPr>
          <p:cNvPr id="1701" name="Google Shape;1701;p35"/>
          <p:cNvSpPr txBox="1"/>
          <p:nvPr>
            <p:ph idx="3" type="subTitle"/>
          </p:nvPr>
        </p:nvSpPr>
        <p:spPr>
          <a:xfrm>
            <a:off x="1648275" y="2300950"/>
            <a:ext cx="31158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Transparencia</a:t>
            </a:r>
            <a:endParaRPr sz="1600"/>
          </a:p>
        </p:txBody>
      </p:sp>
      <p:sp>
        <p:nvSpPr>
          <p:cNvPr id="1702" name="Google Shape;1702;p35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Complejidad</a:t>
            </a:r>
            <a:endParaRPr sz="1600"/>
          </a:p>
        </p:txBody>
      </p:sp>
      <p:sp>
        <p:nvSpPr>
          <p:cNvPr id="1703" name="Google Shape;1703;p35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Inmutabilidad</a:t>
            </a:r>
            <a:endParaRPr sz="1600"/>
          </a:p>
        </p:txBody>
      </p:sp>
      <p:sp>
        <p:nvSpPr>
          <p:cNvPr id="1704" name="Google Shape;1704;p35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05" name="Google Shape;1705;p35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06" name="Google Shape;1706;p35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07" name="Google Shape;1707;p35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08" name="Google Shape;1708;p35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09" name="Google Shape;1709;p35"/>
          <p:cNvSpPr txBox="1"/>
          <p:nvPr>
            <p:ph type="title"/>
          </p:nvPr>
        </p:nvSpPr>
        <p:spPr>
          <a:xfrm>
            <a:off x="7017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10" name="Google Shape;1710;p35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Alta resistencia a manipulaciones debido a su estructura descentralizada y criptografía.</a:t>
            </a:r>
            <a:endParaRPr sz="1200"/>
          </a:p>
        </p:txBody>
      </p:sp>
      <p:sp>
        <p:nvSpPr>
          <p:cNvPr id="1711" name="Google Shape;1711;p35"/>
          <p:cNvSpPr txBox="1"/>
          <p:nvPr>
            <p:ph idx="8" type="subTitle"/>
          </p:nvPr>
        </p:nvSpPr>
        <p:spPr>
          <a:xfrm>
            <a:off x="5520925" y="1503025"/>
            <a:ext cx="32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 adición de bloques puede ser lenta y consume muchos recursos.</a:t>
            </a:r>
            <a:endParaRPr sz="1200"/>
          </a:p>
        </p:txBody>
      </p:sp>
      <p:sp>
        <p:nvSpPr>
          <p:cNvPr id="1712" name="Google Shape;1712;p35"/>
          <p:cNvSpPr txBox="1"/>
          <p:nvPr>
            <p:ph idx="9" type="subTitle"/>
          </p:nvPr>
        </p:nvSpPr>
        <p:spPr>
          <a:xfrm>
            <a:off x="1648275" y="2646525"/>
            <a:ext cx="30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Todas las transacciones son visibles y verificables por los nodos.</a:t>
            </a:r>
            <a:endParaRPr sz="1200"/>
          </a:p>
        </p:txBody>
      </p:sp>
      <p:sp>
        <p:nvSpPr>
          <p:cNvPr id="1713" name="Google Shape;1713;p35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Implementar y mantener una red blockchain puede ser complejo.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1714" name="Google Shape;1714;p35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Una vez registrada, la información no puede ser alterada sin consenso.</a:t>
            </a:r>
            <a:endParaRPr sz="1200"/>
          </a:p>
        </p:txBody>
      </p:sp>
      <p:sp>
        <p:nvSpPr>
          <p:cNvPr id="1715" name="Google Shape;1715;p35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Blockchain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16" name="Google Shape;1716;p35"/>
          <p:cNvSpPr txBox="1"/>
          <p:nvPr>
            <p:ph type="title"/>
          </p:nvPr>
        </p:nvSpPr>
        <p:spPr>
          <a:xfrm>
            <a:off x="45498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17" name="Google Shape;1717;p35"/>
          <p:cNvSpPr txBox="1"/>
          <p:nvPr>
            <p:ph idx="5" type="subTitle"/>
          </p:nvPr>
        </p:nvSpPr>
        <p:spPr>
          <a:xfrm>
            <a:off x="5493225" y="339567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Regulación</a:t>
            </a:r>
            <a:endParaRPr sz="1600"/>
          </a:p>
        </p:txBody>
      </p:sp>
      <p:sp>
        <p:nvSpPr>
          <p:cNvPr id="1718" name="Google Shape;1718;p35"/>
          <p:cNvSpPr/>
          <p:nvPr/>
        </p:nvSpPr>
        <p:spPr>
          <a:xfrm>
            <a:off x="4760925" y="355253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719" name="Google Shape;1719;p35"/>
          <p:cNvSpPr txBox="1"/>
          <p:nvPr>
            <p:ph idx="14" type="subTitle"/>
          </p:nvPr>
        </p:nvSpPr>
        <p:spPr>
          <a:xfrm>
            <a:off x="5493225" y="3755988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menudo carece de una estructura regulatoria clara.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6"/>
          <p:cNvSpPr txBox="1"/>
          <p:nvPr>
            <p:ph type="title"/>
          </p:nvPr>
        </p:nvSpPr>
        <p:spPr>
          <a:xfrm>
            <a:off x="1569600" y="5532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Ejemplos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25" name="Google Shape;1725;p36"/>
          <p:cNvSpPr txBox="1"/>
          <p:nvPr>
            <p:ph idx="1" type="subTitle"/>
          </p:nvPr>
        </p:nvSpPr>
        <p:spPr>
          <a:xfrm>
            <a:off x="1569600" y="1469500"/>
            <a:ext cx="61632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Criptomonedas (e.g., Bitcoin, Ethereum):</a:t>
            </a:r>
            <a:r>
              <a:rPr lang="en" sz="1600">
                <a:solidFill>
                  <a:schemeClr val="lt1"/>
                </a:solidFill>
              </a:rPr>
              <a:t> Uso de blockchain para registrar transacciones financieras.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Smart Contracts:</a:t>
            </a:r>
            <a:r>
              <a:rPr lang="en" sz="1600">
                <a:solidFill>
                  <a:schemeClr val="lt1"/>
                </a:solidFill>
              </a:rPr>
              <a:t> Aplicaciones descentralizadas que ejecutan contratos autoejecutables sin intermediarios.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Votaciones descentralizadas: </a:t>
            </a:r>
            <a:r>
              <a:rPr lang="en" sz="1600">
                <a:solidFill>
                  <a:schemeClr val="lt1"/>
                </a:solidFill>
              </a:rPr>
              <a:t>Asegurar la integridad y transparencia de los votos.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726" name="Google Shape;1726;p36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27" name="Google Shape;1727;p36"/>
          <p:cNvGrpSpPr/>
          <p:nvPr/>
        </p:nvGrpSpPr>
        <p:grpSpPr>
          <a:xfrm>
            <a:off x="4598575" y="4417225"/>
            <a:ext cx="315575" cy="366750"/>
            <a:chOff x="8558925" y="4522650"/>
            <a:chExt cx="315575" cy="366750"/>
          </a:xfrm>
        </p:grpSpPr>
        <p:grpSp>
          <p:nvGrpSpPr>
            <p:cNvPr id="1728" name="Google Shape;1728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729" name="Google Shape;1729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Google Shape;1731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32" name="Google Shape;1732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4" name="Google Shape;1734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5" name="Google Shape;1735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7" name="Google Shape;1737;p3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738" name="Google Shape;1738;p3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3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775" name="Google Shape;1775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1" name="Google Shape;1781;p36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Blockchain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37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Peer to Peer (P2P)</a:t>
            </a:r>
            <a:endParaRPr/>
          </a:p>
        </p:txBody>
      </p:sp>
      <p:grpSp>
        <p:nvGrpSpPr>
          <p:cNvPr id="1787" name="Google Shape;1787;p37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788" name="Google Shape;1788;p3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789" name="Google Shape;1789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1" name="Google Shape;1791;p3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92" name="Google Shape;1792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4" name="Google Shape;1794;p3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95" name="Google Shape;1795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7" name="Google Shape;1797;p37"/>
          <p:cNvGrpSpPr/>
          <p:nvPr/>
        </p:nvGrpSpPr>
        <p:grpSpPr>
          <a:xfrm flipH="1" rot="10800000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798" name="Google Shape;1798;p3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 flipH="1">
            <a:off x="7380725" y="925941"/>
            <a:ext cx="194400" cy="112209"/>
            <a:chOff x="265900" y="3852516"/>
            <a:chExt cx="194400" cy="112209"/>
          </a:xfrm>
        </p:grpSpPr>
        <p:sp>
          <p:nvSpPr>
            <p:cNvPr id="1801" name="Google Shape;1801;p3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3" name="Google Shape;1803;p37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804" name="Google Shape;1804;p3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05" name="Google Shape;1805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3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08" name="Google Shape;1808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11" name="Google Shape;1811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13" name="Google Shape;1813;p37"/>
          <p:cNvCxnSpPr/>
          <p:nvPr/>
        </p:nvCxnSpPr>
        <p:spPr>
          <a:xfrm>
            <a:off x="3964400" y="30885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4" name="Google Shape;1814;p37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815" name="Google Shape;1815;p3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Google Shape;1821;p37"/>
          <p:cNvGrpSpPr/>
          <p:nvPr/>
        </p:nvGrpSpPr>
        <p:grpSpPr>
          <a:xfrm flipH="1">
            <a:off x="4352623" y="430931"/>
            <a:ext cx="438754" cy="772904"/>
            <a:chOff x="4950175" y="2998438"/>
            <a:chExt cx="88725" cy="156300"/>
          </a:xfrm>
        </p:grpSpPr>
        <p:sp>
          <p:nvSpPr>
            <p:cNvPr id="1822" name="Google Shape;1822;p3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38"/>
          <p:cNvSpPr txBox="1"/>
          <p:nvPr>
            <p:ph type="title"/>
          </p:nvPr>
        </p:nvSpPr>
        <p:spPr>
          <a:xfrm>
            <a:off x="1569600" y="5532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Descripción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63" name="Google Shape;1863;p38"/>
          <p:cNvSpPr txBox="1"/>
          <p:nvPr>
            <p:ph idx="1" type="subTitle"/>
          </p:nvPr>
        </p:nvSpPr>
        <p:spPr>
          <a:xfrm>
            <a:off x="1569600" y="1469500"/>
            <a:ext cx="61632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P2P es una arquitectura de red donde todos los nodos tienen igualdad de funciones y responsabilidades. No hay un servidor central; en cambio, cada nodo actúa tanto como cliente como servidor.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Componentes principales: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Nodos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Protocolo de comunicación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Tabla de enrutamiento distribuido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864" name="Google Shape;1864;p38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5" name="Google Shape;1865;p38"/>
          <p:cNvGrpSpPr/>
          <p:nvPr/>
        </p:nvGrpSpPr>
        <p:grpSpPr>
          <a:xfrm>
            <a:off x="4598575" y="4417225"/>
            <a:ext cx="315575" cy="366750"/>
            <a:chOff x="8558925" y="4522650"/>
            <a:chExt cx="315575" cy="366750"/>
          </a:xfrm>
        </p:grpSpPr>
        <p:grpSp>
          <p:nvGrpSpPr>
            <p:cNvPr id="1866" name="Google Shape;1866;p3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67" name="Google Shape;1867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Google Shape;1869;p3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70" name="Google Shape;1870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2" name="Google Shape;1872;p3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73" name="Google Shape;1873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5" name="Google Shape;1875;p38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876" name="Google Shape;1876;p3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2" name="Google Shape;1912;p38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913" name="Google Shape;1913;p3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9" name="Google Shape;1919;p38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P2P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39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Descentralización</a:t>
            </a:r>
            <a:endParaRPr sz="1600"/>
          </a:p>
        </p:txBody>
      </p:sp>
      <p:sp>
        <p:nvSpPr>
          <p:cNvPr id="1925" name="Google Shape;1925;p39"/>
          <p:cNvSpPr txBox="1"/>
          <p:nvPr>
            <p:ph idx="2" type="subTitle"/>
          </p:nvPr>
        </p:nvSpPr>
        <p:spPr>
          <a:xfrm>
            <a:off x="5520925" y="1206225"/>
            <a:ext cx="36231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Seguridad</a:t>
            </a:r>
            <a:endParaRPr/>
          </a:p>
        </p:txBody>
      </p:sp>
      <p:sp>
        <p:nvSpPr>
          <p:cNvPr id="1926" name="Google Shape;1926;p39"/>
          <p:cNvSpPr txBox="1"/>
          <p:nvPr>
            <p:ph idx="3" type="subTitle"/>
          </p:nvPr>
        </p:nvSpPr>
        <p:spPr>
          <a:xfrm>
            <a:off x="1648275" y="2300950"/>
            <a:ext cx="31158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Escalabilidad</a:t>
            </a:r>
            <a:endParaRPr sz="1600"/>
          </a:p>
        </p:txBody>
      </p:sp>
      <p:sp>
        <p:nvSpPr>
          <p:cNvPr id="1927" name="Google Shape;1927;p39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Consistencia</a:t>
            </a:r>
            <a:endParaRPr sz="1600"/>
          </a:p>
        </p:txBody>
      </p:sp>
      <p:sp>
        <p:nvSpPr>
          <p:cNvPr id="1928" name="Google Shape;1928;p39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Distribución eficiente de recursos</a:t>
            </a:r>
            <a:endParaRPr sz="1600"/>
          </a:p>
        </p:txBody>
      </p:sp>
      <p:sp>
        <p:nvSpPr>
          <p:cNvPr id="1929" name="Google Shape;1929;p39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30" name="Google Shape;1930;p39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31" name="Google Shape;1931;p39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32" name="Google Shape;1932;p39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33" name="Google Shape;1933;p39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34" name="Google Shape;1934;p39"/>
          <p:cNvSpPr txBox="1"/>
          <p:nvPr>
            <p:ph type="title"/>
          </p:nvPr>
        </p:nvSpPr>
        <p:spPr>
          <a:xfrm>
            <a:off x="7017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35" name="Google Shape;1935;p39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No hay un punto único de fallo; la red es resistente a caídas de nodos individuales.</a:t>
            </a:r>
            <a:endParaRPr sz="1200"/>
          </a:p>
        </p:txBody>
      </p:sp>
      <p:sp>
        <p:nvSpPr>
          <p:cNvPr id="1936" name="Google Shape;1936;p39"/>
          <p:cNvSpPr txBox="1"/>
          <p:nvPr>
            <p:ph idx="8" type="subTitle"/>
          </p:nvPr>
        </p:nvSpPr>
        <p:spPr>
          <a:xfrm>
            <a:off x="5520925" y="1503025"/>
            <a:ext cx="32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Mayor riesgo de ataques y malware debido a la falta de control centralizado.</a:t>
            </a:r>
            <a:endParaRPr sz="1200"/>
          </a:p>
        </p:txBody>
      </p:sp>
      <p:sp>
        <p:nvSpPr>
          <p:cNvPr id="1937" name="Google Shape;1937;p39"/>
          <p:cNvSpPr txBox="1"/>
          <p:nvPr>
            <p:ph idx="9" type="subTitle"/>
          </p:nvPr>
        </p:nvSpPr>
        <p:spPr>
          <a:xfrm>
            <a:off x="1648275" y="2646525"/>
            <a:ext cx="30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La red puede crecer fácilmente con la adición de más nodos.</a:t>
            </a:r>
            <a:endParaRPr sz="1200"/>
          </a:p>
        </p:txBody>
      </p:sp>
      <p:sp>
        <p:nvSpPr>
          <p:cNvPr id="1938" name="Google Shape;1938;p39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Mantener la consistencia de los datos puede ser difícil debido a la naturaleza distribuida.</a:t>
            </a:r>
            <a:endParaRPr sz="1200"/>
          </a:p>
        </p:txBody>
      </p:sp>
      <p:sp>
        <p:nvSpPr>
          <p:cNvPr id="1939" name="Google Shape;1939;p39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Los recursos se pueden compartir directamente entre los nodos.</a:t>
            </a:r>
            <a:endParaRPr sz="1200"/>
          </a:p>
        </p:txBody>
      </p:sp>
      <p:sp>
        <p:nvSpPr>
          <p:cNvPr id="1940" name="Google Shape;1940;p39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P2P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41" name="Google Shape;1941;p39"/>
          <p:cNvSpPr txBox="1"/>
          <p:nvPr>
            <p:ph type="title"/>
          </p:nvPr>
        </p:nvSpPr>
        <p:spPr>
          <a:xfrm>
            <a:off x="45498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42" name="Google Shape;1942;p39"/>
          <p:cNvSpPr txBox="1"/>
          <p:nvPr>
            <p:ph idx="5" type="subTitle"/>
          </p:nvPr>
        </p:nvSpPr>
        <p:spPr>
          <a:xfrm>
            <a:off x="5493225" y="339567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Ancho de banda</a:t>
            </a:r>
            <a:endParaRPr sz="1600"/>
          </a:p>
        </p:txBody>
      </p:sp>
      <p:sp>
        <p:nvSpPr>
          <p:cNvPr id="1943" name="Google Shape;1943;p39"/>
          <p:cNvSpPr/>
          <p:nvPr/>
        </p:nvSpPr>
        <p:spPr>
          <a:xfrm>
            <a:off x="4760925" y="355253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944" name="Google Shape;1944;p39"/>
          <p:cNvSpPr txBox="1"/>
          <p:nvPr>
            <p:ph idx="14" type="subTitle"/>
          </p:nvPr>
        </p:nvSpPr>
        <p:spPr>
          <a:xfrm>
            <a:off x="5493225" y="3755988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Puede requerir un ancho de banda significativo para la transmisión de datos entre nodos.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0"/>
          <p:cNvSpPr txBox="1"/>
          <p:nvPr>
            <p:ph type="title"/>
          </p:nvPr>
        </p:nvSpPr>
        <p:spPr>
          <a:xfrm>
            <a:off x="1569600" y="5532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Ejemplos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50" name="Google Shape;1950;p40"/>
          <p:cNvSpPr txBox="1"/>
          <p:nvPr>
            <p:ph idx="1" type="subTitle"/>
          </p:nvPr>
        </p:nvSpPr>
        <p:spPr>
          <a:xfrm>
            <a:off x="1569600" y="1469500"/>
            <a:ext cx="61632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Compartición de archivos (e.g., BitTorrent): </a:t>
            </a:r>
            <a:r>
              <a:rPr lang="en" sz="1600">
                <a:solidFill>
                  <a:schemeClr val="lt1"/>
                </a:solidFill>
              </a:rPr>
              <a:t>Transferencia eficiente de archivos grandes entre usuarios.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Redes de comunicación (e.g., Skype):</a:t>
            </a:r>
            <a:r>
              <a:rPr lang="en" sz="1600">
                <a:solidFill>
                  <a:schemeClr val="lt1"/>
                </a:solidFill>
              </a:rPr>
              <a:t> Proveer servicios de comunicación directa sin servidores intermedios.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Criptomonedas (e.g., Bitcoin): </a:t>
            </a:r>
            <a:r>
              <a:rPr lang="en" sz="1600">
                <a:solidFill>
                  <a:schemeClr val="lt1"/>
                </a:solidFill>
              </a:rPr>
              <a:t>Uso de redes P2P para el intercambio directo de criptomonedas.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cxnSp>
        <p:nvCxnSpPr>
          <p:cNvPr id="1951" name="Google Shape;1951;p40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52" name="Google Shape;1952;p40"/>
          <p:cNvGrpSpPr/>
          <p:nvPr/>
        </p:nvGrpSpPr>
        <p:grpSpPr>
          <a:xfrm>
            <a:off x="4598575" y="4417225"/>
            <a:ext cx="315575" cy="366750"/>
            <a:chOff x="8558925" y="4522650"/>
            <a:chExt cx="315575" cy="366750"/>
          </a:xfrm>
        </p:grpSpPr>
        <p:grpSp>
          <p:nvGrpSpPr>
            <p:cNvPr id="1953" name="Google Shape;1953;p4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54" name="Google Shape;1954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6" name="Google Shape;1956;p4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957" name="Google Shape;1957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9" name="Google Shape;1959;p4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960" name="Google Shape;1960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2" name="Google Shape;1962;p4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963" name="Google Shape;1963;p4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9" name="Google Shape;1999;p4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000" name="Google Shape;2000;p4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6" name="Google Shape;2006;p40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P2P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1"/>
          <p:cNvSpPr txBox="1"/>
          <p:nvPr>
            <p:ph type="ctrTitle"/>
          </p:nvPr>
        </p:nvSpPr>
        <p:spPr>
          <a:xfrm>
            <a:off x="2918250" y="190315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¡GRACIAS!</a:t>
            </a:r>
            <a:endParaRPr/>
          </a:p>
        </p:txBody>
      </p:sp>
      <p:grpSp>
        <p:nvGrpSpPr>
          <p:cNvPr id="2012" name="Google Shape;2012;p41"/>
          <p:cNvGrpSpPr/>
          <p:nvPr/>
        </p:nvGrpSpPr>
        <p:grpSpPr>
          <a:xfrm rot="5400000">
            <a:off x="1215475" y="2079400"/>
            <a:ext cx="315575" cy="366750"/>
            <a:chOff x="8558925" y="4522650"/>
            <a:chExt cx="315575" cy="366750"/>
          </a:xfrm>
        </p:grpSpPr>
        <p:grpSp>
          <p:nvGrpSpPr>
            <p:cNvPr id="2013" name="Google Shape;2013;p4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014" name="Google Shape;2014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6" name="Google Shape;2016;p4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17" name="Google Shape;2017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9" name="Google Shape;2019;p4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20" name="Google Shape;2020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22" name="Google Shape;2022;p41"/>
          <p:cNvSpPr/>
          <p:nvPr/>
        </p:nvSpPr>
        <p:spPr>
          <a:xfrm flipH="1" rot="5400000">
            <a:off x="7580068" y="1461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3" name="Google Shape;2023;p41"/>
          <p:cNvGrpSpPr/>
          <p:nvPr/>
        </p:nvGrpSpPr>
        <p:grpSpPr>
          <a:xfrm flipH="1">
            <a:off x="8211399" y="2517893"/>
            <a:ext cx="438754" cy="772904"/>
            <a:chOff x="4950175" y="2998438"/>
            <a:chExt cx="88725" cy="156300"/>
          </a:xfrm>
        </p:grpSpPr>
        <p:sp>
          <p:nvSpPr>
            <p:cNvPr id="2024" name="Google Shape;2024;p4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0" name="Google Shape;20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651" y="3485625"/>
            <a:ext cx="5813851" cy="77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1" name="Google Shape;2061;p41"/>
          <p:cNvCxnSpPr/>
          <p:nvPr/>
        </p:nvCxnSpPr>
        <p:spPr>
          <a:xfrm>
            <a:off x="3964350" y="302725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5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basada en Recursos</a:t>
            </a:r>
            <a:endParaRPr/>
          </a:p>
        </p:txBody>
      </p:sp>
      <p:grpSp>
        <p:nvGrpSpPr>
          <p:cNvPr id="1112" name="Google Shape;1112;p25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113" name="Google Shape;1113;p2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14" name="Google Shape;1114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2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17" name="Google Shape;1117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9" name="Google Shape;1119;p2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20" name="Google Shape;1120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5"/>
          <p:cNvGrpSpPr/>
          <p:nvPr/>
        </p:nvGrpSpPr>
        <p:grpSpPr>
          <a:xfrm flipH="1" rot="10800000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123" name="Google Shape;1123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5"/>
          <p:cNvGrpSpPr/>
          <p:nvPr/>
        </p:nvGrpSpPr>
        <p:grpSpPr>
          <a:xfrm flipH="1">
            <a:off x="7380725" y="925941"/>
            <a:ext cx="194400" cy="112209"/>
            <a:chOff x="265900" y="3852516"/>
            <a:chExt cx="194400" cy="112209"/>
          </a:xfrm>
        </p:grpSpPr>
        <p:sp>
          <p:nvSpPr>
            <p:cNvPr id="1126" name="Google Shape;1126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5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129" name="Google Shape;1129;p2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30" name="Google Shape;1130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2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33" name="Google Shape;1133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" name="Google Shape;1135;p2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36" name="Google Shape;1136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138" name="Google Shape;1138;p25"/>
          <p:cNvCxnSpPr/>
          <p:nvPr/>
        </p:nvCxnSpPr>
        <p:spPr>
          <a:xfrm>
            <a:off x="3964400" y="30885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9" name="Google Shape;1139;p25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140" name="Google Shape;1140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25"/>
          <p:cNvGrpSpPr/>
          <p:nvPr/>
        </p:nvGrpSpPr>
        <p:grpSpPr>
          <a:xfrm flipH="1">
            <a:off x="4352623" y="430931"/>
            <a:ext cx="438754" cy="772904"/>
            <a:chOff x="4950175" y="2998438"/>
            <a:chExt cx="88725" cy="156300"/>
          </a:xfrm>
        </p:grpSpPr>
        <p:sp>
          <p:nvSpPr>
            <p:cNvPr id="1147" name="Google Shape;1147;p2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6"/>
          <p:cNvSpPr txBox="1"/>
          <p:nvPr>
            <p:ph type="title"/>
          </p:nvPr>
        </p:nvSpPr>
        <p:spPr>
          <a:xfrm>
            <a:off x="1569600" y="7056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DEFINICIÓN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8" name="Google Shape;1188;p26"/>
          <p:cNvSpPr txBox="1"/>
          <p:nvPr>
            <p:ph idx="1" type="subTitle"/>
          </p:nvPr>
        </p:nvSpPr>
        <p:spPr>
          <a:xfrm>
            <a:off x="1569600" y="1741177"/>
            <a:ext cx="60048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Se centra en la definición y manipulación de recursos identificables a través de métodos estandarizados.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Es un enfoque común en sistemas REST (Representational State Transfer), utilizados ampliamente en la web.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Los principios de REST incluyen componentes como repositorio replicado, caché, cliente-servidor, sistemas en capas, sistemas sin estado, máquina virtual, código a demanda e interfaz uniforme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cxnSp>
        <p:nvCxnSpPr>
          <p:cNvPr id="1189" name="Google Shape;1189;p26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0" name="Google Shape;1190;p26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91" name="Google Shape;1191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92" name="Google Shape;119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95" name="Google Shape;119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7" name="Google Shape;1197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98" name="Google Shape;1198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0" name="Google Shape;1200;p2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201" name="Google Shape;1201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38" name="Google Shape;1238;p2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4" name="Google Shape;1244;p26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basada en Recursos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27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Reutilización</a:t>
            </a:r>
            <a:endParaRPr sz="1600"/>
          </a:p>
        </p:txBody>
      </p:sp>
      <p:sp>
        <p:nvSpPr>
          <p:cNvPr id="1250" name="Google Shape;1250;p27"/>
          <p:cNvSpPr txBox="1"/>
          <p:nvPr>
            <p:ph idx="2" type="subTitle"/>
          </p:nvPr>
        </p:nvSpPr>
        <p:spPr>
          <a:xfrm>
            <a:off x="5520925" y="1206225"/>
            <a:ext cx="36231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Gestión Compleja</a:t>
            </a:r>
            <a:endParaRPr/>
          </a:p>
        </p:txBody>
      </p:sp>
      <p:sp>
        <p:nvSpPr>
          <p:cNvPr id="1251" name="Google Shape;1251;p27"/>
          <p:cNvSpPr txBox="1"/>
          <p:nvPr>
            <p:ph idx="3" type="subTitle"/>
          </p:nvPr>
        </p:nvSpPr>
        <p:spPr>
          <a:xfrm>
            <a:off x="1648275" y="2300950"/>
            <a:ext cx="31158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Escalabilidad</a:t>
            </a:r>
            <a:endParaRPr sz="1600"/>
          </a:p>
        </p:txBody>
      </p:sp>
      <p:sp>
        <p:nvSpPr>
          <p:cNvPr id="1252" name="Google Shape;1252;p27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Dependencia</a:t>
            </a:r>
            <a:endParaRPr sz="1600"/>
          </a:p>
        </p:txBody>
      </p:sp>
      <p:sp>
        <p:nvSpPr>
          <p:cNvPr id="1253" name="Google Shape;1253;p27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Interoperabilidad</a:t>
            </a:r>
            <a:endParaRPr sz="1600"/>
          </a:p>
        </p:txBody>
      </p:sp>
      <p:sp>
        <p:nvSpPr>
          <p:cNvPr id="1254" name="Google Shape;1254;p27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55" name="Google Shape;1255;p27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56" name="Google Shape;1256;p27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57" name="Google Shape;1257;p27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58" name="Google Shape;1258;p27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59" name="Google Shape;1259;p27"/>
          <p:cNvSpPr txBox="1"/>
          <p:nvPr>
            <p:ph type="title"/>
          </p:nvPr>
        </p:nvSpPr>
        <p:spPr>
          <a:xfrm>
            <a:off x="7017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60" name="Google Shape;1260;p27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Facilita el uso eficiente de recursos existentes.</a:t>
            </a:r>
            <a:endParaRPr sz="1200"/>
          </a:p>
        </p:txBody>
      </p:sp>
      <p:sp>
        <p:nvSpPr>
          <p:cNvPr id="1261" name="Google Shape;1261;p27"/>
          <p:cNvSpPr txBox="1"/>
          <p:nvPr>
            <p:ph idx="8" type="subTitle"/>
          </p:nvPr>
        </p:nvSpPr>
        <p:spPr>
          <a:xfrm>
            <a:off x="5520925" y="1503025"/>
            <a:ext cx="32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Difícil manejo de numerosos recursos distribuidos.</a:t>
            </a:r>
            <a:endParaRPr sz="1200"/>
          </a:p>
        </p:txBody>
      </p:sp>
      <p:sp>
        <p:nvSpPr>
          <p:cNvPr id="1262" name="Google Shape;1262;p27"/>
          <p:cNvSpPr txBox="1"/>
          <p:nvPr>
            <p:ph idx="9" type="subTitle"/>
          </p:nvPr>
        </p:nvSpPr>
        <p:spPr>
          <a:xfrm>
            <a:off x="1648275" y="2646525"/>
            <a:ext cx="30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Permite añadir recursos según la demanda.</a:t>
            </a:r>
            <a:endParaRPr sz="1200"/>
          </a:p>
        </p:txBody>
      </p:sp>
      <p:sp>
        <p:nvSpPr>
          <p:cNvPr id="1263" name="Google Shape;1263;p27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Impacto significativo si recursos críticos fallan.</a:t>
            </a:r>
            <a:endParaRPr sz="1200"/>
          </a:p>
        </p:txBody>
      </p:sp>
      <p:sp>
        <p:nvSpPr>
          <p:cNvPr id="1264" name="Google Shape;1264;p27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Favorece la integración entre sistemas diferentes.</a:t>
            </a:r>
            <a:endParaRPr sz="1200"/>
          </a:p>
        </p:txBody>
      </p:sp>
      <p:sp>
        <p:nvSpPr>
          <p:cNvPr id="1265" name="Google Shape;1265;p27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basada en Recursos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66" name="Google Shape;1266;p27"/>
          <p:cNvSpPr txBox="1"/>
          <p:nvPr>
            <p:ph type="title"/>
          </p:nvPr>
        </p:nvSpPr>
        <p:spPr>
          <a:xfrm>
            <a:off x="45498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67" name="Google Shape;1267;p27"/>
          <p:cNvSpPr txBox="1"/>
          <p:nvPr>
            <p:ph idx="5" type="subTitle"/>
          </p:nvPr>
        </p:nvSpPr>
        <p:spPr>
          <a:xfrm>
            <a:off x="5493225" y="339567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Seguridad</a:t>
            </a:r>
            <a:endParaRPr sz="1600"/>
          </a:p>
        </p:txBody>
      </p:sp>
      <p:sp>
        <p:nvSpPr>
          <p:cNvPr id="1268" name="Google Shape;1268;p27"/>
          <p:cNvSpPr/>
          <p:nvPr/>
        </p:nvSpPr>
        <p:spPr>
          <a:xfrm>
            <a:off x="4760925" y="355253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69" name="Google Shape;1269;p27"/>
          <p:cNvSpPr txBox="1"/>
          <p:nvPr>
            <p:ph idx="14" type="subTitle"/>
          </p:nvPr>
        </p:nvSpPr>
        <p:spPr>
          <a:xfrm>
            <a:off x="5493225" y="3755988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Complicada implementación de control de acceso adecuado.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8"/>
          <p:cNvSpPr txBox="1"/>
          <p:nvPr>
            <p:ph idx="1" type="subTitle"/>
          </p:nvPr>
        </p:nvSpPr>
        <p:spPr>
          <a:xfrm>
            <a:off x="1569600" y="1469500"/>
            <a:ext cx="61632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Sistemas de Gestión de Contenidos (CMS): </a:t>
            </a:r>
            <a:r>
              <a:rPr lang="en" sz="1600">
                <a:solidFill>
                  <a:schemeClr val="lt1"/>
                </a:solidFill>
              </a:rPr>
              <a:t>Plataformas como WordPress permiten reutilizar y compartir recursos multimedia y plantillas.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A</a:t>
            </a:r>
            <a:r>
              <a:rPr b="1" lang="en" sz="1600">
                <a:solidFill>
                  <a:schemeClr val="lt1"/>
                </a:solidFill>
              </a:rPr>
              <a:t>PI RESTful: </a:t>
            </a:r>
            <a:r>
              <a:rPr lang="en" sz="1600">
                <a:solidFill>
                  <a:schemeClr val="lt1"/>
                </a:solidFill>
              </a:rPr>
              <a:t>Servicios web que proporcionan recursos (datos) accesibles a través de endpoints específicos.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Sistemas de Almacenamiento en la Nube:</a:t>
            </a:r>
            <a:r>
              <a:rPr lang="en" sz="1600">
                <a:solidFill>
                  <a:schemeClr val="lt1"/>
                </a:solidFill>
              </a:rPr>
              <a:t> Google Drive y Dropbox facilitan el acceso y la compartición de archivos desde cualquier dispositivo.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75" name="Google Shape;1275;p28"/>
          <p:cNvSpPr txBox="1"/>
          <p:nvPr>
            <p:ph type="title"/>
          </p:nvPr>
        </p:nvSpPr>
        <p:spPr>
          <a:xfrm>
            <a:off x="1569600" y="5532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Ejemplos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276" name="Google Shape;1276;p28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7" name="Google Shape;1277;p28"/>
          <p:cNvGrpSpPr/>
          <p:nvPr/>
        </p:nvGrpSpPr>
        <p:grpSpPr>
          <a:xfrm>
            <a:off x="4598575" y="4417225"/>
            <a:ext cx="315575" cy="366750"/>
            <a:chOff x="8558925" y="4522650"/>
            <a:chExt cx="315575" cy="366750"/>
          </a:xfrm>
        </p:grpSpPr>
        <p:grpSp>
          <p:nvGrpSpPr>
            <p:cNvPr id="1278" name="Google Shape;1278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79" name="Google Shape;1279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1" name="Google Shape;1281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82" name="Google Shape;1282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4" name="Google Shape;1284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85" name="Google Shape;1285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7" name="Google Shape;1287;p28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288" name="Google Shape;1288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28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325" name="Google Shape;1325;p2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28"/>
          <p:cNvSpPr txBox="1"/>
          <p:nvPr/>
        </p:nvSpPr>
        <p:spPr>
          <a:xfrm>
            <a:off x="5315550" y="4804802"/>
            <a:ext cx="27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basada en Recursos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9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de </a:t>
            </a:r>
            <a:r>
              <a:rPr lang="en" sz="42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Máquinas</a:t>
            </a:r>
            <a:r>
              <a:rPr lang="en" sz="42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Virtuales</a:t>
            </a:r>
            <a:endParaRPr/>
          </a:p>
        </p:txBody>
      </p:sp>
      <p:grpSp>
        <p:nvGrpSpPr>
          <p:cNvPr id="1337" name="Google Shape;1337;p29"/>
          <p:cNvGrpSpPr/>
          <p:nvPr/>
        </p:nvGrpSpPr>
        <p:grpSpPr>
          <a:xfrm>
            <a:off x="1088100" y="925950"/>
            <a:ext cx="315575" cy="366750"/>
            <a:chOff x="8558925" y="4522650"/>
            <a:chExt cx="315575" cy="366750"/>
          </a:xfrm>
        </p:grpSpPr>
        <p:grpSp>
          <p:nvGrpSpPr>
            <p:cNvPr id="1338" name="Google Shape;1338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39" name="Google Shape;1339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42" name="Google Shape;1342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4" name="Google Shape;1344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45" name="Google Shape;1345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7" name="Google Shape;1347;p29"/>
          <p:cNvGrpSpPr/>
          <p:nvPr/>
        </p:nvGrpSpPr>
        <p:grpSpPr>
          <a:xfrm flipH="1" rot="10800000">
            <a:off x="1304300" y="3888441"/>
            <a:ext cx="194400" cy="112209"/>
            <a:chOff x="265900" y="3852516"/>
            <a:chExt cx="194400" cy="112209"/>
          </a:xfrm>
        </p:grpSpPr>
        <p:sp>
          <p:nvSpPr>
            <p:cNvPr id="1348" name="Google Shape;1348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29"/>
          <p:cNvGrpSpPr/>
          <p:nvPr/>
        </p:nvGrpSpPr>
        <p:grpSpPr>
          <a:xfrm flipH="1">
            <a:off x="7380725" y="925941"/>
            <a:ext cx="194400" cy="112209"/>
            <a:chOff x="265900" y="3852516"/>
            <a:chExt cx="194400" cy="112209"/>
          </a:xfrm>
        </p:grpSpPr>
        <p:sp>
          <p:nvSpPr>
            <p:cNvPr id="1351" name="Google Shape;1351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29"/>
          <p:cNvGrpSpPr/>
          <p:nvPr/>
        </p:nvGrpSpPr>
        <p:grpSpPr>
          <a:xfrm rot="5400000">
            <a:off x="7456475" y="3761175"/>
            <a:ext cx="315575" cy="366750"/>
            <a:chOff x="8558925" y="4522650"/>
            <a:chExt cx="315575" cy="366750"/>
          </a:xfrm>
        </p:grpSpPr>
        <p:grpSp>
          <p:nvGrpSpPr>
            <p:cNvPr id="1354" name="Google Shape;1354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55" name="Google Shape;1355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7" name="Google Shape;1357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58" name="Google Shape;1358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0" name="Google Shape;1360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61" name="Google Shape;1361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363" name="Google Shape;1363;p29"/>
          <p:cNvCxnSpPr/>
          <p:nvPr/>
        </p:nvCxnSpPr>
        <p:spPr>
          <a:xfrm>
            <a:off x="3964400" y="30885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4" name="Google Shape;1364;p29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1365" name="Google Shape;1365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1" name="Google Shape;1371;p29"/>
          <p:cNvGrpSpPr/>
          <p:nvPr/>
        </p:nvGrpSpPr>
        <p:grpSpPr>
          <a:xfrm flipH="1">
            <a:off x="4352623" y="430931"/>
            <a:ext cx="438754" cy="772904"/>
            <a:chOff x="4950175" y="2998438"/>
            <a:chExt cx="88725" cy="156300"/>
          </a:xfrm>
        </p:grpSpPr>
        <p:sp>
          <p:nvSpPr>
            <p:cNvPr id="1372" name="Google Shape;1372;p2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0"/>
          <p:cNvSpPr txBox="1"/>
          <p:nvPr>
            <p:ph type="title"/>
          </p:nvPr>
        </p:nvSpPr>
        <p:spPr>
          <a:xfrm>
            <a:off x="1569600" y="7056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DEFINICIÓN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13" name="Google Shape;1413;p30"/>
          <p:cNvSpPr txBox="1"/>
          <p:nvPr>
            <p:ph idx="1" type="subTitle"/>
          </p:nvPr>
        </p:nvSpPr>
        <p:spPr>
          <a:xfrm>
            <a:off x="1569600" y="1621900"/>
            <a:ext cx="61632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El uso de máquinas virtuales (VMs) permite alojar y ejecutar aplicaciones en entornos virtualizados, independientemente del hardware subyacente.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Incluyen: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Máquina de interpretación.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Memoria que contiene el pseudocódigo a interpretar.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Representación del estado de control de la máquina de interpretación.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Representación del estado actual del programa simulado.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414" name="Google Shape;1414;p30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15" name="Google Shape;1415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416" name="Google Shape;1416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17" name="Google Shape;141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9" name="Google Shape;1419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20" name="Google Shape;142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2" name="Google Shape;1422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23" name="Google Shape;1423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5" name="Google Shape;1425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26" name="Google Shape;1426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463" name="Google Shape;1463;p3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30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de Máquinas Virtuales</a:t>
            </a:r>
            <a:endParaRPr sz="10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1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Aislamiento</a:t>
            </a:r>
            <a:endParaRPr sz="1600"/>
          </a:p>
        </p:txBody>
      </p:sp>
      <p:sp>
        <p:nvSpPr>
          <p:cNvPr id="1475" name="Google Shape;1475;p31"/>
          <p:cNvSpPr txBox="1"/>
          <p:nvPr>
            <p:ph idx="2" type="subTitle"/>
          </p:nvPr>
        </p:nvSpPr>
        <p:spPr>
          <a:xfrm>
            <a:off x="5520925" y="1206225"/>
            <a:ext cx="36231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Sobrecarga</a:t>
            </a:r>
            <a:endParaRPr/>
          </a:p>
        </p:txBody>
      </p:sp>
      <p:sp>
        <p:nvSpPr>
          <p:cNvPr id="1476" name="Google Shape;1476;p31"/>
          <p:cNvSpPr txBox="1"/>
          <p:nvPr>
            <p:ph idx="3" type="subTitle"/>
          </p:nvPr>
        </p:nvSpPr>
        <p:spPr>
          <a:xfrm>
            <a:off x="1648275" y="2300950"/>
            <a:ext cx="31158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Flexibilidad</a:t>
            </a:r>
            <a:endParaRPr sz="1600"/>
          </a:p>
        </p:txBody>
      </p:sp>
      <p:sp>
        <p:nvSpPr>
          <p:cNvPr id="1477" name="Google Shape;1477;p31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Gestión Compleja</a:t>
            </a:r>
            <a:endParaRPr sz="1600"/>
          </a:p>
        </p:txBody>
      </p:sp>
      <p:sp>
        <p:nvSpPr>
          <p:cNvPr id="1478" name="Google Shape;1478;p31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Optimización</a:t>
            </a:r>
            <a:endParaRPr sz="1600"/>
          </a:p>
        </p:txBody>
      </p:sp>
      <p:sp>
        <p:nvSpPr>
          <p:cNvPr id="1479" name="Google Shape;1479;p31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80" name="Google Shape;1480;p31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81" name="Google Shape;1481;p31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82" name="Google Shape;1482;p31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83" name="Google Shape;1483;p31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84" name="Google Shape;1484;p31"/>
          <p:cNvSpPr txBox="1"/>
          <p:nvPr>
            <p:ph type="title"/>
          </p:nvPr>
        </p:nvSpPr>
        <p:spPr>
          <a:xfrm>
            <a:off x="7017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85" name="Google Shape;1485;p31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Mejora la seguridad y minimiza el impacto de fallos.</a:t>
            </a:r>
            <a:endParaRPr sz="1200"/>
          </a:p>
        </p:txBody>
      </p:sp>
      <p:sp>
        <p:nvSpPr>
          <p:cNvPr id="1486" name="Google Shape;1486;p31"/>
          <p:cNvSpPr txBox="1"/>
          <p:nvPr>
            <p:ph idx="8" type="subTitle"/>
          </p:nvPr>
        </p:nvSpPr>
        <p:spPr>
          <a:xfrm>
            <a:off x="5520925" y="1503025"/>
            <a:ext cx="32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Introduce consumo adicional de recursos.</a:t>
            </a:r>
            <a:endParaRPr sz="1200"/>
          </a:p>
        </p:txBody>
      </p:sp>
      <p:sp>
        <p:nvSpPr>
          <p:cNvPr id="1487" name="Google Shape;1487;p31"/>
          <p:cNvSpPr txBox="1"/>
          <p:nvPr>
            <p:ph idx="9" type="subTitle"/>
          </p:nvPr>
        </p:nvSpPr>
        <p:spPr>
          <a:xfrm>
            <a:off x="1648275" y="2646525"/>
            <a:ext cx="301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Permite mover aplicaciones fácilmente entre entornos.</a:t>
            </a:r>
            <a:endParaRPr sz="1200"/>
          </a:p>
        </p:txBody>
      </p:sp>
      <p:sp>
        <p:nvSpPr>
          <p:cNvPr id="1488" name="Google Shape;1488;p31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Administración de VMs requiere herramientas especializadas.</a:t>
            </a:r>
            <a:endParaRPr sz="1200"/>
          </a:p>
        </p:txBody>
      </p:sp>
      <p:sp>
        <p:nvSpPr>
          <p:cNvPr id="1489" name="Google Shape;1489;p31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Consolida servicios, optimizando recursos y reduciendo costos.</a:t>
            </a:r>
            <a:endParaRPr sz="1200"/>
          </a:p>
        </p:txBody>
      </p:sp>
      <p:sp>
        <p:nvSpPr>
          <p:cNvPr id="1490" name="Google Shape;1490;p31"/>
          <p:cNvSpPr txBox="1"/>
          <p:nvPr/>
        </p:nvSpPr>
        <p:spPr>
          <a:xfrm>
            <a:off x="5315550" y="4804802"/>
            <a:ext cx="27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de Máquinas Virtuales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91" name="Google Shape;1491;p31"/>
          <p:cNvSpPr txBox="1"/>
          <p:nvPr>
            <p:ph type="title"/>
          </p:nvPr>
        </p:nvSpPr>
        <p:spPr>
          <a:xfrm>
            <a:off x="4549875" y="435775"/>
            <a:ext cx="406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92" name="Google Shape;1492;p31"/>
          <p:cNvSpPr txBox="1"/>
          <p:nvPr>
            <p:ph idx="5" type="subTitle"/>
          </p:nvPr>
        </p:nvSpPr>
        <p:spPr>
          <a:xfrm>
            <a:off x="5493225" y="339567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Dependencia</a:t>
            </a:r>
            <a:endParaRPr sz="1600"/>
          </a:p>
        </p:txBody>
      </p:sp>
      <p:sp>
        <p:nvSpPr>
          <p:cNvPr id="1493" name="Google Shape;1493;p31"/>
          <p:cNvSpPr/>
          <p:nvPr/>
        </p:nvSpPr>
        <p:spPr>
          <a:xfrm>
            <a:off x="4760925" y="3552538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94" name="Google Shape;1494;p31"/>
          <p:cNvSpPr txBox="1"/>
          <p:nvPr>
            <p:ph idx="14" type="subTitle"/>
          </p:nvPr>
        </p:nvSpPr>
        <p:spPr>
          <a:xfrm>
            <a:off x="5493225" y="3755988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Fallos del hypervisor afectan todas las VMs dependientes.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2"/>
          <p:cNvSpPr txBox="1"/>
          <p:nvPr>
            <p:ph type="title"/>
          </p:nvPr>
        </p:nvSpPr>
        <p:spPr>
          <a:xfrm>
            <a:off x="1569600" y="5532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Ejemplos</a:t>
            </a:r>
            <a:endParaRPr sz="3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500" name="Google Shape;1500;p32"/>
          <p:cNvCxnSpPr/>
          <p:nvPr/>
        </p:nvCxnSpPr>
        <p:spPr>
          <a:xfrm>
            <a:off x="3964350" y="13823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1" name="Google Shape;1501;p32"/>
          <p:cNvGrpSpPr/>
          <p:nvPr/>
        </p:nvGrpSpPr>
        <p:grpSpPr>
          <a:xfrm>
            <a:off x="4598575" y="4417225"/>
            <a:ext cx="315575" cy="366750"/>
            <a:chOff x="8558925" y="4522650"/>
            <a:chExt cx="315575" cy="366750"/>
          </a:xfrm>
        </p:grpSpPr>
        <p:grpSp>
          <p:nvGrpSpPr>
            <p:cNvPr id="1502" name="Google Shape;1502;p3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03" name="Google Shape;1503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5" name="Google Shape;1505;p3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06" name="Google Shape;1506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09" name="Google Shape;1509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1" name="Google Shape;1511;p32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512" name="Google Shape;1512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32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49" name="Google Shape;1549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32"/>
          <p:cNvSpPr txBox="1"/>
          <p:nvPr/>
        </p:nvSpPr>
        <p:spPr>
          <a:xfrm>
            <a:off x="5315550" y="4804802"/>
            <a:ext cx="272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Arquitectura de Máquinas Virtuales</a:t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CCCC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56" name="Google Shape;1556;p32"/>
          <p:cNvSpPr txBox="1"/>
          <p:nvPr>
            <p:ph idx="1" type="subTitle"/>
          </p:nvPr>
        </p:nvSpPr>
        <p:spPr>
          <a:xfrm>
            <a:off x="1569600" y="1469500"/>
            <a:ext cx="6163200" cy="1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Servicios en la Nube (e.g., AWS, Azure): </a:t>
            </a:r>
            <a:r>
              <a:rPr lang="en" sz="1600">
                <a:solidFill>
                  <a:schemeClr val="lt1"/>
                </a:solidFill>
              </a:rPr>
              <a:t>Provisión de VMs para ejecutar aplicaciones y servicios en entornos virtualizados.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Desarrollo y Pruebas de Software: </a:t>
            </a:r>
            <a:r>
              <a:rPr lang="en" sz="1600">
                <a:solidFill>
                  <a:schemeClr val="lt1"/>
                </a:solidFill>
              </a:rPr>
              <a:t>Entornos de pruebas aislados y replicables para desarrolladores.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Infraestructura de Escritorio Virtual (VDI): </a:t>
            </a:r>
            <a:r>
              <a:rPr lang="en" sz="1600">
                <a:solidFill>
                  <a:schemeClr val="lt1"/>
                </a:solidFill>
              </a:rPr>
              <a:t>Acceso remoto a escritorios virtuales, proporcionando un entorno de trabajo consistente.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