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d.foundation/announcement/2023/08/29/jenkins-project-growth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jenkinsci/jenkins/blob/3b0de10df3bedba515e13032104d4d84f83045be/core/src/main/java/hudson/cli/CLICommand.java#L248" TargetMode="External"/><Relationship Id="rId3" Type="http://schemas.openxmlformats.org/officeDocument/2006/relationships/hyperlink" Target="https://github.com/kohsuke/args4j" TargetMode="External"/><Relationship Id="rId4" Type="http://schemas.openxmlformats.org/officeDocument/2006/relationships/hyperlink" Target="https://github.com/kohsuke/args4j/blob/fc458a24d6bd08b58fdd0bd7e37acb08200eac59/args4j/src/org/kohsuke/args4j/CmdLineParser.java#L479" TargetMode="External"/><Relationship Id="rId5" Type="http://schemas.openxmlformats.org/officeDocument/2006/relationships/hyperlink" Target="https://github.com/kohsuke/args4j/blob/fc458a24d6bd08b58fdd0bd7e37acb08200eac59/args4j/src/org/kohsuke/args4j/CmdLineParser.java#L548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kohsuke/args4j/blob/fc458a24d6bd08b58fdd0bd7e37acb08200eac59/args4j/src/org/kohsuke/args4j/CmdLineParser.java#L478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aniuse.com/mdn-http_headers_set-cookie_samesite_lax_default" TargetMode="External"/><Relationship Id="rId3" Type="http://schemas.openxmlformats.org/officeDocument/2006/relationships/hyperlink" Target="https://portswigger.net/web-security/csrf/bypassing-samesite-restrictions#bypassing-samesite-lax-restrictions-with-newly-issued-cookie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f2208f1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f2208f1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Nuestro grupo va a presentar una vulnerabilidad de Jenkins descubierto por la empresa de desarrollo Sonar.</a:t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B3F44"/>
                </a:solidFill>
              </a:rPr>
              <a:t>Jenkins es el servidor de automatización de código abierto líder, ampliamente utilizado para crear, implementar y automatizar proyectos de software. Es una poderosa herramienta para la integración y entrega continuas (CI/CD). Permite a los desarrolladores automatizar varios aspectos del ciclo de vida del desarrollo de software, incluida la creación, prueba e implementación de aplicaciones. Con una cuota de mercado de aproximadamente </a:t>
            </a:r>
            <a:r>
              <a:rPr lang="en" sz="1350" u="sng">
                <a:solidFill>
                  <a:srgbClr val="FD3456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 44% en 2023</a:t>
            </a:r>
            <a:r>
              <a:rPr lang="en" sz="1350">
                <a:solidFill>
                  <a:srgbClr val="3B3F44"/>
                </a:solidFill>
              </a:rPr>
              <a:t> , la popularidad de Jenkins es evidente. Esto significa que el impacto potencial de las vulnerabilidades de seguridad en Jenkins es grande.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f3f2208f1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f3f2208f1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B3F44"/>
                </a:solidFill>
              </a:rPr>
              <a:t>Esta es una linea de tiempo de las acciones que llevó a cabo Sonar par informar las vulnerabilidades a Jenkins. Estas vulnerabilidades se solucionaron en las versiones 2.442 y LTS 2.426.3 de Jenkins.</a:t>
            </a:r>
            <a:endParaRPr sz="1350">
              <a:solidFill>
                <a:srgbClr val="3B3F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3f2208f1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3f2208f1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B3F44"/>
                </a:solidFill>
              </a:rPr>
              <a:t>La vulnerabilidad crítica descubierta rastreada como CVE-2024-23897 permite a atacantes no autenticados leer una cantidad limitada de datos de archivos arbitrarios y a atacantes autorizados de "solo lectura" en un archivo arbitrario completo desde el servidor de Jenkins.</a:t>
            </a:r>
            <a:endParaRPr sz="1350">
              <a:solidFill>
                <a:srgbClr val="3B3F4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B3F44"/>
                </a:solidFill>
              </a:rPr>
              <a:t>Los atacantes podrían aprovechar esta vulnerabilidad leyendo los secretos de Jenkins para escalar privilegios al administrador y, finalmente, ejecutar código arbitrario en el servidor.</a:t>
            </a:r>
            <a:endParaRPr sz="1350">
              <a:solidFill>
                <a:srgbClr val="3B3F4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B3F44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3f2208f1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3f2208f1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B3F44"/>
                </a:solidFill>
              </a:rPr>
              <a:t>Al invocar un comando CLI con argumentos, hemos notado que Jenkins usa </a:t>
            </a:r>
            <a:r>
              <a:rPr lang="en" sz="1350" u="sng">
                <a:solidFill>
                  <a:srgbClr val="FD3456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parseArgument </a:t>
            </a:r>
            <a:r>
              <a:rPr lang="en" sz="1350" u="sng">
                <a:solidFill>
                  <a:srgbClr val="FD345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 args4j</a:t>
            </a:r>
            <a:r>
              <a:rPr lang="en" sz="1350">
                <a:solidFill>
                  <a:srgbClr val="3B3F44"/>
                </a:solidFill>
              </a:rPr>
              <a:t> , que </a:t>
            </a:r>
            <a:r>
              <a:rPr lang="en" sz="1350" u="sng">
                <a:solidFill>
                  <a:srgbClr val="FD345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llama a </a:t>
            </a:r>
            <a:r>
              <a:rPr lang="en" sz="1350" u="sng">
                <a:solidFill>
                  <a:srgbClr val="FD345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expandAtFiles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3f2208f1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3f2208f1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B3F44"/>
                </a:solidFill>
              </a:rPr>
              <a:t>La función comprueba si el argumento comienza con el carácter @ y, de ser así, lee el archivo en la ruta después de @ y expande un nuevo argumento para cada línea.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3f2208f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3f2208f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B3F44"/>
                </a:solidFill>
              </a:rPr>
              <a:t>El equipo de seguridad de Jenkins parchó CVE-2024-23897 agregando una configuración segura que desactiva la función "</a:t>
            </a:r>
            <a:r>
              <a:rPr lang="en" sz="1350" u="sng">
                <a:solidFill>
                  <a:srgbClr val="FD3456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expandAtFiles</a:t>
            </a:r>
            <a:r>
              <a:rPr lang="en" sz="1350">
                <a:solidFill>
                  <a:srgbClr val="3B3F44"/>
                </a:solidFill>
              </a:rPr>
              <a:t> ".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3f2208f1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3f2208f1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B3F44"/>
                </a:solidFill>
              </a:rPr>
              <a:t>La segunda vulnerabilidad (CVE-2024-23898) reside en la función WebSocket CLI, que carece de verificación de origen, lo que permite el secuestro de WebSocket entre sitios (CSWSH). Esta vulnerabilidad podría explotarse enviando un enlace malicioso a una víctima. Ciertos navegadores web modernos implementan una política "</a:t>
            </a:r>
            <a:r>
              <a:rPr lang="en" sz="1350" u="sng">
                <a:solidFill>
                  <a:srgbClr val="FD3456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laxa por defecto</a:t>
            </a:r>
            <a:r>
              <a:rPr lang="en" sz="1350">
                <a:solidFill>
                  <a:srgbClr val="3B3F44"/>
                </a:solidFill>
              </a:rPr>
              <a:t> ", que sirve como una posible protección contra esta vulnerabilidad. No obstante, dado que algunos navegadores ampliamente utilizados como Safari y Firefox no aplican estrictamente esta política, y considerando los riesgos asociados de posibles técnicas </a:t>
            </a:r>
            <a:r>
              <a:rPr lang="en" sz="1350" u="sng">
                <a:solidFill>
                  <a:srgbClr val="FD345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 elusión</a:t>
            </a:r>
            <a:r>
              <a:rPr lang="en" sz="1350">
                <a:solidFill>
                  <a:srgbClr val="3B3F44"/>
                </a:solidFill>
              </a:rPr>
              <a:t> o usuarios que utilizan navegadores obsoletos, la clasificación de gravedad para esta vulnerabilidad es Alta.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3f2208f1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3f2208f1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B3F44"/>
                </a:solidFill>
              </a:rPr>
              <a:t>Y CVE-2024-23898 se parchó agregando una verificación de origen al punto final de WebSocket (el </a:t>
            </a:r>
            <a:r>
              <a:rPr lang="en" sz="1050">
                <a:solidFill>
                  <a:srgbClr val="3B3F44"/>
                </a:solidFill>
                <a:latin typeface="Courier New"/>
                <a:ea typeface="Courier New"/>
                <a:cs typeface="Courier New"/>
                <a:sym typeface="Courier New"/>
              </a:rPr>
              <a:t>ALLOW </a:t>
            </a:r>
            <a:r>
              <a:rPr lang="en" sz="1350">
                <a:solidFill>
                  <a:srgbClr val="3B3F44"/>
                </a:solidFill>
              </a:rPr>
              <a:t>parámetro sirve como un interruptor, otorgando a los administradores la capacidad de anular el comportamiento predeterminado actualizado. Ofreciendo la opción de permitir o denegar consistentemente el acceso a la CLI de WS, independientemente del origen)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3f2208f1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3f2208f1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600"/>
            <a:ext cx="9144003" cy="47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4908925" y="725250"/>
            <a:ext cx="3864300" cy="385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175" y="1283532"/>
            <a:ext cx="3854050" cy="2343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509" y="0"/>
            <a:ext cx="669498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4325" y="-131800"/>
            <a:ext cx="9612649" cy="54071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effectLst>
            <a:outerShdw rotWithShape="0" algn="bl" dir="558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>
                <a:solidFill>
                  <a:schemeClr val="lt1"/>
                </a:solidFill>
              </a:rPr>
              <a:t>SECURITY-3314 / CVE-2024-23897</a:t>
            </a:r>
            <a:endParaRPr b="1" sz="29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9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9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3761"/>
            <a:ext cx="9144000" cy="4135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3006"/>
            <a:ext cx="9144002" cy="4157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6243"/>
            <a:ext cx="9143998" cy="1691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SECURITY-3315 / CVE-2024-23898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4325" y="-131800"/>
            <a:ext cx="9612649" cy="54071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effectLst>
            <a:outerShdw rotWithShape="0" algn="bl" dir="564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920">
                <a:solidFill>
                  <a:schemeClr val="lt1"/>
                </a:solidFill>
              </a:rPr>
              <a:t>SECURITY-3315 / CVE-2024-23898</a:t>
            </a:r>
            <a:endParaRPr b="1" sz="292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292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9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4398"/>
            <a:ext cx="9144000" cy="4094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850" y="315300"/>
            <a:ext cx="6684301" cy="37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type="title"/>
          </p:nvPr>
        </p:nvSpPr>
        <p:spPr>
          <a:xfrm>
            <a:off x="2617050" y="3681250"/>
            <a:ext cx="3909900" cy="1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520">
                <a:latin typeface="Georgia"/>
                <a:ea typeface="Georgia"/>
                <a:cs typeface="Georgia"/>
                <a:sym typeface="Georgia"/>
              </a:rPr>
              <a:t>Thank you!</a:t>
            </a:r>
            <a:endParaRPr b="1" sz="452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