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sldIdLst>
    <p:sldId id="256" r:id="rId2"/>
    <p:sldId id="257" r:id="rId3"/>
    <p:sldId id="281" r:id="rId4"/>
    <p:sldId id="314" r:id="rId5"/>
    <p:sldId id="315" r:id="rId6"/>
    <p:sldId id="316" r:id="rId7"/>
    <p:sldId id="317" r:id="rId8"/>
    <p:sldId id="318" r:id="rId9"/>
    <p:sldId id="320" r:id="rId10"/>
    <p:sldId id="319" r:id="rId11"/>
    <p:sldId id="324" r:id="rId12"/>
    <p:sldId id="325" r:id="rId13"/>
    <p:sldId id="321" r:id="rId14"/>
    <p:sldId id="322" r:id="rId15"/>
    <p:sldId id="323" r:id="rId16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CEDDBB"/>
    <a:srgbClr val="FFFFCC"/>
    <a:srgbClr val="FFFFFF"/>
    <a:srgbClr val="FFFF99"/>
    <a:srgbClr val="FF33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86667" autoAdjust="0"/>
  </p:normalViewPr>
  <p:slideViewPr>
    <p:cSldViewPr>
      <p:cViewPr varScale="1">
        <p:scale>
          <a:sx n="100" d="100"/>
          <a:sy n="100" d="100"/>
        </p:scale>
        <p:origin x="15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-1386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104F6D-EDD3-415B-AD36-D5FF9553786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217E7-E8A4-46A1-9236-93CD36444AB7}" type="slidenum">
              <a:rPr lang="es-ES" smtClean="0">
                <a:latin typeface="Arial" charset="0"/>
              </a:rPr>
              <a:pPr/>
              <a:t>1</a:t>
            </a:fld>
            <a:endParaRPr lang="es-ES" smtClean="0">
              <a:latin typeface="Arial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10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dirty="0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11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dirty="0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12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13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14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15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3F1A8-482B-419B-9852-CBC05D13CF78}" type="slidenum">
              <a:rPr lang="es-ES" smtClean="0">
                <a:latin typeface="Arial" charset="0"/>
              </a:rPr>
              <a:pPr/>
              <a:t>2</a:t>
            </a:fld>
            <a:endParaRPr lang="es-ES" smtClean="0">
              <a:latin typeface="Arial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3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4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5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6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7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8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AR" smtClean="0">
              <a:latin typeface="Arial" charset="0"/>
            </a:endParaRPr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FA84DE-3FD2-462F-BA13-0766065657CA}" type="slidenum">
              <a:rPr lang="es-ES" smtClean="0">
                <a:latin typeface="Arial" charset="0"/>
              </a:rPr>
              <a:pPr/>
              <a:t>9</a:t>
            </a:fld>
            <a:endParaRPr lang="es-E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AR">
                <a:latin typeface="Arial" pitchFamily="34" charset="0"/>
              </a:endParaRPr>
            </a:p>
          </p:txBody>
        </p:sp>
      </p:grpSp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65D6D-68BF-459B-B04A-553B4F106A6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43E2FC-F75B-4863-91F6-8C123BC10D4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8DAFF-48EC-44E6-B974-8D1089FD7B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2C5DD-0B51-4196-8542-B570B31B74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0435D-A8FF-4198-AAC3-BFF57BFD9B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AF104-E07E-4CF7-966E-9A8B7E72045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C1D44-EF8D-4719-B18F-367E4CD079B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33933-0716-4AD2-987C-1A63EAA829C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DF56B-4B4B-4706-8340-37CD786743B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D7128-2855-4B72-A70B-DA394BDF6B8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D6047-871F-4F52-A5E5-9DB255F863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34A359-61D8-448C-AF35-124284FD28A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5698C0-130A-4BA5-966E-439BF0E6508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es-ES_tradnl" sz="2400">
                <a:latin typeface="Times New Roman" pitchFamily="18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s-AR">
                <a:latin typeface="Arial" pitchFamily="34" charset="0"/>
              </a:endParaRPr>
            </a:p>
          </p:txBody>
        </p:sp>
      </p:grpSp>
      <p:sp>
        <p:nvSpPr>
          <p:cNvPr id="1331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331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AR" smtClean="0"/>
              <a:t>2015</a:t>
            </a:r>
            <a:endParaRPr lang="es-E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4E6F9232-AA77-4D6B-AEC1-DD0E4FA6341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ransition spd="med">
    <p:wipe dir="r"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s-AR" sz="2800" dirty="0" smtClean="0"/>
              <a:t>ÁLGEBRA DE BOOLE</a:t>
            </a:r>
            <a:endParaRPr lang="en-US" sz="28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73748"/>
            <a:ext cx="6629400" cy="563364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2400" dirty="0" smtClean="0"/>
              <a:t> Luis Eduardo Toledo</a:t>
            </a:r>
          </a:p>
          <a:p>
            <a:pPr algn="ctr" eaLnBrk="1" hangingPunct="1">
              <a:lnSpc>
                <a:spcPct val="90000"/>
              </a:lnSpc>
            </a:pPr>
            <a:endParaRPr lang="es-AR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15364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1689" y="5517232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6248400" cy="914400"/>
          </a:xfrm>
        </p:spPr>
        <p:txBody>
          <a:bodyPr/>
          <a:lstStyle/>
          <a:p>
            <a:r>
              <a:rPr lang="es-AR" dirty="0" smtClean="0"/>
              <a:t>Postulados con llaves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39552" y="1484784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AR" sz="2800" dirty="0" smtClean="0"/>
              <a:t>d</a:t>
            </a:r>
            <a:r>
              <a:rPr lang="es-AR" dirty="0" smtClean="0"/>
              <a:t>) </a:t>
            </a:r>
            <a:r>
              <a:rPr lang="es-AR" sz="2800" dirty="0" smtClean="0"/>
              <a:t>Para cada elemento a del álgebra existe un elemento /a (a negado) tal que:</a:t>
            </a:r>
          </a:p>
          <a:p>
            <a:pPr marL="342900" indent="-342900" algn="just"/>
            <a:r>
              <a:rPr lang="es-AR" sz="2800" dirty="0" smtClean="0"/>
              <a:t>                                a + /a = 1</a:t>
            </a:r>
          </a:p>
          <a:p>
            <a:pPr marL="342900" indent="-342900"/>
            <a:r>
              <a:rPr lang="es-AR" sz="2800" dirty="0" smtClean="0"/>
              <a:t>a . /a = 0</a:t>
            </a:r>
            <a:endParaRPr lang="es-AR" sz="2800" dirty="0"/>
          </a:p>
        </p:txBody>
      </p:sp>
      <p:cxnSp>
        <p:nvCxnSpPr>
          <p:cNvPr id="9" name="8 Conector recto"/>
          <p:cNvCxnSpPr/>
          <p:nvPr/>
        </p:nvCxnSpPr>
        <p:spPr bwMode="auto">
          <a:xfrm>
            <a:off x="1475656" y="3933056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9 Conector recto"/>
          <p:cNvCxnSpPr/>
          <p:nvPr/>
        </p:nvCxnSpPr>
        <p:spPr bwMode="auto">
          <a:xfrm flipV="1">
            <a:off x="2051720" y="3717032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2339752" y="3933056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11 CuadroTexto"/>
          <p:cNvSpPr txBox="1"/>
          <p:nvPr/>
        </p:nvSpPr>
        <p:spPr>
          <a:xfrm>
            <a:off x="1835696" y="34290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13" name="12 Conector recto"/>
          <p:cNvCxnSpPr/>
          <p:nvPr/>
        </p:nvCxnSpPr>
        <p:spPr bwMode="auto">
          <a:xfrm>
            <a:off x="1475656" y="458112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2483768" y="4581128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16 CuadroTexto"/>
          <p:cNvSpPr txBox="1"/>
          <p:nvPr/>
        </p:nvSpPr>
        <p:spPr>
          <a:xfrm>
            <a:off x="1835696" y="40770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/a</a:t>
            </a:r>
            <a:endParaRPr lang="es-AR" dirty="0"/>
          </a:p>
        </p:txBody>
      </p:sp>
      <p:cxnSp>
        <p:nvCxnSpPr>
          <p:cNvPr id="21" name="20 Conector recto"/>
          <p:cNvCxnSpPr/>
          <p:nvPr/>
        </p:nvCxnSpPr>
        <p:spPr bwMode="auto">
          <a:xfrm>
            <a:off x="1475656" y="39330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>
            <a:off x="1043608" y="42930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>
            <a:off x="2843808" y="39330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Conector recto"/>
          <p:cNvCxnSpPr/>
          <p:nvPr/>
        </p:nvCxnSpPr>
        <p:spPr bwMode="auto">
          <a:xfrm>
            <a:off x="2843808" y="42930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24 Rectángulo"/>
          <p:cNvSpPr/>
          <p:nvPr/>
        </p:nvSpPr>
        <p:spPr>
          <a:xfrm>
            <a:off x="1733072" y="4653136"/>
            <a:ext cx="781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a + /a</a:t>
            </a:r>
            <a:endParaRPr lang="es-AR" dirty="0"/>
          </a:p>
        </p:txBody>
      </p:sp>
      <p:cxnSp>
        <p:nvCxnSpPr>
          <p:cNvPr id="31" name="30 Conector recto"/>
          <p:cNvCxnSpPr>
            <a:endCxn id="33" idx="1"/>
          </p:cNvCxnSpPr>
          <p:nvPr/>
        </p:nvCxnSpPr>
        <p:spPr bwMode="auto">
          <a:xfrm flipV="1">
            <a:off x="1979712" y="4530211"/>
            <a:ext cx="381131" cy="509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31 Elipse"/>
          <p:cNvSpPr/>
          <p:nvPr/>
        </p:nvSpPr>
        <p:spPr bwMode="auto">
          <a:xfrm>
            <a:off x="1907704" y="4509120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3" name="32 Elipse"/>
          <p:cNvSpPr/>
          <p:nvPr/>
        </p:nvSpPr>
        <p:spPr bwMode="auto">
          <a:xfrm>
            <a:off x="2339752" y="4509120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7" name="36 Conector recto"/>
          <p:cNvCxnSpPr/>
          <p:nvPr/>
        </p:nvCxnSpPr>
        <p:spPr bwMode="auto">
          <a:xfrm>
            <a:off x="2195736" y="573325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37 Conector recto"/>
          <p:cNvCxnSpPr/>
          <p:nvPr/>
        </p:nvCxnSpPr>
        <p:spPr bwMode="auto">
          <a:xfrm>
            <a:off x="3203848" y="5733256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38 Conector recto"/>
          <p:cNvCxnSpPr>
            <a:endCxn id="41" idx="1"/>
          </p:cNvCxnSpPr>
          <p:nvPr/>
        </p:nvCxnSpPr>
        <p:spPr bwMode="auto">
          <a:xfrm flipV="1">
            <a:off x="2699792" y="5682339"/>
            <a:ext cx="381131" cy="509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39 Elipse"/>
          <p:cNvSpPr/>
          <p:nvPr/>
        </p:nvSpPr>
        <p:spPr bwMode="auto">
          <a:xfrm>
            <a:off x="2627784" y="566124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40 Elipse"/>
          <p:cNvSpPr/>
          <p:nvPr/>
        </p:nvSpPr>
        <p:spPr bwMode="auto">
          <a:xfrm>
            <a:off x="3059832" y="566124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2" name="41 Conector recto"/>
          <p:cNvCxnSpPr/>
          <p:nvPr/>
        </p:nvCxnSpPr>
        <p:spPr bwMode="auto">
          <a:xfrm>
            <a:off x="827584" y="5733256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 flipV="1">
            <a:off x="1403648" y="5517232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>
            <a:off x="1691680" y="5733256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44 CuadroTexto"/>
          <p:cNvSpPr txBox="1"/>
          <p:nvPr/>
        </p:nvSpPr>
        <p:spPr>
          <a:xfrm>
            <a:off x="1187624" y="52292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6" name="45 CuadroTexto"/>
          <p:cNvSpPr txBox="1"/>
          <p:nvPr/>
        </p:nvSpPr>
        <p:spPr>
          <a:xfrm>
            <a:off x="2627784" y="53012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/a</a:t>
            </a:r>
            <a:endParaRPr lang="es-AR" dirty="0"/>
          </a:p>
        </p:txBody>
      </p:sp>
      <p:cxnSp>
        <p:nvCxnSpPr>
          <p:cNvPr id="47" name="46 Conector recto"/>
          <p:cNvCxnSpPr/>
          <p:nvPr/>
        </p:nvCxnSpPr>
        <p:spPr bwMode="auto">
          <a:xfrm>
            <a:off x="4211960" y="414908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47 Conector recto"/>
          <p:cNvCxnSpPr/>
          <p:nvPr/>
        </p:nvCxnSpPr>
        <p:spPr bwMode="auto">
          <a:xfrm>
            <a:off x="4211960" y="430148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48 Conector recto"/>
          <p:cNvCxnSpPr/>
          <p:nvPr/>
        </p:nvCxnSpPr>
        <p:spPr bwMode="auto">
          <a:xfrm>
            <a:off x="4211960" y="443711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49 Conector recto"/>
          <p:cNvCxnSpPr/>
          <p:nvPr/>
        </p:nvCxnSpPr>
        <p:spPr bwMode="auto">
          <a:xfrm>
            <a:off x="4220344" y="551723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4220344" y="566963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>
            <a:off x="4220344" y="580526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52 Rectángulo"/>
          <p:cNvSpPr/>
          <p:nvPr/>
        </p:nvSpPr>
        <p:spPr>
          <a:xfrm>
            <a:off x="5339214" y="413978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54" name="53 Rectángulo"/>
          <p:cNvSpPr/>
          <p:nvPr/>
        </p:nvSpPr>
        <p:spPr>
          <a:xfrm>
            <a:off x="5292080" y="544522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sp>
        <p:nvSpPr>
          <p:cNvPr id="55" name="54 Rectángulo"/>
          <p:cNvSpPr/>
          <p:nvPr/>
        </p:nvSpPr>
        <p:spPr>
          <a:xfrm>
            <a:off x="1722021" y="5805264"/>
            <a:ext cx="761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a . /a </a:t>
            </a:r>
            <a:endParaRPr lang="es-AR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  <p:bldP spid="25" grpId="0"/>
      <p:bldP spid="32" grpId="0" animBg="1"/>
      <p:bldP spid="33" grpId="0" animBg="1"/>
      <p:bldP spid="40" grpId="0" animBg="1"/>
      <p:bldP spid="41" grpId="0" animBg="1"/>
      <p:bldP spid="45" grpId="0"/>
      <p:bldP spid="46" grpId="0"/>
      <p:bldP spid="53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6248400" cy="914400"/>
          </a:xfrm>
        </p:spPr>
        <p:txBody>
          <a:bodyPr/>
          <a:lstStyle/>
          <a:p>
            <a:r>
              <a:rPr lang="es-AR" dirty="0" smtClean="0"/>
              <a:t>Lógica y compuertas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39552" y="1340768"/>
            <a:ext cx="806489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/>
            <a:r>
              <a:rPr lang="es-AR" sz="2400" dirty="0" smtClean="0"/>
              <a:t>Los posibles valores binarios de la operación OR lógica son los siguientes:</a:t>
            </a:r>
          </a:p>
          <a:p>
            <a:pPr marL="342900" indent="-342900" algn="l"/>
            <a:r>
              <a:rPr lang="es-AR" sz="2400" dirty="0" smtClean="0"/>
              <a:t>        0 + 0 = 0</a:t>
            </a:r>
          </a:p>
          <a:p>
            <a:pPr marL="342900" indent="-342900" algn="l"/>
            <a:r>
              <a:rPr lang="es-AR" sz="2400" dirty="0" smtClean="0"/>
              <a:t>        0 + 1 = 1</a:t>
            </a:r>
          </a:p>
          <a:p>
            <a:pPr marL="342900" indent="-342900" algn="l"/>
            <a:r>
              <a:rPr lang="es-AR" sz="2400" dirty="0" smtClean="0"/>
              <a:t>        1 + 0 = 1</a:t>
            </a:r>
          </a:p>
          <a:p>
            <a:pPr marL="342900" indent="-342900" algn="l"/>
            <a:r>
              <a:rPr lang="es-AR" sz="2400" dirty="0" smtClean="0"/>
              <a:t>        1 + 1 = 1</a:t>
            </a:r>
          </a:p>
          <a:p>
            <a:pPr marL="342900" indent="-342900" algn="l"/>
            <a:r>
              <a:rPr lang="es-AR" sz="2400" dirty="0" smtClean="0"/>
              <a:t>de la operación AND lógica:</a:t>
            </a:r>
          </a:p>
          <a:p>
            <a:pPr marL="342900" indent="-342900" algn="l"/>
            <a:r>
              <a:rPr lang="es-AR" sz="2400" dirty="0" smtClean="0"/>
              <a:t>        0 . 0 = 0</a:t>
            </a:r>
          </a:p>
          <a:p>
            <a:pPr marL="342900" indent="-342900" algn="l"/>
            <a:r>
              <a:rPr lang="es-AR" sz="2400" dirty="0" smtClean="0"/>
              <a:t>        0 . 1 = 0</a:t>
            </a:r>
          </a:p>
          <a:p>
            <a:pPr marL="342900" indent="-342900" algn="l"/>
            <a:r>
              <a:rPr lang="es-AR" sz="2400" dirty="0" smtClean="0"/>
              <a:t>        1 . 0 = 0</a:t>
            </a:r>
          </a:p>
          <a:p>
            <a:pPr marL="342900" indent="-342900" algn="l"/>
            <a:r>
              <a:rPr lang="es-AR" sz="2400" dirty="0" smtClean="0"/>
              <a:t>        1 . 1 = 1</a:t>
            </a:r>
          </a:p>
          <a:p>
            <a:pPr marL="342900" indent="-342900" algn="l"/>
            <a:r>
              <a:rPr lang="es-AR" sz="2400" dirty="0" smtClean="0"/>
              <a:t>de la operación NOT</a:t>
            </a:r>
          </a:p>
          <a:p>
            <a:pPr marL="342900" indent="-342900" algn="l"/>
            <a:r>
              <a:rPr lang="es-AR" sz="2800" dirty="0" smtClean="0"/>
              <a:t>   </a:t>
            </a:r>
            <a:r>
              <a:rPr lang="es-AR" sz="2400" dirty="0" smtClean="0"/>
              <a:t> x = 1   /x=0 y viceversa.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9" y="3501008"/>
            <a:ext cx="3168352" cy="1737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1988840"/>
            <a:ext cx="2952328" cy="166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5013176"/>
            <a:ext cx="2942257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6248400" cy="914400"/>
          </a:xfrm>
        </p:spPr>
        <p:txBody>
          <a:bodyPr/>
          <a:lstStyle/>
          <a:p>
            <a:r>
              <a:rPr lang="es-AR" dirty="0" smtClean="0"/>
              <a:t>Lógica y tabla de verdad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39552" y="1484784"/>
            <a:ext cx="8064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AR" sz="2400" dirty="0" smtClean="0"/>
              <a:t>Una tabla de verdad es una disposición de las combinaciones de las variables binarias que muestra la relación entre los valores que pueden tomar las variables y el resultado de la operación.</a:t>
            </a:r>
            <a:endParaRPr lang="es-A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3557480"/>
            <a:ext cx="6725676" cy="253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6248400" cy="914400"/>
          </a:xfrm>
        </p:spPr>
        <p:txBody>
          <a:bodyPr/>
          <a:lstStyle/>
          <a:p>
            <a:r>
              <a:rPr lang="es-AR" dirty="0" smtClean="0"/>
              <a:t>Teoremas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13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6" name="55 CuadroTexto"/>
          <p:cNvSpPr txBox="1"/>
          <p:nvPr/>
        </p:nvSpPr>
        <p:spPr>
          <a:xfrm>
            <a:off x="539552" y="1484784"/>
            <a:ext cx="80648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arenR"/>
            </a:pPr>
            <a:r>
              <a:rPr lang="es-AR" sz="2800" dirty="0" smtClean="0">
                <a:solidFill>
                  <a:srgbClr val="FF0000"/>
                </a:solidFill>
              </a:rPr>
              <a:t>Principio de dualidad</a:t>
            </a:r>
            <a:r>
              <a:rPr lang="es-AR" sz="2800" dirty="0" smtClean="0"/>
              <a:t>.</a:t>
            </a:r>
          </a:p>
          <a:p>
            <a:pPr marL="514350" indent="-514350" algn="just"/>
            <a:r>
              <a:rPr lang="es-AR" sz="2800" dirty="0" smtClean="0"/>
              <a:t>Dada una igualdad, si se cambia suma lógica (+) por producto lógico (.), producto lógico por suma lógica, ceros por unos y unos por ceros, la igualdad permanece válida. </a:t>
            </a:r>
          </a:p>
        </p:txBody>
      </p:sp>
      <p:sp>
        <p:nvSpPr>
          <p:cNvPr id="57" name="56 CuadroTexto"/>
          <p:cNvSpPr txBox="1"/>
          <p:nvPr/>
        </p:nvSpPr>
        <p:spPr>
          <a:xfrm>
            <a:off x="683568" y="3861048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s-AR" sz="2800" dirty="0" smtClean="0"/>
              <a:t>Se demuestra por la simetría de los postulados!!</a:t>
            </a:r>
            <a:endParaRPr lang="es-AR" dirty="0" smtClean="0"/>
          </a:p>
        </p:txBody>
      </p:sp>
      <p:sp>
        <p:nvSpPr>
          <p:cNvPr id="58" name="57 CuadroTexto"/>
          <p:cNvSpPr txBox="1"/>
          <p:nvPr/>
        </p:nvSpPr>
        <p:spPr>
          <a:xfrm>
            <a:off x="755576" y="4509120"/>
            <a:ext cx="3384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s-AR" sz="2800" dirty="0" smtClean="0"/>
              <a:t>2) </a:t>
            </a:r>
            <a:r>
              <a:rPr lang="es-AR" sz="2800" dirty="0" smtClean="0">
                <a:solidFill>
                  <a:srgbClr val="FF0000"/>
                </a:solidFill>
              </a:rPr>
              <a:t>Ley de Absorción</a:t>
            </a:r>
          </a:p>
          <a:p>
            <a:pPr marL="514350" indent="-514350" algn="just"/>
            <a:r>
              <a:rPr lang="es-AR" sz="2800" dirty="0" smtClean="0"/>
              <a:t>a + a . b = a</a:t>
            </a:r>
          </a:p>
        </p:txBody>
      </p:sp>
      <p:cxnSp>
        <p:nvCxnSpPr>
          <p:cNvPr id="59" name="58 Conector recto"/>
          <p:cNvCxnSpPr/>
          <p:nvPr/>
        </p:nvCxnSpPr>
        <p:spPr bwMode="auto">
          <a:xfrm>
            <a:off x="4644008" y="5085184"/>
            <a:ext cx="10081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59 Conector recto"/>
          <p:cNvCxnSpPr/>
          <p:nvPr/>
        </p:nvCxnSpPr>
        <p:spPr bwMode="auto">
          <a:xfrm flipV="1">
            <a:off x="5652120" y="4869160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60 Conector recto"/>
          <p:cNvCxnSpPr/>
          <p:nvPr/>
        </p:nvCxnSpPr>
        <p:spPr bwMode="auto">
          <a:xfrm>
            <a:off x="5940152" y="5085184"/>
            <a:ext cx="93610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61 CuadroTexto"/>
          <p:cNvSpPr txBox="1"/>
          <p:nvPr/>
        </p:nvSpPr>
        <p:spPr>
          <a:xfrm>
            <a:off x="5868144" y="458112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63" name="62 Conector recto"/>
          <p:cNvCxnSpPr/>
          <p:nvPr/>
        </p:nvCxnSpPr>
        <p:spPr bwMode="auto">
          <a:xfrm>
            <a:off x="5508104" y="5733256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63 Conector recto"/>
          <p:cNvCxnSpPr/>
          <p:nvPr/>
        </p:nvCxnSpPr>
        <p:spPr bwMode="auto">
          <a:xfrm flipV="1">
            <a:off x="6084168" y="5517232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64 Conector recto"/>
          <p:cNvCxnSpPr/>
          <p:nvPr/>
        </p:nvCxnSpPr>
        <p:spPr bwMode="auto">
          <a:xfrm>
            <a:off x="6372200" y="5733256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65 CuadroTexto"/>
          <p:cNvSpPr txBox="1"/>
          <p:nvPr/>
        </p:nvSpPr>
        <p:spPr>
          <a:xfrm>
            <a:off x="5868144" y="52292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cxnSp>
        <p:nvCxnSpPr>
          <p:cNvPr id="67" name="66 Conector recto"/>
          <p:cNvCxnSpPr/>
          <p:nvPr/>
        </p:nvCxnSpPr>
        <p:spPr bwMode="auto">
          <a:xfrm>
            <a:off x="4644008" y="5085184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68 Conector recto"/>
          <p:cNvCxnSpPr/>
          <p:nvPr/>
        </p:nvCxnSpPr>
        <p:spPr bwMode="auto">
          <a:xfrm>
            <a:off x="6876256" y="5085184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69 Conector recto"/>
          <p:cNvCxnSpPr/>
          <p:nvPr/>
        </p:nvCxnSpPr>
        <p:spPr bwMode="auto">
          <a:xfrm>
            <a:off x="6876256" y="5445224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70 Conector recto"/>
          <p:cNvCxnSpPr/>
          <p:nvPr/>
        </p:nvCxnSpPr>
        <p:spPr bwMode="auto">
          <a:xfrm>
            <a:off x="4644008" y="5733256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71 Conector recto"/>
          <p:cNvCxnSpPr/>
          <p:nvPr/>
        </p:nvCxnSpPr>
        <p:spPr bwMode="auto">
          <a:xfrm flipV="1">
            <a:off x="5220072" y="5517232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72 CuadroTexto"/>
          <p:cNvSpPr txBox="1"/>
          <p:nvPr/>
        </p:nvSpPr>
        <p:spPr>
          <a:xfrm>
            <a:off x="4932040" y="52292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77" name="76 Conector recto"/>
          <p:cNvCxnSpPr/>
          <p:nvPr/>
        </p:nvCxnSpPr>
        <p:spPr bwMode="auto">
          <a:xfrm>
            <a:off x="6660232" y="6093296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8" name="77 Conector recto"/>
          <p:cNvCxnSpPr/>
          <p:nvPr/>
        </p:nvCxnSpPr>
        <p:spPr bwMode="auto">
          <a:xfrm flipV="1">
            <a:off x="7236296" y="5877272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78 Conector recto"/>
          <p:cNvCxnSpPr/>
          <p:nvPr/>
        </p:nvCxnSpPr>
        <p:spPr bwMode="auto">
          <a:xfrm>
            <a:off x="7524328" y="6093296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79 CuadroTexto"/>
          <p:cNvSpPr txBox="1"/>
          <p:nvPr/>
        </p:nvSpPr>
        <p:spPr>
          <a:xfrm>
            <a:off x="6876256" y="557994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81" name="80 Conector recto"/>
          <p:cNvCxnSpPr/>
          <p:nvPr/>
        </p:nvCxnSpPr>
        <p:spPr bwMode="auto">
          <a:xfrm>
            <a:off x="7668344" y="5301208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81 Conector recto"/>
          <p:cNvCxnSpPr/>
          <p:nvPr/>
        </p:nvCxnSpPr>
        <p:spPr bwMode="auto">
          <a:xfrm>
            <a:off x="7668344" y="5453608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82 Conector recto"/>
          <p:cNvCxnSpPr/>
          <p:nvPr/>
        </p:nvCxnSpPr>
        <p:spPr bwMode="auto">
          <a:xfrm>
            <a:off x="7668344" y="558924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62" grpId="0"/>
      <p:bldP spid="66" grpId="0"/>
      <p:bldP spid="73" grpId="0"/>
      <p:bldP spid="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6248400" cy="914400"/>
          </a:xfrm>
        </p:spPr>
        <p:txBody>
          <a:bodyPr/>
          <a:lstStyle/>
          <a:p>
            <a:r>
              <a:rPr lang="es-AR" dirty="0" smtClean="0"/>
              <a:t>Teoremas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6" name="55 CuadroTexto"/>
          <p:cNvSpPr txBox="1"/>
          <p:nvPr/>
        </p:nvSpPr>
        <p:spPr>
          <a:xfrm>
            <a:off x="539552" y="1484785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s-AR" sz="2800" dirty="0" smtClean="0"/>
              <a:t>3) </a:t>
            </a:r>
            <a:r>
              <a:rPr lang="es-AR" sz="2800" dirty="0" smtClean="0">
                <a:solidFill>
                  <a:srgbClr val="FF0000"/>
                </a:solidFill>
              </a:rPr>
              <a:t>Teorema del consenso</a:t>
            </a:r>
          </a:p>
          <a:p>
            <a:pPr marL="514350" indent="-514350" algn="just"/>
            <a:r>
              <a:rPr lang="es-AR" sz="2800" dirty="0" err="1" smtClean="0"/>
              <a:t>x.y</a:t>
            </a:r>
            <a:r>
              <a:rPr lang="es-AR" sz="2800" dirty="0" smtClean="0"/>
              <a:t> + /</a:t>
            </a:r>
            <a:r>
              <a:rPr lang="es-AR" sz="2800" dirty="0" err="1" smtClean="0"/>
              <a:t>x.z</a:t>
            </a:r>
            <a:r>
              <a:rPr lang="es-AR" sz="2800" dirty="0" smtClean="0"/>
              <a:t> + </a:t>
            </a:r>
            <a:r>
              <a:rPr lang="es-AR" sz="2800" dirty="0" err="1" smtClean="0"/>
              <a:t>y.z</a:t>
            </a:r>
            <a:r>
              <a:rPr lang="es-AR" sz="2800" dirty="0" smtClean="0"/>
              <a:t> = </a:t>
            </a:r>
            <a:r>
              <a:rPr lang="es-AR" sz="2800" dirty="0" err="1" smtClean="0"/>
              <a:t>x.y</a:t>
            </a:r>
            <a:r>
              <a:rPr lang="es-AR" sz="2800" dirty="0" smtClean="0"/>
              <a:t> + /</a:t>
            </a:r>
            <a:r>
              <a:rPr lang="es-AR" sz="2800" dirty="0" err="1" smtClean="0"/>
              <a:t>x.z</a:t>
            </a:r>
            <a:endParaRPr lang="es-AR" sz="2800" dirty="0" smtClean="0"/>
          </a:p>
          <a:p>
            <a:pPr marL="514350" indent="-514350" algn="l"/>
            <a:r>
              <a:rPr lang="es-AR" sz="2800" dirty="0" smtClean="0"/>
              <a:t>  Se demuestra que el tercer término es redundante y se puede eliminar.</a:t>
            </a:r>
          </a:p>
        </p:txBody>
      </p:sp>
      <p:sp>
        <p:nvSpPr>
          <p:cNvPr id="32" name="31 CuadroTexto"/>
          <p:cNvSpPr txBox="1"/>
          <p:nvPr/>
        </p:nvSpPr>
        <p:spPr>
          <a:xfrm>
            <a:off x="971600" y="3501008"/>
            <a:ext cx="67687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AR" sz="2400" dirty="0" err="1" smtClean="0"/>
              <a:t>x.y</a:t>
            </a:r>
            <a:r>
              <a:rPr lang="es-AR" sz="2400" dirty="0" smtClean="0"/>
              <a:t> + /</a:t>
            </a:r>
            <a:r>
              <a:rPr lang="es-AR" sz="2400" dirty="0" err="1" smtClean="0"/>
              <a:t>x.z</a:t>
            </a:r>
            <a:r>
              <a:rPr lang="es-AR" sz="2400" dirty="0" smtClean="0"/>
              <a:t> + </a:t>
            </a:r>
            <a:r>
              <a:rPr lang="es-AR" sz="2400" dirty="0" err="1" smtClean="0"/>
              <a:t>y.z</a:t>
            </a:r>
            <a:r>
              <a:rPr lang="es-AR" sz="2400" dirty="0" smtClean="0"/>
              <a:t> = </a:t>
            </a:r>
            <a:r>
              <a:rPr lang="es-AR" sz="2400" dirty="0" err="1" smtClean="0"/>
              <a:t>x.y</a:t>
            </a:r>
            <a:r>
              <a:rPr lang="es-AR" sz="2400" dirty="0" smtClean="0"/>
              <a:t> + /</a:t>
            </a:r>
            <a:r>
              <a:rPr lang="es-AR" sz="2400" dirty="0" err="1" smtClean="0"/>
              <a:t>x.z</a:t>
            </a:r>
            <a:r>
              <a:rPr lang="es-AR" sz="2400" dirty="0" smtClean="0"/>
              <a:t> + </a:t>
            </a:r>
            <a:r>
              <a:rPr lang="es-AR" sz="2400" dirty="0" err="1" smtClean="0"/>
              <a:t>y.z</a:t>
            </a:r>
            <a:r>
              <a:rPr lang="es-AR" sz="2400" dirty="0" smtClean="0"/>
              <a:t> (x+/x)</a:t>
            </a:r>
          </a:p>
          <a:p>
            <a:pPr algn="l"/>
            <a:r>
              <a:rPr lang="es-AR" sz="2400" dirty="0" smtClean="0"/>
              <a:t>                        = </a:t>
            </a:r>
            <a:r>
              <a:rPr lang="es-AR" sz="2400" dirty="0" err="1" smtClean="0"/>
              <a:t>x.y</a:t>
            </a:r>
            <a:r>
              <a:rPr lang="es-AR" sz="2400" dirty="0" smtClean="0"/>
              <a:t> + /</a:t>
            </a:r>
            <a:r>
              <a:rPr lang="es-AR" sz="2400" dirty="0" err="1" smtClean="0"/>
              <a:t>x.z</a:t>
            </a:r>
            <a:r>
              <a:rPr lang="es-AR" sz="2400" dirty="0" smtClean="0"/>
              <a:t> + </a:t>
            </a:r>
            <a:r>
              <a:rPr lang="es-AR" sz="2400" dirty="0" err="1" smtClean="0"/>
              <a:t>x.y.z</a:t>
            </a:r>
            <a:r>
              <a:rPr lang="es-AR" sz="2400" dirty="0" smtClean="0"/>
              <a:t> + /</a:t>
            </a:r>
            <a:r>
              <a:rPr lang="es-AR" sz="2400" dirty="0" err="1" smtClean="0"/>
              <a:t>x.y.z</a:t>
            </a:r>
            <a:endParaRPr lang="es-AR" sz="2400" dirty="0" smtClean="0"/>
          </a:p>
          <a:p>
            <a:pPr algn="l"/>
            <a:r>
              <a:rPr lang="es-AR" sz="2400" dirty="0" smtClean="0"/>
              <a:t>                        = </a:t>
            </a:r>
            <a:r>
              <a:rPr lang="es-AR" sz="2400" dirty="0" err="1" smtClean="0"/>
              <a:t>x.y</a:t>
            </a:r>
            <a:r>
              <a:rPr lang="es-AR" sz="2400" dirty="0" smtClean="0"/>
              <a:t> + </a:t>
            </a:r>
            <a:r>
              <a:rPr lang="es-AR" sz="2400" dirty="0" err="1" smtClean="0"/>
              <a:t>x.y.z</a:t>
            </a:r>
            <a:r>
              <a:rPr lang="es-AR" sz="2400" dirty="0" smtClean="0"/>
              <a:t> + /</a:t>
            </a:r>
            <a:r>
              <a:rPr lang="es-AR" sz="2400" dirty="0" err="1" smtClean="0"/>
              <a:t>x.z</a:t>
            </a:r>
            <a:r>
              <a:rPr lang="es-AR" sz="2400" dirty="0" smtClean="0"/>
              <a:t> + /</a:t>
            </a:r>
            <a:r>
              <a:rPr lang="es-AR" sz="2400" dirty="0" err="1" smtClean="0"/>
              <a:t>x.y.z</a:t>
            </a:r>
            <a:endParaRPr lang="es-AR" sz="2400" dirty="0" smtClean="0"/>
          </a:p>
          <a:p>
            <a:pPr algn="l"/>
            <a:r>
              <a:rPr lang="es-AR" sz="2400" dirty="0" smtClean="0"/>
              <a:t>                        = </a:t>
            </a:r>
            <a:r>
              <a:rPr lang="es-AR" sz="2400" dirty="0" err="1" smtClean="0"/>
              <a:t>x.y</a:t>
            </a:r>
            <a:r>
              <a:rPr lang="es-AR" sz="2400" dirty="0" smtClean="0"/>
              <a:t> (1+z) + /</a:t>
            </a:r>
            <a:r>
              <a:rPr lang="es-AR" sz="2400" dirty="0" err="1" smtClean="0"/>
              <a:t>x.z</a:t>
            </a:r>
            <a:r>
              <a:rPr lang="es-AR" sz="2400" dirty="0" smtClean="0"/>
              <a:t> (1+y)</a:t>
            </a:r>
          </a:p>
          <a:p>
            <a:pPr algn="l"/>
            <a:r>
              <a:rPr lang="es-AR" sz="2400" dirty="0" smtClean="0"/>
              <a:t>                        = </a:t>
            </a:r>
            <a:r>
              <a:rPr lang="es-AR" sz="2400" dirty="0" err="1" smtClean="0"/>
              <a:t>x.y</a:t>
            </a:r>
            <a:r>
              <a:rPr lang="es-AR" sz="2400" dirty="0" smtClean="0"/>
              <a:t> + /</a:t>
            </a:r>
            <a:r>
              <a:rPr lang="es-AR" sz="2400" dirty="0" err="1" smtClean="0"/>
              <a:t>x.z</a:t>
            </a:r>
            <a:endParaRPr lang="es-AR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6248400" cy="914400"/>
          </a:xfrm>
        </p:spPr>
        <p:txBody>
          <a:bodyPr/>
          <a:lstStyle/>
          <a:p>
            <a:r>
              <a:rPr lang="es-AR" dirty="0" smtClean="0"/>
              <a:t>Teoremas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56" name="55 CuadroTexto"/>
          <p:cNvSpPr txBox="1"/>
          <p:nvPr/>
        </p:nvSpPr>
        <p:spPr>
          <a:xfrm>
            <a:off x="539552" y="1484785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s-AR" sz="2800" dirty="0" smtClean="0"/>
              <a:t>4) </a:t>
            </a:r>
            <a:r>
              <a:rPr lang="es-AR" sz="2800" dirty="0" smtClean="0">
                <a:solidFill>
                  <a:srgbClr val="FF0000"/>
                </a:solidFill>
              </a:rPr>
              <a:t>Teorema de </a:t>
            </a:r>
            <a:r>
              <a:rPr lang="es-AR" sz="2800" dirty="0" err="1" smtClean="0">
                <a:solidFill>
                  <a:srgbClr val="FF0000"/>
                </a:solidFill>
              </a:rPr>
              <a:t>De</a:t>
            </a:r>
            <a:r>
              <a:rPr lang="es-AR" sz="2800" dirty="0" smtClean="0">
                <a:solidFill>
                  <a:srgbClr val="FF0000"/>
                </a:solidFill>
              </a:rPr>
              <a:t> Morgan</a:t>
            </a:r>
          </a:p>
          <a:p>
            <a:pPr marL="514350" indent="-514350" algn="just"/>
            <a:r>
              <a:rPr lang="es-AR" sz="2800" dirty="0" smtClean="0"/>
              <a:t>/(</a:t>
            </a:r>
            <a:r>
              <a:rPr lang="es-AR" sz="2800" dirty="0" err="1" smtClean="0"/>
              <a:t>x+y</a:t>
            </a:r>
            <a:r>
              <a:rPr lang="es-AR" sz="2800" dirty="0" smtClean="0"/>
              <a:t>) = /x . /y</a:t>
            </a:r>
          </a:p>
          <a:p>
            <a:pPr marL="514350" indent="-514350" algn="just"/>
            <a:r>
              <a:rPr lang="es-AR" sz="2800" dirty="0" smtClean="0"/>
              <a:t>/(</a:t>
            </a:r>
            <a:r>
              <a:rPr lang="es-AR" sz="2800" dirty="0" err="1" smtClean="0"/>
              <a:t>x.y</a:t>
            </a:r>
            <a:r>
              <a:rPr lang="es-AR" sz="2800" dirty="0" smtClean="0"/>
              <a:t>) = /x + /y</a:t>
            </a:r>
          </a:p>
          <a:p>
            <a:pPr marL="514350" indent="-514350" algn="l"/>
            <a:r>
              <a:rPr lang="es-AR" sz="2800" dirty="0" smtClean="0"/>
              <a:t>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2049" y="3258759"/>
            <a:ext cx="8172399" cy="2402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6321425" cy="914400"/>
          </a:xfrm>
        </p:spPr>
        <p:txBody>
          <a:bodyPr/>
          <a:lstStyle/>
          <a:p>
            <a:pPr eaLnBrk="1" hangingPunct="1"/>
            <a:r>
              <a:rPr lang="es-AR" sz="3600" dirty="0" smtClean="0"/>
              <a:t>Algebra de </a:t>
            </a:r>
            <a:r>
              <a:rPr lang="es-AR" sz="3600" dirty="0" err="1" smtClean="0"/>
              <a:t>Boole</a:t>
            </a:r>
            <a:endParaRPr lang="es-AR" sz="3600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16832"/>
            <a:ext cx="7924800" cy="1728191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Ø"/>
            </a:pPr>
            <a:r>
              <a:rPr lang="es-AR" sz="2400" dirty="0" smtClean="0">
                <a:latin typeface="Arial" pitchFamily="34" charset="0"/>
                <a:cs typeface="Arial" pitchFamily="34" charset="0"/>
              </a:rPr>
              <a:t>Se conoce con ese nombre en honor a George </a:t>
            </a:r>
            <a:r>
              <a:rPr lang="es-AR" sz="2400" dirty="0" err="1" smtClean="0">
                <a:latin typeface="Arial" pitchFamily="34" charset="0"/>
                <a:cs typeface="Arial" pitchFamily="34" charset="0"/>
              </a:rPr>
              <a:t>Boole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, matemático inglés quien en 1854 publicó un libro donde se presentaba la teoría matemática de la lógica.</a:t>
            </a:r>
          </a:p>
        </p:txBody>
      </p:sp>
      <p:pic>
        <p:nvPicPr>
          <p:cNvPr id="1638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6AF104-E07E-4CF7-966E-9A8B7E720459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3861048"/>
            <a:ext cx="792480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Ø"/>
            </a:pPr>
            <a:r>
              <a:rPr lang="es-AR" sz="2400" kern="0" dirty="0" smtClean="0">
                <a:latin typeface="Arial" pitchFamily="34" charset="0"/>
                <a:cs typeface="Arial" pitchFamily="34" charset="0"/>
              </a:rPr>
              <a:t>Se utiliza para describir la interconexión de compuertas digitales y para transformar diagramas de circuitos en expresiones algebraicas.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6248400" cy="914400"/>
          </a:xfrm>
        </p:spPr>
        <p:txBody>
          <a:bodyPr/>
          <a:lstStyle/>
          <a:p>
            <a:r>
              <a:rPr lang="es-AR" dirty="0" smtClean="0"/>
              <a:t>Definición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899592" y="1715324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s-AR" sz="2400" dirty="0" smtClean="0"/>
              <a:t> Un álgebra de </a:t>
            </a:r>
            <a:r>
              <a:rPr lang="es-AR" sz="2400" dirty="0" err="1" smtClean="0"/>
              <a:t>Boole</a:t>
            </a:r>
            <a:r>
              <a:rPr lang="es-AR" sz="2400" dirty="0" smtClean="0"/>
              <a:t> es toda clase o conjunto de elementos que pueden tomar dos valores perfectamente diferenciados, que se suelen asignar a los números 0 y 1 de un código binario.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827584" y="4019580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s-AR" sz="2400" dirty="0" smtClean="0"/>
              <a:t> Dichos elementos están relacionados  mediante las operaciones binarias denominadas suma lógica (+), producto lógico (.) y complementación o inversión (/) y cumplen con los siguientes postulados: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6248400" cy="914400"/>
          </a:xfrm>
        </p:spPr>
        <p:txBody>
          <a:bodyPr/>
          <a:lstStyle/>
          <a:p>
            <a:r>
              <a:rPr lang="es-AR" dirty="0" smtClean="0"/>
              <a:t>Postulados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39552" y="1412776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lphaLcParenR"/>
            </a:pPr>
            <a:r>
              <a:rPr lang="es-AR" sz="2800" dirty="0" smtClean="0"/>
              <a:t>Ambas operaciones son </a:t>
            </a:r>
            <a:r>
              <a:rPr lang="es-AR" sz="2800" dirty="0" smtClean="0">
                <a:solidFill>
                  <a:srgbClr val="FF0000"/>
                </a:solidFill>
              </a:rPr>
              <a:t>conmutativas</a:t>
            </a:r>
            <a:r>
              <a:rPr lang="es-AR" sz="2800" dirty="0" smtClean="0"/>
              <a:t>, es decir si a y b son elementos del álgebra se verifica:</a:t>
            </a:r>
          </a:p>
          <a:p>
            <a:pPr marL="342900" indent="-342900"/>
            <a:r>
              <a:rPr lang="es-AR" sz="2800" dirty="0" err="1" smtClean="0"/>
              <a:t>a+b</a:t>
            </a:r>
            <a:r>
              <a:rPr lang="es-AR" sz="2800" dirty="0" smtClean="0"/>
              <a:t> = </a:t>
            </a:r>
            <a:r>
              <a:rPr lang="es-AR" sz="2800" dirty="0" err="1" smtClean="0"/>
              <a:t>b+a</a:t>
            </a:r>
            <a:endParaRPr lang="es-AR" sz="2800" dirty="0" smtClean="0"/>
          </a:p>
          <a:p>
            <a:pPr marL="342900" indent="-342900"/>
            <a:r>
              <a:rPr lang="es-AR" sz="2800" dirty="0" err="1" smtClean="0"/>
              <a:t>a.b</a:t>
            </a:r>
            <a:r>
              <a:rPr lang="es-AR" sz="2800" dirty="0" smtClean="0"/>
              <a:t> = </a:t>
            </a:r>
            <a:r>
              <a:rPr lang="es-AR" sz="2800" dirty="0" err="1" smtClean="0"/>
              <a:t>b.a</a:t>
            </a:r>
            <a:endParaRPr lang="es-AR" sz="2800" dirty="0" smtClean="0"/>
          </a:p>
        </p:txBody>
      </p:sp>
      <p:sp>
        <p:nvSpPr>
          <p:cNvPr id="8" name="7 CuadroTexto"/>
          <p:cNvSpPr txBox="1"/>
          <p:nvPr/>
        </p:nvSpPr>
        <p:spPr>
          <a:xfrm>
            <a:off x="539552" y="3429000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AR" sz="2800" dirty="0" smtClean="0"/>
              <a:t>b</a:t>
            </a:r>
            <a:r>
              <a:rPr lang="es-AR" dirty="0" smtClean="0"/>
              <a:t>) </a:t>
            </a:r>
            <a:r>
              <a:rPr lang="es-AR" sz="2800" dirty="0" smtClean="0"/>
              <a:t>Posee dos </a:t>
            </a:r>
            <a:r>
              <a:rPr lang="es-AR" sz="2800" dirty="0" smtClean="0">
                <a:solidFill>
                  <a:srgbClr val="FF0000"/>
                </a:solidFill>
              </a:rPr>
              <a:t>elementos neutros</a:t>
            </a:r>
            <a:r>
              <a:rPr lang="es-AR" sz="2800" dirty="0" smtClean="0"/>
              <a:t>, el 0 y el 1, que cumplen la propiedad de identidad con respecto a cada una de las operaciones suma lógica y producto lógico:</a:t>
            </a:r>
          </a:p>
          <a:p>
            <a:pPr marL="342900" indent="-342900"/>
            <a:r>
              <a:rPr lang="es-AR" sz="2800" dirty="0" smtClean="0"/>
              <a:t>0+a=a</a:t>
            </a:r>
          </a:p>
          <a:p>
            <a:pPr marL="342900" indent="-342900"/>
            <a:r>
              <a:rPr lang="es-AR" sz="2800" dirty="0" smtClean="0"/>
              <a:t>1.a=a</a:t>
            </a:r>
            <a:endParaRPr lang="es-AR" sz="28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6248400" cy="914400"/>
          </a:xfrm>
        </p:spPr>
        <p:txBody>
          <a:bodyPr/>
          <a:lstStyle/>
          <a:p>
            <a:r>
              <a:rPr lang="es-AR" dirty="0" smtClean="0"/>
              <a:t>Postulados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39552" y="1412776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AR" sz="2800" dirty="0" smtClean="0"/>
              <a:t>c) Cada operación es </a:t>
            </a:r>
            <a:r>
              <a:rPr lang="es-AR" sz="2800" dirty="0" smtClean="0">
                <a:solidFill>
                  <a:srgbClr val="FF0000"/>
                </a:solidFill>
              </a:rPr>
              <a:t>distributiva</a:t>
            </a:r>
            <a:r>
              <a:rPr lang="es-AR" sz="2800" dirty="0" smtClean="0"/>
              <a:t> con respecto a la otra:</a:t>
            </a:r>
          </a:p>
          <a:p>
            <a:pPr marL="342900" indent="-342900"/>
            <a:r>
              <a:rPr lang="es-AR" sz="2800" dirty="0" smtClean="0"/>
              <a:t>a.(</a:t>
            </a:r>
            <a:r>
              <a:rPr lang="es-AR" sz="2800" dirty="0" err="1" smtClean="0"/>
              <a:t>b+c</a:t>
            </a:r>
            <a:r>
              <a:rPr lang="es-AR" sz="2800" dirty="0" smtClean="0"/>
              <a:t>) = </a:t>
            </a:r>
            <a:r>
              <a:rPr lang="es-AR" sz="2800" dirty="0" err="1" smtClean="0"/>
              <a:t>a.b+a.c</a:t>
            </a:r>
            <a:endParaRPr lang="es-AR" sz="2800" dirty="0" smtClean="0"/>
          </a:p>
          <a:p>
            <a:pPr marL="342900" indent="-342900"/>
            <a:r>
              <a:rPr lang="es-AR" sz="2800" dirty="0" err="1" smtClean="0"/>
              <a:t>a+b.c</a:t>
            </a:r>
            <a:r>
              <a:rPr lang="es-AR" sz="2800" dirty="0" smtClean="0"/>
              <a:t> = (</a:t>
            </a:r>
            <a:r>
              <a:rPr lang="es-AR" sz="2800" dirty="0" err="1" smtClean="0"/>
              <a:t>a+b</a:t>
            </a:r>
            <a:r>
              <a:rPr lang="es-AR" sz="2800" dirty="0" smtClean="0"/>
              <a:t>).(</a:t>
            </a:r>
            <a:r>
              <a:rPr lang="es-AR" sz="2800" dirty="0" err="1" smtClean="0"/>
              <a:t>a+c</a:t>
            </a:r>
            <a:r>
              <a:rPr lang="es-AR" sz="2800" dirty="0" smtClean="0"/>
              <a:t>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39552" y="3917374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AR" sz="2800" dirty="0" smtClean="0"/>
              <a:t>d</a:t>
            </a:r>
            <a:r>
              <a:rPr lang="es-AR" dirty="0" smtClean="0"/>
              <a:t>) </a:t>
            </a:r>
            <a:r>
              <a:rPr lang="es-AR" sz="2800" dirty="0" smtClean="0"/>
              <a:t>Para cada elemento “a” del álgebra existe un elemento “/a” (se lo llama </a:t>
            </a:r>
            <a:r>
              <a:rPr lang="es-AR" sz="2800" dirty="0" smtClean="0">
                <a:solidFill>
                  <a:srgbClr val="FF0000"/>
                </a:solidFill>
              </a:rPr>
              <a:t>a negado</a:t>
            </a:r>
            <a:r>
              <a:rPr lang="es-AR" sz="2800" dirty="0" smtClean="0"/>
              <a:t>) tal que:</a:t>
            </a:r>
          </a:p>
          <a:p>
            <a:pPr marL="342900" indent="-342900" algn="just"/>
            <a:r>
              <a:rPr lang="es-AR" sz="2800" dirty="0" smtClean="0"/>
              <a:t>                                a + /a = 1</a:t>
            </a:r>
          </a:p>
          <a:p>
            <a:pPr marL="342900" indent="-342900"/>
            <a:r>
              <a:rPr lang="es-AR" sz="2800" dirty="0" smtClean="0"/>
              <a:t>a . /a = 0</a:t>
            </a:r>
            <a:endParaRPr lang="es-AR" sz="28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52 Conector recto"/>
          <p:cNvCxnSpPr/>
          <p:nvPr/>
        </p:nvCxnSpPr>
        <p:spPr bwMode="auto">
          <a:xfrm>
            <a:off x="2339752" y="501317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6248400" cy="914400"/>
          </a:xfrm>
        </p:spPr>
        <p:txBody>
          <a:bodyPr/>
          <a:lstStyle/>
          <a:p>
            <a:r>
              <a:rPr lang="es-AR" dirty="0" smtClean="0"/>
              <a:t>Ejemplo con llaves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cxnSp>
        <p:nvCxnSpPr>
          <p:cNvPr id="10" name="9 Conector recto"/>
          <p:cNvCxnSpPr/>
          <p:nvPr/>
        </p:nvCxnSpPr>
        <p:spPr bwMode="auto">
          <a:xfrm>
            <a:off x="1331640" y="2204864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11 Conector recto"/>
          <p:cNvCxnSpPr/>
          <p:nvPr/>
        </p:nvCxnSpPr>
        <p:spPr bwMode="auto">
          <a:xfrm flipV="1">
            <a:off x="1907704" y="1988840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>
            <a:off x="2195736" y="2204864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2699792" y="2204864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16 Conector recto"/>
          <p:cNvCxnSpPr/>
          <p:nvPr/>
        </p:nvCxnSpPr>
        <p:spPr bwMode="auto">
          <a:xfrm flipV="1">
            <a:off x="3275856" y="1988840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20 Conector recto"/>
          <p:cNvCxnSpPr/>
          <p:nvPr/>
        </p:nvCxnSpPr>
        <p:spPr bwMode="auto">
          <a:xfrm>
            <a:off x="3563888" y="2204864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21 CuadroTexto"/>
          <p:cNvSpPr txBox="1"/>
          <p:nvPr/>
        </p:nvSpPr>
        <p:spPr>
          <a:xfrm>
            <a:off x="1691680" y="17008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23" name="22 CuadroTexto"/>
          <p:cNvSpPr txBox="1"/>
          <p:nvPr/>
        </p:nvSpPr>
        <p:spPr>
          <a:xfrm>
            <a:off x="2915816" y="16915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572000" y="1844824"/>
            <a:ext cx="3744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a . b      conexión serie</a:t>
            </a:r>
          </a:p>
          <a:p>
            <a:r>
              <a:rPr lang="es-AR" sz="2400" dirty="0" smtClean="0"/>
              <a:t>              Producto lógico</a:t>
            </a:r>
            <a:endParaRPr lang="es-AR" sz="2400" dirty="0"/>
          </a:p>
        </p:txBody>
      </p:sp>
      <p:cxnSp>
        <p:nvCxnSpPr>
          <p:cNvPr id="25" name="24 Conector recto"/>
          <p:cNvCxnSpPr/>
          <p:nvPr/>
        </p:nvCxnSpPr>
        <p:spPr bwMode="auto">
          <a:xfrm>
            <a:off x="1979712" y="2996952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 flipV="1">
            <a:off x="2555776" y="2780928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>
            <a:off x="2843808" y="2996952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27 CuadroTexto"/>
          <p:cNvSpPr txBox="1"/>
          <p:nvPr/>
        </p:nvSpPr>
        <p:spPr>
          <a:xfrm>
            <a:off x="2339752" y="249289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29" name="28 Conector recto"/>
          <p:cNvCxnSpPr/>
          <p:nvPr/>
        </p:nvCxnSpPr>
        <p:spPr bwMode="auto">
          <a:xfrm>
            <a:off x="1979712" y="3645024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Conector recto"/>
          <p:cNvCxnSpPr/>
          <p:nvPr/>
        </p:nvCxnSpPr>
        <p:spPr bwMode="auto">
          <a:xfrm flipV="1">
            <a:off x="2555776" y="3429000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Conector recto"/>
          <p:cNvCxnSpPr/>
          <p:nvPr/>
        </p:nvCxnSpPr>
        <p:spPr bwMode="auto">
          <a:xfrm>
            <a:off x="2843808" y="3645024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31 CuadroTexto"/>
          <p:cNvSpPr txBox="1"/>
          <p:nvPr/>
        </p:nvSpPr>
        <p:spPr>
          <a:xfrm>
            <a:off x="2339752" y="314096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cxnSp>
        <p:nvCxnSpPr>
          <p:cNvPr id="34" name="33 Conector recto"/>
          <p:cNvCxnSpPr/>
          <p:nvPr/>
        </p:nvCxnSpPr>
        <p:spPr bwMode="auto">
          <a:xfrm>
            <a:off x="1979712" y="2996952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36 Conector recto"/>
          <p:cNvCxnSpPr/>
          <p:nvPr/>
        </p:nvCxnSpPr>
        <p:spPr bwMode="auto">
          <a:xfrm>
            <a:off x="1547664" y="335699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38 Conector recto"/>
          <p:cNvCxnSpPr/>
          <p:nvPr/>
        </p:nvCxnSpPr>
        <p:spPr bwMode="auto">
          <a:xfrm>
            <a:off x="3347864" y="2996952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39 Conector recto"/>
          <p:cNvCxnSpPr/>
          <p:nvPr/>
        </p:nvCxnSpPr>
        <p:spPr bwMode="auto">
          <a:xfrm>
            <a:off x="3347864" y="3356992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40 CuadroTexto"/>
          <p:cNvSpPr txBox="1"/>
          <p:nvPr/>
        </p:nvSpPr>
        <p:spPr>
          <a:xfrm>
            <a:off x="4644008" y="3059668"/>
            <a:ext cx="38884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a + b      conexión paralela</a:t>
            </a:r>
          </a:p>
          <a:p>
            <a:r>
              <a:rPr lang="es-AR" sz="2400" dirty="0" smtClean="0"/>
              <a:t>       Suma lógica</a:t>
            </a:r>
            <a:endParaRPr lang="es-AR" sz="2400" dirty="0"/>
          </a:p>
        </p:txBody>
      </p:sp>
      <p:cxnSp>
        <p:nvCxnSpPr>
          <p:cNvPr id="43" name="42 Conector recto"/>
          <p:cNvCxnSpPr/>
          <p:nvPr/>
        </p:nvCxnSpPr>
        <p:spPr bwMode="auto">
          <a:xfrm>
            <a:off x="1619672" y="4437112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43 Elipse"/>
          <p:cNvSpPr/>
          <p:nvPr/>
        </p:nvSpPr>
        <p:spPr bwMode="auto">
          <a:xfrm>
            <a:off x="2267744" y="4365104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6" name="45 Conector recto"/>
          <p:cNvCxnSpPr/>
          <p:nvPr/>
        </p:nvCxnSpPr>
        <p:spPr bwMode="auto">
          <a:xfrm>
            <a:off x="2771800" y="4437112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44 Elipse"/>
          <p:cNvSpPr/>
          <p:nvPr/>
        </p:nvSpPr>
        <p:spPr bwMode="auto">
          <a:xfrm>
            <a:off x="2699792" y="4365104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4932040" y="4139788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“0”      circuito abierto</a:t>
            </a:r>
            <a:endParaRPr lang="es-AR" sz="2400" dirty="0"/>
          </a:p>
        </p:txBody>
      </p:sp>
      <p:cxnSp>
        <p:nvCxnSpPr>
          <p:cNvPr id="48" name="47 Conector recto"/>
          <p:cNvCxnSpPr/>
          <p:nvPr/>
        </p:nvCxnSpPr>
        <p:spPr bwMode="auto">
          <a:xfrm>
            <a:off x="1619672" y="5013176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48 Elipse"/>
          <p:cNvSpPr/>
          <p:nvPr/>
        </p:nvSpPr>
        <p:spPr bwMode="auto">
          <a:xfrm>
            <a:off x="2267744" y="494116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50" name="49 Conector recto"/>
          <p:cNvCxnSpPr/>
          <p:nvPr/>
        </p:nvCxnSpPr>
        <p:spPr bwMode="auto">
          <a:xfrm>
            <a:off x="2771800" y="5013176"/>
            <a:ext cx="6480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50 Elipse"/>
          <p:cNvSpPr/>
          <p:nvPr/>
        </p:nvSpPr>
        <p:spPr bwMode="auto">
          <a:xfrm>
            <a:off x="2699792" y="494116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53 CuadroTexto"/>
          <p:cNvSpPr txBox="1"/>
          <p:nvPr/>
        </p:nvSpPr>
        <p:spPr>
          <a:xfrm>
            <a:off x="4788024" y="4787860"/>
            <a:ext cx="3168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/>
              <a:t>“1”      corto circuito</a:t>
            </a:r>
            <a:endParaRPr lang="es-AR" sz="2400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8" grpId="0"/>
      <p:bldP spid="32" grpId="0"/>
      <p:bldP spid="41" grpId="0"/>
      <p:bldP spid="44" grpId="0" animBg="1"/>
      <p:bldP spid="45" grpId="0" animBg="1"/>
      <p:bldP spid="47" grpId="0"/>
      <p:bldP spid="49" grpId="0" animBg="1"/>
      <p:bldP spid="51" grpId="0" animBg="1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6248400" cy="914400"/>
          </a:xfrm>
        </p:spPr>
        <p:txBody>
          <a:bodyPr/>
          <a:lstStyle/>
          <a:p>
            <a:r>
              <a:rPr lang="es-AR" dirty="0" smtClean="0"/>
              <a:t>Postulados con llaves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7</a:t>
            </a:fld>
            <a:endParaRPr lang="es-ES" dirty="0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39552" y="1412776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lphaLcParenR"/>
            </a:pPr>
            <a:r>
              <a:rPr lang="es-AR" sz="2800" dirty="0" smtClean="0"/>
              <a:t>Ambas operaciones son conmutativas, es decir si a y b son elementos del álgebra se verifica:</a:t>
            </a:r>
          </a:p>
          <a:p>
            <a:pPr marL="342900" indent="-342900"/>
            <a:r>
              <a:rPr lang="es-AR" sz="2800" dirty="0" err="1" smtClean="0"/>
              <a:t>a+b</a:t>
            </a:r>
            <a:r>
              <a:rPr lang="es-AR" sz="2800" dirty="0" smtClean="0"/>
              <a:t> = </a:t>
            </a:r>
            <a:r>
              <a:rPr lang="es-AR" sz="2800" dirty="0" err="1" smtClean="0"/>
              <a:t>b+a</a:t>
            </a:r>
            <a:endParaRPr lang="es-AR" sz="2800" dirty="0" smtClean="0"/>
          </a:p>
          <a:p>
            <a:pPr marL="342900" indent="-342900"/>
            <a:r>
              <a:rPr lang="es-AR" sz="2800" dirty="0" err="1" smtClean="0"/>
              <a:t>a.b</a:t>
            </a:r>
            <a:r>
              <a:rPr lang="es-AR" sz="2800" dirty="0" smtClean="0"/>
              <a:t> = </a:t>
            </a:r>
            <a:r>
              <a:rPr lang="es-AR" sz="2800" dirty="0" err="1" smtClean="0"/>
              <a:t>b.a</a:t>
            </a:r>
            <a:endParaRPr lang="es-AR" sz="2800" dirty="0" smtClean="0"/>
          </a:p>
        </p:txBody>
      </p:sp>
      <p:cxnSp>
        <p:nvCxnSpPr>
          <p:cNvPr id="9" name="8 Conector recto"/>
          <p:cNvCxnSpPr/>
          <p:nvPr/>
        </p:nvCxnSpPr>
        <p:spPr bwMode="auto">
          <a:xfrm>
            <a:off x="1475656" y="3933056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9 Conector recto"/>
          <p:cNvCxnSpPr/>
          <p:nvPr/>
        </p:nvCxnSpPr>
        <p:spPr bwMode="auto">
          <a:xfrm flipV="1">
            <a:off x="2051720" y="3717032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2339752" y="3933056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11 CuadroTexto"/>
          <p:cNvSpPr txBox="1"/>
          <p:nvPr/>
        </p:nvSpPr>
        <p:spPr>
          <a:xfrm>
            <a:off x="1835696" y="34290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13" name="12 Conector recto"/>
          <p:cNvCxnSpPr/>
          <p:nvPr/>
        </p:nvCxnSpPr>
        <p:spPr bwMode="auto">
          <a:xfrm>
            <a:off x="1475656" y="458112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 flipV="1">
            <a:off x="2051720" y="436510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2339752" y="458112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16 CuadroTexto"/>
          <p:cNvSpPr txBox="1"/>
          <p:nvPr/>
        </p:nvSpPr>
        <p:spPr>
          <a:xfrm>
            <a:off x="1835696" y="40770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cxnSp>
        <p:nvCxnSpPr>
          <p:cNvPr id="21" name="20 Conector recto"/>
          <p:cNvCxnSpPr/>
          <p:nvPr/>
        </p:nvCxnSpPr>
        <p:spPr bwMode="auto">
          <a:xfrm>
            <a:off x="1475656" y="39330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>
            <a:off x="1043608" y="42930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>
            <a:off x="2843808" y="3933056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Conector recto"/>
          <p:cNvCxnSpPr/>
          <p:nvPr/>
        </p:nvCxnSpPr>
        <p:spPr bwMode="auto">
          <a:xfrm>
            <a:off x="2843808" y="429309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24 Conector recto"/>
          <p:cNvCxnSpPr/>
          <p:nvPr/>
        </p:nvCxnSpPr>
        <p:spPr bwMode="auto">
          <a:xfrm>
            <a:off x="5724128" y="4005064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25 Conector recto"/>
          <p:cNvCxnSpPr/>
          <p:nvPr/>
        </p:nvCxnSpPr>
        <p:spPr bwMode="auto">
          <a:xfrm flipV="1">
            <a:off x="6300192" y="3789040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>
            <a:off x="6588224" y="4005064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27 CuadroTexto"/>
          <p:cNvSpPr txBox="1"/>
          <p:nvPr/>
        </p:nvSpPr>
        <p:spPr>
          <a:xfrm>
            <a:off x="6084168" y="35010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cxnSp>
        <p:nvCxnSpPr>
          <p:cNvPr id="29" name="28 Conector recto"/>
          <p:cNvCxnSpPr/>
          <p:nvPr/>
        </p:nvCxnSpPr>
        <p:spPr bwMode="auto">
          <a:xfrm>
            <a:off x="5724128" y="4653136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Conector recto"/>
          <p:cNvCxnSpPr/>
          <p:nvPr/>
        </p:nvCxnSpPr>
        <p:spPr bwMode="auto">
          <a:xfrm flipV="1">
            <a:off x="6300192" y="4437112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Conector recto"/>
          <p:cNvCxnSpPr/>
          <p:nvPr/>
        </p:nvCxnSpPr>
        <p:spPr bwMode="auto">
          <a:xfrm>
            <a:off x="6588224" y="4653136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31 CuadroTexto"/>
          <p:cNvSpPr txBox="1"/>
          <p:nvPr/>
        </p:nvSpPr>
        <p:spPr>
          <a:xfrm>
            <a:off x="6084168" y="41490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33" name="32 Conector recto"/>
          <p:cNvCxnSpPr/>
          <p:nvPr/>
        </p:nvCxnSpPr>
        <p:spPr bwMode="auto">
          <a:xfrm>
            <a:off x="5724128" y="4005064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33 Conector recto"/>
          <p:cNvCxnSpPr/>
          <p:nvPr/>
        </p:nvCxnSpPr>
        <p:spPr bwMode="auto">
          <a:xfrm>
            <a:off x="5292080" y="4365104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34 Conector recto"/>
          <p:cNvCxnSpPr/>
          <p:nvPr/>
        </p:nvCxnSpPr>
        <p:spPr bwMode="auto">
          <a:xfrm>
            <a:off x="7092280" y="4005064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35 Conector recto"/>
          <p:cNvCxnSpPr/>
          <p:nvPr/>
        </p:nvCxnSpPr>
        <p:spPr bwMode="auto">
          <a:xfrm>
            <a:off x="7092280" y="4365104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37 Conector recto"/>
          <p:cNvCxnSpPr/>
          <p:nvPr/>
        </p:nvCxnSpPr>
        <p:spPr bwMode="auto">
          <a:xfrm>
            <a:off x="4067944" y="414908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38 Conector recto"/>
          <p:cNvCxnSpPr/>
          <p:nvPr/>
        </p:nvCxnSpPr>
        <p:spPr bwMode="auto">
          <a:xfrm>
            <a:off x="4067944" y="430148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39 Conector recto"/>
          <p:cNvCxnSpPr/>
          <p:nvPr/>
        </p:nvCxnSpPr>
        <p:spPr bwMode="auto">
          <a:xfrm>
            <a:off x="4067944" y="443711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40 Conector recto"/>
          <p:cNvCxnSpPr/>
          <p:nvPr/>
        </p:nvCxnSpPr>
        <p:spPr bwMode="auto">
          <a:xfrm>
            <a:off x="971600" y="57425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41 Conector recto"/>
          <p:cNvCxnSpPr/>
          <p:nvPr/>
        </p:nvCxnSpPr>
        <p:spPr bwMode="auto">
          <a:xfrm flipV="1">
            <a:off x="1547664" y="552652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42 Conector recto"/>
          <p:cNvCxnSpPr/>
          <p:nvPr/>
        </p:nvCxnSpPr>
        <p:spPr bwMode="auto">
          <a:xfrm>
            <a:off x="1835696" y="574254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43 Conector recto"/>
          <p:cNvCxnSpPr/>
          <p:nvPr/>
        </p:nvCxnSpPr>
        <p:spPr bwMode="auto">
          <a:xfrm>
            <a:off x="2339752" y="57425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44 Conector recto"/>
          <p:cNvCxnSpPr/>
          <p:nvPr/>
        </p:nvCxnSpPr>
        <p:spPr bwMode="auto">
          <a:xfrm flipV="1">
            <a:off x="2915816" y="552652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45 Conector recto"/>
          <p:cNvCxnSpPr/>
          <p:nvPr/>
        </p:nvCxnSpPr>
        <p:spPr bwMode="auto">
          <a:xfrm>
            <a:off x="3203848" y="574254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46 CuadroTexto"/>
          <p:cNvSpPr txBox="1"/>
          <p:nvPr/>
        </p:nvSpPr>
        <p:spPr>
          <a:xfrm>
            <a:off x="1331640" y="52384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8" name="47 CuadroTexto"/>
          <p:cNvSpPr txBox="1"/>
          <p:nvPr/>
        </p:nvSpPr>
        <p:spPr>
          <a:xfrm>
            <a:off x="2555776" y="52292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cxnSp>
        <p:nvCxnSpPr>
          <p:cNvPr id="49" name="48 Conector recto"/>
          <p:cNvCxnSpPr/>
          <p:nvPr/>
        </p:nvCxnSpPr>
        <p:spPr bwMode="auto">
          <a:xfrm>
            <a:off x="4220344" y="559853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49 Conector recto"/>
          <p:cNvCxnSpPr/>
          <p:nvPr/>
        </p:nvCxnSpPr>
        <p:spPr bwMode="auto">
          <a:xfrm>
            <a:off x="4220344" y="575093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>
            <a:off x="4220344" y="588656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>
            <a:off x="5148064" y="57425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52 Conector recto"/>
          <p:cNvCxnSpPr/>
          <p:nvPr/>
        </p:nvCxnSpPr>
        <p:spPr bwMode="auto">
          <a:xfrm flipV="1">
            <a:off x="5724128" y="552652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53 Conector recto"/>
          <p:cNvCxnSpPr/>
          <p:nvPr/>
        </p:nvCxnSpPr>
        <p:spPr bwMode="auto">
          <a:xfrm>
            <a:off x="6012160" y="574254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54 Conector recto"/>
          <p:cNvCxnSpPr/>
          <p:nvPr/>
        </p:nvCxnSpPr>
        <p:spPr bwMode="auto">
          <a:xfrm>
            <a:off x="6516216" y="57425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55 Conector recto"/>
          <p:cNvCxnSpPr/>
          <p:nvPr/>
        </p:nvCxnSpPr>
        <p:spPr bwMode="auto">
          <a:xfrm flipV="1">
            <a:off x="7092280" y="552652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56 Conector recto"/>
          <p:cNvCxnSpPr/>
          <p:nvPr/>
        </p:nvCxnSpPr>
        <p:spPr bwMode="auto">
          <a:xfrm>
            <a:off x="7380312" y="574254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57 CuadroTexto"/>
          <p:cNvSpPr txBox="1"/>
          <p:nvPr/>
        </p:nvSpPr>
        <p:spPr>
          <a:xfrm>
            <a:off x="5508104" y="52384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sp>
        <p:nvSpPr>
          <p:cNvPr id="59" name="58 CuadroTexto"/>
          <p:cNvSpPr txBox="1"/>
          <p:nvPr/>
        </p:nvSpPr>
        <p:spPr>
          <a:xfrm>
            <a:off x="6732240" y="52292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60" name="59 Rectángulo"/>
          <p:cNvSpPr/>
          <p:nvPr/>
        </p:nvSpPr>
        <p:spPr>
          <a:xfrm>
            <a:off x="6226973" y="579597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/>
              <a:t>b.a</a:t>
            </a:r>
            <a:endParaRPr lang="es-AR" dirty="0"/>
          </a:p>
        </p:txBody>
      </p:sp>
      <p:sp>
        <p:nvSpPr>
          <p:cNvPr id="61" name="60 Rectángulo"/>
          <p:cNvSpPr/>
          <p:nvPr/>
        </p:nvSpPr>
        <p:spPr>
          <a:xfrm>
            <a:off x="2051720" y="580526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/>
              <a:t>a.b</a:t>
            </a:r>
            <a:endParaRPr lang="es-AR" dirty="0"/>
          </a:p>
        </p:txBody>
      </p:sp>
      <p:sp>
        <p:nvSpPr>
          <p:cNvPr id="62" name="61 Rectángulo"/>
          <p:cNvSpPr/>
          <p:nvPr/>
        </p:nvSpPr>
        <p:spPr>
          <a:xfrm>
            <a:off x="1835696" y="4653136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/>
              <a:t>a+b</a:t>
            </a:r>
            <a:endParaRPr lang="es-AR" dirty="0"/>
          </a:p>
        </p:txBody>
      </p:sp>
      <p:sp>
        <p:nvSpPr>
          <p:cNvPr id="63" name="62 Rectángulo"/>
          <p:cNvSpPr/>
          <p:nvPr/>
        </p:nvSpPr>
        <p:spPr>
          <a:xfrm>
            <a:off x="6084168" y="4725144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/>
              <a:t>b+a</a:t>
            </a:r>
            <a:endParaRPr lang="es-AR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8" grpId="0"/>
      <p:bldP spid="32" grpId="0"/>
      <p:bldP spid="47" grpId="0"/>
      <p:bldP spid="48" grpId="0"/>
      <p:bldP spid="58" grpId="0"/>
      <p:bldP spid="59" grpId="0"/>
      <p:bldP spid="60" grpId="0"/>
      <p:bldP spid="61" grpId="0"/>
      <p:bldP spid="62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6248400" cy="914400"/>
          </a:xfrm>
        </p:spPr>
        <p:txBody>
          <a:bodyPr/>
          <a:lstStyle/>
          <a:p>
            <a:r>
              <a:rPr lang="es-AR" dirty="0" smtClean="0"/>
              <a:t>Postulados con llaves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8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39552" y="1412776"/>
            <a:ext cx="8064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AR" sz="2800" dirty="0" smtClean="0"/>
              <a:t>b</a:t>
            </a:r>
            <a:r>
              <a:rPr lang="es-AR" dirty="0" smtClean="0"/>
              <a:t>) </a:t>
            </a:r>
            <a:r>
              <a:rPr lang="es-AR" sz="2800" dirty="0" smtClean="0"/>
              <a:t>Posee dos elementos neutros, el 0 y el 1, que cumplen la propiedad de identidad con respecto a cada una de las operaciones suma lógica y producto lógico:</a:t>
            </a:r>
          </a:p>
          <a:p>
            <a:pPr marL="342900" indent="-342900"/>
            <a:r>
              <a:rPr lang="es-AR" sz="2800" dirty="0" smtClean="0"/>
              <a:t>0+a=a</a:t>
            </a:r>
          </a:p>
          <a:p>
            <a:pPr marL="342900" indent="-342900"/>
            <a:r>
              <a:rPr lang="es-AR" sz="2800" dirty="0" smtClean="0"/>
              <a:t>1.a=a</a:t>
            </a:r>
            <a:endParaRPr lang="es-AR" sz="2800" dirty="0"/>
          </a:p>
        </p:txBody>
      </p:sp>
      <p:cxnSp>
        <p:nvCxnSpPr>
          <p:cNvPr id="9" name="8 Conector recto"/>
          <p:cNvCxnSpPr/>
          <p:nvPr/>
        </p:nvCxnSpPr>
        <p:spPr bwMode="auto">
          <a:xfrm>
            <a:off x="1475656" y="422108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2339752" y="422108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11 CuadroTexto"/>
          <p:cNvSpPr txBox="1"/>
          <p:nvPr/>
        </p:nvSpPr>
        <p:spPr>
          <a:xfrm>
            <a:off x="1835696" y="37170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0</a:t>
            </a:r>
            <a:endParaRPr lang="es-AR" dirty="0"/>
          </a:p>
        </p:txBody>
      </p:sp>
      <p:cxnSp>
        <p:nvCxnSpPr>
          <p:cNvPr id="13" name="12 Conector recto"/>
          <p:cNvCxnSpPr/>
          <p:nvPr/>
        </p:nvCxnSpPr>
        <p:spPr bwMode="auto">
          <a:xfrm>
            <a:off x="1475656" y="4869160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 flipV="1">
            <a:off x="2051720" y="4653136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2339752" y="4869160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16 CuadroTexto"/>
          <p:cNvSpPr txBox="1"/>
          <p:nvPr/>
        </p:nvSpPr>
        <p:spPr>
          <a:xfrm>
            <a:off x="1835696" y="43651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21" name="20 Conector recto"/>
          <p:cNvCxnSpPr/>
          <p:nvPr/>
        </p:nvCxnSpPr>
        <p:spPr bwMode="auto">
          <a:xfrm>
            <a:off x="1475656" y="422108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>
            <a:off x="1043608" y="458112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>
            <a:off x="2843808" y="422108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Conector recto"/>
          <p:cNvCxnSpPr/>
          <p:nvPr/>
        </p:nvCxnSpPr>
        <p:spPr bwMode="auto">
          <a:xfrm>
            <a:off x="2843808" y="458112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24 Rectángulo"/>
          <p:cNvSpPr/>
          <p:nvPr/>
        </p:nvSpPr>
        <p:spPr>
          <a:xfrm>
            <a:off x="1835696" y="4941168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0+a</a:t>
            </a:r>
            <a:endParaRPr lang="es-AR" dirty="0"/>
          </a:p>
        </p:txBody>
      </p:sp>
      <p:cxnSp>
        <p:nvCxnSpPr>
          <p:cNvPr id="26" name="25 Conector recto"/>
          <p:cNvCxnSpPr/>
          <p:nvPr/>
        </p:nvCxnSpPr>
        <p:spPr bwMode="auto">
          <a:xfrm>
            <a:off x="4427984" y="443711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>
            <a:off x="4427984" y="458951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27 Conector recto"/>
          <p:cNvCxnSpPr/>
          <p:nvPr/>
        </p:nvCxnSpPr>
        <p:spPr bwMode="auto">
          <a:xfrm>
            <a:off x="4427984" y="472514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28 Conector recto"/>
          <p:cNvCxnSpPr/>
          <p:nvPr/>
        </p:nvCxnSpPr>
        <p:spPr bwMode="auto">
          <a:xfrm>
            <a:off x="6516216" y="4590420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29 Conector recto"/>
          <p:cNvCxnSpPr/>
          <p:nvPr/>
        </p:nvCxnSpPr>
        <p:spPr bwMode="auto">
          <a:xfrm flipV="1">
            <a:off x="7092280" y="4374396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Conector recto"/>
          <p:cNvCxnSpPr/>
          <p:nvPr/>
        </p:nvCxnSpPr>
        <p:spPr bwMode="auto">
          <a:xfrm>
            <a:off x="7380312" y="4590420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31 CuadroTexto"/>
          <p:cNvSpPr txBox="1"/>
          <p:nvPr/>
        </p:nvSpPr>
        <p:spPr>
          <a:xfrm>
            <a:off x="6732240" y="40770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33" name="32 Conector recto"/>
          <p:cNvCxnSpPr/>
          <p:nvPr/>
        </p:nvCxnSpPr>
        <p:spPr bwMode="auto">
          <a:xfrm>
            <a:off x="827584" y="57425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34 Conector recto"/>
          <p:cNvCxnSpPr/>
          <p:nvPr/>
        </p:nvCxnSpPr>
        <p:spPr bwMode="auto">
          <a:xfrm>
            <a:off x="1691680" y="574254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35 Conector recto"/>
          <p:cNvCxnSpPr/>
          <p:nvPr/>
        </p:nvCxnSpPr>
        <p:spPr bwMode="auto">
          <a:xfrm>
            <a:off x="2195736" y="57425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36 Conector recto"/>
          <p:cNvCxnSpPr/>
          <p:nvPr/>
        </p:nvCxnSpPr>
        <p:spPr bwMode="auto">
          <a:xfrm flipV="1">
            <a:off x="2771800" y="552652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37 Conector recto"/>
          <p:cNvCxnSpPr/>
          <p:nvPr/>
        </p:nvCxnSpPr>
        <p:spPr bwMode="auto">
          <a:xfrm>
            <a:off x="3059832" y="574254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38 CuadroTexto"/>
          <p:cNvSpPr txBox="1"/>
          <p:nvPr/>
        </p:nvSpPr>
        <p:spPr>
          <a:xfrm>
            <a:off x="1187624" y="52384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</a:t>
            </a:r>
            <a:endParaRPr lang="es-AR" dirty="0"/>
          </a:p>
        </p:txBody>
      </p:sp>
      <p:sp>
        <p:nvSpPr>
          <p:cNvPr id="40" name="39 CuadroTexto"/>
          <p:cNvSpPr txBox="1"/>
          <p:nvPr/>
        </p:nvSpPr>
        <p:spPr>
          <a:xfrm>
            <a:off x="2411760" y="52292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sp>
        <p:nvSpPr>
          <p:cNvPr id="41" name="40 Rectángulo"/>
          <p:cNvSpPr/>
          <p:nvPr/>
        </p:nvSpPr>
        <p:spPr>
          <a:xfrm>
            <a:off x="1906493" y="579597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1.a</a:t>
            </a:r>
            <a:endParaRPr lang="es-AR" dirty="0"/>
          </a:p>
        </p:txBody>
      </p:sp>
      <p:cxnSp>
        <p:nvCxnSpPr>
          <p:cNvPr id="42" name="41 Conector recto"/>
          <p:cNvCxnSpPr/>
          <p:nvPr/>
        </p:nvCxnSpPr>
        <p:spPr bwMode="auto">
          <a:xfrm>
            <a:off x="1331640" y="573325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42 Elipse"/>
          <p:cNvSpPr/>
          <p:nvPr/>
        </p:nvSpPr>
        <p:spPr bwMode="auto">
          <a:xfrm>
            <a:off x="1259632" y="566124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43 Elipse"/>
          <p:cNvSpPr/>
          <p:nvPr/>
        </p:nvSpPr>
        <p:spPr bwMode="auto">
          <a:xfrm>
            <a:off x="1691680" y="5661248"/>
            <a:ext cx="144016" cy="1440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45" name="44 Conector recto"/>
          <p:cNvCxnSpPr/>
          <p:nvPr/>
        </p:nvCxnSpPr>
        <p:spPr bwMode="auto">
          <a:xfrm>
            <a:off x="4436368" y="558924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45 Conector recto"/>
          <p:cNvCxnSpPr/>
          <p:nvPr/>
        </p:nvCxnSpPr>
        <p:spPr bwMode="auto">
          <a:xfrm>
            <a:off x="4436368" y="574164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46 Conector recto"/>
          <p:cNvCxnSpPr/>
          <p:nvPr/>
        </p:nvCxnSpPr>
        <p:spPr bwMode="auto">
          <a:xfrm>
            <a:off x="4436368" y="587727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47 Conector recto"/>
          <p:cNvCxnSpPr/>
          <p:nvPr/>
        </p:nvCxnSpPr>
        <p:spPr bwMode="auto">
          <a:xfrm>
            <a:off x="6516216" y="57425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48 Conector recto"/>
          <p:cNvCxnSpPr/>
          <p:nvPr/>
        </p:nvCxnSpPr>
        <p:spPr bwMode="auto">
          <a:xfrm flipV="1">
            <a:off x="7092280" y="552652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49 Conector recto"/>
          <p:cNvCxnSpPr/>
          <p:nvPr/>
        </p:nvCxnSpPr>
        <p:spPr bwMode="auto">
          <a:xfrm>
            <a:off x="7380312" y="574254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50 CuadroTexto"/>
          <p:cNvSpPr txBox="1"/>
          <p:nvPr/>
        </p:nvSpPr>
        <p:spPr>
          <a:xfrm>
            <a:off x="6732240" y="52292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7" grpId="0"/>
      <p:bldP spid="25" grpId="0"/>
      <p:bldP spid="32" grpId="0"/>
      <p:bldP spid="39" grpId="0"/>
      <p:bldP spid="40" grpId="0"/>
      <p:bldP spid="41" grpId="0"/>
      <p:bldP spid="43" grpId="0" animBg="1"/>
      <p:bldP spid="44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/>
          <p:cNvSpPr>
            <a:spLocks noGrp="1"/>
          </p:cNvSpPr>
          <p:nvPr>
            <p:ph type="title"/>
          </p:nvPr>
        </p:nvSpPr>
        <p:spPr>
          <a:xfrm>
            <a:off x="195263" y="228600"/>
            <a:ext cx="6248400" cy="914400"/>
          </a:xfrm>
        </p:spPr>
        <p:txBody>
          <a:bodyPr/>
          <a:lstStyle/>
          <a:p>
            <a:r>
              <a:rPr lang="es-AR" dirty="0" smtClean="0"/>
              <a:t>Postulados con llaves</a:t>
            </a:r>
          </a:p>
        </p:txBody>
      </p:sp>
      <p:pic>
        <p:nvPicPr>
          <p:cNvPr id="17418" name="Imagen 1" descr="ucc_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4638" y="188913"/>
            <a:ext cx="14763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AD7128-2855-4B72-A70B-DA394BDF6B89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smtClean="0"/>
              <a:t>Arquitectura de Computadoras I</a:t>
            </a:r>
            <a:endParaRPr lang="es-ES"/>
          </a:p>
        </p:txBody>
      </p:sp>
      <p:sp>
        <p:nvSpPr>
          <p:cNvPr id="20" name="1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AR" dirty="0" smtClean="0"/>
              <a:t>2021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539552" y="1412776"/>
            <a:ext cx="81369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/>
            <a:r>
              <a:rPr lang="es-AR" sz="2800" dirty="0" smtClean="0"/>
              <a:t>c) Cada operación es distributiva con respecto a la otra:</a:t>
            </a:r>
          </a:p>
          <a:p>
            <a:pPr marL="342900" indent="-342900"/>
            <a:r>
              <a:rPr lang="es-AR" sz="2800" dirty="0" smtClean="0"/>
              <a:t>a.(</a:t>
            </a:r>
            <a:r>
              <a:rPr lang="es-AR" sz="2800" dirty="0" err="1" smtClean="0"/>
              <a:t>b+c</a:t>
            </a:r>
            <a:r>
              <a:rPr lang="es-AR" sz="2800" dirty="0" smtClean="0"/>
              <a:t>) = </a:t>
            </a:r>
            <a:r>
              <a:rPr lang="es-AR" sz="2800" dirty="0" err="1" smtClean="0"/>
              <a:t>a.b+a.c</a:t>
            </a:r>
            <a:endParaRPr lang="es-AR" sz="2800" dirty="0" smtClean="0"/>
          </a:p>
          <a:p>
            <a:pPr marL="342900" indent="-342900"/>
            <a:r>
              <a:rPr lang="es-AR" sz="2800" dirty="0" err="1" smtClean="0"/>
              <a:t>a+b.c</a:t>
            </a:r>
            <a:r>
              <a:rPr lang="es-AR" sz="2800" dirty="0" smtClean="0"/>
              <a:t> = (</a:t>
            </a:r>
            <a:r>
              <a:rPr lang="es-AR" sz="2800" dirty="0" err="1" smtClean="0"/>
              <a:t>a+b</a:t>
            </a:r>
            <a:r>
              <a:rPr lang="es-AR" sz="2800" dirty="0" smtClean="0"/>
              <a:t>).(</a:t>
            </a:r>
            <a:r>
              <a:rPr lang="es-AR" sz="2800" dirty="0" err="1" smtClean="0"/>
              <a:t>a+c</a:t>
            </a:r>
            <a:r>
              <a:rPr lang="es-AR" sz="2800" dirty="0" smtClean="0"/>
              <a:t>)</a:t>
            </a:r>
          </a:p>
        </p:txBody>
      </p:sp>
      <p:cxnSp>
        <p:nvCxnSpPr>
          <p:cNvPr id="9" name="8 Conector recto"/>
          <p:cNvCxnSpPr/>
          <p:nvPr/>
        </p:nvCxnSpPr>
        <p:spPr bwMode="auto">
          <a:xfrm>
            <a:off x="2267744" y="38610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9 Conector recto"/>
          <p:cNvCxnSpPr/>
          <p:nvPr/>
        </p:nvCxnSpPr>
        <p:spPr bwMode="auto">
          <a:xfrm flipV="1">
            <a:off x="2843808" y="364502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10 Conector recto"/>
          <p:cNvCxnSpPr/>
          <p:nvPr/>
        </p:nvCxnSpPr>
        <p:spPr bwMode="auto">
          <a:xfrm>
            <a:off x="3131840" y="386104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11 CuadroTexto"/>
          <p:cNvSpPr txBox="1"/>
          <p:nvPr/>
        </p:nvSpPr>
        <p:spPr>
          <a:xfrm>
            <a:off x="2627784" y="33569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cxnSp>
        <p:nvCxnSpPr>
          <p:cNvPr id="13" name="12 Conector recto"/>
          <p:cNvCxnSpPr/>
          <p:nvPr/>
        </p:nvCxnSpPr>
        <p:spPr bwMode="auto">
          <a:xfrm>
            <a:off x="2267744" y="4509120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13 Conector recto"/>
          <p:cNvCxnSpPr/>
          <p:nvPr/>
        </p:nvCxnSpPr>
        <p:spPr bwMode="auto">
          <a:xfrm flipV="1">
            <a:off x="2843808" y="4293096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14 Conector recto"/>
          <p:cNvCxnSpPr/>
          <p:nvPr/>
        </p:nvCxnSpPr>
        <p:spPr bwMode="auto">
          <a:xfrm>
            <a:off x="3131840" y="4509120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16 CuadroTexto"/>
          <p:cNvSpPr txBox="1"/>
          <p:nvPr/>
        </p:nvSpPr>
        <p:spPr>
          <a:xfrm>
            <a:off x="2627784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cxnSp>
        <p:nvCxnSpPr>
          <p:cNvPr id="21" name="20 Conector recto"/>
          <p:cNvCxnSpPr/>
          <p:nvPr/>
        </p:nvCxnSpPr>
        <p:spPr bwMode="auto">
          <a:xfrm>
            <a:off x="2267744" y="386104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21 Conector recto"/>
          <p:cNvCxnSpPr/>
          <p:nvPr/>
        </p:nvCxnSpPr>
        <p:spPr bwMode="auto">
          <a:xfrm>
            <a:off x="1835696" y="422108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22 Conector recto"/>
          <p:cNvCxnSpPr/>
          <p:nvPr/>
        </p:nvCxnSpPr>
        <p:spPr bwMode="auto">
          <a:xfrm>
            <a:off x="3635896" y="386104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23 Conector recto"/>
          <p:cNvCxnSpPr/>
          <p:nvPr/>
        </p:nvCxnSpPr>
        <p:spPr bwMode="auto">
          <a:xfrm>
            <a:off x="3635896" y="422108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24 Rectángulo"/>
          <p:cNvSpPr/>
          <p:nvPr/>
        </p:nvSpPr>
        <p:spPr>
          <a:xfrm>
            <a:off x="1835696" y="4509120"/>
            <a:ext cx="1037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a . (</a:t>
            </a:r>
            <a:r>
              <a:rPr lang="es-AR" dirty="0" err="1" smtClean="0"/>
              <a:t>b+c</a:t>
            </a:r>
            <a:r>
              <a:rPr lang="es-AR" dirty="0" smtClean="0"/>
              <a:t>)</a:t>
            </a:r>
            <a:endParaRPr lang="es-AR" dirty="0"/>
          </a:p>
        </p:txBody>
      </p:sp>
      <p:cxnSp>
        <p:nvCxnSpPr>
          <p:cNvPr id="26" name="25 Conector recto"/>
          <p:cNvCxnSpPr/>
          <p:nvPr/>
        </p:nvCxnSpPr>
        <p:spPr bwMode="auto">
          <a:xfrm>
            <a:off x="971600" y="422108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26 Conector recto"/>
          <p:cNvCxnSpPr/>
          <p:nvPr/>
        </p:nvCxnSpPr>
        <p:spPr bwMode="auto">
          <a:xfrm flipV="1">
            <a:off x="1547664" y="400506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28 CuadroTexto"/>
          <p:cNvSpPr txBox="1"/>
          <p:nvPr/>
        </p:nvSpPr>
        <p:spPr>
          <a:xfrm>
            <a:off x="1331640" y="37170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30" name="29 Conector recto"/>
          <p:cNvCxnSpPr/>
          <p:nvPr/>
        </p:nvCxnSpPr>
        <p:spPr bwMode="auto">
          <a:xfrm>
            <a:off x="4427984" y="407707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30 Conector recto"/>
          <p:cNvCxnSpPr/>
          <p:nvPr/>
        </p:nvCxnSpPr>
        <p:spPr bwMode="auto">
          <a:xfrm>
            <a:off x="4427984" y="422947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31 Conector recto"/>
          <p:cNvCxnSpPr/>
          <p:nvPr/>
        </p:nvCxnSpPr>
        <p:spPr bwMode="auto">
          <a:xfrm>
            <a:off x="4427984" y="436510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32 Conector recto"/>
          <p:cNvCxnSpPr/>
          <p:nvPr/>
        </p:nvCxnSpPr>
        <p:spPr bwMode="auto">
          <a:xfrm>
            <a:off x="4427984" y="544522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33 Conector recto"/>
          <p:cNvCxnSpPr/>
          <p:nvPr/>
        </p:nvCxnSpPr>
        <p:spPr bwMode="auto">
          <a:xfrm>
            <a:off x="4427984" y="5597624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34 Conector recto"/>
          <p:cNvCxnSpPr/>
          <p:nvPr/>
        </p:nvCxnSpPr>
        <p:spPr bwMode="auto">
          <a:xfrm>
            <a:off x="4427984" y="5733256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35 Conector recto"/>
          <p:cNvCxnSpPr/>
          <p:nvPr/>
        </p:nvCxnSpPr>
        <p:spPr bwMode="auto">
          <a:xfrm>
            <a:off x="5580112" y="38610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36 Conector recto"/>
          <p:cNvCxnSpPr/>
          <p:nvPr/>
        </p:nvCxnSpPr>
        <p:spPr bwMode="auto">
          <a:xfrm flipV="1">
            <a:off x="6156176" y="364502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38 CuadroTexto"/>
          <p:cNvSpPr txBox="1"/>
          <p:nvPr/>
        </p:nvSpPr>
        <p:spPr>
          <a:xfrm>
            <a:off x="5940152" y="33569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40" name="39 Conector recto"/>
          <p:cNvCxnSpPr/>
          <p:nvPr/>
        </p:nvCxnSpPr>
        <p:spPr bwMode="auto">
          <a:xfrm>
            <a:off x="5580112" y="4509120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40 Conector recto"/>
          <p:cNvCxnSpPr/>
          <p:nvPr/>
        </p:nvCxnSpPr>
        <p:spPr bwMode="auto">
          <a:xfrm flipV="1">
            <a:off x="6156176" y="4293096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42 CuadroTexto"/>
          <p:cNvSpPr txBox="1"/>
          <p:nvPr/>
        </p:nvSpPr>
        <p:spPr>
          <a:xfrm>
            <a:off x="5940152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44" name="43 Conector recto"/>
          <p:cNvCxnSpPr/>
          <p:nvPr/>
        </p:nvCxnSpPr>
        <p:spPr bwMode="auto">
          <a:xfrm>
            <a:off x="5580112" y="386104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45 Conector recto"/>
          <p:cNvCxnSpPr/>
          <p:nvPr/>
        </p:nvCxnSpPr>
        <p:spPr bwMode="auto">
          <a:xfrm>
            <a:off x="6444208" y="3861048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46 Conector recto"/>
          <p:cNvCxnSpPr/>
          <p:nvPr/>
        </p:nvCxnSpPr>
        <p:spPr bwMode="auto">
          <a:xfrm flipV="1">
            <a:off x="7020272" y="364502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47 Conector recto"/>
          <p:cNvCxnSpPr/>
          <p:nvPr/>
        </p:nvCxnSpPr>
        <p:spPr bwMode="auto">
          <a:xfrm>
            <a:off x="7308304" y="3861048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48 CuadroTexto"/>
          <p:cNvSpPr txBox="1"/>
          <p:nvPr/>
        </p:nvSpPr>
        <p:spPr>
          <a:xfrm>
            <a:off x="6804248" y="335699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cxnSp>
        <p:nvCxnSpPr>
          <p:cNvPr id="50" name="49 Conector recto"/>
          <p:cNvCxnSpPr/>
          <p:nvPr/>
        </p:nvCxnSpPr>
        <p:spPr bwMode="auto">
          <a:xfrm>
            <a:off x="6444208" y="4509120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50 Conector recto"/>
          <p:cNvCxnSpPr/>
          <p:nvPr/>
        </p:nvCxnSpPr>
        <p:spPr bwMode="auto">
          <a:xfrm flipV="1">
            <a:off x="7020272" y="4293096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51 Conector recto"/>
          <p:cNvCxnSpPr/>
          <p:nvPr/>
        </p:nvCxnSpPr>
        <p:spPr bwMode="auto">
          <a:xfrm>
            <a:off x="7308304" y="4509120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52 CuadroTexto"/>
          <p:cNvSpPr txBox="1"/>
          <p:nvPr/>
        </p:nvSpPr>
        <p:spPr>
          <a:xfrm>
            <a:off x="6804248" y="400506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cxnSp>
        <p:nvCxnSpPr>
          <p:cNvPr id="55" name="54 Conector recto"/>
          <p:cNvCxnSpPr/>
          <p:nvPr/>
        </p:nvCxnSpPr>
        <p:spPr bwMode="auto">
          <a:xfrm>
            <a:off x="7812360" y="386104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55 Conector recto"/>
          <p:cNvCxnSpPr/>
          <p:nvPr/>
        </p:nvCxnSpPr>
        <p:spPr bwMode="auto">
          <a:xfrm>
            <a:off x="7812360" y="422108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56 Conector recto"/>
          <p:cNvCxnSpPr/>
          <p:nvPr/>
        </p:nvCxnSpPr>
        <p:spPr bwMode="auto">
          <a:xfrm>
            <a:off x="5148064" y="422108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57 Rectángulo"/>
          <p:cNvSpPr/>
          <p:nvPr/>
        </p:nvSpPr>
        <p:spPr>
          <a:xfrm>
            <a:off x="6223248" y="4581128"/>
            <a:ext cx="1101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err="1" smtClean="0"/>
              <a:t>a.b</a:t>
            </a:r>
            <a:r>
              <a:rPr lang="es-AR" dirty="0" smtClean="0"/>
              <a:t> + </a:t>
            </a:r>
            <a:r>
              <a:rPr lang="es-AR" dirty="0" err="1" smtClean="0"/>
              <a:t>a.c</a:t>
            </a:r>
            <a:endParaRPr lang="es-AR" dirty="0"/>
          </a:p>
        </p:txBody>
      </p:sp>
      <p:cxnSp>
        <p:nvCxnSpPr>
          <p:cNvPr id="59" name="58 Conector recto"/>
          <p:cNvCxnSpPr/>
          <p:nvPr/>
        </p:nvCxnSpPr>
        <p:spPr bwMode="auto">
          <a:xfrm>
            <a:off x="1691680" y="5219908"/>
            <a:ext cx="720080" cy="9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59 Conector recto"/>
          <p:cNvCxnSpPr/>
          <p:nvPr/>
        </p:nvCxnSpPr>
        <p:spPr bwMode="auto">
          <a:xfrm flipV="1">
            <a:off x="2411760" y="5003884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60 Conector recto"/>
          <p:cNvCxnSpPr/>
          <p:nvPr/>
        </p:nvCxnSpPr>
        <p:spPr bwMode="auto">
          <a:xfrm flipV="1">
            <a:off x="2699792" y="5219908"/>
            <a:ext cx="720080" cy="9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61 CuadroTexto"/>
          <p:cNvSpPr txBox="1"/>
          <p:nvPr/>
        </p:nvSpPr>
        <p:spPr>
          <a:xfrm>
            <a:off x="2339752" y="471585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63" name="62 Conector recto"/>
          <p:cNvCxnSpPr/>
          <p:nvPr/>
        </p:nvCxnSpPr>
        <p:spPr bwMode="auto">
          <a:xfrm>
            <a:off x="1691680" y="5867980"/>
            <a:ext cx="432048" cy="92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63 Conector recto"/>
          <p:cNvCxnSpPr/>
          <p:nvPr/>
        </p:nvCxnSpPr>
        <p:spPr bwMode="auto">
          <a:xfrm flipV="1">
            <a:off x="2123728" y="5651956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64 Conector recto"/>
          <p:cNvCxnSpPr/>
          <p:nvPr/>
        </p:nvCxnSpPr>
        <p:spPr bwMode="auto">
          <a:xfrm>
            <a:off x="2411760" y="587727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6" name="65 CuadroTexto"/>
          <p:cNvSpPr txBox="1"/>
          <p:nvPr/>
        </p:nvSpPr>
        <p:spPr>
          <a:xfrm>
            <a:off x="1907704" y="54359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cxnSp>
        <p:nvCxnSpPr>
          <p:cNvPr id="67" name="66 Conector recto"/>
          <p:cNvCxnSpPr/>
          <p:nvPr/>
        </p:nvCxnSpPr>
        <p:spPr bwMode="auto">
          <a:xfrm>
            <a:off x="1691680" y="5219908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67 Conector recto"/>
          <p:cNvCxnSpPr/>
          <p:nvPr/>
        </p:nvCxnSpPr>
        <p:spPr bwMode="auto">
          <a:xfrm>
            <a:off x="1259632" y="557994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68 Conector recto"/>
          <p:cNvCxnSpPr/>
          <p:nvPr/>
        </p:nvCxnSpPr>
        <p:spPr bwMode="auto">
          <a:xfrm>
            <a:off x="3419872" y="5229200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69 Conector recto"/>
          <p:cNvCxnSpPr/>
          <p:nvPr/>
        </p:nvCxnSpPr>
        <p:spPr bwMode="auto">
          <a:xfrm>
            <a:off x="3419872" y="5589240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70 Rectángulo"/>
          <p:cNvSpPr/>
          <p:nvPr/>
        </p:nvSpPr>
        <p:spPr>
          <a:xfrm>
            <a:off x="1891388" y="5939988"/>
            <a:ext cx="896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a + </a:t>
            </a:r>
            <a:r>
              <a:rPr lang="es-AR" dirty="0" err="1" smtClean="0"/>
              <a:t>b.c</a:t>
            </a:r>
            <a:endParaRPr lang="es-AR" dirty="0"/>
          </a:p>
        </p:txBody>
      </p:sp>
      <p:cxnSp>
        <p:nvCxnSpPr>
          <p:cNvPr id="72" name="71 Conector recto"/>
          <p:cNvCxnSpPr/>
          <p:nvPr/>
        </p:nvCxnSpPr>
        <p:spPr bwMode="auto">
          <a:xfrm flipV="1">
            <a:off x="2771800" y="5661248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74 Conector recto"/>
          <p:cNvCxnSpPr/>
          <p:nvPr/>
        </p:nvCxnSpPr>
        <p:spPr bwMode="auto">
          <a:xfrm flipH="1">
            <a:off x="3059832" y="5877272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8" name="87 CuadroTexto"/>
          <p:cNvSpPr txBox="1"/>
          <p:nvPr/>
        </p:nvSpPr>
        <p:spPr>
          <a:xfrm>
            <a:off x="2555776" y="53732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cxnSp>
        <p:nvCxnSpPr>
          <p:cNvPr id="89" name="88 Conector recto"/>
          <p:cNvCxnSpPr/>
          <p:nvPr/>
        </p:nvCxnSpPr>
        <p:spPr bwMode="auto">
          <a:xfrm>
            <a:off x="5148064" y="5229200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89 Conector recto"/>
          <p:cNvCxnSpPr/>
          <p:nvPr/>
        </p:nvCxnSpPr>
        <p:spPr bwMode="auto">
          <a:xfrm flipV="1">
            <a:off x="5724128" y="5013176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90 Conector recto"/>
          <p:cNvCxnSpPr/>
          <p:nvPr/>
        </p:nvCxnSpPr>
        <p:spPr bwMode="auto">
          <a:xfrm>
            <a:off x="6012160" y="5229200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2" name="91 CuadroTexto"/>
          <p:cNvSpPr txBox="1"/>
          <p:nvPr/>
        </p:nvSpPr>
        <p:spPr>
          <a:xfrm>
            <a:off x="5508104" y="47251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93" name="92 Conector recto"/>
          <p:cNvCxnSpPr/>
          <p:nvPr/>
        </p:nvCxnSpPr>
        <p:spPr bwMode="auto">
          <a:xfrm>
            <a:off x="5148064" y="5877272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93 Conector recto"/>
          <p:cNvCxnSpPr/>
          <p:nvPr/>
        </p:nvCxnSpPr>
        <p:spPr bwMode="auto">
          <a:xfrm flipV="1">
            <a:off x="5724128" y="5661248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94 Conector recto"/>
          <p:cNvCxnSpPr/>
          <p:nvPr/>
        </p:nvCxnSpPr>
        <p:spPr bwMode="auto">
          <a:xfrm>
            <a:off x="6012160" y="5877272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95 CuadroTexto"/>
          <p:cNvSpPr txBox="1"/>
          <p:nvPr/>
        </p:nvSpPr>
        <p:spPr>
          <a:xfrm>
            <a:off x="5508104" y="53732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b</a:t>
            </a:r>
            <a:endParaRPr lang="es-AR" dirty="0"/>
          </a:p>
        </p:txBody>
      </p:sp>
      <p:cxnSp>
        <p:nvCxnSpPr>
          <p:cNvPr id="97" name="96 Conector recto"/>
          <p:cNvCxnSpPr/>
          <p:nvPr/>
        </p:nvCxnSpPr>
        <p:spPr bwMode="auto">
          <a:xfrm>
            <a:off x="5148064" y="5229200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97 Conector recto"/>
          <p:cNvCxnSpPr/>
          <p:nvPr/>
        </p:nvCxnSpPr>
        <p:spPr bwMode="auto">
          <a:xfrm>
            <a:off x="6516216" y="5229200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98 Conector recto"/>
          <p:cNvCxnSpPr/>
          <p:nvPr/>
        </p:nvCxnSpPr>
        <p:spPr bwMode="auto">
          <a:xfrm>
            <a:off x="6876256" y="5229200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99 Conector recto"/>
          <p:cNvCxnSpPr/>
          <p:nvPr/>
        </p:nvCxnSpPr>
        <p:spPr bwMode="auto">
          <a:xfrm flipV="1">
            <a:off x="7452320" y="5013176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100 Conector recto"/>
          <p:cNvCxnSpPr/>
          <p:nvPr/>
        </p:nvCxnSpPr>
        <p:spPr bwMode="auto">
          <a:xfrm>
            <a:off x="7740352" y="5229200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101 CuadroTexto"/>
          <p:cNvSpPr txBox="1"/>
          <p:nvPr/>
        </p:nvSpPr>
        <p:spPr>
          <a:xfrm>
            <a:off x="7236296" y="47251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a</a:t>
            </a:r>
            <a:endParaRPr lang="es-AR" dirty="0"/>
          </a:p>
        </p:txBody>
      </p:sp>
      <p:cxnSp>
        <p:nvCxnSpPr>
          <p:cNvPr id="103" name="102 Conector recto"/>
          <p:cNvCxnSpPr/>
          <p:nvPr/>
        </p:nvCxnSpPr>
        <p:spPr bwMode="auto">
          <a:xfrm>
            <a:off x="6876256" y="5877272"/>
            <a:ext cx="57606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103 Conector recto"/>
          <p:cNvCxnSpPr/>
          <p:nvPr/>
        </p:nvCxnSpPr>
        <p:spPr bwMode="auto">
          <a:xfrm flipV="1">
            <a:off x="7452320" y="5661248"/>
            <a:ext cx="216024" cy="2160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104 Conector recto"/>
          <p:cNvCxnSpPr/>
          <p:nvPr/>
        </p:nvCxnSpPr>
        <p:spPr bwMode="auto">
          <a:xfrm>
            <a:off x="7740352" y="5877272"/>
            <a:ext cx="5040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105 CuadroTexto"/>
          <p:cNvSpPr txBox="1"/>
          <p:nvPr/>
        </p:nvSpPr>
        <p:spPr>
          <a:xfrm>
            <a:off x="7236296" y="53732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</a:t>
            </a:r>
            <a:endParaRPr lang="es-AR" dirty="0"/>
          </a:p>
        </p:txBody>
      </p:sp>
      <p:cxnSp>
        <p:nvCxnSpPr>
          <p:cNvPr id="107" name="106 Conector recto"/>
          <p:cNvCxnSpPr/>
          <p:nvPr/>
        </p:nvCxnSpPr>
        <p:spPr bwMode="auto">
          <a:xfrm>
            <a:off x="6876256" y="5229200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107 Conector recto"/>
          <p:cNvCxnSpPr/>
          <p:nvPr/>
        </p:nvCxnSpPr>
        <p:spPr bwMode="auto">
          <a:xfrm>
            <a:off x="8244408" y="5229200"/>
            <a:ext cx="0" cy="6480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109 Conector recto"/>
          <p:cNvCxnSpPr/>
          <p:nvPr/>
        </p:nvCxnSpPr>
        <p:spPr bwMode="auto">
          <a:xfrm>
            <a:off x="6516216" y="5589240"/>
            <a:ext cx="3600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110 Conector recto"/>
          <p:cNvCxnSpPr/>
          <p:nvPr/>
        </p:nvCxnSpPr>
        <p:spPr bwMode="auto">
          <a:xfrm>
            <a:off x="8244408" y="5589240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111 Conector recto"/>
          <p:cNvCxnSpPr/>
          <p:nvPr/>
        </p:nvCxnSpPr>
        <p:spPr bwMode="auto">
          <a:xfrm>
            <a:off x="4932040" y="5517232"/>
            <a:ext cx="21602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114 Rectángulo"/>
          <p:cNvSpPr/>
          <p:nvPr/>
        </p:nvSpPr>
        <p:spPr>
          <a:xfrm>
            <a:off x="6054308" y="5877272"/>
            <a:ext cx="13260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/>
              <a:t>(</a:t>
            </a:r>
            <a:r>
              <a:rPr lang="es-AR" dirty="0" err="1" smtClean="0"/>
              <a:t>a+b</a:t>
            </a:r>
            <a:r>
              <a:rPr lang="es-AR" dirty="0" smtClean="0"/>
              <a:t>).(</a:t>
            </a:r>
            <a:r>
              <a:rPr lang="es-AR" dirty="0" err="1" smtClean="0"/>
              <a:t>a+c</a:t>
            </a:r>
            <a:r>
              <a:rPr lang="es-AR" dirty="0" smtClean="0"/>
              <a:t>)</a:t>
            </a:r>
            <a:endParaRPr lang="es-AR" dirty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17" grpId="0"/>
      <p:bldP spid="25" grpId="0"/>
      <p:bldP spid="29" grpId="0"/>
      <p:bldP spid="39" grpId="0"/>
      <p:bldP spid="43" grpId="0"/>
      <p:bldP spid="49" grpId="0"/>
      <p:bldP spid="53" grpId="0"/>
      <p:bldP spid="58" grpId="0"/>
      <p:bldP spid="62" grpId="0"/>
      <p:bldP spid="66" grpId="0"/>
      <p:bldP spid="71" grpId="0"/>
      <p:bldP spid="88" grpId="0"/>
      <p:bldP spid="92" grpId="0"/>
      <p:bldP spid="96" grpId="0"/>
      <p:bldP spid="102" grpId="0"/>
      <p:bldP spid="106" grpId="0"/>
      <p:bldP spid="115" grpId="0"/>
    </p:bldLst>
  </p:timing>
</p:sld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5867</TotalTime>
  <Words>873</Words>
  <Application>Microsoft Office PowerPoint</Application>
  <PresentationFormat>Presentación en pantalla (4:3)</PresentationFormat>
  <Paragraphs>192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Times New Roman</vt:lpstr>
      <vt:lpstr>Wingdings</vt:lpstr>
      <vt:lpstr>Radial</vt:lpstr>
      <vt:lpstr>ÁLGEBRA DE BOOLE</vt:lpstr>
      <vt:lpstr>Algebra de Boole</vt:lpstr>
      <vt:lpstr>Definición</vt:lpstr>
      <vt:lpstr>Postulados</vt:lpstr>
      <vt:lpstr>Postulados</vt:lpstr>
      <vt:lpstr>Ejemplo con llaves</vt:lpstr>
      <vt:lpstr>Postulados con llaves</vt:lpstr>
      <vt:lpstr>Postulados con llaves</vt:lpstr>
      <vt:lpstr>Postulados con llaves</vt:lpstr>
      <vt:lpstr>Postulados con llaves</vt:lpstr>
      <vt:lpstr>Lógica y compuertas</vt:lpstr>
      <vt:lpstr>Lógica y tabla de verdad</vt:lpstr>
      <vt:lpstr>Teoremas</vt:lpstr>
      <vt:lpstr>Teoremas</vt:lpstr>
      <vt:lpstr>Teoremas</vt:lpstr>
    </vt:vector>
  </TitlesOfParts>
  <Company>UCC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Microelectrónica</dc:creator>
  <cp:lastModifiedBy>Luis</cp:lastModifiedBy>
  <cp:revision>527</cp:revision>
  <dcterms:created xsi:type="dcterms:W3CDTF">2005-10-04T20:37:01Z</dcterms:created>
  <dcterms:modified xsi:type="dcterms:W3CDTF">2022-02-24T10:39:15Z</dcterms:modified>
</cp:coreProperties>
</file>