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5" r:id="rId10"/>
    <p:sldId id="333" r:id="rId11"/>
    <p:sldId id="334" r:id="rId12"/>
    <p:sldId id="336" r:id="rId13"/>
    <p:sldId id="337" r:id="rId14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EDDBB"/>
    <a:srgbClr val="FFFFCC"/>
    <a:srgbClr val="FFFFFF"/>
    <a:srgbClr val="FFFF99"/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667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38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104F6D-EDD3-415B-AD36-D5FF955378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217E7-E8A4-46A1-9236-93CD36444AB7}" type="slidenum">
              <a:rPr lang="es-ES" smtClean="0">
                <a:latin typeface="Arial" charset="0"/>
              </a:rPr>
              <a:pPr/>
              <a:t>1</a:t>
            </a:fld>
            <a:endParaRPr lang="es-E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10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11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12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00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13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7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2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3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4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5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6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7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8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9</a:t>
            </a:fld>
            <a:endParaRPr lang="es-E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5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AR">
                <a:latin typeface="Arial" pitchFamily="34" charset="0"/>
              </a:endParaRPr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65D6D-68BF-459B-B04A-553B4F106A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3E2FC-F75B-4863-91F6-8C123BC10D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8DAFF-48EC-44E6-B974-8D1089FD7B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2C5DD-0B51-4196-8542-B570B31B74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435D-A8FF-4198-AAC3-BFF57BFD9B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AF104-E07E-4CF7-966E-9A8B7E7204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1D44-EF8D-4719-B18F-367E4CD079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3933-0716-4AD2-987C-1A63EAA829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F56B-4B4B-4706-8340-37CD786743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7128-2855-4B72-A70B-DA394BDF6B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6047-871F-4F52-A5E5-9DB255F863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4A359-61D8-448C-AF35-124284FD28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698C0-130A-4BA5-966E-439BF0E650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AR">
                <a:latin typeface="Arial" pitchFamily="34" charset="0"/>
              </a:endParaRPr>
            </a:p>
          </p:txBody>
        </p:sp>
      </p:grpSp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2022</a:t>
            </a:r>
            <a:endParaRPr lang="es-E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E6F9232-AA77-4D6B-AEC1-DD0E4FA634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AR" sz="2800" dirty="0" smtClean="0"/>
              <a:t>FUNCIÓN DEL ÁLGEBRA DE BOOLE</a:t>
            </a:r>
            <a:endParaRPr lang="en-US" sz="28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73748"/>
            <a:ext cx="6629400" cy="5633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400" dirty="0" smtClean="0"/>
              <a:t> Luis Eduardo Toledo</a:t>
            </a:r>
          </a:p>
          <a:p>
            <a:pPr algn="ctr" eaLnBrk="1" hangingPunct="1">
              <a:lnSpc>
                <a:spcPct val="90000"/>
              </a:lnSpc>
            </a:pPr>
            <a:endParaRPr lang="es-AR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5364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689" y="5517232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Representación matemática de la Función 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AR" dirty="0" smtClean="0"/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635896" y="21412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64400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508104" y="217524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2412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516216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32240" y="213285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7452320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668344" y="21328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275856" y="418101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355976" y="414908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(</a:t>
            </a:r>
            <a:r>
              <a:rPr lang="es-AR" sz="2000" dirty="0" err="1" smtClean="0"/>
              <a:t>a+b+c</a:t>
            </a:r>
            <a:r>
              <a:rPr lang="es-AR" sz="2000" dirty="0" smtClean="0"/>
              <a:t>).(</a:t>
            </a:r>
            <a:r>
              <a:rPr lang="es-AR" sz="2000" dirty="0" err="1" smtClean="0"/>
              <a:t>a+b</a:t>
            </a:r>
            <a:r>
              <a:rPr lang="es-AR" sz="2000" dirty="0" smtClean="0"/>
              <a:t>+/c).(a+/b+/c).(/a+/</a:t>
            </a:r>
            <a:r>
              <a:rPr lang="es-AR" sz="2000" dirty="0" err="1" smtClean="0"/>
              <a:t>b+c</a:t>
            </a:r>
            <a:r>
              <a:rPr lang="es-AR" sz="2000" dirty="0" smtClean="0"/>
              <a:t>)</a:t>
            </a:r>
            <a:endParaRPr lang="es-AR" sz="2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235964" y="281286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33" name="32 Objeto"/>
          <p:cNvGraphicFramePr>
            <a:graphicFrameLocks noChangeAspect="1"/>
          </p:cNvGraphicFramePr>
          <p:nvPr/>
        </p:nvGraphicFramePr>
        <p:xfrm>
          <a:off x="5364088" y="2780928"/>
          <a:ext cx="141615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cuación" r:id="rId5" imgW="749160" imgH="342720" progId="Equation.3">
                  <p:embed/>
                </p:oleObj>
              </mc:Choice>
              <mc:Fallback>
                <p:oleObj name="Ecuación" r:id="rId5" imgW="74916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780928"/>
                        <a:ext cx="1416157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37 CuadroTexto"/>
          <p:cNvSpPr txBox="1"/>
          <p:nvPr/>
        </p:nvSpPr>
        <p:spPr>
          <a:xfrm>
            <a:off x="4172682" y="486916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4644008" y="19168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0  1  0</a:t>
            </a:r>
            <a:endParaRPr lang="es-AR" sz="1400" dirty="0"/>
          </a:p>
        </p:txBody>
      </p:sp>
      <p:sp>
        <p:nvSpPr>
          <p:cNvPr id="47" name="46 Abrir llave"/>
          <p:cNvSpPr/>
          <p:nvPr/>
        </p:nvSpPr>
        <p:spPr bwMode="auto">
          <a:xfrm rot="5400000">
            <a:off x="5004048" y="1556792"/>
            <a:ext cx="216024" cy="50405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4932040" y="14127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2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5724128" y="19168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1  0  0</a:t>
            </a:r>
            <a:endParaRPr lang="es-AR" sz="1400" dirty="0"/>
          </a:p>
        </p:txBody>
      </p:sp>
      <p:sp>
        <p:nvSpPr>
          <p:cNvPr id="50" name="49 Abrir llave"/>
          <p:cNvSpPr/>
          <p:nvPr/>
        </p:nvSpPr>
        <p:spPr bwMode="auto">
          <a:xfrm rot="5400000">
            <a:off x="6084168" y="1556792"/>
            <a:ext cx="216024" cy="50405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6948264" y="14127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5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6012160" y="14127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4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7884368" y="141277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>
                <a:solidFill>
                  <a:srgbClr val="FF0000"/>
                </a:solidFill>
              </a:rPr>
              <a:t>7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54" name="53 Abrir llave"/>
          <p:cNvSpPr/>
          <p:nvPr/>
        </p:nvSpPr>
        <p:spPr bwMode="auto">
          <a:xfrm rot="5400000">
            <a:off x="7956376" y="1556792"/>
            <a:ext cx="216024" cy="50405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55" name="54 Abrir llave"/>
          <p:cNvSpPr/>
          <p:nvPr/>
        </p:nvSpPr>
        <p:spPr bwMode="auto">
          <a:xfrm rot="5400000">
            <a:off x="7020272" y="1556792"/>
            <a:ext cx="216024" cy="50405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pitchFamily="34" charset="0"/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7596336" y="19168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1  1  1</a:t>
            </a:r>
            <a:endParaRPr lang="es-AR" sz="14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6732240" y="19168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1  0  1</a:t>
            </a:r>
            <a:endParaRPr lang="es-AR" sz="1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220072" y="483954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∏ (0, 1, 3, 6)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  <p:bldP spid="34" grpId="0"/>
      <p:bldP spid="36" grpId="0"/>
      <p:bldP spid="41" grpId="0"/>
      <p:bldP spid="42" grpId="0"/>
      <p:bldP spid="43" grpId="0"/>
      <p:bldP spid="44" grpId="0"/>
      <p:bldP spid="37" grpId="0"/>
      <p:bldP spid="40" grpId="0"/>
      <p:bldP spid="31" grpId="0"/>
      <p:bldP spid="38" grpId="0"/>
      <p:bldP spid="45" grpId="0"/>
      <p:bldP spid="47" grpId="0" animBg="1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 animBg="1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Representación esquemática de la Función 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635896" y="156517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64400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508104" y="1599183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24128" y="15567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516216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32240" y="155679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7452320" y="1556792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668344" y="15567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779580" y="547716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graphicFrame>
        <p:nvGraphicFramePr>
          <p:cNvPr id="33" name="32 Objeto"/>
          <p:cNvGraphicFramePr>
            <a:graphicFrameLocks noChangeAspect="1"/>
          </p:cNvGraphicFramePr>
          <p:nvPr/>
        </p:nvGraphicFramePr>
        <p:xfrm>
          <a:off x="1907704" y="5445224"/>
          <a:ext cx="141615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cuación" r:id="rId5" imgW="749160" imgH="342720" progId="Equation.3">
                  <p:embed/>
                </p:oleObj>
              </mc:Choice>
              <mc:Fallback>
                <p:oleObj name="Ecuación" r:id="rId5" imgW="7491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445224"/>
                        <a:ext cx="1416157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81 Retraso"/>
          <p:cNvSpPr/>
          <p:nvPr/>
        </p:nvSpPr>
        <p:spPr bwMode="auto">
          <a:xfrm>
            <a:off x="6516216" y="328498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6" name="85 Retraso"/>
          <p:cNvSpPr/>
          <p:nvPr/>
        </p:nvSpPr>
        <p:spPr bwMode="auto">
          <a:xfrm>
            <a:off x="6516216" y="4005064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7" name="86 Retraso"/>
          <p:cNvSpPr/>
          <p:nvPr/>
        </p:nvSpPr>
        <p:spPr bwMode="auto">
          <a:xfrm>
            <a:off x="6516216" y="4653136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8" name="87 Retraso"/>
          <p:cNvSpPr/>
          <p:nvPr/>
        </p:nvSpPr>
        <p:spPr bwMode="auto">
          <a:xfrm>
            <a:off x="6516216" y="5301208"/>
            <a:ext cx="360040" cy="432048"/>
          </a:xfrm>
          <a:prstGeom prst="flowChartDela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2" name="91 Conector recto"/>
          <p:cNvCxnSpPr>
            <a:stCxn id="82" idx="3"/>
          </p:cNvCxnSpPr>
          <p:nvPr/>
        </p:nvCxnSpPr>
        <p:spPr bwMode="auto">
          <a:xfrm>
            <a:off x="6876256" y="350100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96 Luna"/>
          <p:cNvSpPr/>
          <p:nvPr/>
        </p:nvSpPr>
        <p:spPr bwMode="auto">
          <a:xfrm flipH="1">
            <a:off x="7524328" y="4221088"/>
            <a:ext cx="648072" cy="576064"/>
          </a:xfrm>
          <a:prstGeom prst="mo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2" name="101 Conector recto"/>
          <p:cNvCxnSpPr/>
          <p:nvPr/>
        </p:nvCxnSpPr>
        <p:spPr bwMode="auto">
          <a:xfrm flipH="1">
            <a:off x="8172400" y="4509120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105 Conector recto"/>
          <p:cNvCxnSpPr/>
          <p:nvPr/>
        </p:nvCxnSpPr>
        <p:spPr bwMode="auto">
          <a:xfrm>
            <a:off x="7308304" y="3501008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107 Conector recto"/>
          <p:cNvCxnSpPr>
            <a:stCxn id="86" idx="3"/>
          </p:cNvCxnSpPr>
          <p:nvPr/>
        </p:nvCxnSpPr>
        <p:spPr bwMode="auto">
          <a:xfrm>
            <a:off x="6876256" y="4221088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109 Conector recto"/>
          <p:cNvCxnSpPr/>
          <p:nvPr/>
        </p:nvCxnSpPr>
        <p:spPr bwMode="auto">
          <a:xfrm>
            <a:off x="7092280" y="4221088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110 Conector recto"/>
          <p:cNvCxnSpPr/>
          <p:nvPr/>
        </p:nvCxnSpPr>
        <p:spPr bwMode="auto">
          <a:xfrm>
            <a:off x="6876256" y="486916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111 Conector recto"/>
          <p:cNvCxnSpPr/>
          <p:nvPr/>
        </p:nvCxnSpPr>
        <p:spPr bwMode="auto">
          <a:xfrm>
            <a:off x="7092280" y="4581128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114 Conector recto"/>
          <p:cNvCxnSpPr/>
          <p:nvPr/>
        </p:nvCxnSpPr>
        <p:spPr bwMode="auto">
          <a:xfrm>
            <a:off x="7308304" y="429309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116 Conector recto"/>
          <p:cNvCxnSpPr/>
          <p:nvPr/>
        </p:nvCxnSpPr>
        <p:spPr bwMode="auto">
          <a:xfrm>
            <a:off x="7092280" y="443711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119 Conector recto"/>
          <p:cNvCxnSpPr/>
          <p:nvPr/>
        </p:nvCxnSpPr>
        <p:spPr bwMode="auto">
          <a:xfrm>
            <a:off x="7092280" y="4581128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120 Conector recto"/>
          <p:cNvCxnSpPr/>
          <p:nvPr/>
        </p:nvCxnSpPr>
        <p:spPr bwMode="auto">
          <a:xfrm>
            <a:off x="6876256" y="551723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123 Conector recto"/>
          <p:cNvCxnSpPr/>
          <p:nvPr/>
        </p:nvCxnSpPr>
        <p:spPr bwMode="auto">
          <a:xfrm>
            <a:off x="7308304" y="4725144"/>
            <a:ext cx="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127 Conector recto"/>
          <p:cNvCxnSpPr/>
          <p:nvPr/>
        </p:nvCxnSpPr>
        <p:spPr bwMode="auto">
          <a:xfrm>
            <a:off x="7308304" y="472514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3" name="132 Grupo"/>
          <p:cNvGrpSpPr/>
          <p:nvPr/>
        </p:nvGrpSpPr>
        <p:grpSpPr>
          <a:xfrm rot="5400000">
            <a:off x="3815916" y="2744924"/>
            <a:ext cx="504056" cy="432048"/>
            <a:chOff x="5004048" y="3933056"/>
            <a:chExt cx="504056" cy="432048"/>
          </a:xfrm>
        </p:grpSpPr>
        <p:sp>
          <p:nvSpPr>
            <p:cNvPr id="131" name="130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" name="131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41" name="140 Conector recto"/>
          <p:cNvCxnSpPr/>
          <p:nvPr/>
        </p:nvCxnSpPr>
        <p:spPr bwMode="auto">
          <a:xfrm>
            <a:off x="3635896" y="2348880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144 Conector recto"/>
          <p:cNvCxnSpPr/>
          <p:nvPr/>
        </p:nvCxnSpPr>
        <p:spPr bwMode="auto">
          <a:xfrm>
            <a:off x="3635896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147 Conector recto"/>
          <p:cNvCxnSpPr>
            <a:endCxn id="131" idx="2"/>
          </p:cNvCxnSpPr>
          <p:nvPr/>
        </p:nvCxnSpPr>
        <p:spPr bwMode="auto">
          <a:xfrm>
            <a:off x="4067944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149 Conector recto"/>
          <p:cNvCxnSpPr>
            <a:stCxn id="132" idx="6"/>
          </p:cNvCxnSpPr>
          <p:nvPr/>
        </p:nvCxnSpPr>
        <p:spPr bwMode="auto">
          <a:xfrm>
            <a:off x="4067944" y="3212976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1" name="150 Grupo"/>
          <p:cNvGrpSpPr/>
          <p:nvPr/>
        </p:nvGrpSpPr>
        <p:grpSpPr>
          <a:xfrm rot="5400000">
            <a:off x="4680012" y="2744924"/>
            <a:ext cx="504056" cy="432048"/>
            <a:chOff x="5004048" y="3933056"/>
            <a:chExt cx="504056" cy="432048"/>
          </a:xfrm>
        </p:grpSpPr>
        <p:sp>
          <p:nvSpPr>
            <p:cNvPr id="152" name="151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3" name="152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54" name="153 Conector recto"/>
          <p:cNvCxnSpPr/>
          <p:nvPr/>
        </p:nvCxnSpPr>
        <p:spPr bwMode="auto">
          <a:xfrm>
            <a:off x="4499992" y="2348880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154 Conector recto"/>
          <p:cNvCxnSpPr/>
          <p:nvPr/>
        </p:nvCxnSpPr>
        <p:spPr bwMode="auto">
          <a:xfrm>
            <a:off x="4499992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155 Conector recto"/>
          <p:cNvCxnSpPr>
            <a:endCxn id="152" idx="2"/>
          </p:cNvCxnSpPr>
          <p:nvPr/>
        </p:nvCxnSpPr>
        <p:spPr bwMode="auto">
          <a:xfrm>
            <a:off x="4932040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156 Conector recto"/>
          <p:cNvCxnSpPr>
            <a:stCxn id="153" idx="6"/>
          </p:cNvCxnSpPr>
          <p:nvPr/>
        </p:nvCxnSpPr>
        <p:spPr bwMode="auto">
          <a:xfrm>
            <a:off x="4932040" y="3212976"/>
            <a:ext cx="0" cy="25202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8" name="157 Grupo"/>
          <p:cNvGrpSpPr/>
          <p:nvPr/>
        </p:nvGrpSpPr>
        <p:grpSpPr>
          <a:xfrm rot="5400000">
            <a:off x="5544108" y="2744924"/>
            <a:ext cx="504056" cy="432048"/>
            <a:chOff x="5004048" y="3933056"/>
            <a:chExt cx="504056" cy="432048"/>
          </a:xfrm>
        </p:grpSpPr>
        <p:sp>
          <p:nvSpPr>
            <p:cNvPr id="159" name="158 Extracto"/>
            <p:cNvSpPr/>
            <p:nvPr/>
          </p:nvSpPr>
          <p:spPr bwMode="auto">
            <a:xfrm rot="5400000">
              <a:off x="4968044" y="3969060"/>
              <a:ext cx="432048" cy="360040"/>
            </a:xfrm>
            <a:prstGeom prst="flowChartExtra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0" name="159 Elipse"/>
            <p:cNvSpPr/>
            <p:nvPr/>
          </p:nvSpPr>
          <p:spPr bwMode="auto">
            <a:xfrm>
              <a:off x="5364088" y="40770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161" name="160 Conector recto"/>
          <p:cNvCxnSpPr/>
          <p:nvPr/>
        </p:nvCxnSpPr>
        <p:spPr bwMode="auto">
          <a:xfrm>
            <a:off x="5364088" y="2348880"/>
            <a:ext cx="0" cy="345638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161 Conector recto"/>
          <p:cNvCxnSpPr/>
          <p:nvPr/>
        </p:nvCxnSpPr>
        <p:spPr bwMode="auto">
          <a:xfrm>
            <a:off x="5364088" y="24928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162 Conector recto"/>
          <p:cNvCxnSpPr>
            <a:endCxn id="159" idx="2"/>
          </p:cNvCxnSpPr>
          <p:nvPr/>
        </p:nvCxnSpPr>
        <p:spPr bwMode="auto">
          <a:xfrm>
            <a:off x="5796136" y="2492896"/>
            <a:ext cx="0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163 Conector recto"/>
          <p:cNvCxnSpPr>
            <a:stCxn id="160" idx="6"/>
          </p:cNvCxnSpPr>
          <p:nvPr/>
        </p:nvCxnSpPr>
        <p:spPr bwMode="auto">
          <a:xfrm>
            <a:off x="5796136" y="3212976"/>
            <a:ext cx="0" cy="2592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5" name="164 CuadroTexto"/>
          <p:cNvSpPr txBox="1"/>
          <p:nvPr/>
        </p:nvSpPr>
        <p:spPr>
          <a:xfrm>
            <a:off x="3419872" y="580526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    /a    b   /b    c    /c</a:t>
            </a:r>
            <a:endParaRPr lang="es-AR" sz="2000" dirty="0"/>
          </a:p>
        </p:txBody>
      </p:sp>
      <p:cxnSp>
        <p:nvCxnSpPr>
          <p:cNvPr id="167" name="166 Conector recto"/>
          <p:cNvCxnSpPr/>
          <p:nvPr/>
        </p:nvCxnSpPr>
        <p:spPr bwMode="auto">
          <a:xfrm>
            <a:off x="4067944" y="3356992"/>
            <a:ext cx="2448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169 Conector recto"/>
          <p:cNvCxnSpPr>
            <a:endCxn id="82" idx="1"/>
          </p:cNvCxnSpPr>
          <p:nvPr/>
        </p:nvCxnSpPr>
        <p:spPr bwMode="auto">
          <a:xfrm>
            <a:off x="4499992" y="3501008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171 Elipse"/>
          <p:cNvSpPr/>
          <p:nvPr/>
        </p:nvSpPr>
        <p:spPr bwMode="auto">
          <a:xfrm>
            <a:off x="4427984" y="34290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3" name="172 Elipse"/>
          <p:cNvSpPr/>
          <p:nvPr/>
        </p:nvSpPr>
        <p:spPr bwMode="auto">
          <a:xfrm>
            <a:off x="3995936" y="328498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" name="173 Elipse"/>
          <p:cNvSpPr/>
          <p:nvPr/>
        </p:nvSpPr>
        <p:spPr bwMode="auto">
          <a:xfrm>
            <a:off x="5724128" y="358140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5" name="174 Elipse"/>
          <p:cNvSpPr/>
          <p:nvPr/>
        </p:nvSpPr>
        <p:spPr bwMode="auto">
          <a:xfrm>
            <a:off x="4860032" y="414908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6" name="175 Elipse"/>
          <p:cNvSpPr/>
          <p:nvPr/>
        </p:nvSpPr>
        <p:spPr bwMode="auto">
          <a:xfrm>
            <a:off x="5724128" y="429309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78" name="177 Conector recto"/>
          <p:cNvCxnSpPr/>
          <p:nvPr/>
        </p:nvCxnSpPr>
        <p:spPr bwMode="auto">
          <a:xfrm>
            <a:off x="4932040" y="4221088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180 Conector recto"/>
          <p:cNvCxnSpPr/>
          <p:nvPr/>
        </p:nvCxnSpPr>
        <p:spPr bwMode="auto">
          <a:xfrm>
            <a:off x="5796136" y="4365104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183 Conector recto"/>
          <p:cNvCxnSpPr/>
          <p:nvPr/>
        </p:nvCxnSpPr>
        <p:spPr bwMode="auto">
          <a:xfrm>
            <a:off x="3635896" y="5373216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185 Elipse"/>
          <p:cNvSpPr/>
          <p:nvPr/>
        </p:nvSpPr>
        <p:spPr bwMode="auto">
          <a:xfrm>
            <a:off x="3563888" y="400506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87" name="186 Conector recto"/>
          <p:cNvCxnSpPr/>
          <p:nvPr/>
        </p:nvCxnSpPr>
        <p:spPr bwMode="auto">
          <a:xfrm>
            <a:off x="3635896" y="4725144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187 Conector recto"/>
          <p:cNvCxnSpPr/>
          <p:nvPr/>
        </p:nvCxnSpPr>
        <p:spPr bwMode="auto">
          <a:xfrm>
            <a:off x="4932040" y="4869160"/>
            <a:ext cx="15841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192 Conector recto"/>
          <p:cNvCxnSpPr/>
          <p:nvPr/>
        </p:nvCxnSpPr>
        <p:spPr bwMode="auto">
          <a:xfrm>
            <a:off x="5364088" y="5013176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4" name="193 Elipse"/>
          <p:cNvSpPr/>
          <p:nvPr/>
        </p:nvSpPr>
        <p:spPr bwMode="auto">
          <a:xfrm>
            <a:off x="3563888" y="4653136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5" name="194 Elipse"/>
          <p:cNvSpPr/>
          <p:nvPr/>
        </p:nvSpPr>
        <p:spPr bwMode="auto">
          <a:xfrm>
            <a:off x="4860032" y="4797152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6" name="195 Elipse"/>
          <p:cNvSpPr/>
          <p:nvPr/>
        </p:nvSpPr>
        <p:spPr bwMode="auto">
          <a:xfrm>
            <a:off x="5292080" y="494116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97" name="196 Conector recto"/>
          <p:cNvCxnSpPr/>
          <p:nvPr/>
        </p:nvCxnSpPr>
        <p:spPr bwMode="auto">
          <a:xfrm>
            <a:off x="4499992" y="5517232"/>
            <a:ext cx="2016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198 Conector recto"/>
          <p:cNvCxnSpPr/>
          <p:nvPr/>
        </p:nvCxnSpPr>
        <p:spPr bwMode="auto">
          <a:xfrm>
            <a:off x="5364088" y="5661248"/>
            <a:ext cx="11521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199 Elipse"/>
          <p:cNvSpPr/>
          <p:nvPr/>
        </p:nvSpPr>
        <p:spPr bwMode="auto">
          <a:xfrm>
            <a:off x="3563888" y="5301208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1" name="200 Elipse"/>
          <p:cNvSpPr/>
          <p:nvPr/>
        </p:nvSpPr>
        <p:spPr bwMode="auto">
          <a:xfrm>
            <a:off x="4427984" y="5445224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2" name="201 Elipse"/>
          <p:cNvSpPr/>
          <p:nvPr/>
        </p:nvSpPr>
        <p:spPr bwMode="auto">
          <a:xfrm>
            <a:off x="5292080" y="5589240"/>
            <a:ext cx="144016" cy="14401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" name="204 CuadroTexto"/>
          <p:cNvSpPr txBox="1"/>
          <p:nvPr/>
        </p:nvSpPr>
        <p:spPr>
          <a:xfrm>
            <a:off x="8172400" y="41397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f</a:t>
            </a:r>
            <a:endParaRPr lang="es-AR" dirty="0"/>
          </a:p>
        </p:txBody>
      </p:sp>
      <p:cxnSp>
        <p:nvCxnSpPr>
          <p:cNvPr id="206" name="205 Conector recto"/>
          <p:cNvCxnSpPr/>
          <p:nvPr/>
        </p:nvCxnSpPr>
        <p:spPr bwMode="auto">
          <a:xfrm>
            <a:off x="3635896" y="4077072"/>
            <a:ext cx="2880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206 Conector recto"/>
          <p:cNvCxnSpPr/>
          <p:nvPr/>
        </p:nvCxnSpPr>
        <p:spPr bwMode="auto">
          <a:xfrm>
            <a:off x="5796136" y="3645024"/>
            <a:ext cx="7116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  <p:bldP spid="34" grpId="0"/>
      <p:bldP spid="36" grpId="0"/>
      <p:bldP spid="41" grpId="0"/>
      <p:bldP spid="42" grpId="0"/>
      <p:bldP spid="43" grpId="0"/>
      <p:bldP spid="44" grpId="0"/>
      <p:bldP spid="31" grpId="0"/>
      <p:bldP spid="82" grpId="0" animBg="1"/>
      <p:bldP spid="86" grpId="0" animBg="1"/>
      <p:bldP spid="87" grpId="0" animBg="1"/>
      <p:bldP spid="88" grpId="0" animBg="1"/>
      <p:bldP spid="97" grpId="0" animBg="1"/>
      <p:bldP spid="165" grpId="0"/>
      <p:bldP spid="172" grpId="0" animBg="1"/>
      <p:bldP spid="173" grpId="0" animBg="1"/>
      <p:bldP spid="174" grpId="0" animBg="1"/>
      <p:bldP spid="175" grpId="0" animBg="1"/>
      <p:bldP spid="176" grpId="0" animBg="1"/>
      <p:bldP spid="186" grpId="0" animBg="1"/>
      <p:bldP spid="194" grpId="0" animBg="1"/>
      <p:bldP spid="195" grpId="0" animBg="1"/>
      <p:bldP spid="196" grpId="0" animBg="1"/>
      <p:bldP spid="200" grpId="0" animBg="1"/>
      <p:bldP spid="201" grpId="0" animBg="1"/>
      <p:bldP spid="202" grpId="0" animBg="1"/>
      <p:bldP spid="2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         Compuertas lógicas</a:t>
            </a:r>
            <a:endParaRPr lang="es-AR" sz="3600" dirty="0" smtClean="0"/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556792"/>
            <a:ext cx="6339335" cy="435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8461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         Compuertas lógicas</a:t>
            </a:r>
            <a:endParaRPr lang="es-AR" sz="3600" dirty="0" smtClean="0"/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1719263"/>
            <a:ext cx="5324380" cy="437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6857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Función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2022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39552" y="1484785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Una función del álgebra de </a:t>
            </a:r>
            <a:r>
              <a:rPr lang="es-AR" sz="2800" dirty="0" err="1" smtClean="0"/>
              <a:t>Boole</a:t>
            </a:r>
            <a:r>
              <a:rPr lang="es-AR" sz="2800" dirty="0" smtClean="0"/>
              <a:t> es una expresión algebraica en las que aparecen las variables de las cuales la función depende en forma directa o negada y relacionadas por las operaciones de suma lógica y/o producto lógico.</a:t>
            </a:r>
          </a:p>
          <a:p>
            <a:pPr marL="514350" indent="-514350" algn="just"/>
            <a:endParaRPr lang="es-AR" sz="2800" dirty="0" smtClean="0"/>
          </a:p>
          <a:p>
            <a:pPr marL="514350" indent="-514350" algn="just"/>
            <a:r>
              <a:rPr lang="es-AR" sz="2800" dirty="0" smtClean="0"/>
              <a:t>             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a.b.c</a:t>
            </a:r>
            <a:r>
              <a:rPr lang="es-AR" sz="2800" dirty="0" smtClean="0"/>
              <a:t> + /</a:t>
            </a:r>
            <a:r>
              <a:rPr lang="es-AR" sz="2800" dirty="0" err="1" smtClean="0"/>
              <a:t>a.b.</a:t>
            </a:r>
            <a:r>
              <a:rPr lang="es-AR" sz="2800" dirty="0" smtClean="0"/>
              <a:t>/c + /b./c + a./b 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75656" y="5271591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(</a:t>
            </a:r>
            <a:r>
              <a:rPr lang="es-AR" sz="2800" dirty="0" err="1" smtClean="0"/>
              <a:t>a+b+c</a:t>
            </a:r>
            <a:r>
              <a:rPr lang="es-AR" sz="2800" dirty="0" smtClean="0"/>
              <a:t>).(/</a:t>
            </a:r>
            <a:r>
              <a:rPr lang="es-AR" sz="2800" dirty="0" err="1" smtClean="0"/>
              <a:t>a+b</a:t>
            </a:r>
            <a:r>
              <a:rPr lang="es-AR" sz="2800" dirty="0" smtClean="0"/>
              <a:t>+/c).(/b+/c).(a+/b)</a:t>
            </a:r>
            <a:r>
              <a:rPr lang="es-AR" dirty="0" smtClean="0"/>
              <a:t>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Término canónico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39552" y="1484785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Un término es canónico cuando aparecen </a:t>
            </a:r>
            <a:r>
              <a:rPr lang="es-AR" sz="2800" b="1" dirty="0" smtClean="0">
                <a:solidFill>
                  <a:srgbClr val="FF0000"/>
                </a:solidFill>
              </a:rPr>
              <a:t>todas</a:t>
            </a:r>
            <a:r>
              <a:rPr lang="es-AR" sz="2800" dirty="0" smtClean="0"/>
              <a:t> las variables de las cuales la función depende ya sea en forma directa o negada.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691680" y="3105835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a.b.c</a:t>
            </a:r>
            <a:r>
              <a:rPr lang="es-AR" sz="2800" dirty="0" smtClean="0"/>
              <a:t> + /</a:t>
            </a:r>
            <a:r>
              <a:rPr lang="es-AR" sz="2800" dirty="0" err="1" smtClean="0"/>
              <a:t>a.b.</a:t>
            </a:r>
            <a:r>
              <a:rPr lang="es-AR" sz="2800" dirty="0" smtClean="0"/>
              <a:t>/c + /b./c + a./b 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1259632" y="4437112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(</a:t>
            </a:r>
            <a:r>
              <a:rPr lang="es-AR" sz="2800" dirty="0" err="1" smtClean="0"/>
              <a:t>a+b+c</a:t>
            </a:r>
            <a:r>
              <a:rPr lang="es-AR" sz="2800" dirty="0" smtClean="0"/>
              <a:t>) . (/</a:t>
            </a:r>
            <a:r>
              <a:rPr lang="es-AR" sz="2800" dirty="0" err="1" smtClean="0"/>
              <a:t>a+b</a:t>
            </a:r>
            <a:r>
              <a:rPr lang="es-AR" sz="2800" dirty="0" smtClean="0"/>
              <a:t>+/c) . (/b+/c).(a+/b)</a:t>
            </a:r>
            <a:r>
              <a:rPr lang="es-AR" dirty="0" smtClean="0"/>
              <a:t>  </a:t>
            </a:r>
          </a:p>
        </p:txBody>
      </p:sp>
      <p:cxnSp>
        <p:nvCxnSpPr>
          <p:cNvPr id="11" name="10 Conector recto de flecha"/>
          <p:cNvCxnSpPr/>
          <p:nvPr/>
        </p:nvCxnSpPr>
        <p:spPr bwMode="auto">
          <a:xfrm flipH="1" flipV="1">
            <a:off x="3851920" y="3645024"/>
            <a:ext cx="720080" cy="4320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4716016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>
                <a:solidFill>
                  <a:srgbClr val="FF0000"/>
                </a:solidFill>
              </a:rPr>
              <a:t>Producto canónico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13" name="12 Conector recto de flecha"/>
          <p:cNvCxnSpPr/>
          <p:nvPr/>
        </p:nvCxnSpPr>
        <p:spPr bwMode="auto">
          <a:xfrm flipH="1" flipV="1">
            <a:off x="3491880" y="4941168"/>
            <a:ext cx="720080" cy="4320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13 CuadroTexto"/>
          <p:cNvSpPr txBox="1"/>
          <p:nvPr/>
        </p:nvSpPr>
        <p:spPr>
          <a:xfrm>
            <a:off x="4427984" y="52199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dirty="0" smtClean="0">
                <a:solidFill>
                  <a:srgbClr val="FF0000"/>
                </a:solidFill>
              </a:rPr>
              <a:t>Suma canónica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  <p:bldP spid="9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Función canónica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39552" y="1484785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Una función es canónica cuando todos sus términos son canónicos. Puede ser expresada como suma de productos canónicos o como producto de sumas canónicas.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87624" y="3841884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a.b.c</a:t>
            </a:r>
            <a:r>
              <a:rPr lang="es-AR" sz="2800" dirty="0" smtClean="0"/>
              <a:t> + /</a:t>
            </a:r>
            <a:r>
              <a:rPr lang="es-AR" sz="2800" dirty="0" err="1" smtClean="0"/>
              <a:t>a.b.</a:t>
            </a:r>
            <a:r>
              <a:rPr lang="es-AR" sz="2800" dirty="0" smtClean="0"/>
              <a:t>/c + a./b./c + a./b./c 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899592" y="4994012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(</a:t>
            </a:r>
            <a:r>
              <a:rPr lang="es-AR" sz="2800" dirty="0" err="1" smtClean="0"/>
              <a:t>a+b+c</a:t>
            </a:r>
            <a:r>
              <a:rPr lang="es-AR" sz="2800" dirty="0" smtClean="0"/>
              <a:t>).(/</a:t>
            </a:r>
            <a:r>
              <a:rPr lang="es-AR" sz="2800" dirty="0" err="1" smtClean="0"/>
              <a:t>a+b</a:t>
            </a:r>
            <a:r>
              <a:rPr lang="es-AR" sz="2800" dirty="0" smtClean="0"/>
              <a:t>+/c).(a+/b+/c).(a+/</a:t>
            </a:r>
            <a:r>
              <a:rPr lang="es-AR" sz="2800" dirty="0" err="1" smtClean="0"/>
              <a:t>b+c</a:t>
            </a:r>
            <a:r>
              <a:rPr lang="es-AR" sz="2800" dirty="0" smtClean="0"/>
              <a:t>)</a:t>
            </a:r>
            <a:r>
              <a:rPr lang="es-AR" dirty="0" smtClean="0"/>
              <a:t>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Función canónica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39552" y="1484785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En una función expresada como suma de productos canónicos, cada </a:t>
            </a:r>
            <a:r>
              <a:rPr lang="es-AR" sz="2800" dirty="0" smtClean="0">
                <a:solidFill>
                  <a:srgbClr val="FF0000"/>
                </a:solidFill>
              </a:rPr>
              <a:t>producto canónico</a:t>
            </a:r>
            <a:r>
              <a:rPr lang="es-AR" sz="2800" dirty="0" smtClean="0"/>
              <a:t> representa un </a:t>
            </a:r>
            <a:r>
              <a:rPr lang="es-AR" sz="2800" dirty="0" smtClean="0">
                <a:solidFill>
                  <a:srgbClr val="FF0000"/>
                </a:solidFill>
              </a:rPr>
              <a:t>uno</a:t>
            </a:r>
            <a:r>
              <a:rPr lang="es-AR" sz="2800" dirty="0" smtClean="0"/>
              <a:t> de la función. Basta que uno de los términos sea uno para que la función valga uno.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87624" y="4489956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a.b.c</a:t>
            </a:r>
            <a:r>
              <a:rPr lang="es-AR" sz="2800" dirty="0" smtClean="0"/>
              <a:t> + /</a:t>
            </a:r>
            <a:r>
              <a:rPr lang="es-AR" sz="2800" dirty="0" err="1" smtClean="0"/>
              <a:t>a.b.</a:t>
            </a:r>
            <a:r>
              <a:rPr lang="es-AR" sz="2800" dirty="0" smtClean="0"/>
              <a:t>/c + a./b./c + a./b./c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Función canónica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39552" y="1484785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En una función expresada como producto de sumas canónicas, cada </a:t>
            </a:r>
            <a:r>
              <a:rPr lang="es-AR" sz="2800" dirty="0" smtClean="0">
                <a:solidFill>
                  <a:srgbClr val="FF0000"/>
                </a:solidFill>
              </a:rPr>
              <a:t>suma canónica</a:t>
            </a:r>
            <a:r>
              <a:rPr lang="es-AR" sz="2800" dirty="0" smtClean="0"/>
              <a:t> representa un </a:t>
            </a:r>
            <a:r>
              <a:rPr lang="es-AR" sz="2800" dirty="0" smtClean="0">
                <a:solidFill>
                  <a:srgbClr val="FF0000"/>
                </a:solidFill>
              </a:rPr>
              <a:t>cero</a:t>
            </a:r>
            <a:r>
              <a:rPr lang="es-AR" sz="2800" dirty="0" smtClean="0"/>
              <a:t> de la función. Basta que uno de los términos sea cero para que la función valga cero.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899592" y="4005064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s-AR" sz="2800" dirty="0" smtClean="0"/>
              <a:t>f(</a:t>
            </a:r>
            <a:r>
              <a:rPr lang="es-AR" sz="2800" dirty="0" err="1" smtClean="0"/>
              <a:t>a,b,c</a:t>
            </a:r>
            <a:r>
              <a:rPr lang="es-AR" sz="2800" dirty="0" smtClean="0"/>
              <a:t>) = (</a:t>
            </a:r>
            <a:r>
              <a:rPr lang="es-AR" sz="2800" dirty="0" err="1" smtClean="0"/>
              <a:t>a+b+c</a:t>
            </a:r>
            <a:r>
              <a:rPr lang="es-AR" sz="2800" dirty="0" smtClean="0"/>
              <a:t>).(/</a:t>
            </a:r>
            <a:r>
              <a:rPr lang="es-AR" sz="2800" dirty="0" err="1" smtClean="0"/>
              <a:t>a+b</a:t>
            </a:r>
            <a:r>
              <a:rPr lang="es-AR" sz="2800" dirty="0" smtClean="0"/>
              <a:t>+/c).(a+/b+/c).(a+/</a:t>
            </a:r>
            <a:r>
              <a:rPr lang="es-AR" sz="2800" dirty="0" err="1" smtClean="0"/>
              <a:t>b+c</a:t>
            </a:r>
            <a:r>
              <a:rPr lang="es-AR" sz="2800" dirty="0" smtClean="0"/>
              <a:t>)</a:t>
            </a:r>
            <a:r>
              <a:rPr lang="es-AR" dirty="0" smtClean="0"/>
              <a:t>  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827584" y="4780309"/>
            <a:ext cx="7416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s-AR" sz="2800" dirty="0" smtClean="0">
                <a:solidFill>
                  <a:srgbClr val="FF0000"/>
                </a:solidFill>
              </a:rPr>
              <a:t>Tanto la suma de productos como el producto de sumas constituyen la representación algebraica de la función.</a:t>
            </a:r>
            <a:r>
              <a:rPr lang="es-AR" dirty="0" smtClean="0"/>
              <a:t>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34 Elipse"/>
          <p:cNvSpPr/>
          <p:nvPr/>
        </p:nvSpPr>
        <p:spPr bwMode="auto">
          <a:xfrm>
            <a:off x="2699792" y="386104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30 Elipse"/>
          <p:cNvSpPr/>
          <p:nvPr/>
        </p:nvSpPr>
        <p:spPr bwMode="auto">
          <a:xfrm>
            <a:off x="2699792" y="3140968"/>
            <a:ext cx="360040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Representación de la Función mediante tabla de verdad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635896" y="21412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64400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cxnSp>
        <p:nvCxnSpPr>
          <p:cNvPr id="33" name="32 Conector recto de flecha"/>
          <p:cNvCxnSpPr/>
          <p:nvPr/>
        </p:nvCxnSpPr>
        <p:spPr bwMode="auto">
          <a:xfrm flipH="1">
            <a:off x="3203848" y="2564904"/>
            <a:ext cx="1656184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33 CuadroTexto"/>
          <p:cNvSpPr txBox="1"/>
          <p:nvPr/>
        </p:nvSpPr>
        <p:spPr>
          <a:xfrm>
            <a:off x="5508104" y="217524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2412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cxnSp>
        <p:nvCxnSpPr>
          <p:cNvPr id="38" name="37 Conector recto de flecha"/>
          <p:cNvCxnSpPr/>
          <p:nvPr/>
        </p:nvCxnSpPr>
        <p:spPr bwMode="auto">
          <a:xfrm flipH="1">
            <a:off x="3203848" y="2564904"/>
            <a:ext cx="2880320" cy="13681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40 CuadroTexto"/>
          <p:cNvSpPr txBox="1"/>
          <p:nvPr/>
        </p:nvSpPr>
        <p:spPr>
          <a:xfrm>
            <a:off x="6516216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32240" y="213285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7452320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668344" y="21328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1" grpId="0" animBg="1"/>
      <p:bldP spid="31" grpId="1" animBg="1"/>
      <p:bldP spid="15" grpId="0"/>
      <p:bldP spid="17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30" grpId="0"/>
      <p:bldP spid="34" grpId="0"/>
      <p:bldP spid="36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 smtClean="0"/>
              <a:t>Representación de la Función mediante producto de sumas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cxnSp>
        <p:nvCxnSpPr>
          <p:cNvPr id="12" name="11 Conector recto"/>
          <p:cNvCxnSpPr/>
          <p:nvPr/>
        </p:nvCxnSpPr>
        <p:spPr bwMode="auto">
          <a:xfrm>
            <a:off x="467544" y="2420888"/>
            <a:ext cx="28083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2483768" y="2060848"/>
            <a:ext cx="0" cy="33123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14 CuadroTexto"/>
          <p:cNvSpPr txBox="1"/>
          <p:nvPr/>
        </p:nvSpPr>
        <p:spPr>
          <a:xfrm>
            <a:off x="611560" y="19888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    b     c        f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11560" y="239127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0     0     0        0</a:t>
            </a:r>
            <a:endParaRPr lang="es-AR" sz="24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11560" y="275131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0     0     1        0</a:t>
            </a:r>
            <a:endParaRPr lang="es-AR" sz="2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560" y="447950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1     1     0        0</a:t>
            </a:r>
            <a:endParaRPr lang="es-AR" sz="2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11560" y="414908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1     0     1        1</a:t>
            </a:r>
            <a:endParaRPr lang="es-AR" sz="24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11560" y="378904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1     0     0        1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11560" y="306896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0     1     0        1</a:t>
            </a:r>
            <a:endParaRPr lang="es-AR" sz="2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1560" y="342900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0     1     1        0</a:t>
            </a:r>
            <a:endParaRPr lang="es-AR" sz="24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11560" y="483954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1     1     1        1</a:t>
            </a:r>
            <a:endParaRPr lang="es-AR" sz="2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635896" y="21412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64400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/</a:t>
            </a:r>
            <a:r>
              <a:rPr lang="es-AR" sz="2000" dirty="0" err="1" smtClean="0"/>
              <a:t>a.b.</a:t>
            </a:r>
            <a:r>
              <a:rPr lang="es-AR" sz="2000" dirty="0" smtClean="0"/>
              <a:t>/c</a:t>
            </a:r>
            <a:endParaRPr lang="es-AR" sz="2000" dirty="0"/>
          </a:p>
        </p:txBody>
      </p:sp>
      <p:sp>
        <p:nvSpPr>
          <p:cNvPr id="34" name="33 CuadroTexto"/>
          <p:cNvSpPr txBox="1"/>
          <p:nvPr/>
        </p:nvSpPr>
        <p:spPr>
          <a:xfrm>
            <a:off x="5508104" y="217524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5724128" y="21328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a./b./c</a:t>
            </a:r>
            <a:endParaRPr lang="es-AR" sz="20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6516216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732240" y="213285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a./</a:t>
            </a:r>
            <a:r>
              <a:rPr lang="es-AR" sz="2000" dirty="0" err="1" smtClean="0"/>
              <a:t>b.c</a:t>
            </a:r>
            <a:endParaRPr lang="es-AR" sz="20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7452320" y="2132856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+</a:t>
            </a:r>
            <a:endParaRPr lang="es-AR" sz="20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7668344" y="213285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err="1" smtClean="0"/>
              <a:t>a.b.c</a:t>
            </a:r>
            <a:endParaRPr lang="es-AR" sz="20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644008" y="270892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suma de productos</a:t>
            </a:r>
            <a:endParaRPr lang="es-AR" sz="2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275856" y="418101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f(</a:t>
            </a:r>
            <a:r>
              <a:rPr lang="es-AR" sz="2000" dirty="0" err="1" smtClean="0"/>
              <a:t>a,b,c</a:t>
            </a:r>
            <a:r>
              <a:rPr lang="es-AR" sz="2000" dirty="0" smtClean="0"/>
              <a:t>)=</a:t>
            </a:r>
            <a:endParaRPr lang="es-AR" sz="20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283968" y="341970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smtClean="0">
                <a:solidFill>
                  <a:srgbClr val="FF0000"/>
                </a:solidFill>
              </a:rPr>
              <a:t>Y como producto de sumas?</a:t>
            </a:r>
            <a:endParaRPr lang="es-AR" sz="2400" dirty="0">
              <a:solidFill>
                <a:srgbClr val="FF0000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355976" y="414908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000" dirty="0" smtClean="0"/>
              <a:t>(</a:t>
            </a:r>
            <a:r>
              <a:rPr lang="es-AR" sz="2000" dirty="0" err="1" smtClean="0"/>
              <a:t>a+b+c</a:t>
            </a:r>
            <a:r>
              <a:rPr lang="es-AR" sz="2000" dirty="0" smtClean="0"/>
              <a:t>).(</a:t>
            </a:r>
            <a:r>
              <a:rPr lang="es-AR" sz="2000" dirty="0" err="1" smtClean="0"/>
              <a:t>a+b</a:t>
            </a:r>
            <a:r>
              <a:rPr lang="es-AR" sz="2000" dirty="0" smtClean="0"/>
              <a:t>+/c).(a+/b+/c).(/a+/</a:t>
            </a:r>
            <a:r>
              <a:rPr lang="es-AR" sz="2000" dirty="0" err="1" smtClean="0"/>
              <a:t>b+c</a:t>
            </a:r>
            <a:r>
              <a:rPr lang="es-AR" sz="2000" dirty="0" smtClean="0"/>
              <a:t>)</a:t>
            </a:r>
            <a:endParaRPr lang="es-A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07504" y="228600"/>
            <a:ext cx="6336159" cy="914400"/>
          </a:xfrm>
        </p:spPr>
        <p:txBody>
          <a:bodyPr/>
          <a:lstStyle/>
          <a:p>
            <a:r>
              <a:rPr lang="es-AR" sz="3600" dirty="0"/>
              <a:t>MINTERMS Y MAXTERMS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2022</a:t>
            </a:r>
            <a:endParaRPr lang="es-E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90391"/>
            <a:ext cx="8148634" cy="361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1546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5903</TotalTime>
  <Words>782</Words>
  <Application>Microsoft Office PowerPoint</Application>
  <PresentationFormat>Presentación en pantalla (4:3)</PresentationFormat>
  <Paragraphs>169</Paragraphs>
  <Slides>13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Times New Roman</vt:lpstr>
      <vt:lpstr>Wingdings</vt:lpstr>
      <vt:lpstr>Radial</vt:lpstr>
      <vt:lpstr>Ecuación</vt:lpstr>
      <vt:lpstr>FUNCIÓN DEL ÁLGEBRA DE BOOLE</vt:lpstr>
      <vt:lpstr>Función</vt:lpstr>
      <vt:lpstr>Término canónico</vt:lpstr>
      <vt:lpstr>Función canónica</vt:lpstr>
      <vt:lpstr>Función canónica</vt:lpstr>
      <vt:lpstr>Función canónica</vt:lpstr>
      <vt:lpstr>Representación de la Función mediante tabla de verdad</vt:lpstr>
      <vt:lpstr>Representación de la Función mediante producto de sumas</vt:lpstr>
      <vt:lpstr>MINTERMS Y MAXTERMS</vt:lpstr>
      <vt:lpstr>Representación matemática de la Función </vt:lpstr>
      <vt:lpstr>Representación esquemática de la Función </vt:lpstr>
      <vt:lpstr>         Compuertas lógicas</vt:lpstr>
      <vt:lpstr>         Compuertas lógicas</vt:lpstr>
    </vt:vector>
  </TitlesOfParts>
  <Company>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Microelectrónica</dc:creator>
  <cp:lastModifiedBy>Luis</cp:lastModifiedBy>
  <cp:revision>532</cp:revision>
  <dcterms:created xsi:type="dcterms:W3CDTF">2005-10-04T20:37:01Z</dcterms:created>
  <dcterms:modified xsi:type="dcterms:W3CDTF">2022-02-24T11:19:11Z</dcterms:modified>
</cp:coreProperties>
</file>