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sldIdLst>
    <p:sldId id="256" r:id="rId2"/>
    <p:sldId id="334" r:id="rId3"/>
    <p:sldId id="335" r:id="rId4"/>
    <p:sldId id="336" r:id="rId5"/>
    <p:sldId id="337" r:id="rId6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66FF"/>
    <a:srgbClr val="003399"/>
    <a:srgbClr val="CEDDBB"/>
    <a:srgbClr val="FFFFCC"/>
    <a:srgbClr val="FFFF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667" autoAdjust="0"/>
  </p:normalViewPr>
  <p:slideViewPr>
    <p:cSldViewPr>
      <p:cViewPr>
        <p:scale>
          <a:sx n="100" d="100"/>
          <a:sy n="100" d="100"/>
        </p:scale>
        <p:origin x="-120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38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104F6D-EDD3-415B-AD36-D5FF955378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217E7-E8A4-46A1-9236-93CD36444AB7}" type="slidenum">
              <a:rPr lang="es-ES" smtClean="0">
                <a:latin typeface="Arial" charset="0"/>
              </a:rPr>
              <a:pPr/>
              <a:t>1</a:t>
            </a:fld>
            <a:endParaRPr lang="es-E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2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5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65D6D-68BF-459B-B04A-553B4F106A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3E2FC-F75B-4863-91F6-8C123BC10D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8DAFF-48EC-44E6-B974-8D1089FD7B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2C5DD-0B51-4196-8542-B570B31B74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435D-A8FF-4198-AAC3-BFF57BFD9B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AF104-E07E-4CF7-966E-9A8B7E7204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1D44-EF8D-4719-B18F-367E4CD079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3933-0716-4AD2-987C-1A63EAA829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F56B-4B4B-4706-8340-37CD786743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7128-2855-4B72-A70B-DA394BDF6B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6047-871F-4F52-A5E5-9DB255F863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4A359-61D8-448C-AF35-124284FD28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698C0-130A-4BA5-966E-439BF0E650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E6F9232-AA77-4D6B-AEC1-DD0E4FA634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AR" sz="2800" dirty="0" smtClean="0"/>
              <a:t>SISTEMAS COMBINACIONALES</a:t>
            </a:r>
            <a:endParaRPr lang="en-US" sz="28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73748"/>
            <a:ext cx="6629400" cy="5633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400" dirty="0" smtClean="0"/>
              <a:t> Luis Eduardo Toledo</a:t>
            </a:r>
          </a:p>
          <a:p>
            <a:pPr algn="ctr" eaLnBrk="1" hangingPunct="1">
              <a:lnSpc>
                <a:spcPct val="90000"/>
              </a:lnSpc>
            </a:pPr>
            <a:endParaRPr lang="es-AR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5364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689" y="5517232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D</a:t>
            </a:r>
            <a:r>
              <a:rPr lang="es-AR" sz="3600" dirty="0" smtClean="0"/>
              <a:t>efinición</a:t>
            </a:r>
            <a:endParaRPr lang="es-AR" sz="3600" dirty="0" smtClean="0"/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93" name="92 CuadroTexto"/>
          <p:cNvSpPr txBox="1"/>
          <p:nvPr/>
        </p:nvSpPr>
        <p:spPr>
          <a:xfrm>
            <a:off x="539552" y="1484784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>
                <a:solidFill>
                  <a:srgbClr val="FF0000"/>
                </a:solidFill>
              </a:rPr>
              <a:t>Un sistema </a:t>
            </a:r>
            <a:r>
              <a:rPr lang="es-AR" sz="2400" dirty="0" err="1" smtClean="0">
                <a:solidFill>
                  <a:srgbClr val="FF0000"/>
                </a:solidFill>
              </a:rPr>
              <a:t>combinacional</a:t>
            </a:r>
            <a:r>
              <a:rPr lang="es-AR" sz="2400" dirty="0" smtClean="0">
                <a:solidFill>
                  <a:srgbClr val="FF0000"/>
                </a:solidFill>
              </a:rPr>
              <a:t> es un sistema en donde las salidas dependen pura y exclusivamente del valor de las entradas.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 bwMode="auto">
          <a:xfrm>
            <a:off x="3851920" y="3140968"/>
            <a:ext cx="1728192" cy="22322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6" name="95 Conector recto de flecha"/>
          <p:cNvCxnSpPr/>
          <p:nvPr/>
        </p:nvCxnSpPr>
        <p:spPr bwMode="auto">
          <a:xfrm>
            <a:off x="5580112" y="357301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97 Conector recto de flecha"/>
          <p:cNvCxnSpPr/>
          <p:nvPr/>
        </p:nvCxnSpPr>
        <p:spPr bwMode="auto">
          <a:xfrm>
            <a:off x="5580112" y="393305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98 Conector recto de flecha"/>
          <p:cNvCxnSpPr/>
          <p:nvPr/>
        </p:nvCxnSpPr>
        <p:spPr bwMode="auto">
          <a:xfrm>
            <a:off x="5580112" y="4941168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99 Conector recto de flecha"/>
          <p:cNvCxnSpPr/>
          <p:nvPr/>
        </p:nvCxnSpPr>
        <p:spPr bwMode="auto">
          <a:xfrm>
            <a:off x="2915816" y="357301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100 Conector recto de flecha"/>
          <p:cNvCxnSpPr/>
          <p:nvPr/>
        </p:nvCxnSpPr>
        <p:spPr bwMode="auto">
          <a:xfrm>
            <a:off x="2915816" y="3933056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102 Conector recto de flecha"/>
          <p:cNvCxnSpPr/>
          <p:nvPr/>
        </p:nvCxnSpPr>
        <p:spPr bwMode="auto">
          <a:xfrm>
            <a:off x="2915816" y="4941168"/>
            <a:ext cx="9361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103 Elipse"/>
          <p:cNvSpPr/>
          <p:nvPr/>
        </p:nvSpPr>
        <p:spPr bwMode="auto">
          <a:xfrm>
            <a:off x="3347864" y="4221088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5" name="104 Elipse"/>
          <p:cNvSpPr/>
          <p:nvPr/>
        </p:nvSpPr>
        <p:spPr bwMode="auto">
          <a:xfrm>
            <a:off x="3347864" y="4437112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" name="106 Elipse"/>
          <p:cNvSpPr/>
          <p:nvPr/>
        </p:nvSpPr>
        <p:spPr bwMode="auto">
          <a:xfrm>
            <a:off x="3347864" y="4653136"/>
            <a:ext cx="72008" cy="72008"/>
          </a:xfrm>
          <a:prstGeom prst="ellips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9" name="108 Elipse"/>
          <p:cNvSpPr/>
          <p:nvPr/>
        </p:nvSpPr>
        <p:spPr bwMode="auto">
          <a:xfrm>
            <a:off x="5940152" y="4221088"/>
            <a:ext cx="72008" cy="720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3" name="112 Elipse"/>
          <p:cNvSpPr/>
          <p:nvPr/>
        </p:nvSpPr>
        <p:spPr bwMode="auto">
          <a:xfrm>
            <a:off x="5940152" y="4437112"/>
            <a:ext cx="72008" cy="720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4" name="113 Elipse"/>
          <p:cNvSpPr/>
          <p:nvPr/>
        </p:nvSpPr>
        <p:spPr bwMode="auto">
          <a:xfrm>
            <a:off x="5940152" y="4653136"/>
            <a:ext cx="72008" cy="7200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6" name="115 CuadroTexto"/>
          <p:cNvSpPr txBox="1"/>
          <p:nvPr/>
        </p:nvSpPr>
        <p:spPr>
          <a:xfrm>
            <a:off x="3851920" y="393305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Sistema</a:t>
            </a:r>
          </a:p>
          <a:p>
            <a:r>
              <a:rPr lang="es-AR" dirty="0" err="1" smtClean="0"/>
              <a:t>Combinacional</a:t>
            </a:r>
            <a:endParaRPr lang="es-AR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6372200" y="3238138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Y</a:t>
            </a:r>
            <a:r>
              <a:rPr lang="es-AR" baseline="-25000" dirty="0" smtClean="0"/>
              <a:t>0</a:t>
            </a: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Y</a:t>
            </a:r>
            <a:r>
              <a:rPr lang="es-AR" baseline="-25000" dirty="0" smtClean="0"/>
              <a:t>1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Y</a:t>
            </a:r>
            <a:r>
              <a:rPr lang="es-AR" baseline="-25000" dirty="0" smtClean="0"/>
              <a:t>p-1</a:t>
            </a:r>
            <a:endParaRPr lang="es-AR" baseline="-25000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2267744" y="3258850"/>
            <a:ext cx="72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X</a:t>
            </a:r>
            <a:r>
              <a:rPr lang="es-AR" baseline="-25000" dirty="0" smtClean="0"/>
              <a:t>0</a:t>
            </a: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X</a:t>
            </a:r>
            <a:r>
              <a:rPr lang="es-AR" baseline="-25000" dirty="0" smtClean="0"/>
              <a:t>1</a:t>
            </a:r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X</a:t>
            </a:r>
            <a:r>
              <a:rPr lang="es-AR" baseline="-25000" dirty="0" smtClean="0"/>
              <a:t>n-1</a:t>
            </a:r>
            <a:endParaRPr lang="es-AR" baseline="-25000" dirty="0"/>
          </a:p>
        </p:txBody>
      </p:sp>
      <p:sp>
        <p:nvSpPr>
          <p:cNvPr id="122" name="121 Cerrar llave"/>
          <p:cNvSpPr/>
          <p:nvPr/>
        </p:nvSpPr>
        <p:spPr bwMode="auto">
          <a:xfrm>
            <a:off x="6876256" y="3356992"/>
            <a:ext cx="432048" cy="1656184"/>
          </a:xfrm>
          <a:prstGeom prst="rightBrace">
            <a:avLst>
              <a:gd name="adj1" fmla="val 8333"/>
              <a:gd name="adj2" fmla="val 49528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3" name="122 CuadroTexto"/>
          <p:cNvSpPr txBox="1"/>
          <p:nvPr/>
        </p:nvSpPr>
        <p:spPr>
          <a:xfrm>
            <a:off x="7380312" y="40050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b="1" dirty="0" smtClean="0"/>
              <a:t>P</a:t>
            </a:r>
            <a:r>
              <a:rPr lang="es-AR" dirty="0" smtClean="0"/>
              <a:t> salidas</a:t>
            </a:r>
            <a:endParaRPr lang="es-AR" dirty="0"/>
          </a:p>
        </p:txBody>
      </p:sp>
      <p:sp>
        <p:nvSpPr>
          <p:cNvPr id="125" name="124 Abrir llave"/>
          <p:cNvSpPr/>
          <p:nvPr/>
        </p:nvSpPr>
        <p:spPr bwMode="auto">
          <a:xfrm>
            <a:off x="1979712" y="3429000"/>
            <a:ext cx="432048" cy="1656184"/>
          </a:xfrm>
          <a:prstGeom prst="lef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611560" y="4067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b="1" dirty="0" smtClean="0">
                <a:solidFill>
                  <a:srgbClr val="008000"/>
                </a:solidFill>
              </a:rPr>
              <a:t>N</a:t>
            </a:r>
            <a:r>
              <a:rPr lang="es-AR" dirty="0" smtClean="0">
                <a:solidFill>
                  <a:srgbClr val="008000"/>
                </a:solidFill>
              </a:rPr>
              <a:t> entradas</a:t>
            </a:r>
            <a:endParaRPr lang="es-AR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000"/>
                            </p:stCondLst>
                            <p:childTnLst>
                              <p:par>
                                <p:cTn id="2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 animBg="1"/>
      <p:bldP spid="104" grpId="0" animBg="1"/>
      <p:bldP spid="105" grpId="0" animBg="1"/>
      <p:bldP spid="107" grpId="0" animBg="1"/>
      <p:bldP spid="109" grpId="0" animBg="1"/>
      <p:bldP spid="113" grpId="0" animBg="1"/>
      <p:bldP spid="114" grpId="0" animBg="1"/>
      <p:bldP spid="116" grpId="0"/>
      <p:bldP spid="118" grpId="0"/>
      <p:bldP spid="119" grpId="0"/>
      <p:bldP spid="122" grpId="0" animBg="1"/>
      <p:bldP spid="123" grpId="0"/>
      <p:bldP spid="125" grpId="0" animBg="1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Tabla de verdad</a:t>
            </a:r>
            <a:endParaRPr lang="es-AR" sz="3600" dirty="0" smtClean="0"/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cxnSp>
        <p:nvCxnSpPr>
          <p:cNvPr id="11" name="10 Conector recto"/>
          <p:cNvCxnSpPr/>
          <p:nvPr/>
        </p:nvCxnSpPr>
        <p:spPr bwMode="auto">
          <a:xfrm>
            <a:off x="683568" y="2594521"/>
            <a:ext cx="35283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2699792" y="2234481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899592" y="21328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X</a:t>
            </a:r>
            <a:r>
              <a:rPr lang="es-AR" sz="2400" baseline="-25000" dirty="0" smtClean="0"/>
              <a:t>0</a:t>
            </a:r>
            <a:r>
              <a:rPr lang="es-AR" sz="2400" dirty="0" smtClean="0"/>
              <a:t>   X</a:t>
            </a:r>
            <a:r>
              <a:rPr lang="es-AR" sz="2400" baseline="-25000" dirty="0" smtClean="0"/>
              <a:t>1</a:t>
            </a:r>
            <a:r>
              <a:rPr lang="es-AR" sz="2400" dirty="0" smtClean="0"/>
              <a:t>   X</a:t>
            </a:r>
            <a:r>
              <a:rPr lang="es-AR" sz="2400" baseline="-25000" dirty="0" smtClean="0"/>
              <a:t>2</a:t>
            </a:r>
            <a:r>
              <a:rPr lang="es-AR" sz="2400" dirty="0" smtClean="0"/>
              <a:t>      Y</a:t>
            </a:r>
            <a:r>
              <a:rPr lang="es-AR" sz="2400" baseline="-25000" dirty="0" smtClean="0"/>
              <a:t>0</a:t>
            </a:r>
            <a:r>
              <a:rPr lang="es-AR" sz="2400" dirty="0" smtClean="0"/>
              <a:t>    Y</a:t>
            </a:r>
            <a:r>
              <a:rPr lang="es-AR" sz="2400" baseline="-25000" dirty="0" smtClean="0"/>
              <a:t>1</a:t>
            </a:r>
            <a:r>
              <a:rPr lang="es-AR" sz="2400" dirty="0" smtClean="0"/>
              <a:t>  </a:t>
            </a:r>
            <a:endParaRPr lang="es-AR" sz="2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899592" y="25649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0     0     0        </a:t>
            </a:r>
            <a:r>
              <a:rPr lang="es-AR" sz="2400" dirty="0" smtClean="0"/>
              <a:t>0      0</a:t>
            </a:r>
            <a:endParaRPr lang="es-AR" sz="2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899592" y="2924944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0     0     1        </a:t>
            </a:r>
            <a:r>
              <a:rPr lang="es-AR" sz="2400" dirty="0" smtClean="0"/>
              <a:t>0      1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99592" y="465313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1     1     0        </a:t>
            </a:r>
            <a:r>
              <a:rPr lang="es-AR" sz="2400" dirty="0" smtClean="0"/>
              <a:t>0      0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899592" y="432271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1     0     1        </a:t>
            </a:r>
            <a:r>
              <a:rPr lang="es-AR" sz="2400" dirty="0" smtClean="0"/>
              <a:t>1      0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899592" y="3962673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1     0     0        </a:t>
            </a:r>
            <a:r>
              <a:rPr lang="es-AR" sz="2400" dirty="0" smtClean="0"/>
              <a:t>1      0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899592" y="324259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0     1     0        </a:t>
            </a:r>
            <a:r>
              <a:rPr lang="es-AR" sz="2400" dirty="0" smtClean="0"/>
              <a:t>1      1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899592" y="36026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0     1     1        </a:t>
            </a:r>
            <a:r>
              <a:rPr lang="es-AR" sz="2400" dirty="0" smtClean="0"/>
              <a:t>0      1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99592" y="501317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/>
              <a:t>1     1     1        </a:t>
            </a:r>
            <a:r>
              <a:rPr lang="es-AR" sz="2400" dirty="0" smtClean="0"/>
              <a:t>1      1</a:t>
            </a:r>
            <a:endParaRPr lang="es-AR" sz="2400" dirty="0"/>
          </a:p>
        </p:txBody>
      </p:sp>
      <p:graphicFrame>
        <p:nvGraphicFramePr>
          <p:cNvPr id="87041" name="Object 2"/>
          <p:cNvGraphicFramePr>
            <a:graphicFrameLocks noChangeAspect="1"/>
          </p:cNvGraphicFramePr>
          <p:nvPr/>
        </p:nvGraphicFramePr>
        <p:xfrm>
          <a:off x="5652120" y="3933056"/>
          <a:ext cx="1416050" cy="649287"/>
        </p:xfrm>
        <a:graphic>
          <a:graphicData uri="http://schemas.openxmlformats.org/presentationml/2006/ole">
            <p:oleObj spid="_x0000_s87041" name="Ecuación" r:id="rId5" imgW="749160" imgH="342720" progId="Equation.3">
              <p:embed/>
            </p:oleObj>
          </a:graphicData>
        </a:graphic>
      </p:graphicFrame>
      <p:sp>
        <p:nvSpPr>
          <p:cNvPr id="38" name="37 CuadroTexto"/>
          <p:cNvSpPr txBox="1"/>
          <p:nvPr/>
        </p:nvSpPr>
        <p:spPr>
          <a:xfrm>
            <a:off x="4283968" y="220486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0000"/>
                </a:solidFill>
              </a:rPr>
              <a:t>Cada salida es una función del Algebra de </a:t>
            </a:r>
            <a:r>
              <a:rPr lang="es-AR" sz="2400" dirty="0" err="1" smtClean="0">
                <a:solidFill>
                  <a:srgbClr val="FF0000"/>
                </a:solidFill>
              </a:rPr>
              <a:t>Boole</a:t>
            </a:r>
            <a:r>
              <a:rPr lang="es-AR" sz="2400" dirty="0" smtClean="0">
                <a:solidFill>
                  <a:srgbClr val="FF0000"/>
                </a:solidFill>
              </a:rPr>
              <a:t> !!</a:t>
            </a:r>
            <a:endParaRPr lang="es-AR" sz="2400" dirty="0">
              <a:solidFill>
                <a:srgbClr val="FF0000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5761038" y="4797301"/>
          <a:ext cx="1343025" cy="649288"/>
        </p:xfrm>
        <a:graphic>
          <a:graphicData uri="http://schemas.openxmlformats.org/presentationml/2006/ole">
            <p:oleObj spid="_x0000_s87042" name="Ecuación" r:id="rId6" imgW="711000" imgH="342720" progId="Equation.3">
              <p:embed/>
            </p:oleObj>
          </a:graphicData>
        </a:graphic>
      </p:graphicFrame>
      <p:sp>
        <p:nvSpPr>
          <p:cNvPr id="39" name="38 CuadroTexto"/>
          <p:cNvSpPr txBox="1"/>
          <p:nvPr/>
        </p:nvSpPr>
        <p:spPr>
          <a:xfrm>
            <a:off x="4932040" y="403700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Y</a:t>
            </a:r>
            <a:r>
              <a:rPr lang="es-AR" sz="2000" baseline="-25000" dirty="0" smtClean="0"/>
              <a:t>0</a:t>
            </a:r>
            <a:r>
              <a:rPr lang="es-AR" sz="2000" dirty="0" smtClean="0"/>
              <a:t> </a:t>
            </a:r>
            <a:r>
              <a:rPr lang="es-AR" sz="2000" dirty="0" smtClean="0"/>
              <a:t>= </a:t>
            </a:r>
            <a:endParaRPr lang="es-AR" sz="2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932040" y="486916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Y</a:t>
            </a:r>
            <a:r>
              <a:rPr lang="es-AR" sz="2000" baseline="-25000" dirty="0" smtClean="0"/>
              <a:t>1</a:t>
            </a:r>
            <a:r>
              <a:rPr lang="es-AR" sz="2000" dirty="0" smtClean="0"/>
              <a:t> </a:t>
            </a:r>
            <a:r>
              <a:rPr lang="es-AR" sz="2000" dirty="0" smtClean="0"/>
              <a:t>= 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Simplificación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grpSp>
        <p:nvGrpSpPr>
          <p:cNvPr id="38" name="37 Grupo"/>
          <p:cNvGrpSpPr/>
          <p:nvPr/>
        </p:nvGrpSpPr>
        <p:grpSpPr>
          <a:xfrm>
            <a:off x="899592" y="2525414"/>
            <a:ext cx="1944216" cy="2775794"/>
            <a:chOff x="4355976" y="2132856"/>
            <a:chExt cx="1944216" cy="2775794"/>
          </a:xfrm>
        </p:grpSpPr>
        <p:cxnSp>
          <p:nvCxnSpPr>
            <p:cNvPr id="24" name="23 Conector recto"/>
            <p:cNvCxnSpPr/>
            <p:nvPr/>
          </p:nvCxnSpPr>
          <p:spPr bwMode="auto">
            <a:xfrm>
              <a:off x="5580112" y="2584649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24 Conector recto"/>
            <p:cNvCxnSpPr/>
            <p:nvPr/>
          </p:nvCxnSpPr>
          <p:spPr bwMode="auto">
            <a:xfrm flipH="1" flipV="1">
              <a:off x="5004048" y="3717033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25 Conector recto"/>
            <p:cNvCxnSpPr/>
            <p:nvPr/>
          </p:nvCxnSpPr>
          <p:spPr bwMode="auto">
            <a:xfrm flipH="1" flipV="1">
              <a:off x="5004048" y="4869161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26 Conector recto"/>
            <p:cNvCxnSpPr/>
            <p:nvPr/>
          </p:nvCxnSpPr>
          <p:spPr bwMode="auto">
            <a:xfrm flipH="1" flipV="1">
              <a:off x="5004048" y="4293097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27 Conector recto"/>
            <p:cNvCxnSpPr/>
            <p:nvPr/>
          </p:nvCxnSpPr>
          <p:spPr bwMode="auto">
            <a:xfrm>
              <a:off x="5004048" y="2584649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28 Conector recto"/>
            <p:cNvCxnSpPr/>
            <p:nvPr/>
          </p:nvCxnSpPr>
          <p:spPr bwMode="auto">
            <a:xfrm>
              <a:off x="6156176" y="2584649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29 Conector recto"/>
            <p:cNvCxnSpPr/>
            <p:nvPr/>
          </p:nvCxnSpPr>
          <p:spPr bwMode="auto">
            <a:xfrm>
              <a:off x="4644008" y="2296617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30 CuadroTexto"/>
            <p:cNvSpPr txBox="1"/>
            <p:nvPr/>
          </p:nvSpPr>
          <p:spPr>
            <a:xfrm>
              <a:off x="4716016" y="2132856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X</a:t>
              </a:r>
              <a:r>
                <a:rPr lang="es-AR" sz="1600" baseline="-25000" dirty="0" smtClean="0"/>
                <a:t>2</a:t>
              </a:r>
              <a:endParaRPr lang="es-AR" sz="1600" baseline="-25000" dirty="0" smtClean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355976" y="225712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X</a:t>
              </a:r>
              <a:r>
                <a:rPr lang="es-AR" sz="1600" baseline="-25000" dirty="0" smtClean="0"/>
                <a:t>0</a:t>
              </a:r>
              <a:endParaRPr lang="es-AR" sz="1600" baseline="-25000" dirty="0" smtClean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4572000" y="2440633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X</a:t>
              </a:r>
              <a:r>
                <a:rPr lang="es-AR" sz="1600" baseline="-25000" dirty="0" smtClean="0"/>
                <a:t>1</a:t>
              </a:r>
              <a:endParaRPr lang="es-AR" sz="1600" baseline="-25000" dirty="0" smtClean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4427984" y="2591927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35" name="34 CuadroTexto"/>
            <p:cNvSpPr txBox="1"/>
            <p:nvPr/>
          </p:nvSpPr>
          <p:spPr>
            <a:xfrm>
              <a:off x="5220072" y="2246095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36" name="35 Conector recto"/>
            <p:cNvCxnSpPr/>
            <p:nvPr/>
          </p:nvCxnSpPr>
          <p:spPr bwMode="auto">
            <a:xfrm flipH="1">
              <a:off x="5004048" y="3160713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H="1">
              <a:off x="5004048" y="2584649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12 CuadroTexto"/>
            <p:cNvSpPr txBox="1"/>
            <p:nvPr/>
          </p:nvSpPr>
          <p:spPr>
            <a:xfrm>
              <a:off x="5292080" y="287268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868144" y="287268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5292080" y="34487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5868144" y="34487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5292080" y="402480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5868144" y="402480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5292080" y="460087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868144" y="460087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</p:grpSp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1619672" y="1700808"/>
          <a:ext cx="1416050" cy="649287"/>
        </p:xfrm>
        <a:graphic>
          <a:graphicData uri="http://schemas.openxmlformats.org/presentationml/2006/ole">
            <p:oleObj spid="_x0000_s84993" name="Ecuación" r:id="rId5" imgW="749160" imgH="342720" progId="Equation.3">
              <p:embed/>
            </p:oleObj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899592" y="180475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Y</a:t>
            </a:r>
            <a:r>
              <a:rPr lang="es-AR" sz="2000" baseline="-25000" dirty="0" smtClean="0"/>
              <a:t>0</a:t>
            </a:r>
            <a:r>
              <a:rPr lang="es-AR" sz="2000" dirty="0" smtClean="0"/>
              <a:t> </a:t>
            </a:r>
            <a:r>
              <a:rPr lang="es-AR" sz="2000" dirty="0" smtClean="0"/>
              <a:t>= </a:t>
            </a:r>
            <a:endParaRPr lang="es-AR" sz="2000" dirty="0"/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5965279" y="1700808"/>
          <a:ext cx="1343025" cy="649288"/>
        </p:xfrm>
        <a:graphic>
          <a:graphicData uri="http://schemas.openxmlformats.org/presentationml/2006/ole">
            <p:oleObj spid="_x0000_s84994" name="Ecuación" r:id="rId6" imgW="711000" imgH="342720" progId="Equation.3">
              <p:embed/>
            </p:oleObj>
          </a:graphicData>
        </a:graphic>
      </p:graphicFrame>
      <p:sp>
        <p:nvSpPr>
          <p:cNvPr id="42" name="41 CuadroTexto"/>
          <p:cNvSpPr txBox="1"/>
          <p:nvPr/>
        </p:nvSpPr>
        <p:spPr>
          <a:xfrm>
            <a:off x="5136281" y="1772667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Y</a:t>
            </a:r>
            <a:r>
              <a:rPr lang="es-AR" sz="2000" baseline="-25000" dirty="0" smtClean="0"/>
              <a:t>1</a:t>
            </a:r>
            <a:r>
              <a:rPr lang="es-AR" sz="2000" dirty="0" smtClean="0"/>
              <a:t> </a:t>
            </a:r>
            <a:r>
              <a:rPr lang="es-AR" sz="2000" dirty="0" smtClean="0"/>
              <a:t>= </a:t>
            </a:r>
            <a:endParaRPr lang="es-AR" sz="2000" dirty="0"/>
          </a:p>
        </p:txBody>
      </p:sp>
      <p:grpSp>
        <p:nvGrpSpPr>
          <p:cNvPr id="43" name="42 Grupo"/>
          <p:cNvGrpSpPr/>
          <p:nvPr/>
        </p:nvGrpSpPr>
        <p:grpSpPr>
          <a:xfrm>
            <a:off x="5508104" y="2492896"/>
            <a:ext cx="1944216" cy="2775794"/>
            <a:chOff x="4355976" y="2132856"/>
            <a:chExt cx="1944216" cy="2775794"/>
          </a:xfrm>
        </p:grpSpPr>
        <p:cxnSp>
          <p:nvCxnSpPr>
            <p:cNvPr id="44" name="43 Conector recto"/>
            <p:cNvCxnSpPr/>
            <p:nvPr/>
          </p:nvCxnSpPr>
          <p:spPr bwMode="auto">
            <a:xfrm>
              <a:off x="5580112" y="2584649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 flipH="1" flipV="1">
              <a:off x="5004048" y="3717033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 flipH="1" flipV="1">
              <a:off x="5004048" y="4869161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46 Conector recto"/>
            <p:cNvCxnSpPr/>
            <p:nvPr/>
          </p:nvCxnSpPr>
          <p:spPr bwMode="auto">
            <a:xfrm flipH="1" flipV="1">
              <a:off x="5004048" y="4293097"/>
              <a:ext cx="1152128" cy="197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47 Conector recto"/>
            <p:cNvCxnSpPr/>
            <p:nvPr/>
          </p:nvCxnSpPr>
          <p:spPr bwMode="auto">
            <a:xfrm>
              <a:off x="5004048" y="2584649"/>
              <a:ext cx="0" cy="22845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48 Conector recto"/>
            <p:cNvCxnSpPr/>
            <p:nvPr/>
          </p:nvCxnSpPr>
          <p:spPr bwMode="auto">
            <a:xfrm>
              <a:off x="6156176" y="2584649"/>
              <a:ext cx="0" cy="23042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49 Conector recto"/>
            <p:cNvCxnSpPr/>
            <p:nvPr/>
          </p:nvCxnSpPr>
          <p:spPr bwMode="auto">
            <a:xfrm>
              <a:off x="4644008" y="2296617"/>
              <a:ext cx="360040" cy="2880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50 CuadroTexto"/>
            <p:cNvSpPr txBox="1"/>
            <p:nvPr/>
          </p:nvSpPr>
          <p:spPr>
            <a:xfrm>
              <a:off x="4716016" y="2132856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X</a:t>
              </a:r>
              <a:r>
                <a:rPr lang="es-AR" sz="1600" baseline="-25000" dirty="0" smtClean="0"/>
                <a:t>2</a:t>
              </a:r>
              <a:endParaRPr lang="es-AR" sz="1600" baseline="-25000" dirty="0" smtClean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4355976" y="225712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X</a:t>
              </a:r>
              <a:r>
                <a:rPr lang="es-AR" sz="1600" baseline="-25000" dirty="0" smtClean="0"/>
                <a:t>0</a:t>
              </a:r>
              <a:endParaRPr lang="es-AR" sz="1600" baseline="-25000" dirty="0" smtClean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4572000" y="2440633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/>
                <a:t>X</a:t>
              </a:r>
              <a:r>
                <a:rPr lang="es-AR" sz="1600" baseline="-25000" dirty="0" smtClean="0"/>
                <a:t>1</a:t>
              </a:r>
              <a:endParaRPr lang="es-AR" sz="1600" baseline="-25000" dirty="0" smtClean="0"/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4427984" y="2591927"/>
              <a:ext cx="504056" cy="215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s-AR" sz="1400" dirty="0" smtClean="0"/>
                <a:t>00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01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11</a:t>
              </a:r>
            </a:p>
            <a:p>
              <a:pPr>
                <a:lnSpc>
                  <a:spcPct val="250000"/>
                </a:lnSpc>
              </a:pPr>
              <a:r>
                <a:rPr lang="es-AR" sz="1400" dirty="0" smtClean="0"/>
                <a:t>10</a:t>
              </a:r>
              <a:endParaRPr lang="es-AR" sz="1400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5220072" y="2246095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1600" dirty="0" smtClean="0"/>
                <a:t>0      1</a:t>
              </a:r>
              <a:endParaRPr lang="es-AR" sz="1600" dirty="0"/>
            </a:p>
          </p:txBody>
        </p:sp>
        <p:cxnSp>
          <p:nvCxnSpPr>
            <p:cNvPr id="56" name="55 Conector recto"/>
            <p:cNvCxnSpPr/>
            <p:nvPr/>
          </p:nvCxnSpPr>
          <p:spPr bwMode="auto">
            <a:xfrm flipH="1">
              <a:off x="5004048" y="3160713"/>
              <a:ext cx="1152128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56 Conector recto"/>
            <p:cNvCxnSpPr/>
            <p:nvPr/>
          </p:nvCxnSpPr>
          <p:spPr bwMode="auto">
            <a:xfrm flipH="1">
              <a:off x="5004048" y="2584649"/>
              <a:ext cx="11521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57 CuadroTexto"/>
            <p:cNvSpPr txBox="1"/>
            <p:nvPr/>
          </p:nvSpPr>
          <p:spPr>
            <a:xfrm>
              <a:off x="5292080" y="287268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0</a:t>
              </a:r>
              <a:endParaRPr lang="es-AR" sz="1400" dirty="0"/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5868144" y="287268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1</a:t>
              </a:r>
              <a:endParaRPr lang="es-AR" sz="1400" dirty="0"/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5292080" y="34487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2</a:t>
              </a:r>
              <a:endParaRPr lang="es-AR" sz="1400" dirty="0"/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5868144" y="34487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3</a:t>
              </a:r>
              <a:endParaRPr lang="es-AR" sz="1400" dirty="0"/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5292080" y="402480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6</a:t>
              </a:r>
              <a:endParaRPr lang="es-AR" sz="1400" dirty="0"/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5868144" y="4024809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7</a:t>
              </a:r>
              <a:endParaRPr lang="es-AR" sz="1400" dirty="0"/>
            </a:p>
          </p:txBody>
        </p:sp>
        <p:sp>
          <p:nvSpPr>
            <p:cNvPr id="64" name="63 CuadroTexto"/>
            <p:cNvSpPr txBox="1"/>
            <p:nvPr/>
          </p:nvSpPr>
          <p:spPr>
            <a:xfrm>
              <a:off x="5292080" y="460087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4</a:t>
              </a:r>
              <a:endParaRPr lang="es-AR" sz="1400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5868144" y="4600873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400" dirty="0" smtClean="0"/>
                <a:t>5</a:t>
              </a:r>
              <a:endParaRPr lang="es-AR" sz="1400" dirty="0"/>
            </a:p>
          </p:txBody>
        </p:sp>
      </p:grpSp>
      <p:sp>
        <p:nvSpPr>
          <p:cNvPr id="66" name="65 CuadroTexto"/>
          <p:cNvSpPr txBox="1"/>
          <p:nvPr/>
        </p:nvSpPr>
        <p:spPr>
          <a:xfrm>
            <a:off x="1547664" y="47675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67" name="66 CuadroTexto"/>
          <p:cNvSpPr txBox="1"/>
          <p:nvPr/>
        </p:nvSpPr>
        <p:spPr>
          <a:xfrm>
            <a:off x="1547664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123728" y="41490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69" name="68 CuadroTexto"/>
          <p:cNvSpPr txBox="1"/>
          <p:nvPr/>
        </p:nvSpPr>
        <p:spPr>
          <a:xfrm>
            <a:off x="2123728" y="47675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0" name="69 CuadroTexto"/>
          <p:cNvSpPr txBox="1"/>
          <p:nvPr/>
        </p:nvSpPr>
        <p:spPr>
          <a:xfrm>
            <a:off x="6732240" y="29969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6156176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2" name="71 CuadroTexto"/>
          <p:cNvSpPr txBox="1"/>
          <p:nvPr/>
        </p:nvSpPr>
        <p:spPr>
          <a:xfrm>
            <a:off x="6732240" y="357301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3" name="72 CuadroTexto"/>
          <p:cNvSpPr txBox="1"/>
          <p:nvPr/>
        </p:nvSpPr>
        <p:spPr>
          <a:xfrm>
            <a:off x="6732240" y="41490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</a:t>
            </a:r>
            <a:endParaRPr lang="es-AR" sz="2400" dirty="0"/>
          </a:p>
        </p:txBody>
      </p:sp>
      <p:sp>
        <p:nvSpPr>
          <p:cNvPr id="74" name="73 Rectángulo redondeado"/>
          <p:cNvSpPr/>
          <p:nvPr/>
        </p:nvSpPr>
        <p:spPr bwMode="auto">
          <a:xfrm>
            <a:off x="1619672" y="4797152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5" name="74 Rectángulo redondeado"/>
          <p:cNvSpPr/>
          <p:nvPr/>
        </p:nvSpPr>
        <p:spPr bwMode="auto">
          <a:xfrm rot="5400000">
            <a:off x="1835696" y="4509120"/>
            <a:ext cx="108012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6" name="75 Elipse"/>
          <p:cNvSpPr/>
          <p:nvPr/>
        </p:nvSpPr>
        <p:spPr bwMode="auto">
          <a:xfrm>
            <a:off x="1619672" y="3645024"/>
            <a:ext cx="360040" cy="360040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" name="76 Rectángulo redondeado"/>
          <p:cNvSpPr/>
          <p:nvPr/>
        </p:nvSpPr>
        <p:spPr bwMode="auto">
          <a:xfrm rot="5400000">
            <a:off x="6444208" y="3933056"/>
            <a:ext cx="108012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77 Rectángulo redondeado"/>
          <p:cNvSpPr/>
          <p:nvPr/>
        </p:nvSpPr>
        <p:spPr bwMode="auto">
          <a:xfrm rot="5400000">
            <a:off x="6444208" y="3356992"/>
            <a:ext cx="1080120" cy="360040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" name="78 Rectángulo redondeado"/>
          <p:cNvSpPr/>
          <p:nvPr/>
        </p:nvSpPr>
        <p:spPr bwMode="auto">
          <a:xfrm>
            <a:off x="6228184" y="3573016"/>
            <a:ext cx="936104" cy="432048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755576" y="554917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/>
              <a:t>Y</a:t>
            </a:r>
            <a:r>
              <a:rPr lang="es-AR" baseline="-25000" dirty="0" smtClean="0"/>
              <a:t>0</a:t>
            </a:r>
            <a:r>
              <a:rPr lang="es-AR" dirty="0" smtClean="0"/>
              <a:t> </a:t>
            </a:r>
            <a:r>
              <a:rPr lang="es-AR" dirty="0" smtClean="0"/>
              <a:t>= /X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1</a:t>
            </a:r>
            <a:r>
              <a:rPr lang="es-AR" dirty="0" smtClean="0"/>
              <a:t>./X</a:t>
            </a:r>
            <a:r>
              <a:rPr lang="es-AR" baseline="-25000" dirty="0" smtClean="0"/>
              <a:t>2 </a:t>
            </a:r>
            <a:r>
              <a:rPr lang="es-AR" dirty="0" smtClean="0"/>
              <a:t>+ </a:t>
            </a:r>
            <a:r>
              <a:rPr lang="es-AR" dirty="0" smtClean="0"/>
              <a:t>X</a:t>
            </a:r>
            <a:r>
              <a:rPr lang="es-AR" baseline="-25000" dirty="0" smtClean="0"/>
              <a:t>0</a:t>
            </a:r>
            <a:r>
              <a:rPr lang="es-AR" dirty="0" smtClean="0"/>
              <a:t>./X</a:t>
            </a:r>
            <a:r>
              <a:rPr lang="es-AR" baseline="-25000" dirty="0" smtClean="0"/>
              <a:t>1 </a:t>
            </a:r>
            <a:r>
              <a:rPr lang="es-AR" dirty="0" smtClean="0"/>
              <a:t>+</a:t>
            </a:r>
            <a:r>
              <a:rPr lang="es-AR" dirty="0" smtClean="0"/>
              <a:t> </a:t>
            </a:r>
            <a:r>
              <a:rPr lang="es-AR" dirty="0" smtClean="0"/>
              <a:t>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2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81" name="80 CuadroTexto"/>
          <p:cNvSpPr txBox="1"/>
          <p:nvPr/>
        </p:nvSpPr>
        <p:spPr>
          <a:xfrm>
            <a:off x="5292080" y="55172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/>
              <a:t>Y</a:t>
            </a:r>
            <a:r>
              <a:rPr lang="es-AR" baseline="-25000" dirty="0" smtClean="0"/>
              <a:t>1</a:t>
            </a:r>
            <a:r>
              <a:rPr lang="es-AR" dirty="0" smtClean="0"/>
              <a:t> </a:t>
            </a:r>
            <a:r>
              <a:rPr lang="es-AR" dirty="0" smtClean="0"/>
              <a:t>= /X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1 </a:t>
            </a:r>
            <a:r>
              <a:rPr lang="es-AR" dirty="0" smtClean="0"/>
              <a:t>+ </a:t>
            </a:r>
            <a:r>
              <a:rPr lang="es-AR" dirty="0" smtClean="0"/>
              <a:t>X</a:t>
            </a:r>
            <a:r>
              <a:rPr lang="es-AR" baseline="-25000" dirty="0" smtClean="0"/>
              <a:t>1</a:t>
            </a:r>
            <a:r>
              <a:rPr lang="es-AR" dirty="0" smtClean="0"/>
              <a:t>.X</a:t>
            </a:r>
            <a:r>
              <a:rPr lang="es-AR" baseline="-25000" dirty="0" smtClean="0"/>
              <a:t>2 </a:t>
            </a:r>
            <a:r>
              <a:rPr lang="es-AR" dirty="0" smtClean="0"/>
              <a:t>+</a:t>
            </a:r>
            <a:r>
              <a:rPr lang="es-AR" dirty="0" smtClean="0"/>
              <a:t> </a:t>
            </a:r>
            <a:r>
              <a:rPr lang="es-AR" dirty="0" smtClean="0"/>
              <a:t>/X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2</a:t>
            </a:r>
            <a:r>
              <a:rPr lang="es-AR" dirty="0" smtClean="0"/>
              <a:t> </a:t>
            </a:r>
            <a:endParaRPr lang="es-A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Implementación</a:t>
            </a:r>
            <a:endParaRPr lang="es-AR" sz="3600" dirty="0" smtClean="0"/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80" name="79 CuadroTexto"/>
          <p:cNvSpPr txBox="1"/>
          <p:nvPr/>
        </p:nvSpPr>
        <p:spPr>
          <a:xfrm>
            <a:off x="5076056" y="148478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/>
              <a:t>Y</a:t>
            </a:r>
            <a:r>
              <a:rPr lang="es-AR" baseline="-25000" dirty="0" smtClean="0"/>
              <a:t>0</a:t>
            </a:r>
            <a:r>
              <a:rPr lang="es-AR" dirty="0" smtClean="0"/>
              <a:t> </a:t>
            </a:r>
            <a:r>
              <a:rPr lang="es-AR" dirty="0" smtClean="0"/>
              <a:t>= /X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1</a:t>
            </a:r>
            <a:r>
              <a:rPr lang="es-AR" dirty="0" smtClean="0"/>
              <a:t>./X</a:t>
            </a:r>
            <a:r>
              <a:rPr lang="es-AR" baseline="-25000" dirty="0" smtClean="0"/>
              <a:t>2 </a:t>
            </a:r>
            <a:r>
              <a:rPr lang="es-AR" dirty="0" smtClean="0"/>
              <a:t>+ </a:t>
            </a:r>
            <a:r>
              <a:rPr lang="es-AR" dirty="0" smtClean="0"/>
              <a:t>X</a:t>
            </a:r>
            <a:r>
              <a:rPr lang="es-AR" baseline="-25000" dirty="0" smtClean="0"/>
              <a:t>0</a:t>
            </a:r>
            <a:r>
              <a:rPr lang="es-AR" dirty="0" smtClean="0"/>
              <a:t>./X</a:t>
            </a:r>
            <a:r>
              <a:rPr lang="es-AR" baseline="-25000" dirty="0" smtClean="0"/>
              <a:t>1 </a:t>
            </a:r>
            <a:r>
              <a:rPr lang="es-AR" dirty="0" smtClean="0"/>
              <a:t>+</a:t>
            </a:r>
            <a:r>
              <a:rPr lang="es-AR" dirty="0" smtClean="0"/>
              <a:t> </a:t>
            </a:r>
            <a:r>
              <a:rPr lang="es-AR" dirty="0" smtClean="0"/>
              <a:t>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2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81" name="80 CuadroTexto"/>
          <p:cNvSpPr txBox="1"/>
          <p:nvPr/>
        </p:nvSpPr>
        <p:spPr>
          <a:xfrm>
            <a:off x="5436096" y="191683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/>
              <a:t>Y</a:t>
            </a:r>
            <a:r>
              <a:rPr lang="es-AR" baseline="-25000" dirty="0" smtClean="0"/>
              <a:t>1</a:t>
            </a:r>
            <a:r>
              <a:rPr lang="es-AR" dirty="0" smtClean="0"/>
              <a:t> </a:t>
            </a:r>
            <a:r>
              <a:rPr lang="es-AR" dirty="0" smtClean="0"/>
              <a:t>= /X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1 </a:t>
            </a:r>
            <a:r>
              <a:rPr lang="es-AR" dirty="0" smtClean="0"/>
              <a:t>+ </a:t>
            </a:r>
            <a:r>
              <a:rPr lang="es-AR" dirty="0" smtClean="0"/>
              <a:t>X</a:t>
            </a:r>
            <a:r>
              <a:rPr lang="es-AR" baseline="-25000" dirty="0" smtClean="0"/>
              <a:t>1</a:t>
            </a:r>
            <a:r>
              <a:rPr lang="es-AR" dirty="0" smtClean="0"/>
              <a:t>.X</a:t>
            </a:r>
            <a:r>
              <a:rPr lang="es-AR" baseline="-25000" dirty="0" smtClean="0"/>
              <a:t>2 </a:t>
            </a:r>
            <a:r>
              <a:rPr lang="es-AR" dirty="0" smtClean="0"/>
              <a:t>+</a:t>
            </a:r>
            <a:r>
              <a:rPr lang="es-AR" dirty="0" smtClean="0"/>
              <a:t> </a:t>
            </a:r>
            <a:r>
              <a:rPr lang="es-AR" dirty="0" smtClean="0"/>
              <a:t>/X</a:t>
            </a:r>
            <a:r>
              <a:rPr lang="es-AR" baseline="-25000" dirty="0" smtClean="0"/>
              <a:t>0</a:t>
            </a:r>
            <a:r>
              <a:rPr lang="es-AR" dirty="0" smtClean="0"/>
              <a:t>.X</a:t>
            </a:r>
            <a:r>
              <a:rPr lang="es-AR" baseline="-25000" dirty="0" smtClean="0"/>
              <a:t>2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82" name="81 Retraso"/>
          <p:cNvSpPr/>
          <p:nvPr/>
        </p:nvSpPr>
        <p:spPr bwMode="auto">
          <a:xfrm>
            <a:off x="4139952" y="2348880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82 Retraso"/>
          <p:cNvSpPr/>
          <p:nvPr/>
        </p:nvSpPr>
        <p:spPr bwMode="auto">
          <a:xfrm>
            <a:off x="4139952" y="292494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83 Retraso"/>
          <p:cNvSpPr/>
          <p:nvPr/>
        </p:nvSpPr>
        <p:spPr bwMode="auto">
          <a:xfrm>
            <a:off x="4139952" y="350100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6" name="85 Conector recto"/>
          <p:cNvCxnSpPr>
            <a:stCxn id="82" idx="3"/>
          </p:cNvCxnSpPr>
          <p:nvPr/>
        </p:nvCxnSpPr>
        <p:spPr bwMode="auto">
          <a:xfrm>
            <a:off x="4499992" y="256490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86 Luna"/>
          <p:cNvSpPr/>
          <p:nvPr/>
        </p:nvSpPr>
        <p:spPr bwMode="auto">
          <a:xfrm flipH="1">
            <a:off x="5148064" y="2852936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8" name="87 Conector recto"/>
          <p:cNvCxnSpPr/>
          <p:nvPr/>
        </p:nvCxnSpPr>
        <p:spPr bwMode="auto">
          <a:xfrm flipH="1">
            <a:off x="5796136" y="3140968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/>
        </p:nvCxnSpPr>
        <p:spPr bwMode="auto">
          <a:xfrm>
            <a:off x="4932040" y="2564904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>
            <a:stCxn id="83" idx="3"/>
            <a:endCxn id="87" idx="3"/>
          </p:cNvCxnSpPr>
          <p:nvPr/>
        </p:nvCxnSpPr>
        <p:spPr bwMode="auto">
          <a:xfrm>
            <a:off x="4499992" y="3140968"/>
            <a:ext cx="9721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>
            <a:off x="4932040" y="292494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95 Conector recto"/>
          <p:cNvCxnSpPr/>
          <p:nvPr/>
        </p:nvCxnSpPr>
        <p:spPr bwMode="auto">
          <a:xfrm>
            <a:off x="4499992" y="371703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0" name="99 Grupo"/>
          <p:cNvGrpSpPr/>
          <p:nvPr/>
        </p:nvGrpSpPr>
        <p:grpSpPr>
          <a:xfrm rot="5400000">
            <a:off x="1439652" y="1808820"/>
            <a:ext cx="504056" cy="432048"/>
            <a:chOff x="5004048" y="3933056"/>
            <a:chExt cx="504056" cy="432048"/>
          </a:xfrm>
        </p:grpSpPr>
        <p:sp>
          <p:nvSpPr>
            <p:cNvPr id="101" name="100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" name="101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 bwMode="auto">
          <a:xfrm>
            <a:off x="1259632" y="1412776"/>
            <a:ext cx="0" cy="44644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103 Conector recto"/>
          <p:cNvCxnSpPr/>
          <p:nvPr/>
        </p:nvCxnSpPr>
        <p:spPr bwMode="auto">
          <a:xfrm>
            <a:off x="1259632" y="15567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104 Conector recto"/>
          <p:cNvCxnSpPr>
            <a:endCxn id="101" idx="2"/>
          </p:cNvCxnSpPr>
          <p:nvPr/>
        </p:nvCxnSpPr>
        <p:spPr bwMode="auto">
          <a:xfrm>
            <a:off x="1691680" y="1556792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105 Conector recto"/>
          <p:cNvCxnSpPr>
            <a:stCxn id="102" idx="6"/>
          </p:cNvCxnSpPr>
          <p:nvPr/>
        </p:nvCxnSpPr>
        <p:spPr bwMode="auto">
          <a:xfrm>
            <a:off x="1691680" y="2276872"/>
            <a:ext cx="0" cy="3600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7" name="106 Grupo"/>
          <p:cNvGrpSpPr/>
          <p:nvPr/>
        </p:nvGrpSpPr>
        <p:grpSpPr>
          <a:xfrm rot="5400000">
            <a:off x="2303748" y="1808820"/>
            <a:ext cx="504056" cy="432048"/>
            <a:chOff x="5004048" y="3933056"/>
            <a:chExt cx="504056" cy="432048"/>
          </a:xfrm>
        </p:grpSpPr>
        <p:sp>
          <p:nvSpPr>
            <p:cNvPr id="108" name="107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9" name="108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10" name="109 Conector recto"/>
          <p:cNvCxnSpPr/>
          <p:nvPr/>
        </p:nvCxnSpPr>
        <p:spPr bwMode="auto">
          <a:xfrm>
            <a:off x="2123728" y="1412776"/>
            <a:ext cx="0" cy="44644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110 Conector recto"/>
          <p:cNvCxnSpPr/>
          <p:nvPr/>
        </p:nvCxnSpPr>
        <p:spPr bwMode="auto">
          <a:xfrm>
            <a:off x="2123728" y="15567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111 Conector recto"/>
          <p:cNvCxnSpPr>
            <a:endCxn id="108" idx="2"/>
          </p:cNvCxnSpPr>
          <p:nvPr/>
        </p:nvCxnSpPr>
        <p:spPr bwMode="auto">
          <a:xfrm>
            <a:off x="2555776" y="1556792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112 Conector recto"/>
          <p:cNvCxnSpPr>
            <a:stCxn id="109" idx="6"/>
          </p:cNvCxnSpPr>
          <p:nvPr/>
        </p:nvCxnSpPr>
        <p:spPr bwMode="auto">
          <a:xfrm>
            <a:off x="2555776" y="2276872"/>
            <a:ext cx="0" cy="3600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4" name="113 Grupo"/>
          <p:cNvGrpSpPr/>
          <p:nvPr/>
        </p:nvGrpSpPr>
        <p:grpSpPr>
          <a:xfrm rot="5400000">
            <a:off x="3167844" y="1808820"/>
            <a:ext cx="504056" cy="432048"/>
            <a:chOff x="5004048" y="3933056"/>
            <a:chExt cx="504056" cy="432048"/>
          </a:xfrm>
        </p:grpSpPr>
        <p:sp>
          <p:nvSpPr>
            <p:cNvPr id="115" name="114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6" name="115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17" name="116 Conector recto"/>
          <p:cNvCxnSpPr/>
          <p:nvPr/>
        </p:nvCxnSpPr>
        <p:spPr bwMode="auto">
          <a:xfrm>
            <a:off x="2987824" y="1412776"/>
            <a:ext cx="0" cy="44644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117 Conector recto"/>
          <p:cNvCxnSpPr/>
          <p:nvPr/>
        </p:nvCxnSpPr>
        <p:spPr bwMode="auto">
          <a:xfrm>
            <a:off x="2987824" y="15567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118 Conector recto"/>
          <p:cNvCxnSpPr>
            <a:endCxn id="115" idx="2"/>
          </p:cNvCxnSpPr>
          <p:nvPr/>
        </p:nvCxnSpPr>
        <p:spPr bwMode="auto">
          <a:xfrm>
            <a:off x="3419872" y="1556792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119 Conector recto"/>
          <p:cNvCxnSpPr>
            <a:stCxn id="116" idx="6"/>
          </p:cNvCxnSpPr>
          <p:nvPr/>
        </p:nvCxnSpPr>
        <p:spPr bwMode="auto">
          <a:xfrm>
            <a:off x="3419872" y="2276872"/>
            <a:ext cx="0" cy="3600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120 CuadroTexto"/>
          <p:cNvSpPr txBox="1"/>
          <p:nvPr/>
        </p:nvSpPr>
        <p:spPr>
          <a:xfrm>
            <a:off x="1043608" y="583720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x</a:t>
            </a:r>
            <a:r>
              <a:rPr lang="es-AR" sz="2000" baseline="-25000" dirty="0" smtClean="0"/>
              <a:t>0</a:t>
            </a:r>
            <a:r>
              <a:rPr lang="es-AR" sz="2000" dirty="0" smtClean="0"/>
              <a:t>   /x</a:t>
            </a:r>
            <a:r>
              <a:rPr lang="es-AR" sz="2000" baseline="-25000" dirty="0" smtClean="0"/>
              <a:t>0</a:t>
            </a:r>
            <a:r>
              <a:rPr lang="es-AR" sz="2000" dirty="0" smtClean="0"/>
              <a:t>   x</a:t>
            </a:r>
            <a:r>
              <a:rPr lang="es-AR" sz="2000" baseline="-25000" dirty="0" smtClean="0"/>
              <a:t>1</a:t>
            </a:r>
            <a:r>
              <a:rPr lang="es-AR" sz="2000" dirty="0" smtClean="0"/>
              <a:t>   /x</a:t>
            </a:r>
            <a:r>
              <a:rPr lang="es-AR" sz="2000" baseline="-25000" dirty="0" smtClean="0"/>
              <a:t>1</a:t>
            </a:r>
            <a:r>
              <a:rPr lang="es-AR" sz="2000" dirty="0" smtClean="0"/>
              <a:t>  x</a:t>
            </a:r>
            <a:r>
              <a:rPr lang="es-AR" sz="2000" baseline="-25000" dirty="0" smtClean="0"/>
              <a:t>2</a:t>
            </a:r>
            <a:r>
              <a:rPr lang="es-AR" sz="2000" dirty="0" smtClean="0"/>
              <a:t>  /x</a:t>
            </a:r>
            <a:r>
              <a:rPr lang="es-AR" sz="2000" baseline="-25000" dirty="0" smtClean="0"/>
              <a:t>2</a:t>
            </a:r>
            <a:endParaRPr lang="es-AR" sz="2000" baseline="-25000" dirty="0"/>
          </a:p>
        </p:txBody>
      </p:sp>
      <p:cxnSp>
        <p:nvCxnSpPr>
          <p:cNvPr id="122" name="121 Conector recto"/>
          <p:cNvCxnSpPr/>
          <p:nvPr/>
        </p:nvCxnSpPr>
        <p:spPr bwMode="auto">
          <a:xfrm>
            <a:off x="1691680" y="2420888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122 Conector recto"/>
          <p:cNvCxnSpPr>
            <a:endCxn id="82" idx="1"/>
          </p:cNvCxnSpPr>
          <p:nvPr/>
        </p:nvCxnSpPr>
        <p:spPr bwMode="auto">
          <a:xfrm>
            <a:off x="2123728" y="2564904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123 Elipse"/>
          <p:cNvSpPr/>
          <p:nvPr/>
        </p:nvSpPr>
        <p:spPr bwMode="auto">
          <a:xfrm>
            <a:off x="2051720" y="249289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5" name="124 Elipse"/>
          <p:cNvSpPr/>
          <p:nvPr/>
        </p:nvSpPr>
        <p:spPr bwMode="auto">
          <a:xfrm>
            <a:off x="1619672" y="23488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6" name="125 Elipse"/>
          <p:cNvSpPr/>
          <p:nvPr/>
        </p:nvSpPr>
        <p:spPr bwMode="auto">
          <a:xfrm>
            <a:off x="3347864" y="264529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7" name="126 Elipse"/>
          <p:cNvSpPr/>
          <p:nvPr/>
        </p:nvSpPr>
        <p:spPr bwMode="auto">
          <a:xfrm>
            <a:off x="2483768" y="314096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9" name="128 Conector recto"/>
          <p:cNvCxnSpPr/>
          <p:nvPr/>
        </p:nvCxnSpPr>
        <p:spPr bwMode="auto">
          <a:xfrm>
            <a:off x="2555776" y="3212976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130 Conector recto"/>
          <p:cNvCxnSpPr/>
          <p:nvPr/>
        </p:nvCxnSpPr>
        <p:spPr bwMode="auto">
          <a:xfrm>
            <a:off x="2123728" y="4941168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131 Elipse"/>
          <p:cNvSpPr/>
          <p:nvPr/>
        </p:nvSpPr>
        <p:spPr bwMode="auto">
          <a:xfrm>
            <a:off x="1187624" y="29969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3" name="132 Conector recto"/>
          <p:cNvCxnSpPr/>
          <p:nvPr/>
        </p:nvCxnSpPr>
        <p:spPr bwMode="auto">
          <a:xfrm>
            <a:off x="1259632" y="3645024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134 Conector recto"/>
          <p:cNvCxnSpPr/>
          <p:nvPr/>
        </p:nvCxnSpPr>
        <p:spPr bwMode="auto">
          <a:xfrm>
            <a:off x="2987824" y="3789040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135 Elipse"/>
          <p:cNvSpPr/>
          <p:nvPr/>
        </p:nvSpPr>
        <p:spPr bwMode="auto">
          <a:xfrm>
            <a:off x="1187624" y="357301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8" name="137 Elipse"/>
          <p:cNvSpPr/>
          <p:nvPr/>
        </p:nvSpPr>
        <p:spPr bwMode="auto">
          <a:xfrm>
            <a:off x="2915816" y="371703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9" name="138 Conector recto"/>
          <p:cNvCxnSpPr/>
          <p:nvPr/>
        </p:nvCxnSpPr>
        <p:spPr bwMode="auto">
          <a:xfrm>
            <a:off x="2123728" y="4365104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139 Conector recto"/>
          <p:cNvCxnSpPr/>
          <p:nvPr/>
        </p:nvCxnSpPr>
        <p:spPr bwMode="auto">
          <a:xfrm>
            <a:off x="2987824" y="4797152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140 Elipse"/>
          <p:cNvSpPr/>
          <p:nvPr/>
        </p:nvSpPr>
        <p:spPr bwMode="auto">
          <a:xfrm>
            <a:off x="2051720" y="486916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2" name="141 Elipse"/>
          <p:cNvSpPr/>
          <p:nvPr/>
        </p:nvSpPr>
        <p:spPr bwMode="auto">
          <a:xfrm>
            <a:off x="2051720" y="429309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3" name="142 Elipse"/>
          <p:cNvSpPr/>
          <p:nvPr/>
        </p:nvSpPr>
        <p:spPr bwMode="auto">
          <a:xfrm>
            <a:off x="2915816" y="472514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4" name="143 CuadroTexto"/>
          <p:cNvSpPr txBox="1"/>
          <p:nvPr/>
        </p:nvSpPr>
        <p:spPr>
          <a:xfrm>
            <a:off x="608416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</a:t>
            </a:r>
            <a:r>
              <a:rPr lang="es-AR" baseline="-25000" dirty="0" smtClean="0"/>
              <a:t>0</a:t>
            </a:r>
            <a:endParaRPr lang="es-AR" baseline="-25000" dirty="0"/>
          </a:p>
        </p:txBody>
      </p:sp>
      <p:cxnSp>
        <p:nvCxnSpPr>
          <p:cNvPr id="145" name="144 Conector recto"/>
          <p:cNvCxnSpPr/>
          <p:nvPr/>
        </p:nvCxnSpPr>
        <p:spPr bwMode="auto">
          <a:xfrm>
            <a:off x="1259632" y="3068960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145 Conector recto"/>
          <p:cNvCxnSpPr/>
          <p:nvPr/>
        </p:nvCxnSpPr>
        <p:spPr bwMode="auto">
          <a:xfrm>
            <a:off x="3419872" y="2708920"/>
            <a:ext cx="711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153 Conector recto"/>
          <p:cNvCxnSpPr/>
          <p:nvPr/>
        </p:nvCxnSpPr>
        <p:spPr bwMode="auto">
          <a:xfrm flipV="1">
            <a:off x="4932040" y="3356992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155 Conector recto"/>
          <p:cNvCxnSpPr/>
          <p:nvPr/>
        </p:nvCxnSpPr>
        <p:spPr bwMode="auto">
          <a:xfrm>
            <a:off x="4932040" y="335699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156 Retraso"/>
          <p:cNvSpPr/>
          <p:nvPr/>
        </p:nvSpPr>
        <p:spPr bwMode="auto">
          <a:xfrm>
            <a:off x="4139952" y="4077072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8" name="157 Retraso"/>
          <p:cNvSpPr/>
          <p:nvPr/>
        </p:nvSpPr>
        <p:spPr bwMode="auto">
          <a:xfrm>
            <a:off x="4139952" y="4653136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" name="158 Retraso"/>
          <p:cNvSpPr/>
          <p:nvPr/>
        </p:nvSpPr>
        <p:spPr bwMode="auto">
          <a:xfrm>
            <a:off x="4139952" y="5229200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0" name="159 Conector recto"/>
          <p:cNvCxnSpPr>
            <a:stCxn id="157" idx="3"/>
          </p:cNvCxnSpPr>
          <p:nvPr/>
        </p:nvCxnSpPr>
        <p:spPr bwMode="auto">
          <a:xfrm>
            <a:off x="4499992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160 Luna"/>
          <p:cNvSpPr/>
          <p:nvPr/>
        </p:nvSpPr>
        <p:spPr bwMode="auto">
          <a:xfrm flipH="1">
            <a:off x="5148064" y="4581128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2" name="161 Conector recto"/>
          <p:cNvCxnSpPr/>
          <p:nvPr/>
        </p:nvCxnSpPr>
        <p:spPr bwMode="auto">
          <a:xfrm flipH="1">
            <a:off x="5796136" y="4869160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162 Conector recto"/>
          <p:cNvCxnSpPr/>
          <p:nvPr/>
        </p:nvCxnSpPr>
        <p:spPr bwMode="auto">
          <a:xfrm>
            <a:off x="4932040" y="4293096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163 Conector recto"/>
          <p:cNvCxnSpPr>
            <a:stCxn id="158" idx="3"/>
            <a:endCxn id="161" idx="3"/>
          </p:cNvCxnSpPr>
          <p:nvPr/>
        </p:nvCxnSpPr>
        <p:spPr bwMode="auto">
          <a:xfrm>
            <a:off x="4499992" y="4869160"/>
            <a:ext cx="9721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164 Conector recto"/>
          <p:cNvCxnSpPr/>
          <p:nvPr/>
        </p:nvCxnSpPr>
        <p:spPr bwMode="auto">
          <a:xfrm>
            <a:off x="4932040" y="465313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165 Conector recto"/>
          <p:cNvCxnSpPr/>
          <p:nvPr/>
        </p:nvCxnSpPr>
        <p:spPr bwMode="auto">
          <a:xfrm>
            <a:off x="4499992" y="544522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167 Conector recto"/>
          <p:cNvCxnSpPr/>
          <p:nvPr/>
        </p:nvCxnSpPr>
        <p:spPr bwMode="auto">
          <a:xfrm flipV="1">
            <a:off x="4932040" y="5085184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168 Conector recto"/>
          <p:cNvCxnSpPr/>
          <p:nvPr/>
        </p:nvCxnSpPr>
        <p:spPr bwMode="auto">
          <a:xfrm>
            <a:off x="4932040" y="508518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176 Conector recto"/>
          <p:cNvCxnSpPr/>
          <p:nvPr/>
        </p:nvCxnSpPr>
        <p:spPr bwMode="auto">
          <a:xfrm>
            <a:off x="1691680" y="4221088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177 Elipse"/>
          <p:cNvSpPr/>
          <p:nvPr/>
        </p:nvSpPr>
        <p:spPr bwMode="auto">
          <a:xfrm>
            <a:off x="1619672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0" name="179 Conector recto"/>
          <p:cNvCxnSpPr/>
          <p:nvPr/>
        </p:nvCxnSpPr>
        <p:spPr bwMode="auto">
          <a:xfrm>
            <a:off x="1691680" y="5373216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180 Conector recto"/>
          <p:cNvCxnSpPr/>
          <p:nvPr/>
        </p:nvCxnSpPr>
        <p:spPr bwMode="auto">
          <a:xfrm>
            <a:off x="2987824" y="5517232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181 Elipse"/>
          <p:cNvSpPr/>
          <p:nvPr/>
        </p:nvSpPr>
        <p:spPr bwMode="auto">
          <a:xfrm>
            <a:off x="1619672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3" name="182 Elipse"/>
          <p:cNvSpPr/>
          <p:nvPr/>
        </p:nvSpPr>
        <p:spPr bwMode="auto">
          <a:xfrm>
            <a:off x="2915816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" name="183 CuadroTexto"/>
          <p:cNvSpPr txBox="1"/>
          <p:nvPr/>
        </p:nvSpPr>
        <p:spPr>
          <a:xfrm>
            <a:off x="6084168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Y</a:t>
            </a:r>
            <a:r>
              <a:rPr lang="es-AR" baseline="-25000" dirty="0" smtClean="0"/>
              <a:t>1</a:t>
            </a:r>
            <a:endParaRPr lang="es-AR" baseline="-25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6465</TotalTime>
  <Words>231</Words>
  <Application>Microsoft Office PowerPoint</Application>
  <PresentationFormat>Presentación en pantalla (4:3)</PresentationFormat>
  <Paragraphs>100</Paragraphs>
  <Slides>5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Radial</vt:lpstr>
      <vt:lpstr>Ecuación</vt:lpstr>
      <vt:lpstr>Microsoft Editor de ecuaciones 3.0</vt:lpstr>
      <vt:lpstr>SISTEMAS COMBINACIONALES</vt:lpstr>
      <vt:lpstr>Definición</vt:lpstr>
      <vt:lpstr>Tabla de verdad</vt:lpstr>
      <vt:lpstr>Simplificación</vt:lpstr>
      <vt:lpstr>Implementación</vt:lpstr>
    </vt:vector>
  </TitlesOfParts>
  <Company>UCC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Microelectrónica</dc:creator>
  <cp:lastModifiedBy>usuario</cp:lastModifiedBy>
  <cp:revision>625</cp:revision>
  <dcterms:created xsi:type="dcterms:W3CDTF">2005-10-04T20:37:01Z</dcterms:created>
  <dcterms:modified xsi:type="dcterms:W3CDTF">2015-08-10T03:33:21Z</dcterms:modified>
</cp:coreProperties>
</file>