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  <p:sldId id="261" r:id="rId6"/>
    <p:sldId id="262" r:id="rId7"/>
    <p:sldId id="265" r:id="rId8"/>
    <p:sldId id="268" r:id="rId9"/>
    <p:sldId id="266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24/2/2022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w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4342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</a:rPr>
              <a:t>Arquitectura</a:t>
            </a:r>
            <a:r>
              <a:rPr lang="en-US" sz="2400" i="1" dirty="0" smtClean="0">
                <a:latin typeface="Times New Roman" pitchFamily="18" charset="0"/>
              </a:rPr>
              <a:t> de </a:t>
            </a:r>
            <a:r>
              <a:rPr lang="en-US" sz="2400" i="1" dirty="0" err="1" smtClean="0">
                <a:latin typeface="Times New Roman" pitchFamily="18" charset="0"/>
              </a:rPr>
              <a:t>computadoras</a:t>
            </a:r>
            <a:r>
              <a:rPr lang="en-US" sz="2400" i="1" dirty="0" smtClean="0">
                <a:latin typeface="Times New Roman" pitchFamily="18" charset="0"/>
              </a:rPr>
              <a:t> I </a:t>
            </a:r>
            <a:endParaRPr lang="en-GB" sz="2400" i="1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936" y="3595688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Luis Eduardo Toledo</a:t>
            </a:r>
            <a:endParaRPr lang="en-GB" sz="1800" dirty="0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SISTEMAS COMBINACIONALES (CONTINUACIÓN)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MULTIPLEXOR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5536" y="11967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Un multiplexor es un circuito combinatorio que selecciona información binaria de una entre muchas líneas de entrada y la dirige a una sola línea de salida.</a:t>
            </a:r>
            <a:endParaRPr lang="es-AR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614873"/>
            <a:ext cx="5862425" cy="39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6660232" y="283144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Hay </a:t>
            </a:r>
            <a:r>
              <a:rPr lang="es-AR" sz="2400" b="1" i="1" dirty="0" smtClean="0">
                <a:solidFill>
                  <a:srgbClr val="FF0000"/>
                </a:solidFill>
              </a:rPr>
              <a:t>2</a:t>
            </a:r>
            <a:r>
              <a:rPr lang="es-AR" sz="2400" b="1" i="1" baseline="30000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/>
              <a:t> líneas de entrada y </a:t>
            </a:r>
            <a:r>
              <a:rPr lang="es-AR" sz="2400" b="1" i="1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/>
              <a:t> líneas de selección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IMPLEMENTACIÓN DE UNA FUNCIÓN BOOLEANA MEDIANTE MULTIPLEXOR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87524" y="1088740"/>
            <a:ext cx="8460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Se puede implementar una función booleana de </a:t>
            </a:r>
            <a:r>
              <a:rPr lang="es-AR" sz="2400" b="1" i="1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/>
              <a:t> variables con un multiplexor que tiene </a:t>
            </a:r>
            <a:r>
              <a:rPr lang="es-AR" sz="2400" b="1" i="1" dirty="0" smtClean="0">
                <a:solidFill>
                  <a:srgbClr val="FF0000"/>
                </a:solidFill>
              </a:rPr>
              <a:t>n-1</a:t>
            </a:r>
            <a:r>
              <a:rPr lang="es-AR" sz="2400" dirty="0" smtClean="0"/>
              <a:t> entradas de selección. Las primeras </a:t>
            </a:r>
            <a:r>
              <a:rPr lang="es-AR" sz="2400" b="1" i="1" dirty="0" smtClean="0">
                <a:solidFill>
                  <a:srgbClr val="FF0000"/>
                </a:solidFill>
              </a:rPr>
              <a:t>n-1</a:t>
            </a:r>
            <a:r>
              <a:rPr lang="es-AR" sz="2400" dirty="0" smtClean="0"/>
              <a:t> variables de la función se conectan a las entradas de selección del multiplexor. La variable que resta de la función se la utiliza para la entrada de datos.</a:t>
            </a:r>
            <a:endParaRPr lang="es-AR" sz="2400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247691" y="2997200"/>
          <a:ext cx="13684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cuación" r:id="rId5" imgW="723600" imgH="342720" progId="Equation.3">
                  <p:embed/>
                </p:oleObj>
              </mc:Choice>
              <mc:Fallback>
                <p:oleObj name="Ecuación" r:id="rId5" imgW="72360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91" y="2997200"/>
                        <a:ext cx="13684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084078" y="3028766"/>
            <a:ext cx="126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F(X,Y,Z)</a:t>
            </a:r>
            <a:r>
              <a:rPr lang="es-AR" sz="2000" dirty="0" smtClean="0"/>
              <a:t> = </a:t>
            </a:r>
            <a:endParaRPr lang="es-AR" sz="2000" dirty="0"/>
          </a:p>
        </p:txBody>
      </p:sp>
      <p:grpSp>
        <p:nvGrpSpPr>
          <p:cNvPr id="15" name="14 Grupo"/>
          <p:cNvGrpSpPr/>
          <p:nvPr/>
        </p:nvGrpSpPr>
        <p:grpSpPr>
          <a:xfrm>
            <a:off x="431540" y="3147355"/>
            <a:ext cx="1656184" cy="3413993"/>
            <a:chOff x="4788024" y="2348880"/>
            <a:chExt cx="1656184" cy="3413993"/>
          </a:xfrm>
        </p:grpSpPr>
        <p:cxnSp>
          <p:nvCxnSpPr>
            <p:cNvPr id="16" name="15 Conector recto"/>
            <p:cNvCxnSpPr/>
            <p:nvPr/>
          </p:nvCxnSpPr>
          <p:spPr bwMode="auto">
            <a:xfrm>
              <a:off x="4788024" y="2780928"/>
              <a:ext cx="15841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16 Conector recto"/>
            <p:cNvCxnSpPr/>
            <p:nvPr/>
          </p:nvCxnSpPr>
          <p:spPr bwMode="auto">
            <a:xfrm>
              <a:off x="5940152" y="2450505"/>
              <a:ext cx="0" cy="33123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17 CuadroTexto"/>
            <p:cNvSpPr txBox="1"/>
            <p:nvPr/>
          </p:nvSpPr>
          <p:spPr>
            <a:xfrm>
              <a:off x="4788024" y="234888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X   Y   Z</a:t>
              </a:r>
              <a:r>
                <a:rPr lang="es-AR" sz="2400" baseline="-25000" dirty="0" smtClean="0"/>
                <a:t> </a:t>
              </a:r>
              <a:r>
                <a:rPr lang="es-AR" sz="2400" dirty="0" smtClean="0"/>
                <a:t>    F</a:t>
              </a:r>
              <a:endParaRPr lang="es-AR" sz="24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788024" y="278092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0   0   0    0</a:t>
              </a:r>
              <a:endParaRPr lang="es-AR" sz="2400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788024" y="314096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0   0   1    1</a:t>
              </a:r>
              <a:endParaRPr lang="es-AR" sz="24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788024" y="4869160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1   1   0    1</a:t>
              </a:r>
              <a:endParaRPr lang="es-AR" sz="24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88024" y="4538737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1   0   1    0</a:t>
              </a:r>
              <a:endParaRPr lang="es-AR" sz="24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788024" y="417869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1   0   0    0</a:t>
              </a:r>
              <a:endParaRPr lang="es-AR" sz="24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788024" y="345861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0   1   0    1</a:t>
              </a:r>
              <a:endParaRPr lang="es-AR" sz="24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788024" y="381865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0   1   1    0</a:t>
              </a:r>
              <a:endParaRPr lang="es-AR" sz="24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788024" y="5229200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1   1   1    1</a:t>
              </a:r>
              <a:endParaRPr lang="es-AR" sz="2400" dirty="0"/>
            </a:p>
          </p:txBody>
        </p:sp>
      </p:grpSp>
      <p:sp>
        <p:nvSpPr>
          <p:cNvPr id="27" name="26 Cerrar llave"/>
          <p:cNvSpPr/>
          <p:nvPr/>
        </p:nvSpPr>
        <p:spPr>
          <a:xfrm>
            <a:off x="2088430" y="3753036"/>
            <a:ext cx="216024" cy="50405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CuadroTexto"/>
          <p:cNvSpPr txBox="1"/>
          <p:nvPr/>
        </p:nvSpPr>
        <p:spPr>
          <a:xfrm>
            <a:off x="2376462" y="3753036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F=Z</a:t>
            </a:r>
            <a:endParaRPr lang="es-AR" sz="2400" dirty="0"/>
          </a:p>
        </p:txBody>
      </p:sp>
      <p:sp>
        <p:nvSpPr>
          <p:cNvPr id="29" name="28 Cerrar llave"/>
          <p:cNvSpPr/>
          <p:nvPr/>
        </p:nvSpPr>
        <p:spPr>
          <a:xfrm>
            <a:off x="2088430" y="4401108"/>
            <a:ext cx="216024" cy="50405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2376462" y="4407495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F=/Z</a:t>
            </a:r>
            <a:endParaRPr lang="es-AR" sz="2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412466" y="5163579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F=0</a:t>
            </a:r>
            <a:endParaRPr lang="es-AR" sz="2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376462" y="5847655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F=1</a:t>
            </a:r>
            <a:endParaRPr lang="es-AR" sz="2400" dirty="0"/>
          </a:p>
        </p:txBody>
      </p:sp>
      <p:sp>
        <p:nvSpPr>
          <p:cNvPr id="33" name="32 Cerrar llave"/>
          <p:cNvSpPr/>
          <p:nvPr/>
        </p:nvSpPr>
        <p:spPr>
          <a:xfrm>
            <a:off x="2088430" y="5841268"/>
            <a:ext cx="216024" cy="50405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Cerrar llave"/>
          <p:cNvSpPr/>
          <p:nvPr/>
        </p:nvSpPr>
        <p:spPr>
          <a:xfrm>
            <a:off x="2088430" y="5121188"/>
            <a:ext cx="216024" cy="50405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2" name="51 Grupo"/>
          <p:cNvGrpSpPr/>
          <p:nvPr/>
        </p:nvGrpSpPr>
        <p:grpSpPr>
          <a:xfrm>
            <a:off x="4932040" y="3609020"/>
            <a:ext cx="3492388" cy="2808312"/>
            <a:chOff x="4535996" y="3717032"/>
            <a:chExt cx="3492388" cy="2808312"/>
          </a:xfrm>
        </p:grpSpPr>
        <p:sp>
          <p:nvSpPr>
            <p:cNvPr id="43" name="42 CuadroTexto"/>
            <p:cNvSpPr txBox="1"/>
            <p:nvPr/>
          </p:nvSpPr>
          <p:spPr>
            <a:xfrm>
              <a:off x="7560332" y="4653136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F</a:t>
              </a:r>
              <a:endParaRPr lang="es-AR" sz="2400" dirty="0"/>
            </a:p>
          </p:txBody>
        </p:sp>
        <p:grpSp>
          <p:nvGrpSpPr>
            <p:cNvPr id="50" name="49 Grupo"/>
            <p:cNvGrpSpPr/>
            <p:nvPr/>
          </p:nvGrpSpPr>
          <p:grpSpPr>
            <a:xfrm>
              <a:off x="4535996" y="3717032"/>
              <a:ext cx="3168352" cy="2808312"/>
              <a:chOff x="4283968" y="3681028"/>
              <a:chExt cx="3168352" cy="2808312"/>
            </a:xfrm>
          </p:grpSpPr>
          <p:sp>
            <p:nvSpPr>
              <p:cNvPr id="35" name="34 Rectángulo"/>
              <p:cNvSpPr/>
              <p:nvPr/>
            </p:nvSpPr>
            <p:spPr>
              <a:xfrm>
                <a:off x="5184068" y="3681028"/>
                <a:ext cx="1764196" cy="28083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7" name="36 Conector recto de flecha"/>
              <p:cNvCxnSpPr/>
              <p:nvPr/>
            </p:nvCxnSpPr>
            <p:spPr>
              <a:xfrm>
                <a:off x="6948264" y="5085184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 de flecha"/>
              <p:cNvCxnSpPr/>
              <p:nvPr/>
            </p:nvCxnSpPr>
            <p:spPr>
              <a:xfrm>
                <a:off x="4680012" y="5805264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 de flecha"/>
              <p:cNvCxnSpPr/>
              <p:nvPr/>
            </p:nvCxnSpPr>
            <p:spPr>
              <a:xfrm>
                <a:off x="4680012" y="6093296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 de flecha"/>
              <p:cNvCxnSpPr/>
              <p:nvPr/>
            </p:nvCxnSpPr>
            <p:spPr>
              <a:xfrm>
                <a:off x="4680012" y="5542384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 de flecha"/>
              <p:cNvCxnSpPr/>
              <p:nvPr/>
            </p:nvCxnSpPr>
            <p:spPr>
              <a:xfrm>
                <a:off x="4680012" y="5237584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41 CuadroTexto"/>
              <p:cNvSpPr txBox="1"/>
              <p:nvPr/>
            </p:nvSpPr>
            <p:spPr>
              <a:xfrm>
                <a:off x="4283968" y="5013176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 Z</a:t>
                </a:r>
              </a:p>
              <a:p>
                <a:r>
                  <a:rPr lang="es-AR" sz="2000" dirty="0" smtClean="0"/>
                  <a:t>/Z</a:t>
                </a:r>
              </a:p>
              <a:p>
                <a:r>
                  <a:rPr lang="es-AR" sz="2000" dirty="0" smtClean="0"/>
                  <a:t> 0</a:t>
                </a:r>
              </a:p>
              <a:p>
                <a:r>
                  <a:rPr lang="es-AR" sz="2000" dirty="0" smtClean="0"/>
                  <a:t> 1</a:t>
                </a:r>
                <a:endParaRPr lang="es-AR" sz="2000" dirty="0"/>
              </a:p>
            </p:txBody>
          </p:sp>
          <p:cxnSp>
            <p:nvCxnSpPr>
              <p:cNvPr id="44" name="43 Conector recto de flecha"/>
              <p:cNvCxnSpPr/>
              <p:nvPr/>
            </p:nvCxnSpPr>
            <p:spPr>
              <a:xfrm>
                <a:off x="4680012" y="4665330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 de flecha"/>
              <p:cNvCxnSpPr/>
              <p:nvPr/>
            </p:nvCxnSpPr>
            <p:spPr>
              <a:xfrm>
                <a:off x="4680012" y="4305290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45 CuadroTexto"/>
              <p:cNvSpPr txBox="1"/>
              <p:nvPr/>
            </p:nvSpPr>
            <p:spPr>
              <a:xfrm>
                <a:off x="4391980" y="4089266"/>
                <a:ext cx="4320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Y</a:t>
                </a:r>
              </a:p>
              <a:p>
                <a:r>
                  <a:rPr lang="es-AR" sz="2000" dirty="0" smtClean="0"/>
                  <a:t>X</a:t>
                </a:r>
                <a:endParaRPr lang="es-AR" sz="2000" dirty="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5148064" y="3687415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MUX de 4 x 1</a:t>
                </a:r>
                <a:endParaRPr lang="es-AR" sz="2400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5184068" y="4125270"/>
                <a:ext cx="4320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S</a:t>
                </a:r>
                <a:r>
                  <a:rPr lang="es-AR" sz="2000" baseline="-25000" dirty="0" smtClean="0"/>
                  <a:t>0</a:t>
                </a:r>
              </a:p>
              <a:p>
                <a:r>
                  <a:rPr lang="es-AR" sz="2000" dirty="0" smtClean="0"/>
                  <a:t>S</a:t>
                </a:r>
                <a:r>
                  <a:rPr lang="es-AR" sz="2000" baseline="-25000" dirty="0" smtClean="0"/>
                  <a:t>1</a:t>
                </a:r>
                <a:endParaRPr lang="es-AR" sz="2000" baseline="-25000" dirty="0"/>
              </a:p>
            </p:txBody>
          </p:sp>
          <p:sp>
            <p:nvSpPr>
              <p:cNvPr id="49" name="48 CuadroTexto"/>
              <p:cNvSpPr txBox="1"/>
              <p:nvPr/>
            </p:nvSpPr>
            <p:spPr>
              <a:xfrm>
                <a:off x="5184068" y="4977172"/>
                <a:ext cx="3960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0</a:t>
                </a:r>
              </a:p>
              <a:p>
                <a:r>
                  <a:rPr lang="es-AR" sz="2000" dirty="0" smtClean="0"/>
                  <a:t>1</a:t>
                </a:r>
              </a:p>
              <a:p>
                <a:r>
                  <a:rPr lang="es-AR" sz="2000" dirty="0" smtClean="0"/>
                  <a:t>2</a:t>
                </a:r>
              </a:p>
              <a:p>
                <a:r>
                  <a:rPr lang="es-AR" sz="2000" dirty="0" smtClean="0"/>
                  <a:t>3</a:t>
                </a:r>
                <a:endParaRPr lang="es-AR" sz="2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animBg="1"/>
      <p:bldP spid="28" grpId="0"/>
      <p:bldP spid="29" grpId="0" animBg="1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3205" y="1662447"/>
            <a:ext cx="56292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IMPLEMENTACIÓN DE UNA FUNCIÓN BOOLEANA MEDIANTE MULTIPLEXOR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3863132" y="1232756"/>
          <a:ext cx="27368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cuación" r:id="rId6" imgW="1447560" imgH="342720" progId="Equation.3">
                  <p:embed/>
                </p:oleObj>
              </mc:Choice>
              <mc:Fallback>
                <p:oleObj name="Ecuación" r:id="rId6" imgW="14475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132" y="1232756"/>
                        <a:ext cx="273685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2339752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F(A,B,C,D)</a:t>
            </a:r>
            <a:r>
              <a:rPr lang="es-AR" sz="2000" dirty="0" smtClean="0"/>
              <a:t> = </a:t>
            </a:r>
            <a:endParaRPr lang="es-AR" sz="20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3508" y="1880828"/>
            <a:ext cx="2895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56793"/>
            <a:ext cx="2592288" cy="25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SUMADOR PARALELO BINARIO (4 BITS)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413" y="1052736"/>
            <a:ext cx="8136011" cy="23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2828" y="3645024"/>
            <a:ext cx="3998764" cy="313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97771" y="3284984"/>
            <a:ext cx="2358405" cy="207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61033" y="5661248"/>
            <a:ext cx="3259239" cy="88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COMPLEMENTO A LA BASE Y A LA BASE-1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Existen dos tipos de complementos para cada sistema de base </a:t>
            </a:r>
            <a:r>
              <a:rPr lang="el-GR" sz="2400" dirty="0" smtClean="0"/>
              <a:t>β</a:t>
            </a:r>
            <a:r>
              <a:rPr lang="es-AR" sz="2400" dirty="0" smtClean="0"/>
              <a:t>. El complemento a la base y el complemento a la base-1.  </a:t>
            </a:r>
            <a:endParaRPr lang="es-AR" sz="2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3528" y="2381979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Cuando el valor de la base se sustituye en el nombre, los dos tipos se conocen como </a:t>
            </a:r>
            <a:r>
              <a:rPr lang="es-AR" sz="2400" dirty="0" smtClean="0">
                <a:solidFill>
                  <a:srgbClr val="FF0000"/>
                </a:solidFill>
              </a:rPr>
              <a:t>complemento a 2 </a:t>
            </a:r>
            <a:r>
              <a:rPr lang="es-AR" sz="2400" dirty="0" smtClean="0"/>
              <a:t>y </a:t>
            </a:r>
            <a:r>
              <a:rPr lang="es-AR" sz="2400" dirty="0" smtClean="0">
                <a:solidFill>
                  <a:srgbClr val="FF0000"/>
                </a:solidFill>
              </a:rPr>
              <a:t>complemento a 1 </a:t>
            </a:r>
            <a:r>
              <a:rPr lang="es-AR" sz="2400" dirty="0" smtClean="0"/>
              <a:t>en el sistema binario y como complemento a 10 y complemento a 9 en el sistema decimal.  </a:t>
            </a:r>
            <a:endParaRPr lang="es-AR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396615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Dado un número </a:t>
            </a:r>
            <a:r>
              <a:rPr lang="es-AR" sz="2400" b="1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/>
              <a:t> en base </a:t>
            </a:r>
            <a:r>
              <a:rPr lang="el-GR" sz="2400" b="1" dirty="0" smtClean="0">
                <a:solidFill>
                  <a:srgbClr val="FF0000"/>
                </a:solidFill>
              </a:rPr>
              <a:t>β</a:t>
            </a:r>
            <a:r>
              <a:rPr lang="es-AR" sz="2400" dirty="0" smtClean="0"/>
              <a:t> que tiene </a:t>
            </a:r>
            <a:r>
              <a:rPr lang="es-AR" sz="2400" b="1" i="1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/>
              <a:t> dígitos,</a:t>
            </a:r>
          </a:p>
          <a:p>
            <a:r>
              <a:rPr lang="es-AR" sz="2400" dirty="0" smtClean="0"/>
              <a:t>el complemento a (</a:t>
            </a:r>
            <a:r>
              <a:rPr lang="el-GR" sz="2400" dirty="0" smtClean="0"/>
              <a:t>β</a:t>
            </a:r>
            <a:r>
              <a:rPr lang="es-AR" sz="2400" dirty="0" smtClean="0"/>
              <a:t>-1) de N se define como:  </a:t>
            </a:r>
            <a:r>
              <a:rPr lang="es-AR" sz="2400" dirty="0" smtClean="0">
                <a:solidFill>
                  <a:srgbClr val="FF0000"/>
                </a:solidFill>
              </a:rPr>
              <a:t>(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s-AR" sz="2400" i="1" baseline="30000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>
                <a:solidFill>
                  <a:srgbClr val="FF0000"/>
                </a:solidFill>
              </a:rPr>
              <a:t>-1)-N</a:t>
            </a:r>
          </a:p>
          <a:p>
            <a:r>
              <a:rPr lang="es-AR" sz="2400" dirty="0" smtClean="0"/>
              <a:t>Y el complemento a </a:t>
            </a:r>
            <a:r>
              <a:rPr lang="el-GR" sz="2400" dirty="0" smtClean="0"/>
              <a:t>β</a:t>
            </a:r>
            <a:r>
              <a:rPr lang="es-AR" sz="2400" dirty="0" smtClean="0"/>
              <a:t> de N se define como:  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s-AR" sz="2400" i="1" baseline="30000" dirty="0" smtClean="0">
                <a:solidFill>
                  <a:srgbClr val="FF0000"/>
                </a:solidFill>
              </a:rPr>
              <a:t>n</a:t>
            </a:r>
            <a:r>
              <a:rPr lang="es-AR" sz="2400" dirty="0" smtClean="0">
                <a:solidFill>
                  <a:srgbClr val="FF0000"/>
                </a:solidFill>
              </a:rPr>
              <a:t>-N 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23528" y="519958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 </a:t>
            </a:r>
            <a:r>
              <a:rPr lang="el-GR" sz="2400" b="1" dirty="0" smtClean="0"/>
              <a:t>β</a:t>
            </a:r>
            <a:r>
              <a:rPr lang="es-AR" sz="2400" b="1" i="1" baseline="30000" dirty="0" smtClean="0"/>
              <a:t>n</a:t>
            </a:r>
            <a:r>
              <a:rPr lang="es-AR" sz="2400" dirty="0" smtClean="0"/>
              <a:t> representa un número que consta de un </a:t>
            </a:r>
            <a:r>
              <a:rPr lang="es-AR" sz="2400" b="1" dirty="0" smtClean="0"/>
              <a:t>1</a:t>
            </a:r>
            <a:r>
              <a:rPr lang="es-AR" sz="2400" dirty="0" smtClean="0"/>
              <a:t> seguido de </a:t>
            </a:r>
            <a:r>
              <a:rPr lang="es-AR" sz="2400" b="1" i="1" dirty="0" smtClean="0"/>
              <a:t>n</a:t>
            </a:r>
            <a:r>
              <a:rPr lang="es-AR" sz="2400" dirty="0" smtClean="0"/>
              <a:t> ceros.  </a:t>
            </a:r>
            <a:endParaRPr lang="es-AR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3528" y="5694347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 el caso de números binarios </a:t>
            </a:r>
            <a:r>
              <a:rPr lang="el-GR" sz="2400" dirty="0" smtClean="0"/>
              <a:t>β</a:t>
            </a:r>
            <a:r>
              <a:rPr lang="es-AR" sz="2400" dirty="0" smtClean="0"/>
              <a:t>=2 y (2</a:t>
            </a:r>
            <a:r>
              <a:rPr lang="es-AR" sz="2400" i="1" baseline="30000" dirty="0" smtClean="0"/>
              <a:t>n</a:t>
            </a:r>
            <a:r>
              <a:rPr lang="es-AR" sz="2400" dirty="0" smtClean="0"/>
              <a:t>-1) es un número binario representado por </a:t>
            </a:r>
            <a:r>
              <a:rPr lang="es-AR" sz="2400" b="1" i="1" dirty="0" smtClean="0"/>
              <a:t>n</a:t>
            </a:r>
            <a:r>
              <a:rPr lang="es-AR" sz="2400" dirty="0" smtClean="0"/>
              <a:t> unos.  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COMPLEMENTO A 2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3528" y="148478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(10101100)</a:t>
            </a:r>
            <a:r>
              <a:rPr lang="es-AR" sz="2400" baseline="-25000" dirty="0" smtClean="0"/>
              <a:t>2</a:t>
            </a:r>
            <a:r>
              <a:rPr lang="es-AR" sz="2400" dirty="0" smtClean="0"/>
              <a:t> </a:t>
            </a:r>
            <a:r>
              <a:rPr lang="es-AR" sz="2400" dirty="0" smtClean="0">
                <a:sym typeface="Wingdings" pitchFamily="2" charset="2"/>
              </a:rPr>
              <a:t> complemento a 2</a:t>
            </a:r>
            <a:r>
              <a:rPr lang="es-AR" sz="2400" dirty="0" smtClean="0"/>
              <a:t>  </a:t>
            </a:r>
            <a:endParaRPr lang="es-AR" sz="2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627784" y="239127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     1 0 0 0 0 0 0 0 0</a:t>
            </a:r>
          </a:p>
          <a:p>
            <a:r>
              <a:rPr lang="es-AR" sz="2400" dirty="0" smtClean="0"/>
              <a:t> –     1 0 1 0 1 1 0 0    </a:t>
            </a:r>
            <a:endParaRPr lang="es-AR" sz="2400" dirty="0"/>
          </a:p>
        </p:txBody>
      </p:sp>
      <p:cxnSp>
        <p:nvCxnSpPr>
          <p:cNvPr id="22" name="21 Conector recto"/>
          <p:cNvCxnSpPr/>
          <p:nvPr/>
        </p:nvCxnSpPr>
        <p:spPr>
          <a:xfrm>
            <a:off x="2987824" y="3284984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627784" y="331808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     0 0 1 0 1 0 1 0 0    </a:t>
            </a:r>
            <a:endParaRPr lang="es-AR" sz="2400" dirty="0"/>
          </a:p>
        </p:txBody>
      </p:sp>
      <p:sp>
        <p:nvSpPr>
          <p:cNvPr id="26" name="25 Flecha circular"/>
          <p:cNvSpPr/>
          <p:nvPr/>
        </p:nvSpPr>
        <p:spPr>
          <a:xfrm>
            <a:off x="3131840" y="2204864"/>
            <a:ext cx="216024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29" name="28 Flecha circular"/>
          <p:cNvSpPr/>
          <p:nvPr/>
        </p:nvSpPr>
        <p:spPr>
          <a:xfrm>
            <a:off x="3347864" y="2204864"/>
            <a:ext cx="216024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30" name="29 Flecha circular"/>
          <p:cNvSpPr/>
          <p:nvPr/>
        </p:nvSpPr>
        <p:spPr>
          <a:xfrm>
            <a:off x="3563888" y="2204864"/>
            <a:ext cx="216024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31" name="30 Flecha circular"/>
          <p:cNvSpPr/>
          <p:nvPr/>
        </p:nvSpPr>
        <p:spPr>
          <a:xfrm>
            <a:off x="3779912" y="2204864"/>
            <a:ext cx="216024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32" name="31 Flecha circular"/>
          <p:cNvSpPr/>
          <p:nvPr/>
        </p:nvSpPr>
        <p:spPr>
          <a:xfrm>
            <a:off x="3995936" y="2204864"/>
            <a:ext cx="216024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33" name="32 Flecha circular"/>
          <p:cNvSpPr/>
          <p:nvPr/>
        </p:nvSpPr>
        <p:spPr>
          <a:xfrm>
            <a:off x="4211960" y="2204864"/>
            <a:ext cx="216024" cy="432048"/>
          </a:xfrm>
          <a:prstGeom prst="circular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283968" y="19795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851920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067944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635896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419872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203848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3975447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Forma práctica: invierto unos por ceros y ceros por unos y al resultado le sumo uno:              1 0 1 0 1 1 0 0</a:t>
            </a:r>
          </a:p>
          <a:p>
            <a:r>
              <a:rPr lang="es-AR" sz="2400" dirty="0" smtClean="0"/>
              <a:t>                                                        0 1 0 1 0 0 1 1</a:t>
            </a:r>
          </a:p>
          <a:p>
            <a:r>
              <a:rPr lang="es-AR" sz="2400" dirty="0" smtClean="0"/>
              <a:t>                                                   +                          1</a:t>
            </a:r>
            <a:endParaRPr lang="es-AR" sz="2400" dirty="0"/>
          </a:p>
        </p:txBody>
      </p:sp>
      <p:cxnSp>
        <p:nvCxnSpPr>
          <p:cNvPr id="42" name="41 Conector recto"/>
          <p:cNvCxnSpPr/>
          <p:nvPr/>
        </p:nvCxnSpPr>
        <p:spPr>
          <a:xfrm>
            <a:off x="4067944" y="5517232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3779912" y="555962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      0 1 0 1 0 1 0 0    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SUMADOR - RESTADOR (4 BITS)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1114425"/>
            <a:ext cx="88773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161" y="1196752"/>
            <a:ext cx="7851279" cy="519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MULTIPLICADOR (2x2 BITS)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5" y="3631654"/>
            <a:ext cx="2664296" cy="165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5610375"/>
            <a:ext cx="2300859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31721" y="4719969"/>
            <a:ext cx="2580339" cy="12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2684121" y="4611957"/>
            <a:ext cx="2580339" cy="12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3869481" cy="421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DECODIFICADOR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5536" y="11967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Un decodificador es un circuito combinatorio que convierte información binaria de las </a:t>
            </a:r>
            <a:r>
              <a:rPr lang="es-AR" sz="2400" b="1" i="1" dirty="0" smtClean="0"/>
              <a:t>n</a:t>
            </a:r>
            <a:r>
              <a:rPr lang="es-AR" sz="2400" dirty="0" smtClean="0"/>
              <a:t> entradas codificadas a un máximo de </a:t>
            </a:r>
            <a:r>
              <a:rPr lang="es-AR" sz="2400" b="1" i="1" dirty="0" smtClean="0"/>
              <a:t>2</a:t>
            </a:r>
            <a:r>
              <a:rPr lang="es-AR" sz="2400" b="1" i="1" baseline="30000" dirty="0" smtClean="0"/>
              <a:t>n</a:t>
            </a:r>
            <a:r>
              <a:rPr lang="es-AR" sz="2400" dirty="0" smtClean="0"/>
              <a:t> salidas únicas.</a:t>
            </a:r>
            <a:endParaRPr lang="es-AR" sz="2400" dirty="0"/>
          </a:p>
        </p:txBody>
      </p:sp>
      <p:grpSp>
        <p:nvGrpSpPr>
          <p:cNvPr id="29" name="28 Grupo"/>
          <p:cNvGrpSpPr/>
          <p:nvPr/>
        </p:nvGrpSpPr>
        <p:grpSpPr>
          <a:xfrm>
            <a:off x="4788024" y="2348880"/>
            <a:ext cx="4104456" cy="3413993"/>
            <a:chOff x="323528" y="2895327"/>
            <a:chExt cx="4104456" cy="3413993"/>
          </a:xfrm>
        </p:grpSpPr>
        <p:cxnSp>
          <p:nvCxnSpPr>
            <p:cNvPr id="30" name="29 Conector recto"/>
            <p:cNvCxnSpPr/>
            <p:nvPr/>
          </p:nvCxnSpPr>
          <p:spPr bwMode="auto">
            <a:xfrm>
              <a:off x="323528" y="3356992"/>
              <a:ext cx="396044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30 Conector recto"/>
            <p:cNvCxnSpPr/>
            <p:nvPr/>
          </p:nvCxnSpPr>
          <p:spPr bwMode="auto">
            <a:xfrm>
              <a:off x="1475656" y="2996952"/>
              <a:ext cx="0" cy="33123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31 CuadroTexto"/>
            <p:cNvSpPr txBox="1"/>
            <p:nvPr/>
          </p:nvSpPr>
          <p:spPr>
            <a:xfrm>
              <a:off x="323528" y="2895327"/>
              <a:ext cx="4104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A</a:t>
              </a:r>
              <a:r>
                <a:rPr lang="es-AR" sz="2400" baseline="-25000" dirty="0" smtClean="0"/>
                <a:t>2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0 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0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2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3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4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5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6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7</a:t>
              </a:r>
              <a:r>
                <a:rPr lang="es-AR" sz="2400" dirty="0" smtClean="0"/>
                <a:t>  </a:t>
              </a:r>
              <a:endParaRPr lang="es-AR" sz="24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23528" y="3327375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0   0   0    1   0   0   0   0   0   0   0</a:t>
              </a:r>
              <a:endParaRPr lang="es-AR" sz="24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3528" y="3687415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0   0   1    0   1   0   0   0   0   0   0</a:t>
              </a:r>
              <a:endParaRPr lang="es-AR" sz="2400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23528" y="541560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1   1   0    0   0   0   0   0   0   1   0</a:t>
              </a:r>
              <a:endParaRPr lang="es-AR" sz="24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23528" y="508518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1   0   1    0   0   0   0   0   1   0   0</a:t>
              </a:r>
              <a:endParaRPr lang="es-AR" sz="24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472514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1   0   0    0   0   0   0   1   0   0   0</a:t>
              </a:r>
              <a:endParaRPr lang="es-AR" sz="2400" dirty="0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323528" y="400506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0   1   0    0   0   1   0   0   0   0   0</a:t>
              </a:r>
              <a:endParaRPr lang="es-AR" sz="24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23528" y="436510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0   1   1    0   0   0   1   0   0   0   0</a:t>
              </a:r>
              <a:endParaRPr lang="es-AR" sz="2400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323528" y="577564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1   1   1    0   0   0   0   0   0   0   1</a:t>
              </a:r>
              <a:endParaRPr lang="es-AR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IMPLEMENTACIÓN DE UNA FUNCIÓN BOOLEANA MEDIANTE DECODIFICADOR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824028" y="2348880"/>
            <a:ext cx="1368152" cy="2736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4391980" y="3212976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391980" y="364502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391980" y="4077072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4806914" y="2925220"/>
            <a:ext cx="449162" cy="1295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</a:t>
            </a:r>
            <a:r>
              <a:rPr lang="es-AR" baseline="-25000" dirty="0" smtClean="0"/>
              <a:t>2</a:t>
            </a:r>
            <a:r>
              <a:rPr lang="es-A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A</a:t>
            </a:r>
            <a:r>
              <a:rPr lang="es-AR" baseline="-25000" dirty="0" smtClean="0"/>
              <a:t>1</a:t>
            </a:r>
            <a:r>
              <a:rPr lang="es-A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A</a:t>
            </a:r>
            <a:r>
              <a:rPr lang="es-AR" baseline="-25000" dirty="0" smtClean="0"/>
              <a:t>0 </a:t>
            </a:r>
            <a:endParaRPr lang="es-AR" dirty="0"/>
          </a:p>
        </p:txBody>
      </p:sp>
      <p:sp>
        <p:nvSpPr>
          <p:cNvPr id="41" name="40 Rectángulo"/>
          <p:cNvSpPr/>
          <p:nvPr/>
        </p:nvSpPr>
        <p:spPr>
          <a:xfrm>
            <a:off x="5760132" y="2564904"/>
            <a:ext cx="4587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0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1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2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3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4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5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6</a:t>
            </a:r>
            <a:r>
              <a:rPr lang="es-AR" dirty="0" smtClean="0"/>
              <a:t> </a:t>
            </a:r>
          </a:p>
          <a:p>
            <a:r>
              <a:rPr lang="es-AR" dirty="0" smtClean="0"/>
              <a:t>D</a:t>
            </a:r>
            <a:r>
              <a:rPr lang="es-AR" baseline="-25000" dirty="0" smtClean="0"/>
              <a:t>7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7" name="46 Luna"/>
          <p:cNvSpPr/>
          <p:nvPr/>
        </p:nvSpPr>
        <p:spPr bwMode="auto">
          <a:xfrm flipH="1">
            <a:off x="7632340" y="3573016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8" name="47 Conector recto"/>
          <p:cNvCxnSpPr/>
          <p:nvPr/>
        </p:nvCxnSpPr>
        <p:spPr bwMode="auto">
          <a:xfrm flipH="1">
            <a:off x="8280412" y="3861048"/>
            <a:ext cx="2880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>
            <a:endCxn id="47" idx="3"/>
          </p:cNvCxnSpPr>
          <p:nvPr/>
        </p:nvCxnSpPr>
        <p:spPr bwMode="auto">
          <a:xfrm>
            <a:off x="6192180" y="3861048"/>
            <a:ext cx="17641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7416316" y="3645024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50 CuadroTexto"/>
          <p:cNvSpPr txBox="1"/>
          <p:nvPr/>
        </p:nvSpPr>
        <p:spPr>
          <a:xfrm>
            <a:off x="8568444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cxnSp>
        <p:nvCxnSpPr>
          <p:cNvPr id="52" name="51 Conector recto"/>
          <p:cNvCxnSpPr/>
          <p:nvPr/>
        </p:nvCxnSpPr>
        <p:spPr bwMode="auto">
          <a:xfrm>
            <a:off x="7416316" y="4077072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>
          <a:xfrm flipH="1">
            <a:off x="7272300" y="3969060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H="1">
            <a:off x="7272300" y="3753036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7416316" y="4077072"/>
            <a:ext cx="0" cy="64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7272300" y="3969060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7272300" y="3284984"/>
            <a:ext cx="0" cy="468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7416316" y="2780928"/>
            <a:ext cx="0" cy="86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flipH="1">
            <a:off x="6192180" y="2780928"/>
            <a:ext cx="1224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 flipH="1">
            <a:off x="6192180" y="3284984"/>
            <a:ext cx="1080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H="1">
            <a:off x="6228184" y="4473116"/>
            <a:ext cx="1044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>
            <a:off x="6192180" y="4725144"/>
            <a:ext cx="1224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74 Grupo"/>
          <p:cNvGrpSpPr/>
          <p:nvPr/>
        </p:nvGrpSpPr>
        <p:grpSpPr>
          <a:xfrm>
            <a:off x="1114910" y="1916832"/>
            <a:ext cx="1656184" cy="3413993"/>
            <a:chOff x="4788024" y="2348880"/>
            <a:chExt cx="1656184" cy="3413993"/>
          </a:xfrm>
        </p:grpSpPr>
        <p:cxnSp>
          <p:nvCxnSpPr>
            <p:cNvPr id="76" name="75 Conector recto"/>
            <p:cNvCxnSpPr/>
            <p:nvPr/>
          </p:nvCxnSpPr>
          <p:spPr bwMode="auto">
            <a:xfrm>
              <a:off x="4788024" y="2780928"/>
              <a:ext cx="158417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76 Conector recto"/>
            <p:cNvCxnSpPr/>
            <p:nvPr/>
          </p:nvCxnSpPr>
          <p:spPr bwMode="auto">
            <a:xfrm>
              <a:off x="5940152" y="2450505"/>
              <a:ext cx="0" cy="33123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77 CuadroTexto"/>
            <p:cNvSpPr txBox="1"/>
            <p:nvPr/>
          </p:nvSpPr>
          <p:spPr>
            <a:xfrm>
              <a:off x="4788024" y="234888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A</a:t>
              </a:r>
              <a:r>
                <a:rPr lang="es-AR" sz="2400" baseline="-25000" dirty="0" smtClean="0"/>
                <a:t>2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0 </a:t>
              </a:r>
              <a:r>
                <a:rPr lang="es-AR" sz="2400" dirty="0" smtClean="0"/>
                <a:t>  Y</a:t>
              </a:r>
              <a:r>
                <a:rPr lang="es-AR" sz="2400" baseline="-25000" dirty="0" smtClean="0"/>
                <a:t>0</a:t>
              </a:r>
              <a:endParaRPr lang="es-AR" sz="2400" dirty="0"/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4788024" y="278092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0   0   0    1</a:t>
              </a:r>
              <a:endParaRPr lang="es-AR" sz="2400" dirty="0"/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4788024" y="314096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0   0   1    0</a:t>
              </a:r>
              <a:endParaRPr lang="es-AR" sz="2400" dirty="0"/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4788024" y="4869160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1   1   0    1</a:t>
              </a:r>
              <a:endParaRPr lang="es-AR" sz="2400" dirty="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4788024" y="4538737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1   0   1    0</a:t>
              </a:r>
              <a:endParaRPr lang="es-AR" sz="2400" dirty="0"/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4788024" y="417869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1   0   0    1</a:t>
              </a:r>
              <a:endParaRPr lang="es-AR" sz="2400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4788024" y="345861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0   1   0    1</a:t>
              </a:r>
              <a:endParaRPr lang="es-AR" sz="2400" dirty="0"/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4788024" y="381865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0   1   1    0</a:t>
              </a:r>
              <a:endParaRPr lang="es-AR" sz="24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4788024" y="5229200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1   1   1    1</a:t>
              </a:r>
              <a:endParaRPr lang="es-AR" sz="2400" dirty="0"/>
            </a:p>
          </p:txBody>
        </p:sp>
      </p:grpSp>
      <p:graphicFrame>
        <p:nvGraphicFramePr>
          <p:cNvPr id="87" name="Object 2"/>
          <p:cNvGraphicFramePr>
            <a:graphicFrameLocks noChangeAspect="1"/>
          </p:cNvGraphicFramePr>
          <p:nvPr/>
        </p:nvGraphicFramePr>
        <p:xfrm>
          <a:off x="1283160" y="5588024"/>
          <a:ext cx="1631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cuación" r:id="rId5" imgW="863280" imgH="342720" progId="Equation.3">
                  <p:embed/>
                </p:oleObj>
              </mc:Choice>
              <mc:Fallback>
                <p:oleObj name="Ecuación" r:id="rId5" imgW="86328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160" y="5588024"/>
                        <a:ext cx="163195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87 CuadroTexto"/>
          <p:cNvSpPr txBox="1"/>
          <p:nvPr/>
        </p:nvSpPr>
        <p:spPr>
          <a:xfrm>
            <a:off x="791580" y="561983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Y</a:t>
            </a:r>
            <a:r>
              <a:rPr lang="es-AR" sz="2000" baseline="-25000" dirty="0" smtClean="0"/>
              <a:t>0</a:t>
            </a:r>
            <a:r>
              <a:rPr lang="es-AR" sz="2000" dirty="0" smtClean="0"/>
              <a:t> = 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41" grpId="0"/>
      <p:bldP spid="47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718" cy="6858000"/>
            <a:chOff x="0" y="0"/>
            <a:chExt cx="9144718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1" descr="ucc_colo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8383" y="5877272"/>
              <a:ext cx="1116335" cy="8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CODIFICADOR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5536" y="119675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Un codificador es un circuito combinatorio que realiza la operación inversa de un decodificador.</a:t>
            </a:r>
            <a:endParaRPr lang="es-AR" sz="2400" dirty="0"/>
          </a:p>
        </p:txBody>
      </p:sp>
      <p:grpSp>
        <p:nvGrpSpPr>
          <p:cNvPr id="3" name="28 Grupo"/>
          <p:cNvGrpSpPr/>
          <p:nvPr/>
        </p:nvGrpSpPr>
        <p:grpSpPr>
          <a:xfrm>
            <a:off x="251520" y="2348880"/>
            <a:ext cx="4104456" cy="3413993"/>
            <a:chOff x="323528" y="2895327"/>
            <a:chExt cx="4104456" cy="3413993"/>
          </a:xfrm>
        </p:grpSpPr>
        <p:cxnSp>
          <p:nvCxnSpPr>
            <p:cNvPr id="30" name="29 Conector recto"/>
            <p:cNvCxnSpPr/>
            <p:nvPr/>
          </p:nvCxnSpPr>
          <p:spPr bwMode="auto">
            <a:xfrm>
              <a:off x="323528" y="3356992"/>
              <a:ext cx="396044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30 Conector recto"/>
            <p:cNvCxnSpPr/>
            <p:nvPr/>
          </p:nvCxnSpPr>
          <p:spPr bwMode="auto">
            <a:xfrm>
              <a:off x="1475656" y="2996952"/>
              <a:ext cx="0" cy="33123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31 CuadroTexto"/>
            <p:cNvSpPr txBox="1"/>
            <p:nvPr/>
          </p:nvSpPr>
          <p:spPr>
            <a:xfrm>
              <a:off x="323528" y="2895327"/>
              <a:ext cx="4104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A</a:t>
              </a:r>
              <a:r>
                <a:rPr lang="es-AR" sz="2400" baseline="-25000" dirty="0" smtClean="0"/>
                <a:t>2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0 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0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2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3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4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5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6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7</a:t>
              </a:r>
              <a:r>
                <a:rPr lang="es-AR" sz="2400" dirty="0" smtClean="0"/>
                <a:t>  </a:t>
              </a:r>
              <a:endParaRPr lang="es-AR" sz="24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23528" y="3327375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0   0   0    1   0   0   0   0   0   0   0</a:t>
              </a:r>
              <a:endParaRPr lang="es-AR" sz="24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3528" y="3687415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0   0   1    0   1   0   0   0   0   0   0</a:t>
              </a:r>
              <a:endParaRPr lang="es-AR" sz="2400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23528" y="541560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1   1   0    0   0   0   0   0   0   1   0</a:t>
              </a:r>
              <a:endParaRPr lang="es-AR" sz="24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23528" y="508518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1   0   1    0   0   0   0   0   1   0   0</a:t>
              </a:r>
              <a:endParaRPr lang="es-AR" sz="24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472514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1   0   0    0   0   0   0   1   0   0   0</a:t>
              </a:r>
              <a:endParaRPr lang="es-AR" sz="2400" dirty="0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323528" y="400506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0   1   0    0   0   1   0   0   0   0   0</a:t>
              </a:r>
              <a:endParaRPr lang="es-AR" sz="24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23528" y="436510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0   1   1    0   0   0   1   0   0   0   0</a:t>
              </a:r>
              <a:endParaRPr lang="es-AR" sz="2400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323528" y="577564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1   1   1    0   0   0   0   0   0   0   1</a:t>
              </a:r>
              <a:endParaRPr lang="es-AR" sz="2400" dirty="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4860032" y="2348880"/>
            <a:ext cx="4104456" cy="3413993"/>
            <a:chOff x="4499992" y="2348880"/>
            <a:chExt cx="4104456" cy="3413993"/>
          </a:xfrm>
        </p:grpSpPr>
        <p:cxnSp>
          <p:nvCxnSpPr>
            <p:cNvPr id="24" name="23 Conector recto"/>
            <p:cNvCxnSpPr/>
            <p:nvPr/>
          </p:nvCxnSpPr>
          <p:spPr bwMode="auto">
            <a:xfrm>
              <a:off x="4499992" y="2810545"/>
              <a:ext cx="396044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24 Conector recto"/>
            <p:cNvCxnSpPr/>
            <p:nvPr/>
          </p:nvCxnSpPr>
          <p:spPr bwMode="auto">
            <a:xfrm>
              <a:off x="7452320" y="2450505"/>
              <a:ext cx="0" cy="33123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25 CuadroTexto"/>
            <p:cNvSpPr txBox="1"/>
            <p:nvPr/>
          </p:nvSpPr>
          <p:spPr>
            <a:xfrm>
              <a:off x="4499992" y="2348880"/>
              <a:ext cx="4104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D</a:t>
              </a:r>
              <a:r>
                <a:rPr lang="es-AR" sz="2400" baseline="-25000" dirty="0" smtClean="0"/>
                <a:t>0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2 </a:t>
              </a:r>
              <a:r>
                <a:rPr lang="es-AR" sz="2400" dirty="0" smtClean="0"/>
                <a:t>D</a:t>
              </a:r>
              <a:r>
                <a:rPr lang="es-AR" sz="2400" baseline="-25000" dirty="0" smtClean="0"/>
                <a:t>3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4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5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6</a:t>
              </a:r>
              <a:r>
                <a:rPr lang="es-AR" sz="2400" dirty="0" smtClean="0"/>
                <a:t> D</a:t>
              </a:r>
              <a:r>
                <a:rPr lang="es-AR" sz="2400" baseline="-25000" dirty="0" smtClean="0"/>
                <a:t>7</a:t>
              </a:r>
              <a:r>
                <a:rPr lang="es-AR" sz="2400" dirty="0" smtClean="0"/>
                <a:t>  A</a:t>
              </a:r>
              <a:r>
                <a:rPr lang="es-AR" sz="2400" baseline="-25000" dirty="0" smtClean="0"/>
                <a:t>2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1</a:t>
              </a:r>
              <a:r>
                <a:rPr lang="es-AR" sz="2400" dirty="0" smtClean="0"/>
                <a:t> A</a:t>
              </a:r>
              <a:r>
                <a:rPr lang="es-AR" sz="2400" baseline="-25000" dirty="0" smtClean="0"/>
                <a:t>0</a:t>
              </a:r>
              <a:r>
                <a:rPr lang="es-AR" sz="2400" dirty="0" smtClean="0"/>
                <a:t>  </a:t>
              </a:r>
              <a:endParaRPr lang="es-AR" sz="24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4499992" y="2780928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1   0   0   0   0   0   0   0    0   0   0</a:t>
              </a:r>
              <a:endParaRPr lang="es-AR" sz="240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4499992" y="3140968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0   1   0   0   0   0   0   0    0   0   1</a:t>
              </a:r>
              <a:endParaRPr lang="es-AR" sz="24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499992" y="4869160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0   0   0   0   0   0   1   0    1   1   0</a:t>
              </a:r>
              <a:endParaRPr lang="es-AR" sz="2400" dirty="0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499992" y="453873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0   0   0   0   0   1   0   0    1   0   1</a:t>
              </a:r>
              <a:endParaRPr lang="es-AR" sz="2400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4499992" y="417869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0   0   0   0   1   0   0   0    1   0   0</a:t>
              </a:r>
              <a:endParaRPr lang="es-AR" sz="24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499992" y="345861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0   0   1   0   0   0   0   0    0   1   0 </a:t>
              </a:r>
              <a:endParaRPr lang="es-AR" sz="2400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499992" y="3818657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0   0   0   1   0   0   0   0    0   1   1 </a:t>
              </a:r>
              <a:endParaRPr lang="es-AR" sz="2400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4499992" y="5229200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0   0   0   0   0   0   0   1    1   1   1 </a:t>
              </a:r>
              <a:endParaRPr lang="es-AR" sz="2400" dirty="0"/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971600" y="59132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DECODIFICADOR</a:t>
            </a:r>
            <a:endParaRPr lang="es-A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508104" y="59132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CODIFICADOR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498</TotalTime>
  <Words>848</Words>
  <Application>Microsoft Office PowerPoint</Application>
  <PresentationFormat>Presentación en pantalla (4:3)</PresentationFormat>
  <Paragraphs>120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UCC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Luis</cp:lastModifiedBy>
  <cp:revision>78</cp:revision>
  <dcterms:created xsi:type="dcterms:W3CDTF">2015-08-11T02:22:31Z</dcterms:created>
  <dcterms:modified xsi:type="dcterms:W3CDTF">2022-02-24T14:20:25Z</dcterms:modified>
</cp:coreProperties>
</file>