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4"/>
  </p:notesMasterIdLst>
  <p:handoutMasterIdLst>
    <p:handoutMasterId r:id="rId25"/>
  </p:handoutMasterIdLst>
  <p:sldIdLst>
    <p:sldId id="366" r:id="rId2"/>
    <p:sldId id="378" r:id="rId3"/>
    <p:sldId id="379" r:id="rId4"/>
    <p:sldId id="380" r:id="rId5"/>
    <p:sldId id="381" r:id="rId6"/>
    <p:sldId id="382" r:id="rId7"/>
    <p:sldId id="383" r:id="rId8"/>
    <p:sldId id="387" r:id="rId9"/>
    <p:sldId id="386" r:id="rId10"/>
    <p:sldId id="384" r:id="rId11"/>
    <p:sldId id="291" r:id="rId12"/>
    <p:sldId id="285" r:id="rId13"/>
    <p:sldId id="385" r:id="rId14"/>
    <p:sldId id="335" r:id="rId15"/>
    <p:sldId id="333" r:id="rId16"/>
    <p:sldId id="375" r:id="rId17"/>
    <p:sldId id="332" r:id="rId18"/>
    <p:sldId id="336" r:id="rId19"/>
    <p:sldId id="376" r:id="rId20"/>
    <p:sldId id="293" r:id="rId21"/>
    <p:sldId id="308" r:id="rId22"/>
    <p:sldId id="370" r:id="rId23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9844" autoAdjust="0"/>
  </p:normalViewPr>
  <p:slideViewPr>
    <p:cSldViewPr>
      <p:cViewPr>
        <p:scale>
          <a:sx n="50" d="100"/>
          <a:sy n="50" d="100"/>
        </p:scale>
        <p:origin x="543" y="28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4A3A57F-EFAC-4A09-99DF-276275B487F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16580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38A66F0-54D1-41F6-9C11-B6E9E635C21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595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6EAB7-525F-44B2-B174-65710C01099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616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F63D-73A7-4579-8215-E84D0F5BCAB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083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9C998-2B4C-4998-A511-C0217591703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7775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E049-8E96-4DCE-8BD5-66CD13C7488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2847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899D-2CCD-4BC3-98B6-AC1144E8B9F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9450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991E-400D-44DE-8740-BC64C65CEA0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943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D1601-1164-4A16-8618-BA3DA352E40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969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F4D2-7A12-445E-BA1A-23DF80832FF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558675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2286-6B77-47B1-B556-B12CD82FFBD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802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819FC-8730-4F89-B574-994FB31E7248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638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14A9-1B51-4A9F-8BD2-DF1AC76C522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161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  <a:endParaRPr lang="en-US" altLang="es-E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7561E0-4F61-49E1-B0AE-8BD070CC0DE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BDD9B12-CB9B-4809-9146-491677B7D2D0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ctrTitle"/>
          </p:nvPr>
        </p:nvSpPr>
        <p:spPr>
          <a:xfrm>
            <a:off x="1622854" y="1081175"/>
            <a:ext cx="9144000" cy="986523"/>
          </a:xfrm>
        </p:spPr>
        <p:txBody>
          <a:bodyPr>
            <a:normAutofit/>
          </a:bodyPr>
          <a:lstStyle/>
          <a:p>
            <a:r>
              <a:rPr lang="es-ES" u="sng" dirty="0"/>
              <a:t>Teoría de la decisión</a:t>
            </a: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1692876" y="2067698"/>
            <a:ext cx="9144000" cy="5931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EL PROCESO DE LA DECISIÓN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77" y="2660829"/>
            <a:ext cx="6136953" cy="35061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1BCDADB-D427-40AE-A516-1AECCC9D090B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23" name="Título 1"/>
          <p:cNvSpPr txBox="1">
            <a:spLocks/>
          </p:cNvSpPr>
          <p:nvPr/>
        </p:nvSpPr>
        <p:spPr bwMode="auto">
          <a:xfrm>
            <a:off x="607540" y="254858"/>
            <a:ext cx="9592916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633F8C-C22B-EBC9-D885-D822B8AB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980728"/>
            <a:ext cx="3859811" cy="5252603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38CFB9F-BFC2-C71F-E582-444D76A13823}"/>
              </a:ext>
            </a:extLst>
          </p:cNvPr>
          <p:cNvSpPr txBox="1">
            <a:spLocks/>
          </p:cNvSpPr>
          <p:nvPr/>
        </p:nvSpPr>
        <p:spPr bwMode="auto">
          <a:xfrm>
            <a:off x="983432" y="1124744"/>
            <a:ext cx="2915122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ES" b="1" dirty="0"/>
              <a:t>EL MÉTODO CIENTÍFICO</a:t>
            </a:r>
          </a:p>
        </p:txBody>
      </p:sp>
    </p:spTree>
    <p:extLst>
      <p:ext uri="{BB962C8B-B14F-4D97-AF65-F5344CB8AC3E}">
        <p14:creationId xmlns:p14="http://schemas.microsoft.com/office/powerpoint/2010/main" val="209819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1BCDADB-D427-40AE-A516-1AECCC9D090B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4762500" y="978621"/>
            <a:ext cx="2738437" cy="5762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800" dirty="0">
                <a:latin typeface="+mn-lt"/>
              </a:rPr>
              <a:t>Definir el Problema: </a:t>
            </a:r>
            <a:br>
              <a:rPr lang="es-AR" altLang="es-AR" sz="1800" dirty="0">
                <a:latin typeface="+mn-lt"/>
              </a:rPr>
            </a:br>
            <a:r>
              <a:rPr lang="es-AR" altLang="es-AR" sz="1050" dirty="0">
                <a:latin typeface="+mn-lt"/>
              </a:rPr>
              <a:t>objetivos, alcances, variables, restricciones.</a:t>
            </a:r>
            <a:endParaRPr lang="es-ES" altLang="es-AR" sz="1100" dirty="0">
              <a:latin typeface="+mn-lt"/>
            </a:endParaRP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4941886" y="1770784"/>
            <a:ext cx="2379664" cy="5762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800" dirty="0">
                <a:effectLst/>
                <a:latin typeface="+mn-lt"/>
              </a:rPr>
              <a:t>Generar alternativas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800" dirty="0">
                <a:effectLst/>
                <a:latin typeface="+mn-lt"/>
              </a:rPr>
              <a:t>de decisión</a:t>
            </a:r>
            <a:endParaRPr lang="es-ES" altLang="es-AR" sz="1800" dirty="0">
              <a:effectLst/>
              <a:latin typeface="+mn-lt"/>
            </a:endParaRP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4762500" y="2562946"/>
            <a:ext cx="2738437" cy="576263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800" dirty="0">
                <a:solidFill>
                  <a:srgbClr val="FF0000"/>
                </a:solidFill>
                <a:latin typeface="+mn-lt"/>
              </a:rPr>
              <a:t>Determinar los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800" dirty="0">
                <a:solidFill>
                  <a:srgbClr val="FF0000"/>
                </a:solidFill>
                <a:latin typeface="+mn-lt"/>
              </a:rPr>
              <a:t>criterios / modelos</a:t>
            </a:r>
            <a:endParaRPr lang="es-ES" altLang="es-AR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4619625" y="3369139"/>
            <a:ext cx="2952749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800" dirty="0">
                <a:latin typeface="+mn-lt"/>
              </a:rPr>
              <a:t>Evaluar las alternativas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800" dirty="0">
                <a:latin typeface="+mn-lt"/>
              </a:rPr>
              <a:t>según el criterio/ los modelos</a:t>
            </a:r>
            <a:endParaRPr lang="es-ES" altLang="es-AR" sz="1800" dirty="0">
              <a:latin typeface="+mn-lt"/>
            </a:endParaRP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5015048" y="4154415"/>
            <a:ext cx="2233339" cy="5762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800" dirty="0">
                <a:latin typeface="+mn-lt"/>
              </a:rPr>
              <a:t>Seleccionar la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800" dirty="0">
                <a:latin typeface="+mn-lt"/>
              </a:rPr>
              <a:t>Alternativa de decisión</a:t>
            </a:r>
            <a:endParaRPr lang="es-ES" altLang="es-AR" sz="1800" dirty="0">
              <a:latin typeface="+mn-lt"/>
            </a:endParaRP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5015047" y="4927114"/>
            <a:ext cx="2233339" cy="576262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800" dirty="0">
                <a:latin typeface="+mn-lt"/>
              </a:rPr>
              <a:t>Implementar / Ejecutar</a:t>
            </a:r>
            <a:endParaRPr lang="es-ES" altLang="es-AR" sz="1800" dirty="0">
              <a:latin typeface="+mn-lt"/>
            </a:endParaRPr>
          </a:p>
        </p:txBody>
      </p:sp>
      <p:sp>
        <p:nvSpPr>
          <p:cNvPr id="6154" name="Rectangle 12"/>
          <p:cNvSpPr>
            <a:spLocks noChangeArrowheads="1"/>
          </p:cNvSpPr>
          <p:nvPr/>
        </p:nvSpPr>
        <p:spPr bwMode="auto">
          <a:xfrm>
            <a:off x="5015047" y="5731596"/>
            <a:ext cx="2306503" cy="576263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800" dirty="0">
                <a:latin typeface="+mn-lt"/>
              </a:rPr>
              <a:t>Evaluar los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800" dirty="0">
                <a:latin typeface="+mn-lt"/>
              </a:rPr>
              <a:t>resultados</a:t>
            </a:r>
            <a:endParaRPr lang="es-ES" altLang="es-AR" sz="1800" dirty="0">
              <a:latin typeface="+mn-lt"/>
            </a:endParaRPr>
          </a:p>
        </p:txBody>
      </p:sp>
      <p:sp>
        <p:nvSpPr>
          <p:cNvPr id="6155" name="Line 14"/>
          <p:cNvSpPr>
            <a:spLocks noChangeShapeType="1"/>
          </p:cNvSpPr>
          <p:nvPr/>
        </p:nvSpPr>
        <p:spPr bwMode="auto">
          <a:xfrm flipH="1">
            <a:off x="3900487" y="980209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>
              <a:latin typeface="+mn-lt"/>
            </a:endParaRPr>
          </a:p>
        </p:txBody>
      </p:sp>
      <p:sp>
        <p:nvSpPr>
          <p:cNvPr id="6156" name="Line 15"/>
          <p:cNvSpPr>
            <a:spLocks noChangeShapeType="1"/>
          </p:cNvSpPr>
          <p:nvPr/>
        </p:nvSpPr>
        <p:spPr bwMode="auto">
          <a:xfrm flipH="1">
            <a:off x="3900487" y="6307859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>
              <a:latin typeface="+mn-lt"/>
            </a:endParaRPr>
          </a:p>
        </p:txBody>
      </p:sp>
      <p:sp>
        <p:nvSpPr>
          <p:cNvPr id="6157" name="Text Box 19"/>
          <p:cNvSpPr txBox="1">
            <a:spLocks noChangeArrowheads="1"/>
          </p:cNvSpPr>
          <p:nvPr/>
        </p:nvSpPr>
        <p:spPr bwMode="auto">
          <a:xfrm>
            <a:off x="3147581" y="2930752"/>
            <a:ext cx="12969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AR" altLang="es-AR" sz="1800" dirty="0">
                <a:latin typeface="+mn-lt"/>
              </a:rPr>
              <a:t>Solución de problemas</a:t>
            </a:r>
            <a:endParaRPr lang="es-ES" altLang="es-AR" sz="1800" dirty="0">
              <a:latin typeface="+mn-lt"/>
            </a:endParaRPr>
          </a:p>
        </p:txBody>
      </p:sp>
      <p:sp>
        <p:nvSpPr>
          <p:cNvPr id="6158" name="Line 20"/>
          <p:cNvSpPr>
            <a:spLocks noChangeShapeType="1"/>
          </p:cNvSpPr>
          <p:nvPr/>
        </p:nvSpPr>
        <p:spPr bwMode="auto">
          <a:xfrm flipV="1">
            <a:off x="4043362" y="973859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>
              <a:latin typeface="+mn-lt"/>
            </a:endParaRPr>
          </a:p>
        </p:txBody>
      </p:sp>
      <p:sp>
        <p:nvSpPr>
          <p:cNvPr id="6159" name="Line 21"/>
          <p:cNvSpPr>
            <a:spLocks noChangeShapeType="1"/>
          </p:cNvSpPr>
          <p:nvPr/>
        </p:nvSpPr>
        <p:spPr bwMode="auto">
          <a:xfrm>
            <a:off x="4043362" y="3637684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>
              <a:latin typeface="+mn-lt"/>
            </a:endParaRPr>
          </a:p>
        </p:txBody>
      </p:sp>
      <p:sp>
        <p:nvSpPr>
          <p:cNvPr id="6160" name="Line 22"/>
          <p:cNvSpPr>
            <a:spLocks noChangeShapeType="1"/>
          </p:cNvSpPr>
          <p:nvPr/>
        </p:nvSpPr>
        <p:spPr bwMode="auto">
          <a:xfrm flipH="1">
            <a:off x="7572375" y="986559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>
              <a:latin typeface="+mn-lt"/>
            </a:endParaRPr>
          </a:p>
        </p:txBody>
      </p:sp>
      <p:sp>
        <p:nvSpPr>
          <p:cNvPr id="6161" name="Line 23"/>
          <p:cNvSpPr>
            <a:spLocks noChangeShapeType="1"/>
          </p:cNvSpPr>
          <p:nvPr/>
        </p:nvSpPr>
        <p:spPr bwMode="auto">
          <a:xfrm flipH="1">
            <a:off x="7572375" y="4723534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>
              <a:latin typeface="+mn-lt"/>
            </a:endParaRPr>
          </a:p>
        </p:txBody>
      </p:sp>
      <p:sp>
        <p:nvSpPr>
          <p:cNvPr id="6162" name="Text Box 24"/>
          <p:cNvSpPr txBox="1">
            <a:spLocks noChangeArrowheads="1"/>
          </p:cNvSpPr>
          <p:nvPr/>
        </p:nvSpPr>
        <p:spPr bwMode="auto">
          <a:xfrm>
            <a:off x="7662429" y="2562946"/>
            <a:ext cx="12969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AR" altLang="es-AR" sz="1800" dirty="0">
                <a:latin typeface="+mn-lt"/>
              </a:rPr>
              <a:t>Toma de  decisiones</a:t>
            </a:r>
            <a:endParaRPr lang="es-ES" altLang="es-AR" sz="1800" dirty="0">
              <a:latin typeface="+mn-lt"/>
            </a:endParaRPr>
          </a:p>
        </p:txBody>
      </p:sp>
      <p:sp>
        <p:nvSpPr>
          <p:cNvPr id="6163" name="Line 25"/>
          <p:cNvSpPr>
            <a:spLocks noChangeShapeType="1"/>
          </p:cNvSpPr>
          <p:nvPr/>
        </p:nvSpPr>
        <p:spPr bwMode="auto">
          <a:xfrm flipV="1">
            <a:off x="8077200" y="980209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>
              <a:latin typeface="+mn-lt"/>
            </a:endParaRPr>
          </a:p>
        </p:txBody>
      </p:sp>
      <p:sp>
        <p:nvSpPr>
          <p:cNvPr id="6164" name="Line 26"/>
          <p:cNvSpPr>
            <a:spLocks noChangeShapeType="1"/>
          </p:cNvSpPr>
          <p:nvPr/>
        </p:nvSpPr>
        <p:spPr bwMode="auto">
          <a:xfrm>
            <a:off x="8077200" y="3212234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>
              <a:latin typeface="+mn-lt"/>
            </a:endParaRPr>
          </a:p>
        </p:txBody>
      </p:sp>
      <p:sp>
        <p:nvSpPr>
          <p:cNvPr id="6165" name="Line 27"/>
          <p:cNvSpPr>
            <a:spLocks noChangeShapeType="1"/>
          </p:cNvSpPr>
          <p:nvPr/>
        </p:nvSpPr>
        <p:spPr bwMode="auto">
          <a:xfrm flipH="1" flipV="1">
            <a:off x="7248384" y="4788620"/>
            <a:ext cx="756205" cy="288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ES">
              <a:latin typeface="+mn-lt"/>
            </a:endParaRPr>
          </a:p>
        </p:txBody>
      </p:sp>
      <p:sp>
        <p:nvSpPr>
          <p:cNvPr id="6166" name="Text Box 28"/>
          <p:cNvSpPr txBox="1">
            <a:spLocks noChangeArrowheads="1"/>
          </p:cNvSpPr>
          <p:nvPr/>
        </p:nvSpPr>
        <p:spPr bwMode="auto">
          <a:xfrm>
            <a:off x="7962106" y="4923747"/>
            <a:ext cx="1296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s-AR" altLang="es-AR" sz="1800" dirty="0">
                <a:latin typeface="+mn-lt"/>
              </a:rPr>
              <a:t>Decisión</a:t>
            </a:r>
            <a:endParaRPr lang="es-ES" altLang="es-AR" sz="1800" dirty="0">
              <a:latin typeface="+mn-lt"/>
            </a:endParaRPr>
          </a:p>
        </p:txBody>
      </p:sp>
      <p:sp>
        <p:nvSpPr>
          <p:cNvPr id="23" name="Título 1"/>
          <p:cNvSpPr txBox="1">
            <a:spLocks/>
          </p:cNvSpPr>
          <p:nvPr/>
        </p:nvSpPr>
        <p:spPr bwMode="auto">
          <a:xfrm>
            <a:off x="607540" y="254858"/>
            <a:ext cx="9592916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sp>
        <p:nvSpPr>
          <p:cNvPr id="24" name="Marcador de contenido 2"/>
          <p:cNvSpPr txBox="1">
            <a:spLocks/>
          </p:cNvSpPr>
          <p:nvPr/>
        </p:nvSpPr>
        <p:spPr bwMode="auto">
          <a:xfrm>
            <a:off x="551977" y="1462923"/>
            <a:ext cx="2915122" cy="80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ES" sz="2000" b="1" dirty="0"/>
              <a:t>PROCESO GENERAL DE LA TOMA DE DECISIONES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DBCBC05-BAF9-957A-651E-C89EB70AD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125" y="1703550"/>
            <a:ext cx="2799331" cy="57626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1800" dirty="0">
                <a:effectLst/>
                <a:latin typeface="+mn-lt"/>
              </a:rPr>
              <a:t>Estructuración del problema</a:t>
            </a:r>
            <a:endParaRPr lang="es-ES" altLang="es-AR" sz="1800" dirty="0">
              <a:effectLst/>
              <a:latin typeface="+mn-lt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95FBF76-B619-095B-A7FE-26D7F2AB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124" y="3741819"/>
            <a:ext cx="2799331" cy="576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AR" sz="1800" dirty="0">
                <a:latin typeface="+mn-lt"/>
              </a:rPr>
              <a:t>Análisis del problema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5A38847-2F5E-4AB9-BBAC-CCBC908B17E0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 bwMode="auto">
          <a:xfrm>
            <a:off x="607540" y="1076781"/>
            <a:ext cx="8440788" cy="62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b="1" dirty="0"/>
              <a:t>COMPONENTES</a:t>
            </a:r>
            <a:r>
              <a:rPr lang="es-ES" dirty="0"/>
              <a:t> DE UNA TOMA DE DECISIÓN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0084EC-5FC8-8A6B-C9A4-E52B5C32B94D}"/>
              </a:ext>
            </a:extLst>
          </p:cNvPr>
          <p:cNvSpPr txBox="1"/>
          <p:nvPr/>
        </p:nvSpPr>
        <p:spPr>
          <a:xfrm>
            <a:off x="607540" y="2087906"/>
            <a:ext cx="107890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latin typeface="Verdana" panose="020B0604030504040204" pitchFamily="34" charset="0"/>
              </a:rPr>
              <a:t>ACTORES: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En todo proceso de decisión intervienen dos actores, aunque en algunos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casos la misma persona asume los dos roles:+</a:t>
            </a:r>
          </a:p>
          <a:p>
            <a:pPr algn="l"/>
            <a:endParaRPr lang="es-AR" sz="1800" b="0" i="0" u="none" strike="noStrike" baseline="0" dirty="0">
              <a:latin typeface="Verdana" panose="020B0604030504040204" pitchFamily="34" charset="0"/>
            </a:endParaRPr>
          </a:p>
          <a:p>
            <a:pPr algn="l"/>
            <a:r>
              <a:rPr lang="es-AR" sz="1800" b="1" i="0" u="none" strike="noStrike" baseline="0" dirty="0">
                <a:latin typeface="Verdana-Bold"/>
              </a:rPr>
              <a:t>Decisor: 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es quien tiene el poder y la responsabilidad de ratificar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una decisión y asumir sus consecuencias.</a:t>
            </a:r>
          </a:p>
          <a:p>
            <a:pPr algn="l"/>
            <a:r>
              <a:rPr lang="es-AR" sz="1800" b="1" i="0" u="none" strike="noStrike" baseline="0" dirty="0">
                <a:latin typeface="Verdana-Bold"/>
              </a:rPr>
              <a:t>Analista: 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es el encargado de estructurar el problema y ayudar al</a:t>
            </a:r>
          </a:p>
          <a:p>
            <a:pPr algn="l"/>
            <a:r>
              <a:rPr lang="es-ES" sz="1800" b="0" i="0" u="none" strike="noStrike" baseline="0" dirty="0">
                <a:latin typeface="Verdana" panose="020B0604030504040204" pitchFamily="34" charset="0"/>
              </a:rPr>
              <a:t>decisor a visualizarlo.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5A38847-2F5E-4AB9-BBAC-CCBC908B17E0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11424" y="1703282"/>
            <a:ext cx="10153128" cy="4388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s-ES" altLang="es-AR" sz="2400" dirty="0">
                <a:solidFill>
                  <a:schemeClr val="tx2"/>
                </a:solidFill>
                <a:latin typeface="+mn-lt"/>
              </a:rPr>
              <a:t>Objetivo </a:t>
            </a:r>
            <a:r>
              <a:rPr lang="es-ES" altLang="es-AR" sz="24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s-ES" altLang="es-AR" sz="2400" dirty="0">
                <a:solidFill>
                  <a:schemeClr val="tx2"/>
                </a:solidFill>
                <a:latin typeface="+mn-lt"/>
              </a:rPr>
              <a:t>Min.; Máx.</a:t>
            </a:r>
            <a:endParaRPr lang="es-ES" altLang="es-AR" sz="1000" dirty="0">
              <a:solidFill>
                <a:schemeClr val="tx2"/>
              </a:solidFill>
              <a:latin typeface="+mn-lt"/>
            </a:endParaRPr>
          </a:p>
          <a:p>
            <a:pPr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s-ES" altLang="es-AR" sz="2400" dirty="0">
                <a:solidFill>
                  <a:schemeClr val="tx2"/>
                </a:solidFill>
                <a:latin typeface="+mn-lt"/>
              </a:rPr>
              <a:t>Alternativas </a:t>
            </a:r>
            <a:r>
              <a:rPr lang="es-ES" altLang="es-AR" sz="24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Resultados c (x, y)</a:t>
            </a:r>
            <a:r>
              <a:rPr lang="es-ES" altLang="es-AR" sz="2400" dirty="0">
                <a:solidFill>
                  <a:schemeClr val="tx2"/>
                </a:solidFill>
                <a:latin typeface="+mn-lt"/>
              </a:rPr>
              <a:t>.</a:t>
            </a:r>
            <a:endParaRPr lang="es-ES" altLang="es-AR" sz="1000" dirty="0">
              <a:solidFill>
                <a:schemeClr val="tx2"/>
              </a:solidFill>
              <a:latin typeface="+mn-lt"/>
            </a:endParaRPr>
          </a:p>
          <a:p>
            <a:pPr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s-ES" altLang="es-AR" sz="2400" dirty="0">
                <a:solidFill>
                  <a:schemeClr val="tx2"/>
                </a:solidFill>
                <a:latin typeface="+mn-lt"/>
              </a:rPr>
              <a:t>Criterios </a:t>
            </a:r>
            <a:r>
              <a:rPr lang="es-ES" altLang="es-AR" sz="2400" dirty="0">
                <a:solidFill>
                  <a:schemeClr val="tx2"/>
                </a:solidFill>
                <a:latin typeface="+mn-lt"/>
                <a:sym typeface="Wingdings" panose="05000000000000000000" pitchFamily="2" charset="2"/>
              </a:rPr>
              <a:t> Arriesgado; Conservador</a:t>
            </a:r>
            <a:endParaRPr lang="es-ES_tradnl" altLang="es-AR" sz="1000" dirty="0">
              <a:solidFill>
                <a:schemeClr val="tx2"/>
              </a:solidFill>
              <a:latin typeface="+mn-lt"/>
            </a:endParaRPr>
          </a:p>
          <a:p>
            <a:pPr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s-ES_tradnl" altLang="es-AR" sz="2400" dirty="0">
                <a:latin typeface="+mn-lt"/>
              </a:rPr>
              <a:t>Información:</a:t>
            </a:r>
            <a:br>
              <a:rPr lang="es-ES_tradnl" altLang="es-AR" sz="2400" dirty="0">
                <a:latin typeface="+mn-lt"/>
              </a:rPr>
            </a:br>
            <a:r>
              <a:rPr lang="es-ES_tradnl" altLang="es-AR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completa</a:t>
            </a:r>
            <a:br>
              <a:rPr lang="es-ES_tradnl" altLang="es-AR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</a:br>
            <a:r>
              <a:rPr lang="es-AR" altLang="es-AR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incompleta</a:t>
            </a:r>
            <a:br>
              <a:rPr lang="es-AR" altLang="es-AR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</a:br>
            <a:r>
              <a:rPr lang="es-AR" altLang="es-AR" sz="24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sin información</a:t>
            </a:r>
            <a:endParaRPr lang="es-ES" altLang="es-AR" sz="2400" dirty="0">
              <a:solidFill>
                <a:srgbClr val="FF0000"/>
              </a:solidFill>
              <a:latin typeface="+mn-lt"/>
              <a:sym typeface="Wingdings" panose="05000000000000000000" pitchFamily="2" charset="2"/>
            </a:endParaRPr>
          </a:p>
          <a:p>
            <a:pPr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s-ES" altLang="es-AR" sz="2400" dirty="0">
                <a:latin typeface="+mn-lt"/>
                <a:sym typeface="Wingdings" panose="05000000000000000000" pitchFamily="2" charset="2"/>
              </a:rPr>
              <a:t>Entornos:</a:t>
            </a:r>
          </a:p>
          <a:p>
            <a:pPr marL="0" indent="0" eaLnBrk="1" hangingPunct="1">
              <a:buClr>
                <a:schemeClr val="accent2"/>
              </a:buClr>
              <a:buSzPct val="80000"/>
              <a:buNone/>
              <a:defRPr/>
            </a:pPr>
            <a:r>
              <a:rPr lang="es-ES_tradnl" altLang="es-AR" sz="20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      </a:t>
            </a:r>
            <a:r>
              <a:rPr lang="es-AR" alt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no competitivo (yo sólo)</a:t>
            </a:r>
          </a:p>
          <a:p>
            <a:pPr marL="0" indent="0" eaLnBrk="1" hangingPunct="1">
              <a:buClr>
                <a:schemeClr val="accent2"/>
              </a:buClr>
              <a:buSzPct val="80000"/>
              <a:buNone/>
              <a:defRPr/>
            </a:pPr>
            <a:r>
              <a:rPr lang="es-AR" altLang="es-AR" sz="20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      </a:t>
            </a:r>
            <a:r>
              <a:rPr lang="es-ES_tradnl" alt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competitivo (un premio)</a:t>
            </a:r>
            <a:br>
              <a:rPr lang="es-ES_tradnl" altLang="es-AR" sz="20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s-ES_tradnl" alt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    </a:t>
            </a:r>
            <a:r>
              <a:rPr lang="es-AR" altLang="es-AR" sz="20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s-AR" altLang="es-AR" sz="2000" dirty="0">
                <a:solidFill>
                  <a:srgbClr val="FF0000"/>
                </a:solidFill>
                <a:sym typeface="Wingdings" panose="05000000000000000000" pitchFamily="2" charset="2"/>
              </a:rPr>
              <a:t>colaborativo (compartido)</a:t>
            </a:r>
            <a:endParaRPr lang="es-ES" altLang="es-A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 bwMode="auto">
          <a:xfrm>
            <a:off x="641789" y="814359"/>
            <a:ext cx="8440788" cy="62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b="1" dirty="0"/>
              <a:t>COMPONENTES</a:t>
            </a:r>
            <a:r>
              <a:rPr lang="es-ES" dirty="0"/>
              <a:t> DE UNA TOMA DE DECISIÓN</a:t>
            </a:r>
          </a:p>
        </p:txBody>
      </p:sp>
    </p:spTree>
    <p:extLst>
      <p:ext uri="{BB962C8B-B14F-4D97-AF65-F5344CB8AC3E}">
        <p14:creationId xmlns:p14="http://schemas.microsoft.com/office/powerpoint/2010/main" val="258004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7EB1A12-1A2E-46D6-A22A-786911BBDA43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61169" y="1581135"/>
            <a:ext cx="10673035" cy="232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s-AR" altLang="es-AR" sz="1050" dirty="0">
              <a:latin typeface="+mn-lt"/>
            </a:endParaRPr>
          </a:p>
          <a:p>
            <a:pPr marL="514350" indent="-514350"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s-AR" altLang="es-AR" sz="2800" dirty="0">
                <a:latin typeface="+mn-lt"/>
              </a:rPr>
              <a:t>COMPLEJIDAD.</a:t>
            </a:r>
          </a:p>
          <a:p>
            <a:pPr marL="514350" indent="-514350"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s-AR" altLang="es-AR" sz="2800" dirty="0">
                <a:latin typeface="+mn-lt"/>
              </a:rPr>
              <a:t>INCERTIDUMBRE.</a:t>
            </a:r>
          </a:p>
          <a:p>
            <a:pPr marL="514350" indent="-514350"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s-AR" altLang="es-AR" sz="2800" dirty="0">
                <a:latin typeface="+mn-lt"/>
              </a:rPr>
              <a:t>RIESGO.</a:t>
            </a:r>
          </a:p>
          <a:p>
            <a:pPr marL="514350" indent="-514350"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s-ES_tradnl" altLang="es-AR" sz="2800" dirty="0">
                <a:latin typeface="+mn-lt"/>
              </a:rPr>
              <a:t>MÚLTIPLES SITUACIONES POSIBLES </a:t>
            </a:r>
            <a:r>
              <a:rPr lang="es-ES_tradnl" altLang="es-AR" sz="2800" dirty="0">
                <a:latin typeface="+mn-lt"/>
                <a:sym typeface="Wingdings" panose="05000000000000000000" pitchFamily="2" charset="2"/>
              </a:rPr>
              <a:t></a:t>
            </a:r>
            <a:endParaRPr lang="es-ES_tradnl" altLang="es-AR" sz="28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 bwMode="auto">
          <a:xfrm>
            <a:off x="661169" y="956385"/>
            <a:ext cx="8440788" cy="62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b="1" dirty="0"/>
              <a:t>CARACTERÍSTICAS </a:t>
            </a:r>
            <a:r>
              <a:rPr lang="es-ES" dirty="0"/>
              <a:t>DE LAS TOMAS DE DECISIONES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FEF88D-6A67-419E-551D-89F665EA7A06}"/>
              </a:ext>
            </a:extLst>
          </p:cNvPr>
          <p:cNvSpPr txBox="1"/>
          <p:nvPr/>
        </p:nvSpPr>
        <p:spPr>
          <a:xfrm>
            <a:off x="6932763" y="3351929"/>
            <a:ext cx="44210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altLang="es-AR" sz="2400" b="1" dirty="0">
                <a:solidFill>
                  <a:schemeClr val="accent6">
                    <a:lumMod val="75000"/>
                  </a:schemeClr>
                </a:solidFill>
                <a:latin typeface="+mn-lt"/>
                <a:sym typeface="Wingdings" panose="05000000000000000000" pitchFamily="2" charset="2"/>
              </a:rPr>
              <a:t>ESTADOS DE NATURALEZA O ACCIONES DE EL/LOS CONTRINCANTES.</a:t>
            </a:r>
            <a:endParaRPr lang="es-E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9B048B4-B526-4A9C-8D01-A3D10F8B1883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541104" y="1297930"/>
            <a:ext cx="8893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3600" b="1" dirty="0">
                <a:solidFill>
                  <a:srgbClr val="FF0000"/>
                </a:solidFill>
                <a:latin typeface="Arial" panose="020B0604020202020204" pitchFamily="34" charset="0"/>
              </a:rPr>
              <a:t>COMPLEJIDAD</a:t>
            </a:r>
            <a:endParaRPr lang="es-ES" altLang="es-AR" sz="3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271464" y="2646204"/>
            <a:ext cx="950505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AR" sz="2400" dirty="0">
                <a:latin typeface="+mn-lt"/>
              </a:rPr>
              <a:t>“Algo se vuelve complejo, cuando se compone de diversos elementos que interactúan entre sí.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AR" sz="2400" dirty="0">
                <a:latin typeface="+mn-lt"/>
              </a:rPr>
              <a:t>L</a:t>
            </a:r>
            <a:r>
              <a:rPr lang="es-AR" altLang="es-AR" sz="2400" dirty="0">
                <a:latin typeface="+mn-lt"/>
              </a:rPr>
              <a:t>a complejidad es una propiedad inherente a los sistemas dinámicos.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2400" dirty="0">
                <a:latin typeface="+mn-lt"/>
              </a:rPr>
              <a:t>El entorno en el que vivimos es inestable por naturaleza, está en permanente movimiento y genera situaciones nuevas todo el tiempo.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AR" altLang="es-AR" sz="2400" dirty="0">
                <a:latin typeface="+mn-lt"/>
              </a:rPr>
              <a:t>Intentar controlar la complejidad es una ilusión del hombre y la debemos aceptar…”</a:t>
            </a:r>
            <a:endParaRPr lang="es-ES" altLang="es-AR" sz="2400" dirty="0">
              <a:latin typeface="+mn-lt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F4030C3-B497-4B9A-AB75-1CD94331C987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631504" y="1467912"/>
            <a:ext cx="8893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3600" b="1" dirty="0">
                <a:solidFill>
                  <a:srgbClr val="FF0000"/>
                </a:solidFill>
                <a:latin typeface="Arial" panose="020B0604020202020204" pitchFamily="34" charset="0"/>
              </a:rPr>
              <a:t>INCERTIDUMBRE</a:t>
            </a:r>
            <a:endParaRPr lang="es-ES" altLang="es-AR" sz="3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1793427" y="2155538"/>
            <a:ext cx="856932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AR" sz="2200" dirty="0">
                <a:latin typeface="+mn-lt"/>
              </a:rPr>
              <a:t>“Hay incertidumbre, cuando conocemos los posibles valores que puede asumir una variable, pero sin embargo no sabemos con qué probabilidad se pueden presentar estos valores”.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s-ES" altLang="es-AR" sz="2200" dirty="0">
              <a:latin typeface="+mn-lt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AR" sz="2200" dirty="0">
                <a:latin typeface="+mn-lt"/>
              </a:rPr>
              <a:t>Eso NO sucede en un juego con reglas fijas, como tirar un dado, por dar un ejemplo.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651" y="4489450"/>
            <a:ext cx="16668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03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F4030C3-B497-4B9A-AB75-1CD94331C987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37440" y="866881"/>
            <a:ext cx="8893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3600" b="1" dirty="0">
                <a:solidFill>
                  <a:srgbClr val="FF0000"/>
                </a:solidFill>
                <a:latin typeface="Arial" panose="020B0604020202020204" pitchFamily="34" charset="0"/>
              </a:rPr>
              <a:t>RIESGO </a:t>
            </a:r>
            <a:endParaRPr lang="es-ES" altLang="es-AR" sz="3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637440" y="1784403"/>
            <a:ext cx="8569325" cy="4086225"/>
            <a:chOff x="1775520" y="1538148"/>
            <a:chExt cx="8569325" cy="4086225"/>
          </a:xfrm>
        </p:grpSpPr>
        <p:sp>
          <p:nvSpPr>
            <p:cNvPr id="11268" name="Rectangle 3"/>
            <p:cNvSpPr>
              <a:spLocks noChangeArrowheads="1"/>
            </p:cNvSpPr>
            <p:nvPr/>
          </p:nvSpPr>
          <p:spPr bwMode="auto">
            <a:xfrm>
              <a:off x="1775520" y="1538148"/>
              <a:ext cx="8569325" cy="110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s-ES" altLang="es-AR" sz="2200" b="1" dirty="0">
                  <a:latin typeface="+mn-lt"/>
                </a:rPr>
                <a:t>1 </a:t>
              </a:r>
              <a:r>
                <a:rPr lang="es-ES" altLang="es-AR" sz="2200" b="1" dirty="0" err="1">
                  <a:latin typeface="+mn-lt"/>
                </a:rPr>
                <a:t>Dorfman</a:t>
              </a:r>
              <a:r>
                <a:rPr lang="es-ES" altLang="es-AR" sz="2200" b="1" dirty="0">
                  <a:latin typeface="+mn-lt"/>
                </a:rPr>
                <a:t>:</a:t>
              </a:r>
              <a:endParaRPr lang="es-ES" altLang="es-AR" sz="220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s-ES" altLang="es-AR" sz="2200" dirty="0">
                  <a:latin typeface="+mn-lt"/>
                </a:rPr>
                <a:t>“Riesgo es la variación del posible resultado de un evento, producto de un cambio no esperado”</a:t>
              </a:r>
            </a:p>
          </p:txBody>
        </p:sp>
        <p:sp>
          <p:nvSpPr>
            <p:cNvPr id="11269" name="Rectangle 4"/>
            <p:cNvSpPr>
              <a:spLocks noChangeArrowheads="1"/>
            </p:cNvSpPr>
            <p:nvPr/>
          </p:nvSpPr>
          <p:spPr bwMode="auto">
            <a:xfrm>
              <a:off x="1775520" y="2619235"/>
              <a:ext cx="8569325" cy="1106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s-ES" altLang="es-AR" sz="2200" b="1" dirty="0">
                  <a:latin typeface="+mn-lt"/>
                </a:rPr>
                <a:t>2 </a:t>
              </a:r>
              <a:r>
                <a:rPr lang="es-ES" altLang="es-AR" sz="2200" b="1" dirty="0" err="1">
                  <a:latin typeface="+mn-lt"/>
                </a:rPr>
                <a:t>Vaughan</a:t>
              </a:r>
              <a:r>
                <a:rPr lang="es-ES" altLang="es-AR" sz="2200" b="1" dirty="0">
                  <a:latin typeface="+mn-lt"/>
                </a:rPr>
                <a:t>:</a:t>
              </a:r>
              <a:endParaRPr lang="es-ES" altLang="es-AR" sz="220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s-ES" altLang="es-AR" sz="2200" dirty="0">
                  <a:latin typeface="+mn-lt"/>
                </a:rPr>
                <a:t>“El riesgo es una condición en donde existen posibilidades de desviaciones adversas respecto de un resultado esperado”</a:t>
              </a:r>
            </a:p>
          </p:txBody>
        </p:sp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1775520" y="4517885"/>
              <a:ext cx="8569325" cy="1106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s-ES" altLang="es-AR" sz="2200" b="1" dirty="0">
                  <a:latin typeface="+mn-lt"/>
                </a:rPr>
                <a:t>4 </a:t>
              </a:r>
              <a:r>
                <a:rPr lang="es-ES" altLang="es-AR" sz="2200" b="1" dirty="0" err="1">
                  <a:latin typeface="+mn-lt"/>
                </a:rPr>
                <a:t>Gallacher</a:t>
              </a:r>
              <a:r>
                <a:rPr lang="es-ES" altLang="es-AR" sz="2200" b="1" dirty="0">
                  <a:latin typeface="+mn-lt"/>
                </a:rPr>
                <a:t>:</a:t>
              </a:r>
              <a:endParaRPr lang="es-ES" altLang="es-AR" sz="220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s-ES" altLang="es-AR" sz="2200" dirty="0">
                  <a:latin typeface="+mn-lt"/>
                </a:rPr>
                <a:t>“El riesgo es toda aquella circunstancia en la cual debemos tomar una decisión cuyo resultado depende en mayor o menor medida del azar”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775520" y="3703498"/>
              <a:ext cx="85693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s-ES" altLang="es-AR" sz="2200" b="1" dirty="0">
                  <a:latin typeface="+mn-lt"/>
                </a:rPr>
                <a:t>3 </a:t>
              </a:r>
              <a:r>
                <a:rPr lang="es-ES" altLang="es-AR" sz="2200" b="1" dirty="0" err="1">
                  <a:latin typeface="+mn-lt"/>
                </a:rPr>
                <a:t>Solanet</a:t>
              </a:r>
              <a:r>
                <a:rPr lang="es-ES" altLang="es-AR" sz="2200" b="1" dirty="0">
                  <a:latin typeface="+mn-lt"/>
                </a:rPr>
                <a:t>:</a:t>
              </a:r>
              <a:endParaRPr lang="es-ES" altLang="es-AR" sz="2200" dirty="0">
                <a:latin typeface="+mn-lt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s-ES" altLang="es-AR" sz="2200" dirty="0">
                  <a:latin typeface="+mn-lt"/>
                </a:rPr>
                <a:t>“</a:t>
              </a:r>
              <a:r>
                <a:rPr lang="es-ES" altLang="es-AR" sz="2200" b="1" i="1" dirty="0">
                  <a:latin typeface="+mn-lt"/>
                </a:rPr>
                <a:t>Riesgo es la probabilidad de que un evento no ocurra</a:t>
              </a:r>
              <a:r>
                <a:rPr lang="es-ES" altLang="es-AR" sz="2200" dirty="0">
                  <a:latin typeface="+mn-lt"/>
                </a:rPr>
                <a:t>”</a:t>
              </a:r>
            </a:p>
          </p:txBody>
        </p:sp>
      </p:grpSp>
      <p:sp>
        <p:nvSpPr>
          <p:cNvPr id="11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CC0E1ED-3318-4065-9347-F091197FAD92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482914" y="1493020"/>
            <a:ext cx="8893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3600" b="1" dirty="0">
                <a:solidFill>
                  <a:srgbClr val="FF0000"/>
                </a:solidFill>
                <a:latin typeface="Arial" panose="020B0604020202020204" pitchFamily="34" charset="0"/>
              </a:rPr>
              <a:t>ANÁLISIS DE RIESGO</a:t>
            </a:r>
            <a:endParaRPr lang="es-ES" altLang="es-AR" sz="3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75518" y="2644170"/>
            <a:ext cx="830796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AR" sz="2400" dirty="0">
                <a:latin typeface="+mn-lt"/>
              </a:rPr>
              <a:t>“El análisis de riesgo ayuda a reconocer la diferencia entre, </a:t>
            </a:r>
            <a:r>
              <a:rPr lang="es-ES" altLang="es-AR" sz="2400" b="1" dirty="0">
                <a:latin typeface="+mn-lt"/>
              </a:rPr>
              <a:t>el valor esperado </a:t>
            </a:r>
            <a:r>
              <a:rPr lang="es-ES" altLang="es-AR" sz="2400" dirty="0">
                <a:latin typeface="+mn-lt"/>
              </a:rPr>
              <a:t>de una alternativa y los </a:t>
            </a:r>
            <a:r>
              <a:rPr lang="es-ES" altLang="es-AR" sz="2400" b="1" dirty="0">
                <a:latin typeface="+mn-lt"/>
              </a:rPr>
              <a:t>resultados que pueden ocurrir</a:t>
            </a:r>
            <a:r>
              <a:rPr lang="es-ES" altLang="es-AR" sz="2400" dirty="0">
                <a:latin typeface="+mn-lt"/>
              </a:rPr>
              <a:t>. Analizar el riesgo implica reconocer la variabilidad del problema.”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CC0E1ED-3318-4065-9347-F091197FAD92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775518" y="1844824"/>
            <a:ext cx="8893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AR" altLang="es-AR" sz="3600" b="1" dirty="0">
                <a:solidFill>
                  <a:srgbClr val="FF0000"/>
                </a:solidFill>
                <a:latin typeface="Arial" panose="020B0604020202020204" pitchFamily="34" charset="0"/>
              </a:rPr>
              <a:t>ANÁLISIS DE SENSIBILIDAD</a:t>
            </a:r>
            <a:endParaRPr lang="es-ES" altLang="es-AR" sz="3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415480" y="2843926"/>
            <a:ext cx="90009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AR" sz="2400" b="1" dirty="0">
                <a:latin typeface="+mn-lt"/>
              </a:rPr>
              <a:t>“</a:t>
            </a:r>
            <a:r>
              <a:rPr lang="es-ES" altLang="es-AR" sz="2400" dirty="0">
                <a:latin typeface="+mn-lt"/>
              </a:rPr>
              <a:t>El análisis de sensibilidad complementa la ayuda al tomador de decisiones, describiendo como los cambios en las probabilidades de ocurrencia de los “posibles eventos”, afectan a los resultados esperados”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</p:spTree>
    <p:extLst>
      <p:ext uri="{BB962C8B-B14F-4D97-AF65-F5344CB8AC3E}">
        <p14:creationId xmlns:p14="http://schemas.microsoft.com/office/powerpoint/2010/main" val="367993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5A38847-2F5E-4AB9-BBAC-CCBC908B17E0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 bwMode="auto">
          <a:xfrm>
            <a:off x="641789" y="814359"/>
            <a:ext cx="8440788" cy="62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b="1" dirty="0"/>
              <a:t>Componentes de Modelos Matemáticos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F18938-B508-498C-31D6-25975767364D}"/>
              </a:ext>
            </a:extLst>
          </p:cNvPr>
          <p:cNvSpPr txBox="1"/>
          <p:nvPr/>
        </p:nvSpPr>
        <p:spPr>
          <a:xfrm>
            <a:off x="662774" y="1612385"/>
            <a:ext cx="108338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latin typeface="Verdana-Bold"/>
              </a:rPr>
              <a:t>Variables y parámetros. 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Existen dos tipos de variables, exógenas y</a:t>
            </a:r>
          </a:p>
          <a:p>
            <a:pPr algn="l"/>
            <a:r>
              <a:rPr lang="es-ES" sz="1800" b="0" i="0" u="none" strike="noStrike" baseline="0" dirty="0">
                <a:latin typeface="Verdana" panose="020B0604030504040204" pitchFamily="34" charset="0"/>
              </a:rPr>
              <a:t>endógenas.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 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Los parámetros del modelo son valores conocidos que relacionan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las variables de decisión con las restricciones y función objetivo pueden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ser determinísticos o probabilísticos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C59EC4-F5D6-8596-31E6-F55E0AD91D45}"/>
              </a:ext>
            </a:extLst>
          </p:cNvPr>
          <p:cNvSpPr txBox="1"/>
          <p:nvPr/>
        </p:nvSpPr>
        <p:spPr>
          <a:xfrm>
            <a:off x="641788" y="3214290"/>
            <a:ext cx="107120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Restricciones. </a:t>
            </a:r>
            <a:r>
              <a:rPr lang="es-ES" dirty="0"/>
              <a:t>Para tener en cuenta las limitaciones tecnológicas, económicas y otras del sistema, el modelo debe incluir restricciones (implícitas o explícitas) que restrinjan las variables de decisión a un rango de valores factible.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4C497A-1C0E-99F1-21EC-97EB5E947036}"/>
              </a:ext>
            </a:extLst>
          </p:cNvPr>
          <p:cNvSpPr txBox="1"/>
          <p:nvPr/>
        </p:nvSpPr>
        <p:spPr>
          <a:xfrm>
            <a:off x="623333" y="4217590"/>
            <a:ext cx="10712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dirty="0"/>
              <a:t>Función objetivo. </a:t>
            </a:r>
            <a:r>
              <a:rPr lang="es-ES" dirty="0"/>
              <a:t>La función objetivo define la medida de efectividad del sistema como una función matemática de las variables de decisión. 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La “solución óptima” será aquella que produzca el mejor valor de la función objetivo, sujeta a las restricciones.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573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CEA06DE-16CA-42DF-872B-881639C37C1D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912640" y="1268760"/>
            <a:ext cx="10441160" cy="109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AR" sz="3000" b="1" dirty="0">
                <a:solidFill>
                  <a:srgbClr val="FF0000"/>
                </a:solidFill>
                <a:latin typeface="Arial" panose="020B0604020202020204" pitchFamily="34" charset="0"/>
              </a:rPr>
              <a:t>Los UNIVERSOS de DECISIÓN en función del conocimiento de información</a:t>
            </a:r>
            <a:endParaRPr lang="es-ES" altLang="es-AR" sz="3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581074" y="2924944"/>
            <a:ext cx="9443392" cy="207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indent="-514350"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s-ES" altLang="es-AR" sz="2800" dirty="0">
                <a:latin typeface="+mn-lt"/>
              </a:rPr>
              <a:t>Información Completa 	  </a:t>
            </a:r>
            <a:r>
              <a:rPr lang="es-ES" altLang="es-AR" sz="2800" dirty="0">
                <a:latin typeface="+mn-lt"/>
                <a:sym typeface="Wingdings" panose="05000000000000000000" pitchFamily="2" charset="2"/>
              </a:rPr>
              <a:t> UNIVERSO CIERTO</a:t>
            </a:r>
            <a:endParaRPr lang="es-ES" altLang="es-AR" sz="2800" dirty="0">
              <a:latin typeface="+mn-lt"/>
            </a:endParaRPr>
          </a:p>
          <a:p>
            <a:pPr marL="514350" indent="-514350"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s-ES" altLang="es-AR" sz="2800" dirty="0">
                <a:latin typeface="+mn-lt"/>
              </a:rPr>
              <a:t>Información Incompleta         </a:t>
            </a:r>
            <a:r>
              <a:rPr lang="es-ES" altLang="es-AR" sz="2800" dirty="0">
                <a:sym typeface="Wingdings" panose="05000000000000000000" pitchFamily="2" charset="2"/>
              </a:rPr>
              <a:t> </a:t>
            </a:r>
            <a:r>
              <a:rPr lang="es-ES" altLang="es-AR" sz="2800" dirty="0">
                <a:latin typeface="+mn-lt"/>
                <a:sym typeface="Wingdings" panose="05000000000000000000" pitchFamily="2" charset="2"/>
              </a:rPr>
              <a:t>UNIVERSO ALEATORIO</a:t>
            </a:r>
            <a:endParaRPr lang="es-ES_tradnl" altLang="es-AR" sz="2800" dirty="0">
              <a:latin typeface="+mn-lt"/>
            </a:endParaRPr>
          </a:p>
          <a:p>
            <a:pPr marL="514350" indent="-514350"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s-ES" altLang="es-AR" sz="2800" dirty="0">
                <a:latin typeface="+mn-lt"/>
              </a:rPr>
              <a:t>Sin Información 		  </a:t>
            </a:r>
            <a:r>
              <a:rPr lang="es-ES" altLang="es-AR" sz="2800" dirty="0">
                <a:latin typeface="+mn-lt"/>
                <a:sym typeface="Wingdings" panose="05000000000000000000" pitchFamily="2" charset="2"/>
              </a:rPr>
              <a:t> UNIVERSO INCIERTO</a:t>
            </a:r>
            <a:endParaRPr lang="es-ES" altLang="es-AR" sz="2800" dirty="0">
              <a:latin typeface="+mn-lt"/>
            </a:endParaRPr>
          </a:p>
          <a:p>
            <a:pPr marL="514350" indent="-514350" eaLnBrk="1" hangingPunct="1"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s-ES_tradnl" altLang="es-AR" sz="2800" dirty="0">
                <a:latin typeface="+mn-lt"/>
              </a:rPr>
              <a:t>Ambiente Competitivo	  </a:t>
            </a:r>
            <a:r>
              <a:rPr lang="es-ES_tradnl" altLang="es-AR" sz="2800" dirty="0">
                <a:latin typeface="+mn-lt"/>
                <a:sym typeface="Wingdings" panose="05000000000000000000" pitchFamily="2" charset="2"/>
              </a:rPr>
              <a:t> UNIVERSO HOSTIL</a:t>
            </a:r>
            <a:endParaRPr lang="es-ES" altLang="es-AR" sz="2800" dirty="0">
              <a:latin typeface="+mn-lt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ED37329-72BD-48A6-BB53-A7BBB308F9E8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607540" y="972722"/>
            <a:ext cx="8893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AR" sz="2000" b="1" dirty="0">
                <a:latin typeface="Arial" panose="020B0604020202020204" pitchFamily="34" charset="0"/>
              </a:rPr>
              <a:t>HERRAMIENTAS A UTILIZAR</a:t>
            </a:r>
            <a:endParaRPr lang="es-ES" altLang="es-AR" sz="2000" b="1" dirty="0">
              <a:latin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766800" y="1609636"/>
            <a:ext cx="106583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 eaLnBrk="1" hangingPunct="1">
              <a:buClr>
                <a:schemeClr val="accent2"/>
              </a:buClr>
              <a:buSzPct val="80000"/>
              <a:buNone/>
              <a:defRPr/>
            </a:pPr>
            <a:r>
              <a:rPr lang="es-ES" altLang="es-AR" sz="2800" dirty="0">
                <a:latin typeface="+mn-lt"/>
              </a:rPr>
              <a:t>Matriz de consecuencias / pagos / compensaciones</a:t>
            </a:r>
          </a:p>
        </p:txBody>
      </p:sp>
      <p:pic>
        <p:nvPicPr>
          <p:cNvPr id="15365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7"/>
          <a:stretch/>
        </p:blipFill>
        <p:spPr bwMode="auto">
          <a:xfrm>
            <a:off x="3113641" y="2467918"/>
            <a:ext cx="5821917" cy="3096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A7D38FA-F7D0-4E14-B775-32F87BFBB22F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35187" y="1566727"/>
            <a:ext cx="7921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 eaLnBrk="1" hangingPunct="1">
              <a:buClr>
                <a:schemeClr val="accent2"/>
              </a:buClr>
              <a:buSzPct val="80000"/>
              <a:buNone/>
              <a:defRPr/>
            </a:pPr>
            <a:r>
              <a:rPr lang="es-ES" altLang="es-AR" sz="2800" dirty="0">
                <a:latin typeface="+mn-lt"/>
              </a:rPr>
              <a:t>Árboles de decisiones Criterio de Valor Esperado:</a:t>
            </a:r>
          </a:p>
        </p:txBody>
      </p:sp>
      <p:pic>
        <p:nvPicPr>
          <p:cNvPr id="16389" name="Picture 2" descr="https://www.monografias.com/trabajos15/analisis-decision/Image2257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5983"/>
          <a:stretch/>
        </p:blipFill>
        <p:spPr bwMode="auto">
          <a:xfrm>
            <a:off x="2495600" y="2305941"/>
            <a:ext cx="6407150" cy="3767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6624" y="919588"/>
            <a:ext cx="8893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_tradnl" altLang="es-AR" sz="2000" b="1" dirty="0">
                <a:latin typeface="Arial" panose="020B0604020202020204" pitchFamily="34" charset="0"/>
              </a:rPr>
              <a:t>HERRAMIENTAS A UTILIZAR</a:t>
            </a:r>
            <a:endParaRPr lang="es-ES" altLang="es-AR" sz="2000" b="1" dirty="0">
              <a:latin typeface="Arial" panose="020B0604020202020204" pitchFamily="34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5A38847-2F5E-4AB9-BBAC-CCBC908B17E0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 bwMode="auto">
          <a:xfrm>
            <a:off x="641789" y="771919"/>
            <a:ext cx="8440788" cy="62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b="1" dirty="0"/>
              <a:t>Clasificación de Modelos :  Según objetivo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F18938-B508-498C-31D6-25975767364D}"/>
              </a:ext>
            </a:extLst>
          </p:cNvPr>
          <p:cNvSpPr txBox="1"/>
          <p:nvPr/>
        </p:nvSpPr>
        <p:spPr>
          <a:xfrm>
            <a:off x="716385" y="1417778"/>
            <a:ext cx="108338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solidFill>
                  <a:schemeClr val="accent5"/>
                </a:solidFill>
                <a:latin typeface="Verdana-Bold"/>
              </a:rPr>
              <a:t>Modelos de optimización: </a:t>
            </a:r>
            <a:r>
              <a:rPr lang="es-AR" sz="1800" b="0" i="0" u="none" strike="noStrike" baseline="0" dirty="0">
                <a:solidFill>
                  <a:schemeClr val="accent5"/>
                </a:solidFill>
                <a:latin typeface="Verdana" panose="020B0604030504040204" pitchFamily="34" charset="0"/>
              </a:rPr>
              <a:t>Su objetivo es maximizar cierta cantidad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accent5"/>
                </a:solidFill>
                <a:latin typeface="Verdana" panose="020B0604030504040204" pitchFamily="34" charset="0"/>
              </a:rPr>
              <a:t>(beneficio, ingresos, eficiencia) o minimizar cierta medida (costo, tiempo,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accent5"/>
                </a:solidFill>
                <a:latin typeface="Verdana" panose="020B0604030504040204" pitchFamily="34" charset="0"/>
              </a:rPr>
              <a:t>distancias), generalmente teniendo en cuenta una serie de limitaciones o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accent5"/>
                </a:solidFill>
                <a:latin typeface="Verdana" panose="020B0604030504040204" pitchFamily="34" charset="0"/>
              </a:rPr>
              <a:t>requisitos que restringen la decisión (disponibilidad de capital, personal,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accent5"/>
                </a:solidFill>
                <a:latin typeface="Verdana" panose="020B0604030504040204" pitchFamily="34" charset="0"/>
              </a:rPr>
              <a:t>material, requisitos para cumplir fechas límite, etc.). Ejemplos de modelos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accent5"/>
                </a:solidFill>
                <a:latin typeface="Verdana" panose="020B0604030504040204" pitchFamily="34" charset="0"/>
              </a:rPr>
              <a:t>de optimización son:</a:t>
            </a:r>
            <a:endParaRPr lang="es-ES" dirty="0">
              <a:solidFill>
                <a:schemeClr val="accent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C59EC4-F5D6-8596-31E6-F55E0AD91D45}"/>
              </a:ext>
            </a:extLst>
          </p:cNvPr>
          <p:cNvSpPr txBox="1"/>
          <p:nvPr/>
        </p:nvSpPr>
        <p:spPr>
          <a:xfrm>
            <a:off x="697955" y="3353976"/>
            <a:ext cx="107120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latin typeface="Verdana-Bold"/>
              </a:rPr>
              <a:t>- Problemas de localización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, que consisten en realizar una asignación</a:t>
            </a:r>
          </a:p>
          <a:p>
            <a:pPr algn="l"/>
            <a:r>
              <a:rPr lang="es-ES" sz="1800" b="0" i="0" u="none" strike="noStrike" baseline="0" dirty="0">
                <a:latin typeface="Verdana" panose="020B0604030504040204" pitchFamily="34" charset="0"/>
              </a:rPr>
              <a:t>de recursos a actividades de manera que se optimice cierta medida de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efectividad, por ejemplo, si hay que decidir la ubicación de varias fábricas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atendiendo a las distancias de las mismas entre los centros de demanda</a:t>
            </a:r>
          </a:p>
          <a:p>
            <a:pPr algn="l"/>
            <a:r>
              <a:rPr lang="es-ES" sz="1800" b="0" i="0" u="none" strike="noStrike" baseline="0" dirty="0">
                <a:latin typeface="Verdana" panose="020B0604030504040204" pitchFamily="34" charset="0"/>
              </a:rPr>
              <a:t>y los proveedores.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4C497A-1C0E-99F1-21EC-97EB5E947036}"/>
              </a:ext>
            </a:extLst>
          </p:cNvPr>
          <p:cNvSpPr txBox="1"/>
          <p:nvPr/>
        </p:nvSpPr>
        <p:spPr>
          <a:xfrm>
            <a:off x="697955" y="5013176"/>
            <a:ext cx="10712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latin typeface="Verdana-Bold"/>
              </a:rPr>
              <a:t>- Problemas de mezcla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, que se ocupan de encontrar la combinación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óptima de un conjunto de ingredientes a incluir en una mezcla,</a:t>
            </a:r>
          </a:p>
          <a:p>
            <a:pPr algn="l"/>
            <a:r>
              <a:rPr lang="es-ES" sz="1800" b="0" i="0" u="none" strike="noStrike" baseline="0" dirty="0">
                <a:latin typeface="Verdana" panose="020B0604030504040204" pitchFamily="34" charset="0"/>
              </a:rPr>
              <a:t>respetando ciertas condiciones de cantidades mínimas o máximas que la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misma debe contener y tratando de lograr el mínimo costo.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080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5A38847-2F5E-4AB9-BBAC-CCBC908B17E0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 bwMode="auto">
          <a:xfrm>
            <a:off x="644912" y="642728"/>
            <a:ext cx="8440788" cy="62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b="1" dirty="0"/>
              <a:t>Clasificación de Modelos :  Según objetivo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E5F0A3-5A36-ED54-B79A-056ED81AA636}"/>
              </a:ext>
            </a:extLst>
          </p:cNvPr>
          <p:cNvSpPr txBox="1"/>
          <p:nvPr/>
        </p:nvSpPr>
        <p:spPr>
          <a:xfrm>
            <a:off x="619397" y="4126084"/>
            <a:ext cx="106558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latin typeface="Verdana-Bold"/>
              </a:rPr>
              <a:t>- Problemas de secuenciación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, que se ocupan de colocar objetos en</a:t>
            </a:r>
          </a:p>
          <a:p>
            <a:pPr algn="l"/>
            <a:r>
              <a:rPr lang="es-ES" sz="1800" b="0" i="0" u="none" strike="noStrike" baseline="0" dirty="0">
                <a:latin typeface="Verdana" panose="020B0604030504040204" pitchFamily="34" charset="0"/>
              </a:rPr>
              <a:t>cierto orden.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B44ADD-A9FA-F204-5F7D-B5D451C42F39}"/>
              </a:ext>
            </a:extLst>
          </p:cNvPr>
          <p:cNvSpPr txBox="1"/>
          <p:nvPr/>
        </p:nvSpPr>
        <p:spPr>
          <a:xfrm>
            <a:off x="675918" y="4944662"/>
            <a:ext cx="10571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latin typeface="Verdana-Bold"/>
              </a:rPr>
              <a:t>- Problemas de rutas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, que tratan de encontrar la ruta óptima desde un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origen a un destino cuando existen varias alternativas posibles.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72EDD55-15EF-22DC-4B12-23B864184494}"/>
              </a:ext>
            </a:extLst>
          </p:cNvPr>
          <p:cNvSpPr txBox="1"/>
          <p:nvPr/>
        </p:nvSpPr>
        <p:spPr>
          <a:xfrm>
            <a:off x="619397" y="5763240"/>
            <a:ext cx="10571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latin typeface="Verdana-Bold"/>
              </a:rPr>
              <a:t>- Problemas de inventario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, que consisten en determinar la cantidad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óptima de productos que se deben tener disponibles en un almacén.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B105CFE-E09E-6968-2C3F-9748303ECC76}"/>
              </a:ext>
            </a:extLst>
          </p:cNvPr>
          <p:cNvSpPr txBox="1"/>
          <p:nvPr/>
        </p:nvSpPr>
        <p:spPr>
          <a:xfrm>
            <a:off x="677657" y="1267007"/>
            <a:ext cx="107120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latin typeface="Verdana-Bold"/>
              </a:rPr>
              <a:t>- Problemas de localización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, que consisten en realizar una asignación</a:t>
            </a:r>
          </a:p>
          <a:p>
            <a:pPr algn="l"/>
            <a:r>
              <a:rPr lang="es-ES" sz="1800" b="0" i="0" u="none" strike="noStrike" baseline="0" dirty="0">
                <a:latin typeface="Verdana" panose="020B0604030504040204" pitchFamily="34" charset="0"/>
              </a:rPr>
              <a:t>de recursos a actividades de manera que se optimice cierta medida de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efectividad, por ejemplo, si hay que decidir la ubicación de varias fábricas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atendiendo a las distancias de las mismas entre los centros de demanda</a:t>
            </a:r>
          </a:p>
          <a:p>
            <a:pPr algn="l"/>
            <a:r>
              <a:rPr lang="es-ES" sz="1800" b="0" i="0" u="none" strike="noStrike" baseline="0" dirty="0">
                <a:latin typeface="Verdana" panose="020B0604030504040204" pitchFamily="34" charset="0"/>
              </a:rPr>
              <a:t>y los proveedores.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259B41-863B-07F1-B911-1B998C02A765}"/>
              </a:ext>
            </a:extLst>
          </p:cNvPr>
          <p:cNvSpPr txBox="1"/>
          <p:nvPr/>
        </p:nvSpPr>
        <p:spPr>
          <a:xfrm>
            <a:off x="677657" y="2813670"/>
            <a:ext cx="10712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latin typeface="Verdana-Bold"/>
              </a:rPr>
              <a:t>- Problemas de mezcla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, que se ocupan de encontrar la combinación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óptima de un conjunto de ingredientes a incluir en una mezcla,</a:t>
            </a:r>
          </a:p>
          <a:p>
            <a:pPr algn="l"/>
            <a:r>
              <a:rPr lang="es-ES" sz="1800" b="0" i="0" u="none" strike="noStrike" baseline="0" dirty="0">
                <a:latin typeface="Verdana" panose="020B0604030504040204" pitchFamily="34" charset="0"/>
              </a:rPr>
              <a:t>respetando ciertas condiciones de cantidades mínimas o máximas que la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misma debe contener y tratando de lograr el mínimo costo.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965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5A38847-2F5E-4AB9-BBAC-CCBC908B17E0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 bwMode="auto">
          <a:xfrm>
            <a:off x="641789" y="814359"/>
            <a:ext cx="8440788" cy="62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b="1" dirty="0"/>
              <a:t>Clasificación de Modelos :  Según objetivo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56AA2A-EA95-DEA9-28EA-1FE112977F23}"/>
              </a:ext>
            </a:extLst>
          </p:cNvPr>
          <p:cNvSpPr txBox="1"/>
          <p:nvPr/>
        </p:nvSpPr>
        <p:spPr>
          <a:xfrm>
            <a:off x="665626" y="1439109"/>
            <a:ext cx="10688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solidFill>
                  <a:schemeClr val="accent5"/>
                </a:solidFill>
                <a:latin typeface="Verdana-Bold"/>
              </a:rPr>
              <a:t>Modelos descriptivos</a:t>
            </a:r>
            <a:r>
              <a:rPr lang="es-AR" sz="1800" b="0" i="0" u="none" strike="noStrike" baseline="0" dirty="0">
                <a:solidFill>
                  <a:schemeClr val="accent5"/>
                </a:solidFill>
                <a:latin typeface="Verdana" panose="020B0604030504040204" pitchFamily="34" charset="0"/>
              </a:rPr>
              <a:t>: Su objetivo es describir o predecir sucesos (nivel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accent5"/>
                </a:solidFill>
                <a:latin typeface="Verdana" panose="020B0604030504040204" pitchFamily="34" charset="0"/>
              </a:rPr>
              <a:t>de ventas, fechas de terminación de proyectos, número de clientes, etc.)</a:t>
            </a:r>
          </a:p>
          <a:p>
            <a:pPr algn="l"/>
            <a:r>
              <a:rPr lang="es-AR" sz="1800" b="0" i="0" u="none" strike="noStrike" baseline="0" dirty="0">
                <a:solidFill>
                  <a:schemeClr val="accent5"/>
                </a:solidFill>
                <a:latin typeface="Verdana" panose="020B0604030504040204" pitchFamily="34" charset="0"/>
              </a:rPr>
              <a:t>dadas ciertas condiciones. Ejemplos de estos modelos son:</a:t>
            </a:r>
            <a:endParaRPr lang="es-ES" dirty="0">
              <a:solidFill>
                <a:schemeClr val="accent5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C260DF-449B-1922-FAF8-A1BC89C386BD}"/>
              </a:ext>
            </a:extLst>
          </p:cNvPr>
          <p:cNvSpPr txBox="1"/>
          <p:nvPr/>
        </p:nvSpPr>
        <p:spPr>
          <a:xfrm>
            <a:off x="660888" y="2558901"/>
            <a:ext cx="10835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latin typeface="Verdana-Bold"/>
              </a:rPr>
              <a:t>- Problemas de reemplazo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, que se ocupan de decidir el tiempo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adecuado para reemplazar los equipos que fallan o se deterioran.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0CB1A9A-7909-393B-4966-418B5B498168}"/>
              </a:ext>
            </a:extLst>
          </p:cNvPr>
          <p:cNvSpPr txBox="1"/>
          <p:nvPr/>
        </p:nvSpPr>
        <p:spPr>
          <a:xfrm>
            <a:off x="607540" y="3482231"/>
            <a:ext cx="10831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latin typeface="Verdana-Bold"/>
              </a:rPr>
              <a:t>- Problemas de planificación y control de proyectos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. El objetivo es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determinar la fecha de finalización de un proyecto complejo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24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5A38847-2F5E-4AB9-BBAC-CCBC908B17E0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 bwMode="auto">
          <a:xfrm>
            <a:off x="705171" y="1046764"/>
            <a:ext cx="8440788" cy="62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s-ES" b="1" dirty="0"/>
              <a:t>Clasificación de Modelos :  Según naturaleza de los datos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7EBBB0-1A93-6036-0027-13A0BFCC707A}"/>
              </a:ext>
            </a:extLst>
          </p:cNvPr>
          <p:cNvSpPr txBox="1"/>
          <p:nvPr/>
        </p:nvSpPr>
        <p:spPr>
          <a:xfrm>
            <a:off x="699640" y="2080618"/>
            <a:ext cx="106541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Según sea la naturaleza de los datos que se disponen, en algunos casos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tendremos que </a:t>
            </a:r>
            <a:r>
              <a:rPr lang="es-AR" sz="1800" i="0" u="none" strike="noStrike" baseline="0" dirty="0">
                <a:latin typeface="Verdana" panose="020B0604030504040204" pitchFamily="34" charset="0"/>
              </a:rPr>
              <a:t>ajustar el problema con un </a:t>
            </a:r>
            <a:r>
              <a:rPr lang="es-AR" sz="1800" b="1" i="0" u="none" strike="noStrike" baseline="0" dirty="0">
                <a:latin typeface="Verdana-Bold"/>
              </a:rPr>
              <a:t>Modelo Determinístico</a:t>
            </a:r>
            <a:r>
              <a:rPr lang="es-AR" sz="1800" b="1" i="0" u="none" strike="noStrike" baseline="0" dirty="0">
                <a:latin typeface="Verdana" panose="020B0604030504040204" pitchFamily="34" charset="0"/>
              </a:rPr>
              <a:t>, en</a:t>
            </a:r>
          </a:p>
          <a:p>
            <a:pPr algn="l"/>
            <a:r>
              <a:rPr lang="es-AR" sz="1800" b="1" i="0" u="none" strike="noStrike" baseline="0" dirty="0">
                <a:latin typeface="Verdana" panose="020B0604030504040204" pitchFamily="34" charset="0"/>
              </a:rPr>
              <a:t>el cual todos los datos importantes del mismo se suponen conocidos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; pero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en otros, algunos de estos datos se consideran </a:t>
            </a:r>
            <a:r>
              <a:rPr lang="es-AR" sz="1800" b="1" i="0" u="none" strike="noStrike" baseline="0" dirty="0">
                <a:latin typeface="Verdana" panose="020B0604030504040204" pitchFamily="34" charset="0"/>
              </a:rPr>
              <a:t>inciertos, pudiendo</a:t>
            </a:r>
          </a:p>
          <a:p>
            <a:pPr algn="l"/>
            <a:r>
              <a:rPr lang="es-AR" sz="1800" b="1" i="0" u="none" strike="noStrike" baseline="0" dirty="0">
                <a:latin typeface="Verdana" panose="020B0604030504040204" pitchFamily="34" charset="0"/>
              </a:rPr>
              <a:t>conocerse su probabilidad de ocurrencia o no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, por lo que será necesaria la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utilización de un </a:t>
            </a:r>
            <a:r>
              <a:rPr lang="es-AR" sz="1800" b="1" i="0" u="none" strike="noStrike" baseline="0" dirty="0">
                <a:latin typeface="Verdana-Bold"/>
              </a:rPr>
              <a:t>Modelo Estocástico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. </a:t>
            </a:r>
          </a:p>
          <a:p>
            <a:pPr algn="l"/>
            <a:endParaRPr lang="es-AR" dirty="0">
              <a:latin typeface="Verdana" panose="020B0604030504040204" pitchFamily="34" charset="0"/>
            </a:endParaRP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Sin embargo, existen modelos que conviene tratar como </a:t>
            </a:r>
            <a:r>
              <a:rPr lang="es-AR" sz="1800" b="1" i="0" u="none" strike="noStrike" baseline="0" dirty="0">
                <a:latin typeface="Verdana-Bold"/>
              </a:rPr>
              <a:t>Mixtos </a:t>
            </a:r>
            <a:r>
              <a:rPr lang="es-AR" sz="1800" b="1" i="0" u="none" strike="noStrike" baseline="0" dirty="0">
                <a:latin typeface="Verdana" panose="020B0604030504040204" pitchFamily="34" charset="0"/>
              </a:rPr>
              <a:t>de estas dos categorías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962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5A38847-2F5E-4AB9-BBAC-CCBC908B17E0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607540" y="254858"/>
            <a:ext cx="7700157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D9FCBF-1A55-0F54-DA17-441CDA0789B1}"/>
              </a:ext>
            </a:extLst>
          </p:cNvPr>
          <p:cNvSpPr txBox="1"/>
          <p:nvPr/>
        </p:nvSpPr>
        <p:spPr>
          <a:xfrm>
            <a:off x="682636" y="1720840"/>
            <a:ext cx="105089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Si bien es cierto que el </a:t>
            </a:r>
            <a:r>
              <a:rPr lang="es-AR" sz="1800" b="1" i="0" u="none" strike="noStrike" baseline="0" dirty="0">
                <a:latin typeface="Verdana" panose="020B0604030504040204" pitchFamily="34" charset="0"/>
              </a:rPr>
              <a:t>modelo racional 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para la toma decisiones considera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que </a:t>
            </a:r>
            <a:r>
              <a:rPr lang="es-AR" sz="1800" b="1" i="0" u="none" strike="noStrike" baseline="0" dirty="0">
                <a:latin typeface="Verdana" panose="020B0604030504040204" pitchFamily="34" charset="0"/>
              </a:rPr>
              <a:t>las personas eligen optimizando y tomando en cuenta todas las</a:t>
            </a:r>
          </a:p>
          <a:p>
            <a:pPr algn="l"/>
            <a:r>
              <a:rPr lang="es-AR" sz="1800" b="1" i="0" u="none" strike="noStrike" baseline="0" dirty="0">
                <a:latin typeface="Verdana" panose="020B0604030504040204" pitchFamily="34" charset="0"/>
              </a:rPr>
              <a:t>variantes y con la información perfecta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, la realidad dista mucho de ese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deseable escenario. En realidad, </a:t>
            </a:r>
            <a:r>
              <a:rPr lang="es-AR" sz="1800" b="1" i="0" u="none" strike="noStrike" baseline="0" dirty="0">
                <a:latin typeface="Verdana" panose="020B0604030504040204" pitchFamily="34" charset="0"/>
              </a:rPr>
              <a:t>las personas en las organizaciones no</a:t>
            </a:r>
          </a:p>
          <a:p>
            <a:pPr algn="l"/>
            <a:r>
              <a:rPr lang="es-AR" sz="1800" b="1" i="0" u="none" strike="noStrike" baseline="0" dirty="0">
                <a:latin typeface="Verdana" panose="020B0604030504040204" pitchFamily="34" charset="0"/>
              </a:rPr>
              <a:t>tienen la información completa y poseen percepciones subjetivas 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y juicios</a:t>
            </a:r>
          </a:p>
          <a:p>
            <a:pPr algn="l"/>
            <a:r>
              <a:rPr lang="es-AR" sz="1800" b="0" i="1" u="none" strike="noStrike" baseline="0" dirty="0">
                <a:latin typeface="Verdana-Italic"/>
              </a:rPr>
              <a:t>a priori 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de los problemas, </a:t>
            </a:r>
            <a:r>
              <a:rPr lang="es-AR" sz="1800" b="1" i="0" u="none" strike="noStrike" baseline="0" dirty="0">
                <a:latin typeface="Verdana" panose="020B0604030504040204" pitchFamily="34" charset="0"/>
              </a:rPr>
              <a:t>o simplemente falta de tiempo y de recursos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(entre los que podemos contar sus conocimientos técnicos del análisis</a:t>
            </a:r>
          </a:p>
          <a:p>
            <a:pPr algn="l"/>
            <a:r>
              <a:rPr lang="es-ES" sz="1800" b="0" i="0" u="none" strike="noStrike" baseline="0" dirty="0">
                <a:latin typeface="Verdana" panose="020B0604030504040204" pitchFamily="34" charset="0"/>
              </a:rPr>
              <a:t>cuantitativo).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De este modo, los tomadores de </a:t>
            </a:r>
            <a:r>
              <a:rPr lang="es-AR" sz="1800" b="1" i="0" u="none" strike="noStrike" baseline="0" dirty="0">
                <a:latin typeface="Verdana" panose="020B0604030504040204" pitchFamily="34" charset="0"/>
              </a:rPr>
              <a:t>decisiones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 elegirán las que sean</a:t>
            </a:r>
          </a:p>
          <a:p>
            <a:pPr algn="l"/>
            <a:r>
              <a:rPr lang="es-AR" sz="1800" b="1" i="0" u="none" strike="noStrike" baseline="0" dirty="0">
                <a:latin typeface="Verdana" panose="020B0604030504040204" pitchFamily="34" charset="0"/>
              </a:rPr>
              <a:t>mínimamente aceptables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, que representen aproximaciones útiles y</a:t>
            </a:r>
          </a:p>
          <a:p>
            <a:pPr algn="l"/>
            <a:r>
              <a:rPr lang="es-AR" sz="1800" b="0" i="0" u="none" strike="noStrike" baseline="0" dirty="0">
                <a:latin typeface="Verdana" panose="020B0604030504040204" pitchFamily="34" charset="0"/>
              </a:rPr>
              <a:t>aplicables a los problemas, que no choquen con su </a:t>
            </a:r>
            <a:r>
              <a:rPr lang="es-AR" sz="1800" b="1" i="0" u="none" strike="noStrike" baseline="0" dirty="0">
                <a:latin typeface="Verdana" panose="020B0604030504040204" pitchFamily="34" charset="0"/>
              </a:rPr>
              <a:t>sentido común </a:t>
            </a:r>
            <a:r>
              <a:rPr lang="es-AR" sz="1800" b="0" i="0" u="none" strike="noStrike" baseline="0" dirty="0">
                <a:latin typeface="Verdana" panose="020B0604030504040204" pitchFamily="34" charset="0"/>
              </a:rPr>
              <a:t>y que</a:t>
            </a:r>
          </a:p>
          <a:p>
            <a:pPr algn="l"/>
            <a:r>
              <a:rPr lang="es-AR" sz="1800" b="1" i="0" u="none" strike="noStrike" baseline="0" dirty="0">
                <a:latin typeface="Verdana" panose="020B0604030504040204" pitchFamily="34" charset="0"/>
              </a:rPr>
              <a:t>sean compatibles con su buen juicio y experiencia</a:t>
            </a:r>
            <a:endParaRPr lang="es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2F7BBC-90F2-5A30-BD1F-C22CD842A9D0}"/>
              </a:ext>
            </a:extLst>
          </p:cNvPr>
          <p:cNvSpPr txBox="1"/>
          <p:nvPr/>
        </p:nvSpPr>
        <p:spPr>
          <a:xfrm>
            <a:off x="696179" y="858259"/>
            <a:ext cx="10495385" cy="50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s-ES"/>
            </a:defPPr>
            <a:lvl1pPr marL="0" indent="0" ea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latin typeface="+mn-lt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>
                <a:latin typeface="+mn-lt"/>
              </a:defRPr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</a:defRPr>
            </a:lvl9pPr>
          </a:lstStyle>
          <a:p>
            <a:r>
              <a:rPr lang="es-ES" dirty="0"/>
              <a:t>LAS LIMITACIONES DE LOS MODELOS MATEMÁTICOS</a:t>
            </a:r>
          </a:p>
        </p:txBody>
      </p:sp>
    </p:spTree>
    <p:extLst>
      <p:ext uri="{BB962C8B-B14F-4D97-AF65-F5344CB8AC3E}">
        <p14:creationId xmlns:p14="http://schemas.microsoft.com/office/powerpoint/2010/main" val="413663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1BCDADB-D427-40AE-A516-1AECCC9D090B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23" name="Título 1"/>
          <p:cNvSpPr txBox="1">
            <a:spLocks/>
          </p:cNvSpPr>
          <p:nvPr/>
        </p:nvSpPr>
        <p:spPr bwMode="auto">
          <a:xfrm>
            <a:off x="607540" y="254858"/>
            <a:ext cx="9592916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D8515DB-8B9F-D7DB-0C4F-ABF6B97AE512}"/>
              </a:ext>
            </a:extLst>
          </p:cNvPr>
          <p:cNvSpPr txBox="1"/>
          <p:nvPr/>
        </p:nvSpPr>
        <p:spPr>
          <a:xfrm>
            <a:off x="635258" y="1305341"/>
            <a:ext cx="102983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800" b="1" i="0" u="none" strike="noStrike" baseline="0" dirty="0">
                <a:solidFill>
                  <a:srgbClr val="4F81BC"/>
                </a:solidFill>
                <a:latin typeface="Verdana" panose="020B0604030504040204" pitchFamily="34" charset="0"/>
              </a:rPr>
              <a:t>El Proceso De Toma De Decisiones: El Método Científico </a:t>
            </a:r>
            <a:endParaRPr lang="es-AR" sz="1800" b="0" i="0" u="none" strike="noStrike" baseline="0" dirty="0">
              <a:solidFill>
                <a:srgbClr val="4F81BC"/>
              </a:solidFill>
              <a:latin typeface="Verdana" panose="020B0604030504040204" pitchFamily="34" charset="0"/>
            </a:endParaRPr>
          </a:p>
          <a:p>
            <a:r>
              <a:rPr lang="es-A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Los pasos a seguir para la toma de decisiones aplicando el método científico en Investigación Operativa son: </a:t>
            </a:r>
          </a:p>
          <a:p>
            <a:r>
              <a:rPr lang="es-E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Definición del problema: </a:t>
            </a:r>
            <a:endParaRPr lang="es-E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s-A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- establece las fronteras para todo lo que sigue </a:t>
            </a:r>
          </a:p>
          <a:p>
            <a:endParaRPr lang="es-E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s-E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Recolección de datos: </a:t>
            </a:r>
            <a:endParaRPr lang="es-E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s-A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- Se está más capacitado para resolver problemas si se tiene información sobre ellos. </a:t>
            </a:r>
          </a:p>
          <a:p>
            <a:r>
              <a:rPr lang="es-A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- Deberá reunirse información pasada, hechos pertinentes, y soluciones previas a problemas semejantes. </a:t>
            </a:r>
          </a:p>
          <a:p>
            <a:endParaRPr lang="es-E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s-AR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Definición de alternativas de solución </a:t>
            </a:r>
            <a:endParaRPr lang="es-A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s-A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- El método científico se basa en la suposición de que las soluciones existen. </a:t>
            </a:r>
          </a:p>
          <a:p>
            <a:r>
              <a:rPr lang="es-A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- En este paso se buscan las soluciones posibles y se enumeran. </a:t>
            </a:r>
          </a:p>
          <a:p>
            <a:endParaRPr lang="es-E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8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1BCDADB-D427-40AE-A516-1AECCC9D090B}" type="slidenum">
              <a:rPr lang="es-ES" altLang="es-AR" sz="14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s-ES" altLang="es-AR" sz="1400">
              <a:latin typeface="Arial" panose="020B0604020202020204" pitchFamily="34" charset="0"/>
            </a:endParaRPr>
          </a:p>
        </p:txBody>
      </p:sp>
      <p:sp>
        <p:nvSpPr>
          <p:cNvPr id="23" name="Título 1"/>
          <p:cNvSpPr txBox="1">
            <a:spLocks/>
          </p:cNvSpPr>
          <p:nvPr/>
        </p:nvSpPr>
        <p:spPr bwMode="auto">
          <a:xfrm>
            <a:off x="607540" y="254858"/>
            <a:ext cx="9592916" cy="382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/>
              <a:t>TEORÍA DE LAS DECISIONES </a:t>
            </a:r>
            <a:r>
              <a:rPr lang="es-ES" sz="2400" dirty="0"/>
              <a:t>| EL PROCESO DE LA DECISIÓN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43F189-CCAA-6A55-4AA2-D5AB02F6278B}"/>
              </a:ext>
            </a:extLst>
          </p:cNvPr>
          <p:cNvSpPr txBox="1"/>
          <p:nvPr/>
        </p:nvSpPr>
        <p:spPr>
          <a:xfrm>
            <a:off x="607540" y="1268760"/>
            <a:ext cx="107462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Evaluación de alternativas de solución </a:t>
            </a:r>
            <a:endParaRPr lang="es-E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s-A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- Una vez enumeradas todas las alternativas de solución, deberán evaluarse. </a:t>
            </a:r>
          </a:p>
          <a:p>
            <a:r>
              <a:rPr lang="es-A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- Comprar una por una con un conjunto de criterios de solución u objetivos que se deben cumplir. </a:t>
            </a:r>
          </a:p>
          <a:p>
            <a:r>
              <a:rPr lang="es-A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- Establecer rangos relativos de las alternativas de acuerdo a factores que sean importantes para la solución </a:t>
            </a:r>
          </a:p>
          <a:p>
            <a:endParaRPr lang="es-AR" sz="1800" b="1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s-AR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Selección de la mejor alternativa </a:t>
            </a:r>
            <a:endParaRPr lang="es-A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s-A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- Aquí se toma la decisión de cuál de las alternativas cumple mejor con los criterios de solución. </a:t>
            </a:r>
          </a:p>
          <a:p>
            <a:endParaRPr lang="es-E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s-ES" sz="18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Puesta en práctica </a:t>
            </a:r>
            <a:endParaRPr lang="es-ES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s-A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- La toma de decisiones en administración debe llevar a actuar, la alternativa seleccionada deberá ponerse en práctica. </a:t>
            </a:r>
          </a:p>
        </p:txBody>
      </p:sp>
    </p:spTree>
    <p:extLst>
      <p:ext uri="{BB962C8B-B14F-4D97-AF65-F5344CB8AC3E}">
        <p14:creationId xmlns:p14="http://schemas.microsoft.com/office/powerpoint/2010/main" val="1799397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4962</TotalTime>
  <Words>1784</Words>
  <Application>Microsoft Office PowerPoint</Application>
  <PresentationFormat>Panorámica</PresentationFormat>
  <Paragraphs>211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Verdana</vt:lpstr>
      <vt:lpstr>Verdana-Bold</vt:lpstr>
      <vt:lpstr>Verdana-Italic</vt:lpstr>
      <vt:lpstr>Tema de Office</vt:lpstr>
      <vt:lpstr>Teoría de la decisión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RTConsultores</dc:creator>
  <cp:lastModifiedBy>Guillermo Vega</cp:lastModifiedBy>
  <cp:revision>251</cp:revision>
  <dcterms:created xsi:type="dcterms:W3CDTF">2008-03-18T14:06:37Z</dcterms:created>
  <dcterms:modified xsi:type="dcterms:W3CDTF">2023-08-03T17:04:44Z</dcterms:modified>
</cp:coreProperties>
</file>