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7"/>
  </p:notesMasterIdLst>
  <p:handoutMasterIdLst>
    <p:handoutMasterId r:id="rId8"/>
  </p:handoutMasterIdLst>
  <p:sldIdLst>
    <p:sldId id="366" r:id="rId2"/>
    <p:sldId id="290" r:id="rId3"/>
    <p:sldId id="376" r:id="rId4"/>
    <p:sldId id="375" r:id="rId5"/>
    <p:sldId id="377" r:id="rId6"/>
  </p:sldIdLst>
  <p:sldSz cx="12192000" cy="6858000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97" autoAdjust="0"/>
    <p:restoredTop sz="99844" autoAdjust="0"/>
  </p:normalViewPr>
  <p:slideViewPr>
    <p:cSldViewPr>
      <p:cViewPr varScale="1">
        <p:scale>
          <a:sx n="63" d="100"/>
          <a:sy n="63" d="100"/>
        </p:scale>
        <p:origin x="831" y="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rive%20Guille\Guille%20Aula%20virtual%20IO\Ejercicios%20Teor&#237;a%20de%20la%20decisi&#243;n\Teori&#769;a%20de%20las%20decisiones%20Compilado%20E5.5%20Universo%20ciert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'5.5'!$C$61</c:f>
              <c:strCache>
                <c:ptCount val="1"/>
                <c:pt idx="0">
                  <c:v>Producción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xVal>
            <c:numRef>
              <c:f>'5.5'!$B$62:$B$74</c:f>
              <c:numCache>
                <c:formatCode>General</c:formatCode>
                <c:ptCount val="13"/>
                <c:pt idx="0">
                  <c:v>-5</c:v>
                </c:pt>
                <c:pt idx="1">
                  <c:v>-4</c:v>
                </c:pt>
                <c:pt idx="2">
                  <c:v>-3</c:v>
                </c:pt>
                <c:pt idx="3">
                  <c:v>-2</c:v>
                </c:pt>
                <c:pt idx="4">
                  <c:v>-1</c:v>
                </c:pt>
                <c:pt idx="5">
                  <c:v>0</c:v>
                </c:pt>
                <c:pt idx="6">
                  <c:v>1</c:v>
                </c:pt>
                <c:pt idx="7">
                  <c:v>2</c:v>
                </c:pt>
                <c:pt idx="8">
                  <c:v>3</c:v>
                </c:pt>
                <c:pt idx="9">
                  <c:v>4</c:v>
                </c:pt>
                <c:pt idx="10">
                  <c:v>5</c:v>
                </c:pt>
                <c:pt idx="11">
                  <c:v>6</c:v>
                </c:pt>
                <c:pt idx="12">
                  <c:v>7</c:v>
                </c:pt>
              </c:numCache>
            </c:numRef>
          </c:xVal>
          <c:yVal>
            <c:numRef>
              <c:f>'5.5'!$C$62:$C$74</c:f>
              <c:numCache>
                <c:formatCode>General</c:formatCode>
                <c:ptCount val="13"/>
                <c:pt idx="0">
                  <c:v>80</c:v>
                </c:pt>
                <c:pt idx="1">
                  <c:v>16</c:v>
                </c:pt>
                <c:pt idx="2">
                  <c:v>-18</c:v>
                </c:pt>
                <c:pt idx="3">
                  <c:v>-28</c:v>
                </c:pt>
                <c:pt idx="4">
                  <c:v>-20</c:v>
                </c:pt>
                <c:pt idx="5">
                  <c:v>0</c:v>
                </c:pt>
                <c:pt idx="6">
                  <c:v>26</c:v>
                </c:pt>
                <c:pt idx="7">
                  <c:v>52</c:v>
                </c:pt>
                <c:pt idx="8">
                  <c:v>72</c:v>
                </c:pt>
                <c:pt idx="9">
                  <c:v>80</c:v>
                </c:pt>
                <c:pt idx="10">
                  <c:v>70</c:v>
                </c:pt>
                <c:pt idx="11">
                  <c:v>36</c:v>
                </c:pt>
                <c:pt idx="12">
                  <c:v>-28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66C-4D21-A347-52ABC550BF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8884992"/>
        <c:axId val="278885552"/>
      </c:scatterChart>
      <c:valAx>
        <c:axId val="2788849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Cantidad de Hr hombre</a:t>
                </a:r>
              </a:p>
            </c:rich>
          </c:tx>
          <c:layout>
            <c:manualLayout>
              <c:xMode val="edge"/>
              <c:yMode val="edge"/>
              <c:x val="0.35600294443979458"/>
              <c:y val="0.9060619295427458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78885552"/>
        <c:crosses val="autoZero"/>
        <c:crossBetween val="midCat"/>
      </c:valAx>
      <c:valAx>
        <c:axId val="278885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Ingreso total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788849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4A3A57F-EFAC-4A09-99DF-276275B487F1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316580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38A66F0-54D1-41F6-9C11-B6E9E635C21A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559585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6EAB7-525F-44B2-B174-65710C01099C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061611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5F63D-73A7-4579-8215-E84D0F5BCABD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4208342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89C998-2B4C-4998-A511-C0217591703A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577751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9E049-8E96-4DCE-8BD5-66CD13C7488A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928470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5899D-2CCD-4BC3-98B6-AC1144E8B9F9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49450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09991E-400D-44DE-8740-BC64C65CEA0C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594324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FD1601-1164-4A16-8618-BA3DA352E404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096940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3F4D2-7A12-445E-BA1A-23DF80832FFF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95586750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C2286-6B77-47B1-B556-B12CD82FFBDB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180271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E819FC-8730-4F89-B574-994FB31E7248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363833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BC14A9-1B51-4A9F-8BD2-DF1AC76C5222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401619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título del patrón</a:t>
            </a:r>
            <a:endParaRPr lang="en-US" altLang="es-E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  <a:endParaRPr lang="en-US" alt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D7561E0-4F61-49E1-B0AE-8BD070CC0DE4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1BDD9B12-CB9B-4809-9146-491677B7D2D0}" type="slidenum">
              <a:rPr lang="es-ES" altLang="es-AR" sz="14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</a:t>
            </a:fld>
            <a:endParaRPr lang="es-ES" altLang="es-AR" sz="1400">
              <a:latin typeface="Arial" panose="020B0604020202020204" pitchFamily="34" charset="0"/>
            </a:endParaRPr>
          </a:p>
        </p:txBody>
      </p:sp>
      <p:sp>
        <p:nvSpPr>
          <p:cNvPr id="16" name="Título 1"/>
          <p:cNvSpPr>
            <a:spLocks noGrp="1"/>
          </p:cNvSpPr>
          <p:nvPr>
            <p:ph type="ctrTitle"/>
          </p:nvPr>
        </p:nvSpPr>
        <p:spPr>
          <a:xfrm>
            <a:off x="1622854" y="1081175"/>
            <a:ext cx="9144000" cy="986523"/>
          </a:xfrm>
        </p:spPr>
        <p:txBody>
          <a:bodyPr>
            <a:normAutofit/>
          </a:bodyPr>
          <a:lstStyle/>
          <a:p>
            <a:r>
              <a:rPr lang="es-ES" u="sng" dirty="0"/>
              <a:t>Teoría de las decisiones</a:t>
            </a:r>
          </a:p>
        </p:txBody>
      </p:sp>
      <p:sp>
        <p:nvSpPr>
          <p:cNvPr id="17" name="Título 1"/>
          <p:cNvSpPr txBox="1">
            <a:spLocks/>
          </p:cNvSpPr>
          <p:nvPr/>
        </p:nvSpPr>
        <p:spPr>
          <a:xfrm>
            <a:off x="1692876" y="2067698"/>
            <a:ext cx="9144000" cy="10478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/>
              <a:t>UNIVERSO CIERTO</a:t>
            </a:r>
          </a:p>
          <a:p>
            <a:r>
              <a:rPr lang="es-ES" sz="2400" dirty="0"/>
              <a:t>“Ciencias Exactas”</a:t>
            </a:r>
          </a:p>
        </p:txBody>
      </p:sp>
      <p:pic>
        <p:nvPicPr>
          <p:cNvPr id="19" name="Picture 5" descr="https://integralplm.com/wp-content/uploads/2018/02/servicio-ingenieria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154" y="3212976"/>
            <a:ext cx="51054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2FDB4422-DC61-4B22-B55F-9433308551E6}" type="slidenum">
              <a:rPr lang="es-ES" altLang="es-AR" sz="14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</a:t>
            </a:fld>
            <a:endParaRPr lang="es-ES" altLang="es-AR" sz="1400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629628" y="1121782"/>
            <a:ext cx="88931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_tradnl" altLang="es-AR" sz="2000" b="1" dirty="0">
                <a:solidFill>
                  <a:srgbClr val="FF0000"/>
                </a:solidFill>
                <a:latin typeface="Arial" panose="020B0604020202020204" pitchFamily="34" charset="0"/>
              </a:rPr>
              <a:t>EJEMPLO 2 </a:t>
            </a:r>
            <a:endParaRPr lang="es-ES" altLang="es-AR" sz="20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7412" name="Rectangle 42"/>
          <p:cNvSpPr>
            <a:spLocks noChangeArrowheads="1"/>
          </p:cNvSpPr>
          <p:nvPr/>
        </p:nvSpPr>
        <p:spPr bwMode="auto">
          <a:xfrm>
            <a:off x="1268411" y="1769482"/>
            <a:ext cx="968692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s-ES" altLang="es-AR" sz="1800" dirty="0">
                <a:latin typeface="+mn-lt"/>
                <a:cs typeface="Times New Roman" panose="02020603050405020304" pitchFamily="18" charset="0"/>
              </a:rPr>
              <a:t>Un </a:t>
            </a:r>
            <a:r>
              <a:rPr lang="es-ES_tradnl" altLang="es-AR" sz="1800" dirty="0"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productor de carne de pollo debe elegir un nuevo canal de distribución para comercializarlo en un determinado mercado. Estudia el costo de cada uno y determina que existen tres posibilidades: optar por el canal A, el canal B y el canal C, estos canales son indirectos y largos. Sus propuestas se dan a continuación, en la cual se indican los costos fijos de inversión y los costos variables unitarios por tonelada:</a:t>
            </a:r>
            <a:endParaRPr lang="es-ES_tradnl" altLang="es-AR" sz="1800" dirty="0">
              <a:latin typeface="+mn-lt"/>
            </a:endParaRPr>
          </a:p>
        </p:txBody>
      </p:sp>
      <p:graphicFrame>
        <p:nvGraphicFramePr>
          <p:cNvPr id="40054" name="Group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150602"/>
              </p:ext>
            </p:extLst>
          </p:nvPr>
        </p:nvGraphicFramePr>
        <p:xfrm>
          <a:off x="3323691" y="3264685"/>
          <a:ext cx="5544617" cy="1482216"/>
        </p:xfrm>
        <a:graphic>
          <a:graphicData uri="http://schemas.openxmlformats.org/drawingml/2006/table">
            <a:tbl>
              <a:tblPr/>
              <a:tblGrid>
                <a:gridCol w="1917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2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78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Canal de distribución</a:t>
                      </a:r>
                      <a:endParaRPr kumimoji="0" lang="es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Costos fijos</a:t>
                      </a:r>
                      <a:endParaRPr kumimoji="0" lang="es-E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($)</a:t>
                      </a:r>
                      <a:endParaRPr kumimoji="0" lang="es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Costo variable unitario (por Ton.)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6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Canal A </a:t>
                      </a:r>
                      <a:endParaRPr kumimoji="0" lang="es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$ 100.000,00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$ 57,10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Canal B</a:t>
                      </a:r>
                      <a:endParaRPr kumimoji="0" lang="es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$ 170.000,00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$ 37,50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6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Canal C</a:t>
                      </a:r>
                      <a:endParaRPr kumimoji="0" lang="es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$ 270.000,00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$ 21,20</a:t>
                      </a:r>
                      <a:endParaRPr kumimoji="0" lang="es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435" name="Rectangle 119"/>
          <p:cNvSpPr>
            <a:spLocks noChangeArrowheads="1"/>
          </p:cNvSpPr>
          <p:nvPr/>
        </p:nvSpPr>
        <p:spPr bwMode="auto">
          <a:xfrm>
            <a:off x="1055440" y="4875712"/>
            <a:ext cx="96869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2066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s-ES_tradnl" altLang="es-AR" sz="1800" dirty="0"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Se pide:</a:t>
            </a:r>
            <a:endParaRPr lang="es-ES" altLang="es-AR" sz="1800" dirty="0">
              <a:latin typeface="+mn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  <a:buFontTx/>
              <a:buAutoNum type="alphaLcPeriod"/>
              <a:defRPr/>
            </a:pPr>
            <a:r>
              <a:rPr lang="es-ES_tradnl" altLang="es-AR" sz="1800" dirty="0"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Seleccionar el canal de distribución adecuado para la comercialización de 6.000 toneladas.</a:t>
            </a:r>
            <a:endParaRPr lang="es-ES" altLang="es-AR" sz="1800" dirty="0">
              <a:latin typeface="+mn-lt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buFontTx/>
              <a:buAutoNum type="alphaLcPeriod"/>
              <a:defRPr/>
            </a:pPr>
            <a:r>
              <a:rPr lang="es-ES_tradnl" altLang="es-AR" sz="1800" dirty="0">
                <a:latin typeface="+mn-lt"/>
                <a:cs typeface="Times New Roman" panose="02020603050405020304" pitchFamily="18" charset="0"/>
              </a:rPr>
              <a:t>Graficar las alternativas.</a:t>
            </a:r>
            <a:endParaRPr lang="es-ES" altLang="es-AR" sz="1800" dirty="0">
              <a:latin typeface="+mn-lt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buFontTx/>
              <a:buAutoNum type="alphaLcPeriod"/>
              <a:defRPr/>
            </a:pPr>
            <a:r>
              <a:rPr lang="es-ES_tradnl" altLang="es-AR" sz="1800" dirty="0">
                <a:latin typeface="+mn-lt"/>
                <a:cs typeface="Times New Roman" panose="02020603050405020304" pitchFamily="18" charset="0"/>
              </a:rPr>
              <a:t>En el caso de que se esté previendo un incremento del 25%, ¿Cuál es su decisión? Justifique.</a:t>
            </a:r>
            <a:endParaRPr lang="es-ES" altLang="es-AR" sz="1800" dirty="0">
              <a:latin typeface="+mn-lt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 bwMode="auto">
          <a:xfrm>
            <a:off x="607540" y="254858"/>
            <a:ext cx="9592916" cy="382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l" eaLnBrk="1" hangingPunct="1"/>
            <a:r>
              <a:rPr lang="es-ES" sz="2400" b="1" dirty="0"/>
              <a:t>TEORÍA DE LAS DECISIONES </a:t>
            </a:r>
            <a:r>
              <a:rPr lang="es-ES" sz="2400" dirty="0"/>
              <a:t>| UNIVERSO CIERTO</a:t>
            </a:r>
          </a:p>
        </p:txBody>
      </p:sp>
      <p:sp>
        <p:nvSpPr>
          <p:cNvPr id="8" name="Marcador de contenido 2"/>
          <p:cNvSpPr txBox="1">
            <a:spLocks/>
          </p:cNvSpPr>
          <p:nvPr/>
        </p:nvSpPr>
        <p:spPr bwMode="auto">
          <a:xfrm>
            <a:off x="607540" y="644010"/>
            <a:ext cx="5200428" cy="60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s-ES" dirty="0"/>
              <a:t>EJERCIOS DE EJEMPLO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69" y="1198326"/>
            <a:ext cx="8734425" cy="4800600"/>
          </a:xfrm>
          <a:prstGeom prst="rect">
            <a:avLst/>
          </a:prstGeom>
        </p:spPr>
      </p:pic>
      <p:sp>
        <p:nvSpPr>
          <p:cNvPr id="19458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2FDB4422-DC61-4B22-B55F-9433308551E6}" type="slidenum">
              <a:rPr lang="es-ES" altLang="es-AR" sz="14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</a:t>
            </a:fld>
            <a:endParaRPr lang="es-ES" altLang="es-AR" sz="1400">
              <a:latin typeface="Arial" panose="020B0604020202020204" pitchFamily="34" charset="0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 bwMode="auto">
          <a:xfrm>
            <a:off x="607540" y="254858"/>
            <a:ext cx="9592916" cy="382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l" eaLnBrk="1" hangingPunct="1"/>
            <a:r>
              <a:rPr lang="es-ES" sz="2400" b="1" dirty="0"/>
              <a:t>TEORÍA DE LAS DECISIONES </a:t>
            </a:r>
            <a:r>
              <a:rPr lang="es-ES" sz="2400" dirty="0"/>
              <a:t>| UNIVERSO CIERTO</a:t>
            </a:r>
          </a:p>
        </p:txBody>
      </p:sp>
      <p:sp>
        <p:nvSpPr>
          <p:cNvPr id="8" name="Marcador de contenido 2"/>
          <p:cNvSpPr txBox="1">
            <a:spLocks/>
          </p:cNvSpPr>
          <p:nvPr/>
        </p:nvSpPr>
        <p:spPr bwMode="auto">
          <a:xfrm>
            <a:off x="607540" y="644010"/>
            <a:ext cx="5200428" cy="60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s-ES" dirty="0"/>
              <a:t>EJERCIOS DE EJEMPLO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528" y="2276872"/>
            <a:ext cx="3016203" cy="8696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9188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3F2B1A9D-AF0B-4B36-81AD-547BF28E35E4}" type="slidenum">
              <a:rPr lang="es-ES" altLang="es-AR" sz="14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</a:t>
            </a:fld>
            <a:endParaRPr lang="es-ES" altLang="es-AR" sz="1400">
              <a:latin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1775519" y="1125116"/>
            <a:ext cx="80278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_tradnl" altLang="es-AR" sz="2000" b="1" dirty="0">
                <a:solidFill>
                  <a:srgbClr val="FF0000"/>
                </a:solidFill>
                <a:latin typeface="Arial" panose="020B0604020202020204" pitchFamily="34" charset="0"/>
              </a:rPr>
              <a:t>EJEMPLO</a:t>
            </a:r>
            <a:r>
              <a:rPr lang="es-ES_tradnl" altLang="es-AR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5</a:t>
            </a:r>
            <a:endParaRPr lang="es-ES" altLang="es-AR" sz="24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6388" name="Rectangle 27"/>
          <p:cNvSpPr>
            <a:spLocks noChangeArrowheads="1"/>
          </p:cNvSpPr>
          <p:nvPr/>
        </p:nvSpPr>
        <p:spPr bwMode="auto">
          <a:xfrm>
            <a:off x="1703511" y="1811112"/>
            <a:ext cx="86233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s-ES" altLang="es-AR" sz="1800" dirty="0">
                <a:latin typeface="+mn-lt"/>
                <a:cs typeface="Times New Roman" panose="02020603050405020304" pitchFamily="18" charset="0"/>
              </a:rPr>
              <a:t>La empresa video Net S. A. brinda servicios de Internet y tiene actualmente 2000 suscriptores que pagan una cuota mensual de $20. Una encuesta reveló que se tendrían 50 suscriptores más por cada $0,25 de disminución en la cuota ¿bajo qué cuota se obtendrá el ingreso máximo y cuántos suscriptores se tendrían entonces?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 bwMode="auto">
          <a:xfrm>
            <a:off x="607540" y="254858"/>
            <a:ext cx="9592916" cy="382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l" eaLnBrk="1" hangingPunct="1"/>
            <a:r>
              <a:rPr lang="es-ES" sz="2400" b="1" dirty="0"/>
              <a:t>TEORÍA DE LAS DECISIONES </a:t>
            </a:r>
            <a:r>
              <a:rPr lang="es-ES" sz="2400" dirty="0"/>
              <a:t>| UNIVERSO CIERTO</a:t>
            </a: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 bwMode="auto">
          <a:xfrm>
            <a:off x="607540" y="644010"/>
            <a:ext cx="5200428" cy="60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s-ES" dirty="0"/>
              <a:t>EJERCIOS DE EJEMPLO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2" y="3070464"/>
            <a:ext cx="7739781" cy="310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981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2FDB4422-DC61-4B22-B55F-9433308551E6}" type="slidenum">
              <a:rPr lang="es-ES" altLang="es-AR" sz="14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</a:t>
            </a:fld>
            <a:endParaRPr lang="es-ES" altLang="es-AR" sz="1400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1415481" y="1161634"/>
            <a:ext cx="8713787" cy="60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_tradnl" altLang="es-AR" sz="2000" b="1" dirty="0">
                <a:solidFill>
                  <a:srgbClr val="FF0000"/>
                </a:solidFill>
                <a:latin typeface="Arial" panose="020B0604020202020204" pitchFamily="34" charset="0"/>
              </a:rPr>
              <a:t>EJEMPLO 5.5 </a:t>
            </a:r>
            <a:endParaRPr lang="es-ES" altLang="es-AR" sz="20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7412" name="Rectangle 42"/>
          <p:cNvSpPr>
            <a:spLocks noChangeArrowheads="1"/>
          </p:cNvSpPr>
          <p:nvPr/>
        </p:nvSpPr>
        <p:spPr bwMode="auto">
          <a:xfrm>
            <a:off x="1415480" y="1857845"/>
            <a:ext cx="871378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s-ES" altLang="es-AR" sz="1800" dirty="0">
                <a:latin typeface="+mn-lt"/>
                <a:cs typeface="Times New Roman" panose="02020603050405020304" pitchFamily="18" charset="0"/>
              </a:rPr>
              <a:t>Un fabricante de gomas de borrar produce una cantidad de miles de unidades mensuales, utilizando un nivel de Z de horas hombre diarias, como insumo.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s-ES" altLang="es-AR" sz="1800" dirty="0">
                <a:latin typeface="+mn-lt"/>
                <a:cs typeface="Times New Roman" panose="02020603050405020304" pitchFamily="18" charset="0"/>
              </a:rPr>
              <a:t>Si su función de producción está representada por X = 24Z + 3Z^2 – Z^3.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s-ES" altLang="es-AR" sz="1800" dirty="0">
                <a:latin typeface="+mn-lt"/>
                <a:cs typeface="Times New Roman" panose="02020603050405020304" pitchFamily="18" charset="0"/>
              </a:rPr>
              <a:t>Hallar el número de horas hombre diario que maximicen la producción de gomas de borrar, y el volumen de producción máximo.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 bwMode="auto">
          <a:xfrm>
            <a:off x="607540" y="254858"/>
            <a:ext cx="9592916" cy="382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l" eaLnBrk="1" hangingPunct="1"/>
            <a:r>
              <a:rPr lang="es-ES" sz="2400" b="1" dirty="0"/>
              <a:t>TEORÍA DE LAS DECISIONES </a:t>
            </a:r>
            <a:r>
              <a:rPr lang="es-ES" sz="2400" dirty="0"/>
              <a:t>| UNIVERSO CIERTO</a:t>
            </a:r>
          </a:p>
        </p:txBody>
      </p:sp>
      <p:sp>
        <p:nvSpPr>
          <p:cNvPr id="8" name="Marcador de contenido 2"/>
          <p:cNvSpPr txBox="1">
            <a:spLocks/>
          </p:cNvSpPr>
          <p:nvPr/>
        </p:nvSpPr>
        <p:spPr bwMode="auto">
          <a:xfrm>
            <a:off x="607540" y="644010"/>
            <a:ext cx="5200428" cy="60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s-ES" dirty="0"/>
              <a:t>EJERCIOS DE EJEMPLO</a:t>
            </a:r>
          </a:p>
        </p:txBody>
      </p:sp>
      <p:graphicFrame>
        <p:nvGraphicFramePr>
          <p:cNvPr id="9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1268950"/>
              </p:ext>
            </p:extLst>
          </p:nvPr>
        </p:nvGraphicFramePr>
        <p:xfrm>
          <a:off x="3658879" y="3496937"/>
          <a:ext cx="4659630" cy="2566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780387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4522</TotalTime>
  <Words>349</Words>
  <Application>Microsoft Office PowerPoint</Application>
  <PresentationFormat>Panorámica</PresentationFormat>
  <Paragraphs>43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Tema de Office</vt:lpstr>
      <vt:lpstr>Teoría de las decisiones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RTConsultores</dc:creator>
  <cp:lastModifiedBy>Guillermo Vega</cp:lastModifiedBy>
  <cp:revision>248</cp:revision>
  <dcterms:created xsi:type="dcterms:W3CDTF">2008-03-18T14:06:37Z</dcterms:created>
  <dcterms:modified xsi:type="dcterms:W3CDTF">2023-08-03T02:40:50Z</dcterms:modified>
</cp:coreProperties>
</file>