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1"/>
  </p:notesMasterIdLst>
  <p:handoutMasterIdLst>
    <p:handoutMasterId r:id="rId12"/>
  </p:handoutMasterIdLst>
  <p:sldIdLst>
    <p:sldId id="366" r:id="rId2"/>
    <p:sldId id="269" r:id="rId3"/>
    <p:sldId id="264" r:id="rId4"/>
    <p:sldId id="372" r:id="rId5"/>
    <p:sldId id="373" r:id="rId6"/>
    <p:sldId id="375" r:id="rId7"/>
    <p:sldId id="374" r:id="rId8"/>
    <p:sldId id="263" r:id="rId9"/>
    <p:sldId id="361" r:id="rId10"/>
  </p:sldIdLst>
  <p:sldSz cx="12192000" cy="6858000"/>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Estilo claro 1 - Acento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68" autoAdjust="0"/>
    <p:restoredTop sz="99844" autoAdjust="0"/>
  </p:normalViewPr>
  <p:slideViewPr>
    <p:cSldViewPr>
      <p:cViewPr varScale="1">
        <p:scale>
          <a:sx n="89" d="100"/>
          <a:sy n="89" d="100"/>
        </p:scale>
        <p:origin x="696" y="7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4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s-ES"/>
          </a:p>
        </p:txBody>
      </p:sp>
      <p:sp>
        <p:nvSpPr>
          <p:cNvPr id="1741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ES"/>
          </a:p>
        </p:txBody>
      </p:sp>
      <p:sp>
        <p:nvSpPr>
          <p:cNvPr id="1741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s-ES"/>
          </a:p>
        </p:txBody>
      </p:sp>
      <p:sp>
        <p:nvSpPr>
          <p:cNvPr id="1741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84A3A57F-EFAC-4A09-99DF-276275B487F1}" type="slidenum">
              <a:rPr lang="es-ES" altLang="es-AR"/>
              <a:pPr>
                <a:defRPr/>
              </a:pPr>
              <a:t>‹Nº›</a:t>
            </a:fld>
            <a:endParaRPr lang="es-ES" altLang="es-AR"/>
          </a:p>
        </p:txBody>
      </p:sp>
    </p:spTree>
    <p:extLst>
      <p:ext uri="{BB962C8B-B14F-4D97-AF65-F5344CB8AC3E}">
        <p14:creationId xmlns:p14="http://schemas.microsoft.com/office/powerpoint/2010/main" val="23165808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s-ES"/>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s-ES"/>
          </a:p>
        </p:txBody>
      </p:sp>
      <p:sp>
        <p:nvSpPr>
          <p:cNvPr id="20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s-ES"/>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38A66F0-54D1-41F6-9C11-B6E9E635C21A}" type="slidenum">
              <a:rPr lang="es-ES" altLang="es-AR"/>
              <a:pPr>
                <a:defRPr/>
              </a:pPr>
              <a:t>‹Nº›</a:t>
            </a:fld>
            <a:endParaRPr lang="es-ES" altLang="es-AR"/>
          </a:p>
        </p:txBody>
      </p:sp>
    </p:spTree>
    <p:extLst>
      <p:ext uri="{BB962C8B-B14F-4D97-AF65-F5344CB8AC3E}">
        <p14:creationId xmlns:p14="http://schemas.microsoft.com/office/powerpoint/2010/main" val="1559585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C586EAB7-525F-44B2-B174-65710C01099C}" type="slidenum">
              <a:rPr lang="es-ES" altLang="es-AR"/>
              <a:pPr>
                <a:defRPr/>
              </a:pPr>
              <a:t>‹Nº›</a:t>
            </a:fld>
            <a:endParaRPr lang="es-ES" altLang="es-AR"/>
          </a:p>
        </p:txBody>
      </p:sp>
    </p:spTree>
    <p:extLst>
      <p:ext uri="{BB962C8B-B14F-4D97-AF65-F5344CB8AC3E}">
        <p14:creationId xmlns:p14="http://schemas.microsoft.com/office/powerpoint/2010/main" val="3061611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2D85F63D-73A7-4579-8215-E84D0F5BCABD}" type="slidenum">
              <a:rPr lang="es-ES" altLang="es-AR"/>
              <a:pPr>
                <a:defRPr/>
              </a:pPr>
              <a:t>‹Nº›</a:t>
            </a:fld>
            <a:endParaRPr lang="es-ES" altLang="es-AR"/>
          </a:p>
        </p:txBody>
      </p:sp>
    </p:spTree>
    <p:extLst>
      <p:ext uri="{BB962C8B-B14F-4D97-AF65-F5344CB8AC3E}">
        <p14:creationId xmlns:p14="http://schemas.microsoft.com/office/powerpoint/2010/main" val="420834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6589C998-2B4C-4998-A511-C0217591703A}" type="slidenum">
              <a:rPr lang="es-ES" altLang="es-AR"/>
              <a:pPr>
                <a:defRPr/>
              </a:pPr>
              <a:t>‹Nº›</a:t>
            </a:fld>
            <a:endParaRPr lang="es-ES" altLang="es-AR"/>
          </a:p>
        </p:txBody>
      </p:sp>
    </p:spTree>
    <p:extLst>
      <p:ext uri="{BB962C8B-B14F-4D97-AF65-F5344CB8AC3E}">
        <p14:creationId xmlns:p14="http://schemas.microsoft.com/office/powerpoint/2010/main" val="577751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EBC9E049-8E96-4DCE-8BD5-66CD13C7488A}" type="slidenum">
              <a:rPr lang="es-ES" altLang="es-AR"/>
              <a:pPr>
                <a:defRPr/>
              </a:pPr>
              <a:t>‹Nº›</a:t>
            </a:fld>
            <a:endParaRPr lang="es-ES" altLang="es-AR"/>
          </a:p>
        </p:txBody>
      </p:sp>
    </p:spTree>
    <p:extLst>
      <p:ext uri="{BB962C8B-B14F-4D97-AF65-F5344CB8AC3E}">
        <p14:creationId xmlns:p14="http://schemas.microsoft.com/office/powerpoint/2010/main" val="39284707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lvl1pPr>
              <a:defRPr/>
            </a:lvl1pPr>
          </a:lstStyle>
          <a:p>
            <a:pPr>
              <a:defRPr/>
            </a:pPr>
            <a:endParaRPr lang="es-ES"/>
          </a:p>
        </p:txBody>
      </p:sp>
      <p:sp>
        <p:nvSpPr>
          <p:cNvPr id="5" name="Footer Placeholder 4"/>
          <p:cNvSpPr>
            <a:spLocks noGrp="1"/>
          </p:cNvSpPr>
          <p:nvPr>
            <p:ph type="ftr" sz="quarter" idx="11"/>
          </p:nvPr>
        </p:nvSpPr>
        <p:spPr/>
        <p:txBody>
          <a:bodyPr/>
          <a:lstStyle>
            <a:lvl1pPr>
              <a:defRPr/>
            </a:lvl1pPr>
          </a:lstStyle>
          <a:p>
            <a:pPr>
              <a:defRPr/>
            </a:pPr>
            <a:endParaRPr lang="es-ES"/>
          </a:p>
        </p:txBody>
      </p:sp>
      <p:sp>
        <p:nvSpPr>
          <p:cNvPr id="6" name="Slide Number Placeholder 5"/>
          <p:cNvSpPr>
            <a:spLocks noGrp="1"/>
          </p:cNvSpPr>
          <p:nvPr>
            <p:ph type="sldNum" sz="quarter" idx="12"/>
          </p:nvPr>
        </p:nvSpPr>
        <p:spPr/>
        <p:txBody>
          <a:bodyPr/>
          <a:lstStyle>
            <a:lvl1pPr>
              <a:defRPr/>
            </a:lvl1pPr>
          </a:lstStyle>
          <a:p>
            <a:pPr>
              <a:defRPr/>
            </a:pPr>
            <a:fld id="{C3F5899D-2CCD-4BC3-98B6-AC1144E8B9F9}" type="slidenum">
              <a:rPr lang="es-ES" altLang="es-AR"/>
              <a:pPr>
                <a:defRPr/>
              </a:pPr>
              <a:t>‹Nº›</a:t>
            </a:fld>
            <a:endParaRPr lang="es-ES" altLang="es-AR"/>
          </a:p>
        </p:txBody>
      </p:sp>
    </p:spTree>
    <p:extLst>
      <p:ext uri="{BB962C8B-B14F-4D97-AF65-F5344CB8AC3E}">
        <p14:creationId xmlns:p14="http://schemas.microsoft.com/office/powerpoint/2010/main" val="494508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pPr>
              <a:defRPr/>
            </a:pPr>
            <a:fld id="{6809991E-400D-44DE-8740-BC64C65CEA0C}" type="slidenum">
              <a:rPr lang="es-ES" altLang="es-AR"/>
              <a:pPr>
                <a:defRPr/>
              </a:pPr>
              <a:t>‹Nº›</a:t>
            </a:fld>
            <a:endParaRPr lang="es-ES" altLang="es-AR"/>
          </a:p>
        </p:txBody>
      </p:sp>
    </p:spTree>
    <p:extLst>
      <p:ext uri="{BB962C8B-B14F-4D97-AF65-F5344CB8AC3E}">
        <p14:creationId xmlns:p14="http://schemas.microsoft.com/office/powerpoint/2010/main" val="594324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s-ES"/>
          </a:p>
        </p:txBody>
      </p:sp>
      <p:sp>
        <p:nvSpPr>
          <p:cNvPr id="8" name="Footer Placeholder 4"/>
          <p:cNvSpPr>
            <a:spLocks noGrp="1"/>
          </p:cNvSpPr>
          <p:nvPr>
            <p:ph type="ftr" sz="quarter" idx="11"/>
          </p:nvPr>
        </p:nvSpPr>
        <p:spPr/>
        <p:txBody>
          <a:bodyPr/>
          <a:lstStyle>
            <a:lvl1pPr>
              <a:defRPr/>
            </a:lvl1pPr>
          </a:lstStyle>
          <a:p>
            <a:pPr>
              <a:defRPr/>
            </a:pPr>
            <a:endParaRPr lang="es-ES"/>
          </a:p>
        </p:txBody>
      </p:sp>
      <p:sp>
        <p:nvSpPr>
          <p:cNvPr id="9" name="Slide Number Placeholder 5"/>
          <p:cNvSpPr>
            <a:spLocks noGrp="1"/>
          </p:cNvSpPr>
          <p:nvPr>
            <p:ph type="sldNum" sz="quarter" idx="12"/>
          </p:nvPr>
        </p:nvSpPr>
        <p:spPr/>
        <p:txBody>
          <a:bodyPr/>
          <a:lstStyle>
            <a:lvl1pPr>
              <a:defRPr/>
            </a:lvl1pPr>
          </a:lstStyle>
          <a:p>
            <a:pPr>
              <a:defRPr/>
            </a:pPr>
            <a:fld id="{35FD1601-1164-4A16-8618-BA3DA352E404}" type="slidenum">
              <a:rPr lang="es-ES" altLang="es-AR"/>
              <a:pPr>
                <a:defRPr/>
              </a:pPr>
              <a:t>‹Nº›</a:t>
            </a:fld>
            <a:endParaRPr lang="es-ES" altLang="es-AR"/>
          </a:p>
        </p:txBody>
      </p:sp>
    </p:spTree>
    <p:extLst>
      <p:ext uri="{BB962C8B-B14F-4D97-AF65-F5344CB8AC3E}">
        <p14:creationId xmlns:p14="http://schemas.microsoft.com/office/powerpoint/2010/main" val="1096940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3"/>
          <p:cNvSpPr>
            <a:spLocks noGrp="1"/>
          </p:cNvSpPr>
          <p:nvPr>
            <p:ph type="dt" sz="half" idx="10"/>
          </p:nvPr>
        </p:nvSpPr>
        <p:spPr/>
        <p:txBody>
          <a:bodyPr/>
          <a:lstStyle>
            <a:lvl1pPr>
              <a:defRPr/>
            </a:lvl1pPr>
          </a:lstStyle>
          <a:p>
            <a:pPr>
              <a:defRPr/>
            </a:pPr>
            <a:endParaRPr lang="es-ES"/>
          </a:p>
        </p:txBody>
      </p:sp>
      <p:sp>
        <p:nvSpPr>
          <p:cNvPr id="4" name="Footer Placeholder 4"/>
          <p:cNvSpPr>
            <a:spLocks noGrp="1"/>
          </p:cNvSpPr>
          <p:nvPr>
            <p:ph type="ftr" sz="quarter" idx="11"/>
          </p:nvPr>
        </p:nvSpPr>
        <p:spPr/>
        <p:txBody>
          <a:bodyPr/>
          <a:lstStyle>
            <a:lvl1pPr>
              <a:defRPr/>
            </a:lvl1pPr>
          </a:lstStyle>
          <a:p>
            <a:pPr>
              <a:defRPr/>
            </a:pPr>
            <a:endParaRPr lang="es-ES"/>
          </a:p>
        </p:txBody>
      </p:sp>
      <p:sp>
        <p:nvSpPr>
          <p:cNvPr id="5" name="Slide Number Placeholder 5"/>
          <p:cNvSpPr>
            <a:spLocks noGrp="1"/>
          </p:cNvSpPr>
          <p:nvPr>
            <p:ph type="sldNum" sz="quarter" idx="12"/>
          </p:nvPr>
        </p:nvSpPr>
        <p:spPr/>
        <p:txBody>
          <a:bodyPr/>
          <a:lstStyle>
            <a:lvl1pPr>
              <a:defRPr/>
            </a:lvl1pPr>
          </a:lstStyle>
          <a:p>
            <a:pPr>
              <a:defRPr/>
            </a:pPr>
            <a:fld id="{F213F4D2-7A12-445E-BA1A-23DF80832FFF}" type="slidenum">
              <a:rPr lang="es-ES" altLang="es-AR"/>
              <a:pPr>
                <a:defRPr/>
              </a:pPr>
              <a:t>‹Nº›</a:t>
            </a:fld>
            <a:endParaRPr lang="es-ES" altLang="es-AR"/>
          </a:p>
        </p:txBody>
      </p:sp>
    </p:spTree>
    <p:extLst>
      <p:ext uri="{BB962C8B-B14F-4D97-AF65-F5344CB8AC3E}">
        <p14:creationId xmlns:p14="http://schemas.microsoft.com/office/powerpoint/2010/main" val="39558675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s-ES"/>
          </a:p>
        </p:txBody>
      </p:sp>
      <p:sp>
        <p:nvSpPr>
          <p:cNvPr id="3" name="Footer Placeholder 4"/>
          <p:cNvSpPr>
            <a:spLocks noGrp="1"/>
          </p:cNvSpPr>
          <p:nvPr>
            <p:ph type="ftr" sz="quarter" idx="11"/>
          </p:nvPr>
        </p:nvSpPr>
        <p:spPr/>
        <p:txBody>
          <a:bodyPr/>
          <a:lstStyle>
            <a:lvl1pPr>
              <a:defRPr/>
            </a:lvl1pPr>
          </a:lstStyle>
          <a:p>
            <a:pPr>
              <a:defRPr/>
            </a:pPr>
            <a:endParaRPr lang="es-ES"/>
          </a:p>
        </p:txBody>
      </p:sp>
      <p:sp>
        <p:nvSpPr>
          <p:cNvPr id="4" name="Slide Number Placeholder 5"/>
          <p:cNvSpPr>
            <a:spLocks noGrp="1"/>
          </p:cNvSpPr>
          <p:nvPr>
            <p:ph type="sldNum" sz="quarter" idx="12"/>
          </p:nvPr>
        </p:nvSpPr>
        <p:spPr/>
        <p:txBody>
          <a:bodyPr/>
          <a:lstStyle>
            <a:lvl1pPr>
              <a:defRPr/>
            </a:lvl1pPr>
          </a:lstStyle>
          <a:p>
            <a:pPr>
              <a:defRPr/>
            </a:pPr>
            <a:fld id="{871C2286-6B77-47B1-B556-B12CD82FFBDB}" type="slidenum">
              <a:rPr lang="es-ES" altLang="es-AR"/>
              <a:pPr>
                <a:defRPr/>
              </a:pPr>
              <a:t>‹Nº›</a:t>
            </a:fld>
            <a:endParaRPr lang="es-ES" altLang="es-AR"/>
          </a:p>
        </p:txBody>
      </p:sp>
    </p:spTree>
    <p:extLst>
      <p:ext uri="{BB962C8B-B14F-4D97-AF65-F5344CB8AC3E}">
        <p14:creationId xmlns:p14="http://schemas.microsoft.com/office/powerpoint/2010/main" val="1180271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pPr>
              <a:defRPr/>
            </a:pPr>
            <a:fld id="{A0E819FC-8730-4F89-B574-994FB31E7248}" type="slidenum">
              <a:rPr lang="es-ES" altLang="es-AR"/>
              <a:pPr>
                <a:defRPr/>
              </a:pPr>
              <a:t>‹Nº›</a:t>
            </a:fld>
            <a:endParaRPr lang="es-ES" altLang="es-AR"/>
          </a:p>
        </p:txBody>
      </p:sp>
    </p:spTree>
    <p:extLst>
      <p:ext uri="{BB962C8B-B14F-4D97-AF65-F5344CB8AC3E}">
        <p14:creationId xmlns:p14="http://schemas.microsoft.com/office/powerpoint/2010/main" val="1363833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smtClean="0"/>
              <a:t>Haga clic en el icono para agregar una imagen</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3"/>
          <p:cNvSpPr>
            <a:spLocks noGrp="1"/>
          </p:cNvSpPr>
          <p:nvPr>
            <p:ph type="dt" sz="half" idx="10"/>
          </p:nvPr>
        </p:nvSpPr>
        <p:spPr/>
        <p:txBody>
          <a:bodyPr/>
          <a:lstStyle>
            <a:lvl1pPr>
              <a:defRPr/>
            </a:lvl1pPr>
          </a:lstStyle>
          <a:p>
            <a:pPr>
              <a:defRPr/>
            </a:pPr>
            <a:endParaRPr lang="es-ES"/>
          </a:p>
        </p:txBody>
      </p:sp>
      <p:sp>
        <p:nvSpPr>
          <p:cNvPr id="6" name="Footer Placeholder 4"/>
          <p:cNvSpPr>
            <a:spLocks noGrp="1"/>
          </p:cNvSpPr>
          <p:nvPr>
            <p:ph type="ftr" sz="quarter" idx="11"/>
          </p:nvPr>
        </p:nvSpPr>
        <p:spPr/>
        <p:txBody>
          <a:bodyPr/>
          <a:lstStyle>
            <a:lvl1pPr>
              <a:defRPr/>
            </a:lvl1pPr>
          </a:lstStyle>
          <a:p>
            <a:pPr>
              <a:defRPr/>
            </a:pPr>
            <a:endParaRPr lang="es-ES"/>
          </a:p>
        </p:txBody>
      </p:sp>
      <p:sp>
        <p:nvSpPr>
          <p:cNvPr id="7" name="Slide Number Placeholder 5"/>
          <p:cNvSpPr>
            <a:spLocks noGrp="1"/>
          </p:cNvSpPr>
          <p:nvPr>
            <p:ph type="sldNum" sz="quarter" idx="12"/>
          </p:nvPr>
        </p:nvSpPr>
        <p:spPr/>
        <p:txBody>
          <a:bodyPr/>
          <a:lstStyle>
            <a:lvl1pPr>
              <a:defRPr/>
            </a:lvl1pPr>
          </a:lstStyle>
          <a:p>
            <a:pPr>
              <a:defRPr/>
            </a:pPr>
            <a:fld id="{02BC14A9-1B51-4A9F-8BD2-DF1AC76C5222}" type="slidenum">
              <a:rPr lang="es-ES" altLang="es-AR"/>
              <a:pPr>
                <a:defRPr/>
              </a:pPr>
              <a:t>‹Nº›</a:t>
            </a:fld>
            <a:endParaRPr lang="es-ES" altLang="es-AR"/>
          </a:p>
        </p:txBody>
      </p:sp>
    </p:spTree>
    <p:extLst>
      <p:ext uri="{BB962C8B-B14F-4D97-AF65-F5344CB8AC3E}">
        <p14:creationId xmlns:p14="http://schemas.microsoft.com/office/powerpoint/2010/main" val="401619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ES" smtClean="0"/>
              <a:t>Haga clic para modificar el estilo de título del patrón</a:t>
            </a:r>
            <a:endParaRPr lang="en-US" altLang="es-ES"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ES" smtClean="0"/>
              <a:t>Haga clic para modificar el estilo de texto del patrón</a:t>
            </a:r>
          </a:p>
          <a:p>
            <a:pPr lvl="1"/>
            <a:r>
              <a:rPr lang="es-ES" altLang="es-ES" smtClean="0"/>
              <a:t>Segundo nivel</a:t>
            </a:r>
          </a:p>
          <a:p>
            <a:pPr lvl="2"/>
            <a:r>
              <a:rPr lang="es-ES" altLang="es-ES" smtClean="0"/>
              <a:t>Tercer nivel</a:t>
            </a:r>
          </a:p>
          <a:p>
            <a:pPr lvl="3"/>
            <a:r>
              <a:rPr lang="es-ES" altLang="es-ES" smtClean="0"/>
              <a:t>Cuarto nivel</a:t>
            </a:r>
          </a:p>
          <a:p>
            <a:pPr lvl="4"/>
            <a:r>
              <a:rPr lang="es-ES" altLang="es-ES" smtClean="0"/>
              <a:t>Quinto nivel</a:t>
            </a:r>
            <a:endParaRPr lang="en-US" altLang="es-E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FD7561E0-4F61-49E1-B0AE-8BD070CC0DE4}" type="slidenum">
              <a:rPr lang="es-ES" altLang="es-AR"/>
              <a:pPr>
                <a:defRPr/>
              </a:pPr>
              <a:t>‹Nº›</a:t>
            </a:fld>
            <a:endParaRPr lang="es-ES" altLang="es-AR"/>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5" descr="https://mdcmagazine.com/uploads/events/gobierno-monta-escenario-inciert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952" y="2038033"/>
            <a:ext cx="9248409" cy="429407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BDD9B12-CB9B-4809-9146-491677B7D2D0}" type="slidenum">
              <a:rPr lang="es-ES" altLang="es-AR" sz="1400">
                <a:latin typeface="Arial" panose="020B0604020202020204" pitchFamily="34" charset="0"/>
              </a:rPr>
              <a:pPr>
                <a:lnSpc>
                  <a:spcPct val="100000"/>
                </a:lnSpc>
                <a:spcBef>
                  <a:spcPct val="0"/>
                </a:spcBef>
                <a:buFontTx/>
                <a:buNone/>
              </a:pPr>
              <a:t>1</a:t>
            </a:fld>
            <a:endParaRPr lang="es-ES" altLang="es-AR" sz="1400">
              <a:latin typeface="Arial" panose="020B0604020202020204" pitchFamily="34" charset="0"/>
            </a:endParaRPr>
          </a:p>
        </p:txBody>
      </p:sp>
      <p:sp>
        <p:nvSpPr>
          <p:cNvPr id="16" name="Título 1"/>
          <p:cNvSpPr>
            <a:spLocks noGrp="1"/>
          </p:cNvSpPr>
          <p:nvPr>
            <p:ph type="ctrTitle"/>
          </p:nvPr>
        </p:nvSpPr>
        <p:spPr>
          <a:xfrm>
            <a:off x="1559496" y="314041"/>
            <a:ext cx="9144000" cy="986523"/>
          </a:xfrm>
        </p:spPr>
        <p:txBody>
          <a:bodyPr>
            <a:normAutofit/>
          </a:bodyPr>
          <a:lstStyle/>
          <a:p>
            <a:r>
              <a:rPr lang="es-ES" u="sng" dirty="0" smtClean="0"/>
              <a:t>Teoría de las decisiones</a:t>
            </a:r>
            <a:endParaRPr lang="es-ES" u="sng" dirty="0"/>
          </a:p>
        </p:txBody>
      </p:sp>
      <p:sp>
        <p:nvSpPr>
          <p:cNvPr id="17" name="Título 1"/>
          <p:cNvSpPr txBox="1">
            <a:spLocks/>
          </p:cNvSpPr>
          <p:nvPr/>
        </p:nvSpPr>
        <p:spPr>
          <a:xfrm>
            <a:off x="1622853" y="1420663"/>
            <a:ext cx="9144000" cy="593131"/>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dirty="0" smtClean="0"/>
              <a:t>UNIVERSO INCIERTO</a:t>
            </a:r>
          </a:p>
        </p:txBody>
      </p:sp>
      <p:sp>
        <p:nvSpPr>
          <p:cNvPr id="6" name="Título 1"/>
          <p:cNvSpPr txBox="1">
            <a:spLocks/>
          </p:cNvSpPr>
          <p:nvPr/>
        </p:nvSpPr>
        <p:spPr>
          <a:xfrm>
            <a:off x="1655474" y="4437112"/>
            <a:ext cx="3168352" cy="593131"/>
          </a:xfrm>
          <a:prstGeom prst="rect">
            <a:avLst/>
          </a:prstGeom>
          <a:effectLst>
            <a:outerShdw blurRad="50800" dist="38100" dir="8100000" algn="tr" rotWithShape="0">
              <a:prstClr val="black">
                <a:alpha val="40000"/>
              </a:prstClr>
            </a:outerShdw>
          </a:effectLst>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ES" sz="4000" dirty="0" smtClean="0"/>
              <a:t>4 criterios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E023230D-B96D-4441-B2F6-E70E683A694E}" type="slidenum">
              <a:rPr lang="es-ES" altLang="es-AR" sz="1400">
                <a:latin typeface="Arial" panose="020B0604020202020204" pitchFamily="34" charset="0"/>
              </a:rPr>
              <a:pPr>
                <a:lnSpc>
                  <a:spcPct val="100000"/>
                </a:lnSpc>
                <a:spcBef>
                  <a:spcPct val="0"/>
                </a:spcBef>
                <a:buFontTx/>
                <a:buNone/>
              </a:pPr>
              <a:t>2</a:t>
            </a:fld>
            <a:endParaRPr lang="es-ES" altLang="es-AR" sz="1400">
              <a:latin typeface="Arial" panose="020B0604020202020204" pitchFamily="34" charset="0"/>
            </a:endParaRPr>
          </a:p>
        </p:txBody>
      </p:sp>
      <p:graphicFrame>
        <p:nvGraphicFramePr>
          <p:cNvPr id="15522" name="Group 162"/>
          <p:cNvGraphicFramePr>
            <a:graphicFrameLocks noGrp="1"/>
          </p:cNvGraphicFramePr>
          <p:nvPr>
            <p:extLst>
              <p:ext uri="{D42A27DB-BD31-4B8C-83A1-F6EECF244321}">
                <p14:modId xmlns:p14="http://schemas.microsoft.com/office/powerpoint/2010/main" val="3760527286"/>
              </p:ext>
            </p:extLst>
          </p:nvPr>
        </p:nvGraphicFramePr>
        <p:xfrm>
          <a:off x="2351584" y="3217071"/>
          <a:ext cx="7489826" cy="2878140"/>
        </p:xfrm>
        <a:graphic>
          <a:graphicData uri="http://schemas.openxmlformats.org/drawingml/2006/table">
            <a:tbl>
              <a:tblPr/>
              <a:tblGrid>
                <a:gridCol w="1497696"/>
                <a:gridCol w="1496341"/>
                <a:gridCol w="1499047"/>
                <a:gridCol w="1499047"/>
                <a:gridCol w="1497695"/>
              </a:tblGrid>
              <a:tr h="82293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000" b="0" i="0" u="none" strike="noStrike" cap="none" normalizeH="0" baseline="0" dirty="0">
                          <a:ln>
                            <a:noFill/>
                          </a:ln>
                          <a:solidFill>
                            <a:schemeClr val="tx1"/>
                          </a:solidFill>
                          <a:effectLst/>
                          <a:latin typeface="Arial" charset="0"/>
                        </a:rPr>
                        <a:t>Alternativa /Estado</a:t>
                      </a:r>
                      <a:endParaRPr kumimoji="0" lang="es-ES" sz="2000" b="0" i="0" u="none" strike="noStrike" cap="none" normalizeH="0" baseline="0" dirty="0">
                        <a:ln>
                          <a:noFill/>
                        </a:ln>
                        <a:solidFill>
                          <a:schemeClr val="tx1"/>
                        </a:solidFill>
                        <a:effectLst/>
                        <a:latin typeface="Arial" charset="0"/>
                      </a:endParaRPr>
                    </a:p>
                  </a:txBody>
                  <a:tcPr marL="91452" marR="91452"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dirty="0">
                          <a:ln>
                            <a:noFill/>
                          </a:ln>
                          <a:solidFill>
                            <a:schemeClr val="tx1"/>
                          </a:solidFill>
                          <a:effectLst/>
                          <a:latin typeface="Arial" charset="0"/>
                        </a:rPr>
                        <a:t>y</a:t>
                      </a:r>
                      <a:r>
                        <a:rPr kumimoji="0" lang="es-ES_tradnl" sz="2400" b="1" i="0" u="none" strike="noStrike" cap="none" normalizeH="0" baseline="-25000" dirty="0">
                          <a:ln>
                            <a:noFill/>
                          </a:ln>
                          <a:solidFill>
                            <a:schemeClr val="tx1"/>
                          </a:solidFill>
                          <a:effectLst/>
                          <a:latin typeface="Arial" charset="0"/>
                        </a:rPr>
                        <a:t>1</a:t>
                      </a:r>
                      <a:endParaRPr kumimoji="0" lang="es-ES" sz="2000" b="1" i="0" u="none" strike="noStrike" cap="none" normalizeH="0" baseline="0" dirty="0">
                        <a:ln>
                          <a:noFill/>
                        </a:ln>
                        <a:solidFill>
                          <a:schemeClr val="tx1"/>
                        </a:solidFill>
                        <a:effectLst/>
                        <a:latin typeface="Arial" charset="0"/>
                      </a:endParaRPr>
                    </a:p>
                  </a:txBody>
                  <a:tcPr marL="91452" marR="91452"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dirty="0">
                          <a:ln>
                            <a:noFill/>
                          </a:ln>
                          <a:solidFill>
                            <a:schemeClr val="tx1"/>
                          </a:solidFill>
                          <a:effectLst/>
                          <a:latin typeface="Arial" charset="0"/>
                        </a:rPr>
                        <a:t>y</a:t>
                      </a:r>
                      <a:r>
                        <a:rPr kumimoji="0" lang="es-ES_tradnl" sz="2400" b="1" i="0" u="none" strike="noStrike" cap="none" normalizeH="0" baseline="-25000" dirty="0">
                          <a:ln>
                            <a:noFill/>
                          </a:ln>
                          <a:solidFill>
                            <a:schemeClr val="tx1"/>
                          </a:solidFill>
                          <a:effectLst/>
                          <a:latin typeface="Arial" charset="0"/>
                        </a:rPr>
                        <a:t>2</a:t>
                      </a:r>
                      <a:endParaRPr kumimoji="0" lang="es-ES" sz="2000" b="1" i="0" u="none" strike="noStrike" cap="none" normalizeH="0" baseline="0" dirty="0">
                        <a:ln>
                          <a:noFill/>
                        </a:ln>
                        <a:solidFill>
                          <a:schemeClr val="tx1"/>
                        </a:solidFill>
                        <a:effectLst/>
                        <a:latin typeface="Arial" charset="0"/>
                      </a:endParaRPr>
                    </a:p>
                  </a:txBody>
                  <a:tcPr marL="91452" marR="91452"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dirty="0">
                          <a:ln>
                            <a:noFill/>
                          </a:ln>
                          <a:solidFill>
                            <a:schemeClr val="tx1"/>
                          </a:solidFill>
                          <a:effectLst/>
                          <a:latin typeface="Arial" charset="0"/>
                        </a:rPr>
                        <a:t>…</a:t>
                      </a:r>
                      <a:endParaRPr kumimoji="0" lang="es-ES" sz="2400" b="1" i="0" u="none" strike="noStrike" cap="none" normalizeH="0" baseline="-25000" dirty="0">
                        <a:ln>
                          <a:noFill/>
                        </a:ln>
                        <a:solidFill>
                          <a:schemeClr val="tx1"/>
                        </a:solidFill>
                        <a:effectLst/>
                        <a:latin typeface="Arial" charset="0"/>
                      </a:endParaRPr>
                    </a:p>
                  </a:txBody>
                  <a:tcPr marL="91452" marR="91452"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a:ln>
                            <a:noFill/>
                          </a:ln>
                          <a:solidFill>
                            <a:schemeClr val="tx1"/>
                          </a:solidFill>
                          <a:effectLst/>
                          <a:latin typeface="Arial" charset="0"/>
                        </a:rPr>
                        <a:t>y</a:t>
                      </a:r>
                      <a:r>
                        <a:rPr kumimoji="0" lang="es-ES_tradnl" sz="2400" b="1" i="0" u="none" strike="noStrike" cap="none" normalizeH="0" baseline="-25000">
                          <a:ln>
                            <a:noFill/>
                          </a:ln>
                          <a:solidFill>
                            <a:schemeClr val="tx1"/>
                          </a:solidFill>
                          <a:effectLst/>
                          <a:latin typeface="Arial" charset="0"/>
                        </a:rPr>
                        <a:t>n</a:t>
                      </a:r>
                      <a:endParaRPr kumimoji="0" lang="es-ES" sz="2000" b="1" i="0" u="none" strike="noStrike" cap="none" normalizeH="0" baseline="0">
                        <a:ln>
                          <a:noFill/>
                        </a:ln>
                        <a:solidFill>
                          <a:schemeClr val="tx1"/>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s-ES" sz="2000" b="1" i="0" u="none" strike="noStrike" cap="none" normalizeH="0" baseline="0">
                        <a:ln>
                          <a:noFill/>
                        </a:ln>
                        <a:solidFill>
                          <a:schemeClr val="tx1"/>
                        </a:solidFill>
                        <a:effectLst/>
                        <a:latin typeface="Arial" charset="0"/>
                      </a:endParaRPr>
                    </a:p>
                  </a:txBody>
                  <a:tcPr marL="91452" marR="91452"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1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dirty="0">
                          <a:ln>
                            <a:noFill/>
                          </a:ln>
                          <a:solidFill>
                            <a:schemeClr val="tx1"/>
                          </a:solidFill>
                          <a:effectLst/>
                          <a:latin typeface="Arial" charset="0"/>
                        </a:rPr>
                        <a:t>x</a:t>
                      </a:r>
                      <a:r>
                        <a:rPr kumimoji="0" lang="es-ES_tradnl" sz="2400" b="1" i="0" u="none" strike="noStrike" cap="none" normalizeH="0" baseline="-25000" dirty="0">
                          <a:ln>
                            <a:noFill/>
                          </a:ln>
                          <a:solidFill>
                            <a:schemeClr val="tx1"/>
                          </a:solidFill>
                          <a:effectLst/>
                          <a:latin typeface="Arial" charset="0"/>
                        </a:rPr>
                        <a:t>1</a:t>
                      </a:r>
                      <a:r>
                        <a:rPr kumimoji="0" lang="es-ES_tradnl" sz="2400" b="1" i="0" u="none" strike="noStrike" cap="none" normalizeH="0" baseline="0" dirty="0">
                          <a:ln>
                            <a:noFill/>
                          </a:ln>
                          <a:solidFill>
                            <a:schemeClr val="tx1"/>
                          </a:solidFill>
                          <a:effectLst/>
                          <a:latin typeface="Arial" charset="0"/>
                        </a:rPr>
                        <a:t>=</a:t>
                      </a:r>
                      <a:endParaRPr kumimoji="0" lang="es-ES" sz="2400" b="1" i="0" u="none" strike="noStrike" cap="none" normalizeH="0" baseline="0" dirty="0">
                        <a:ln>
                          <a:noFill/>
                        </a:ln>
                        <a:solidFill>
                          <a:schemeClr val="tx1"/>
                        </a:solidFill>
                        <a:effectLst/>
                        <a:latin typeface="Arial" charset="0"/>
                      </a:endParaRPr>
                    </a:p>
                  </a:txBody>
                  <a:tcPr marL="91452" marR="91452"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dirty="0">
                          <a:ln>
                            <a:noFill/>
                          </a:ln>
                          <a:solidFill>
                            <a:schemeClr val="tx1"/>
                          </a:solidFill>
                          <a:effectLst/>
                          <a:latin typeface="Arial" charset="0"/>
                        </a:rPr>
                        <a:t>c</a:t>
                      </a:r>
                      <a:r>
                        <a:rPr kumimoji="0" lang="es-ES_tradnl" sz="2400" b="1" i="0" u="none" strike="noStrike" cap="none" normalizeH="0" baseline="-25000" dirty="0">
                          <a:ln>
                            <a:noFill/>
                          </a:ln>
                          <a:solidFill>
                            <a:schemeClr val="tx1"/>
                          </a:solidFill>
                          <a:effectLst/>
                          <a:latin typeface="Arial" charset="0"/>
                        </a:rPr>
                        <a:t>11</a:t>
                      </a:r>
                      <a:endParaRPr kumimoji="0" lang="es-ES" sz="2400" b="1" i="0" u="none" strike="noStrike" cap="none" normalizeH="0" baseline="-25000" dirty="0">
                        <a:ln>
                          <a:noFill/>
                        </a:ln>
                        <a:solidFill>
                          <a:schemeClr val="tx1"/>
                        </a:solidFill>
                        <a:effectLst/>
                        <a:latin typeface="Arial" charset="0"/>
                      </a:endParaRPr>
                    </a:p>
                  </a:txBody>
                  <a:tcPr marL="91452" marR="91452"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dirty="0">
                          <a:ln>
                            <a:noFill/>
                          </a:ln>
                          <a:solidFill>
                            <a:schemeClr val="tx1"/>
                          </a:solidFill>
                          <a:effectLst/>
                          <a:latin typeface="Arial" charset="0"/>
                        </a:rPr>
                        <a:t>c</a:t>
                      </a:r>
                      <a:r>
                        <a:rPr kumimoji="0" lang="es-ES_tradnl" sz="2400" b="1" i="0" u="none" strike="noStrike" cap="none" normalizeH="0" baseline="-25000" dirty="0">
                          <a:ln>
                            <a:noFill/>
                          </a:ln>
                          <a:solidFill>
                            <a:schemeClr val="tx1"/>
                          </a:solidFill>
                          <a:effectLst/>
                          <a:latin typeface="Arial" charset="0"/>
                        </a:rPr>
                        <a:t>12</a:t>
                      </a:r>
                      <a:endParaRPr kumimoji="0" lang="es-ES" sz="2400" b="1" i="0" u="none" strike="noStrike" cap="none" normalizeH="0" baseline="-25000" dirty="0">
                        <a:ln>
                          <a:noFill/>
                        </a:ln>
                        <a:solidFill>
                          <a:schemeClr val="tx1"/>
                        </a:solidFill>
                        <a:effectLst/>
                        <a:latin typeface="Arial" charset="0"/>
                      </a:endParaRPr>
                    </a:p>
                  </a:txBody>
                  <a:tcPr marL="91452" marR="91452"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a:ln>
                            <a:noFill/>
                          </a:ln>
                          <a:solidFill>
                            <a:schemeClr val="tx1"/>
                          </a:solidFill>
                          <a:effectLst/>
                          <a:latin typeface="Arial" charset="0"/>
                        </a:rPr>
                        <a:t>…</a:t>
                      </a:r>
                      <a:endParaRPr kumimoji="0" lang="es-ES" sz="2400" b="1" i="0" u="none" strike="noStrike" cap="none" normalizeH="0" baseline="-25000">
                        <a:ln>
                          <a:noFill/>
                        </a:ln>
                        <a:solidFill>
                          <a:schemeClr val="tx1"/>
                        </a:solidFill>
                        <a:effectLst/>
                        <a:latin typeface="Arial" charset="0"/>
                      </a:endParaRPr>
                    </a:p>
                  </a:txBody>
                  <a:tcPr marL="91452" marR="91452"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a:ln>
                            <a:noFill/>
                          </a:ln>
                          <a:solidFill>
                            <a:schemeClr val="tx1"/>
                          </a:solidFill>
                          <a:effectLst/>
                          <a:latin typeface="Arial" charset="0"/>
                        </a:rPr>
                        <a:t>c</a:t>
                      </a:r>
                      <a:r>
                        <a:rPr kumimoji="0" lang="es-ES_tradnl" sz="2400" b="1" i="0" u="none" strike="noStrike" cap="none" normalizeH="0" baseline="-25000">
                          <a:ln>
                            <a:noFill/>
                          </a:ln>
                          <a:solidFill>
                            <a:schemeClr val="tx1"/>
                          </a:solidFill>
                          <a:effectLst/>
                          <a:latin typeface="Arial" charset="0"/>
                        </a:rPr>
                        <a:t>1n</a:t>
                      </a:r>
                      <a:endParaRPr kumimoji="0" lang="es-ES" sz="2400" b="1" i="0" u="none" strike="noStrike" cap="none" normalizeH="0" baseline="-25000">
                        <a:ln>
                          <a:noFill/>
                        </a:ln>
                        <a:solidFill>
                          <a:schemeClr val="tx1"/>
                        </a:solidFill>
                        <a:effectLst/>
                        <a:latin typeface="Arial" charset="0"/>
                      </a:endParaRPr>
                    </a:p>
                  </a:txBody>
                  <a:tcPr marL="91452" marR="91452"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0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dirty="0">
                          <a:ln>
                            <a:noFill/>
                          </a:ln>
                          <a:solidFill>
                            <a:schemeClr val="tx1"/>
                          </a:solidFill>
                          <a:effectLst/>
                          <a:latin typeface="Arial" charset="0"/>
                        </a:rPr>
                        <a:t>x</a:t>
                      </a:r>
                      <a:r>
                        <a:rPr kumimoji="0" lang="es-ES_tradnl" sz="2400" b="1" i="0" u="none" strike="noStrike" cap="none" normalizeH="0" baseline="-25000" dirty="0">
                          <a:ln>
                            <a:noFill/>
                          </a:ln>
                          <a:solidFill>
                            <a:schemeClr val="tx1"/>
                          </a:solidFill>
                          <a:effectLst/>
                          <a:latin typeface="Arial" charset="0"/>
                        </a:rPr>
                        <a:t>2</a:t>
                      </a:r>
                      <a:r>
                        <a:rPr kumimoji="0" lang="es-ES_tradnl" sz="2400" b="1" i="0" u="none" strike="noStrike" cap="none" normalizeH="0" baseline="0" dirty="0">
                          <a:ln>
                            <a:noFill/>
                          </a:ln>
                          <a:solidFill>
                            <a:schemeClr val="tx1"/>
                          </a:solidFill>
                          <a:effectLst/>
                          <a:latin typeface="Arial" charset="0"/>
                        </a:rPr>
                        <a:t>=</a:t>
                      </a:r>
                      <a:endParaRPr kumimoji="0" lang="es-ES" sz="2400" b="1" i="0" u="none" strike="noStrike" cap="none" normalizeH="0" baseline="0" dirty="0">
                        <a:ln>
                          <a:noFill/>
                        </a:ln>
                        <a:solidFill>
                          <a:schemeClr val="tx1"/>
                        </a:solidFill>
                        <a:effectLst/>
                        <a:latin typeface="Arial" charset="0"/>
                      </a:endParaRPr>
                    </a:p>
                  </a:txBody>
                  <a:tcPr marL="91452" marR="91452"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a:ln>
                            <a:noFill/>
                          </a:ln>
                          <a:solidFill>
                            <a:schemeClr val="tx1"/>
                          </a:solidFill>
                          <a:effectLst/>
                          <a:latin typeface="Arial" charset="0"/>
                        </a:rPr>
                        <a:t>C</a:t>
                      </a:r>
                      <a:r>
                        <a:rPr kumimoji="0" lang="es-ES_tradnl" sz="2400" b="1" i="0" u="none" strike="noStrike" cap="none" normalizeH="0" baseline="-25000">
                          <a:ln>
                            <a:noFill/>
                          </a:ln>
                          <a:solidFill>
                            <a:schemeClr val="tx1"/>
                          </a:solidFill>
                          <a:effectLst/>
                          <a:latin typeface="Arial" charset="0"/>
                        </a:rPr>
                        <a:t>21</a:t>
                      </a:r>
                      <a:endParaRPr kumimoji="0" lang="es-ES" sz="2400" b="1" i="0" u="none" strike="noStrike" cap="none" normalizeH="0" baseline="-25000">
                        <a:ln>
                          <a:noFill/>
                        </a:ln>
                        <a:solidFill>
                          <a:schemeClr val="tx1"/>
                        </a:solidFill>
                        <a:effectLst/>
                        <a:latin typeface="Arial" charset="0"/>
                      </a:endParaRPr>
                    </a:p>
                  </a:txBody>
                  <a:tcPr marL="91452" marR="91452"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a:ln>
                            <a:noFill/>
                          </a:ln>
                          <a:solidFill>
                            <a:schemeClr val="tx1"/>
                          </a:solidFill>
                          <a:effectLst/>
                          <a:latin typeface="Arial" charset="0"/>
                        </a:rPr>
                        <a:t>c</a:t>
                      </a:r>
                      <a:r>
                        <a:rPr kumimoji="0" lang="es-ES_tradnl" sz="2400" b="1" i="0" u="none" strike="noStrike" cap="none" normalizeH="0" baseline="-25000">
                          <a:ln>
                            <a:noFill/>
                          </a:ln>
                          <a:solidFill>
                            <a:schemeClr val="tx1"/>
                          </a:solidFill>
                          <a:effectLst/>
                          <a:latin typeface="Arial" charset="0"/>
                        </a:rPr>
                        <a:t>22</a:t>
                      </a:r>
                      <a:endParaRPr kumimoji="0" lang="es-ES" sz="2400" b="1" i="0" u="none" strike="noStrike" cap="none" normalizeH="0" baseline="-25000">
                        <a:ln>
                          <a:noFill/>
                        </a:ln>
                        <a:solidFill>
                          <a:schemeClr val="tx1"/>
                        </a:solidFill>
                        <a:effectLst/>
                        <a:latin typeface="Arial" charset="0"/>
                      </a:endParaRPr>
                    </a:p>
                  </a:txBody>
                  <a:tcPr marL="91452" marR="91452"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a:ln>
                            <a:noFill/>
                          </a:ln>
                          <a:solidFill>
                            <a:schemeClr val="tx1"/>
                          </a:solidFill>
                          <a:effectLst/>
                          <a:latin typeface="Arial" charset="0"/>
                        </a:rPr>
                        <a:t>…</a:t>
                      </a:r>
                      <a:endParaRPr kumimoji="0" lang="es-ES" sz="2400" b="1" i="0" u="none" strike="noStrike" cap="none" normalizeH="0" baseline="0">
                        <a:ln>
                          <a:noFill/>
                        </a:ln>
                        <a:solidFill>
                          <a:schemeClr val="tx1"/>
                        </a:solidFill>
                        <a:effectLst/>
                        <a:latin typeface="Arial" charset="0"/>
                      </a:endParaRPr>
                    </a:p>
                  </a:txBody>
                  <a:tcPr marL="91452" marR="91452"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a:ln>
                            <a:noFill/>
                          </a:ln>
                          <a:solidFill>
                            <a:schemeClr val="tx1"/>
                          </a:solidFill>
                          <a:effectLst/>
                          <a:latin typeface="Arial" charset="0"/>
                        </a:rPr>
                        <a:t>c</a:t>
                      </a:r>
                      <a:r>
                        <a:rPr kumimoji="0" lang="es-ES_tradnl" sz="2400" b="1" i="0" u="none" strike="noStrike" cap="none" normalizeH="0" baseline="-25000">
                          <a:ln>
                            <a:noFill/>
                          </a:ln>
                          <a:solidFill>
                            <a:schemeClr val="tx1"/>
                          </a:solidFill>
                          <a:effectLst/>
                          <a:latin typeface="Arial" charset="0"/>
                        </a:rPr>
                        <a:t>21</a:t>
                      </a:r>
                      <a:endParaRPr kumimoji="0" lang="es-ES" sz="2400" b="1" i="0" u="none" strike="noStrike" cap="none" normalizeH="0" baseline="-25000">
                        <a:ln>
                          <a:noFill/>
                        </a:ln>
                        <a:solidFill>
                          <a:schemeClr val="tx1"/>
                        </a:solidFill>
                        <a:effectLst/>
                        <a:latin typeface="Arial" charset="0"/>
                      </a:endParaRPr>
                    </a:p>
                  </a:txBody>
                  <a:tcPr marL="91452" marR="91452"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09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dirty="0">
                          <a:ln>
                            <a:noFill/>
                          </a:ln>
                          <a:solidFill>
                            <a:schemeClr val="tx1"/>
                          </a:solidFill>
                          <a:effectLst/>
                          <a:latin typeface="Arial" charset="0"/>
                        </a:rPr>
                        <a:t>…</a:t>
                      </a:r>
                      <a:endParaRPr kumimoji="0" lang="es-ES" sz="2400" b="1" i="0" u="none" strike="noStrike" cap="none" normalizeH="0" baseline="0" dirty="0">
                        <a:ln>
                          <a:noFill/>
                        </a:ln>
                        <a:solidFill>
                          <a:schemeClr val="tx1"/>
                        </a:solidFill>
                        <a:effectLst/>
                        <a:latin typeface="Arial" charset="0"/>
                      </a:endParaRPr>
                    </a:p>
                  </a:txBody>
                  <a:tcPr marL="91452" marR="91452"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a:ln>
                            <a:noFill/>
                          </a:ln>
                          <a:solidFill>
                            <a:schemeClr val="tx1"/>
                          </a:solidFill>
                          <a:effectLst/>
                          <a:latin typeface="Arial" charset="0"/>
                        </a:rPr>
                        <a:t>…</a:t>
                      </a:r>
                      <a:endParaRPr kumimoji="0" lang="es-ES" sz="2400" b="1" i="0" u="none" strike="noStrike" cap="none" normalizeH="0" baseline="0">
                        <a:ln>
                          <a:noFill/>
                        </a:ln>
                        <a:solidFill>
                          <a:schemeClr val="tx1"/>
                        </a:solidFill>
                        <a:effectLst/>
                        <a:latin typeface="Arial" charset="0"/>
                      </a:endParaRPr>
                    </a:p>
                  </a:txBody>
                  <a:tcPr marL="91452" marR="91452"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a:ln>
                            <a:noFill/>
                          </a:ln>
                          <a:solidFill>
                            <a:schemeClr val="tx1"/>
                          </a:solidFill>
                          <a:effectLst/>
                          <a:latin typeface="Arial" charset="0"/>
                        </a:rPr>
                        <a:t>…</a:t>
                      </a:r>
                      <a:endParaRPr kumimoji="0" lang="es-ES" sz="2400" b="1" i="0" u="none" strike="noStrike" cap="none" normalizeH="0" baseline="0">
                        <a:ln>
                          <a:noFill/>
                        </a:ln>
                        <a:solidFill>
                          <a:schemeClr val="tx1"/>
                        </a:solidFill>
                        <a:effectLst/>
                        <a:latin typeface="Arial" charset="0"/>
                      </a:endParaRPr>
                    </a:p>
                  </a:txBody>
                  <a:tcPr marL="91452" marR="91452"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a:ln>
                            <a:noFill/>
                          </a:ln>
                          <a:solidFill>
                            <a:schemeClr val="tx1"/>
                          </a:solidFill>
                          <a:effectLst/>
                          <a:latin typeface="Arial" charset="0"/>
                        </a:rPr>
                        <a:t>…</a:t>
                      </a:r>
                      <a:endParaRPr kumimoji="0" lang="es-ES" sz="2400" b="1" i="0" u="none" strike="noStrike" cap="none" normalizeH="0" baseline="-25000">
                        <a:ln>
                          <a:noFill/>
                        </a:ln>
                        <a:solidFill>
                          <a:schemeClr val="tx1"/>
                        </a:solidFill>
                        <a:effectLst/>
                        <a:latin typeface="Arial" charset="0"/>
                      </a:endParaRPr>
                    </a:p>
                  </a:txBody>
                  <a:tcPr marL="91452" marR="91452"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a:ln>
                            <a:noFill/>
                          </a:ln>
                          <a:solidFill>
                            <a:schemeClr val="tx1"/>
                          </a:solidFill>
                          <a:effectLst/>
                          <a:latin typeface="Arial" charset="0"/>
                        </a:rPr>
                        <a:t>…</a:t>
                      </a:r>
                      <a:endParaRPr kumimoji="0" lang="es-ES" sz="2400" b="1" i="0" u="none" strike="noStrike" cap="none" normalizeH="0" baseline="0">
                        <a:ln>
                          <a:noFill/>
                        </a:ln>
                        <a:solidFill>
                          <a:schemeClr val="tx1"/>
                        </a:solidFill>
                        <a:effectLst/>
                        <a:latin typeface="Arial" charset="0"/>
                      </a:endParaRPr>
                    </a:p>
                  </a:txBody>
                  <a:tcPr marL="91452" marR="91452"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78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dirty="0" err="1">
                          <a:ln>
                            <a:noFill/>
                          </a:ln>
                          <a:solidFill>
                            <a:schemeClr val="tx1"/>
                          </a:solidFill>
                          <a:effectLst/>
                          <a:latin typeface="Arial" charset="0"/>
                        </a:rPr>
                        <a:t>x</a:t>
                      </a:r>
                      <a:r>
                        <a:rPr kumimoji="0" lang="es-ES_tradnl" sz="2400" b="1" i="0" u="none" strike="noStrike" cap="none" normalizeH="0" baseline="-25000" dirty="0" err="1">
                          <a:ln>
                            <a:noFill/>
                          </a:ln>
                          <a:solidFill>
                            <a:schemeClr val="tx1"/>
                          </a:solidFill>
                          <a:effectLst/>
                          <a:latin typeface="Arial" charset="0"/>
                        </a:rPr>
                        <a:t>m</a:t>
                      </a:r>
                      <a:r>
                        <a:rPr kumimoji="0" lang="es-ES_tradnl" sz="2400" b="1" i="0" u="none" strike="noStrike" cap="none" normalizeH="0" baseline="0" dirty="0">
                          <a:ln>
                            <a:noFill/>
                          </a:ln>
                          <a:solidFill>
                            <a:schemeClr val="tx1"/>
                          </a:solidFill>
                          <a:effectLst/>
                          <a:latin typeface="Arial" charset="0"/>
                        </a:rPr>
                        <a:t>=</a:t>
                      </a:r>
                      <a:endParaRPr kumimoji="0" lang="es-ES" sz="2400" b="1" i="0" u="none" strike="noStrike" cap="none" normalizeH="0" baseline="0" dirty="0">
                        <a:ln>
                          <a:noFill/>
                        </a:ln>
                        <a:solidFill>
                          <a:schemeClr val="tx1"/>
                        </a:solidFill>
                        <a:effectLst/>
                        <a:latin typeface="Arial" charset="0"/>
                      </a:endParaRPr>
                    </a:p>
                  </a:txBody>
                  <a:tcPr marL="91452" marR="91452"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a:ln>
                            <a:noFill/>
                          </a:ln>
                          <a:solidFill>
                            <a:schemeClr val="tx1"/>
                          </a:solidFill>
                          <a:effectLst/>
                          <a:latin typeface="Arial" charset="0"/>
                        </a:rPr>
                        <a:t>c</a:t>
                      </a:r>
                      <a:r>
                        <a:rPr kumimoji="0" lang="es-ES_tradnl" sz="2400" b="1" i="0" u="none" strike="noStrike" cap="none" normalizeH="0" baseline="-25000">
                          <a:ln>
                            <a:noFill/>
                          </a:ln>
                          <a:solidFill>
                            <a:schemeClr val="tx1"/>
                          </a:solidFill>
                          <a:effectLst/>
                          <a:latin typeface="Arial" charset="0"/>
                        </a:rPr>
                        <a:t>m1</a:t>
                      </a:r>
                      <a:endParaRPr kumimoji="0" lang="es-ES" sz="2400" b="1" i="0" u="none" strike="noStrike" cap="none" normalizeH="0" baseline="-25000">
                        <a:ln>
                          <a:noFill/>
                        </a:ln>
                        <a:solidFill>
                          <a:schemeClr val="tx1"/>
                        </a:solidFill>
                        <a:effectLst/>
                        <a:latin typeface="Arial" charset="0"/>
                      </a:endParaRPr>
                    </a:p>
                  </a:txBody>
                  <a:tcPr marL="91452" marR="91452"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a:ln>
                            <a:noFill/>
                          </a:ln>
                          <a:solidFill>
                            <a:schemeClr val="tx1"/>
                          </a:solidFill>
                          <a:effectLst/>
                          <a:latin typeface="Arial" charset="0"/>
                        </a:rPr>
                        <a:t>c</a:t>
                      </a:r>
                      <a:r>
                        <a:rPr kumimoji="0" lang="es-ES_tradnl" sz="2400" b="1" i="0" u="none" strike="noStrike" cap="none" normalizeH="0" baseline="-25000">
                          <a:ln>
                            <a:noFill/>
                          </a:ln>
                          <a:solidFill>
                            <a:schemeClr val="tx1"/>
                          </a:solidFill>
                          <a:effectLst/>
                          <a:latin typeface="Arial" charset="0"/>
                        </a:rPr>
                        <a:t>m2</a:t>
                      </a:r>
                      <a:endParaRPr kumimoji="0" lang="es-ES" sz="2400" b="1" i="0" u="none" strike="noStrike" cap="none" normalizeH="0" baseline="-25000">
                        <a:ln>
                          <a:noFill/>
                        </a:ln>
                        <a:solidFill>
                          <a:schemeClr val="tx1"/>
                        </a:solidFill>
                        <a:effectLst/>
                        <a:latin typeface="Arial" charset="0"/>
                      </a:endParaRPr>
                    </a:p>
                  </a:txBody>
                  <a:tcPr marL="91452" marR="91452"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dirty="0">
                          <a:ln>
                            <a:noFill/>
                          </a:ln>
                          <a:solidFill>
                            <a:schemeClr val="tx1"/>
                          </a:solidFill>
                          <a:effectLst/>
                          <a:latin typeface="Arial" charset="0"/>
                        </a:rPr>
                        <a:t>…</a:t>
                      </a:r>
                      <a:endParaRPr kumimoji="0" lang="es-ES" sz="2400" b="1" i="0" u="none" strike="noStrike" cap="none" normalizeH="0" baseline="-25000" dirty="0">
                        <a:ln>
                          <a:noFill/>
                        </a:ln>
                        <a:solidFill>
                          <a:schemeClr val="tx1"/>
                        </a:solidFill>
                        <a:effectLst/>
                        <a:latin typeface="Arial" charset="0"/>
                      </a:endParaRPr>
                    </a:p>
                  </a:txBody>
                  <a:tcPr marL="91452" marR="91452"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s-ES_tradnl" sz="2400" b="1" i="0" u="none" strike="noStrike" cap="none" normalizeH="0" baseline="0" dirty="0" err="1">
                          <a:ln>
                            <a:noFill/>
                          </a:ln>
                          <a:solidFill>
                            <a:schemeClr val="tx1"/>
                          </a:solidFill>
                          <a:effectLst/>
                          <a:latin typeface="Arial" charset="0"/>
                        </a:rPr>
                        <a:t>c</a:t>
                      </a:r>
                      <a:r>
                        <a:rPr kumimoji="0" lang="es-ES_tradnl" sz="2400" b="1" i="0" u="none" strike="noStrike" cap="none" normalizeH="0" baseline="-25000" dirty="0" err="1">
                          <a:ln>
                            <a:noFill/>
                          </a:ln>
                          <a:solidFill>
                            <a:schemeClr val="tx1"/>
                          </a:solidFill>
                          <a:effectLst/>
                          <a:latin typeface="Arial" charset="0"/>
                        </a:rPr>
                        <a:t>mn</a:t>
                      </a:r>
                      <a:endParaRPr kumimoji="0" lang="es-ES" sz="2400" b="1" i="0" u="none" strike="noStrike" cap="none" normalizeH="0" baseline="-25000" dirty="0">
                        <a:ln>
                          <a:noFill/>
                        </a:ln>
                        <a:solidFill>
                          <a:schemeClr val="tx1"/>
                        </a:solidFill>
                        <a:effectLst/>
                        <a:latin typeface="Arial" charset="0"/>
                      </a:endParaRPr>
                    </a:p>
                  </a:txBody>
                  <a:tcPr marL="91452" marR="91452"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498" name="Rectangle 163"/>
          <p:cNvSpPr>
            <a:spLocks noChangeArrowheads="1"/>
          </p:cNvSpPr>
          <p:nvPr/>
        </p:nvSpPr>
        <p:spPr bwMode="auto">
          <a:xfrm>
            <a:off x="1849562" y="1524710"/>
            <a:ext cx="864235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s-ES_tradnl" altLang="es-AR" sz="1800" dirty="0" smtClean="0">
                <a:latin typeface="+mn-lt"/>
              </a:rPr>
              <a:t>Algunas veces podemos saber los RENDIMEINTOS que tendremos en función de la alternativa que elijamos y el resultado (estado de la naturaleza) que se presente, pero generalmente no tenemos la información completa por lo cual no podemos determinar la probabilidad de ocurrencia de cada resultado (estado de la naturaleza) y nos encontramos en un UNIVERSO INCIERTO.</a:t>
            </a:r>
            <a:endParaRPr lang="es-ES" altLang="es-AR" sz="1800" dirty="0" smtClean="0">
              <a:latin typeface="+mn-lt"/>
            </a:endParaRPr>
          </a:p>
        </p:txBody>
      </p:sp>
      <p:sp>
        <p:nvSpPr>
          <p:cNvPr id="6" name="Título 1"/>
          <p:cNvSpPr txBox="1">
            <a:spLocks/>
          </p:cNvSpPr>
          <p:nvPr/>
        </p:nvSpPr>
        <p:spPr bwMode="auto">
          <a:xfrm>
            <a:off x="607540" y="254858"/>
            <a:ext cx="9592916" cy="38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algn="ctr" rtl="0" fontAlgn="base">
              <a:lnSpc>
                <a:spcPct val="90000"/>
              </a:lnSpc>
              <a:spcBef>
                <a:spcPct val="0"/>
              </a:spcBef>
              <a:spcAft>
                <a:spcPct val="0"/>
              </a:spcAft>
              <a:defRPr sz="60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l" eaLnBrk="1" hangingPunct="1"/>
            <a:r>
              <a:rPr lang="es-ES" sz="2400" b="1" dirty="0" smtClean="0"/>
              <a:t>TEORÍA DE LAS DECISIONES </a:t>
            </a:r>
            <a:r>
              <a:rPr lang="es-ES" sz="2400" dirty="0" smtClean="0"/>
              <a:t>| UNIVERSO INCIERTO</a:t>
            </a:r>
            <a:endParaRPr lang="es-ES" sz="2400" dirty="0"/>
          </a:p>
        </p:txBody>
      </p:sp>
      <p:sp>
        <p:nvSpPr>
          <p:cNvPr id="7" name="Marcador de contenido 2"/>
          <p:cNvSpPr txBox="1">
            <a:spLocks/>
          </p:cNvSpPr>
          <p:nvPr/>
        </p:nvSpPr>
        <p:spPr bwMode="auto">
          <a:xfrm>
            <a:off x="607540" y="852693"/>
            <a:ext cx="5200428" cy="60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ctr" rtl="0" fontAlgn="base">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fontAlgn="base">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fontAlgn="base">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lnSpc>
                <a:spcPct val="120000"/>
              </a:lnSpc>
            </a:pPr>
            <a:r>
              <a:rPr lang="es-ES" dirty="0" smtClean="0"/>
              <a:t>INTRODUCCIÓN</a:t>
            </a:r>
            <a:endParaRPr lang="es-E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9FF7D02-B94B-4174-B567-F26EFFBDE21F}" type="slidenum">
              <a:rPr lang="es-ES" altLang="es-AR" sz="1400">
                <a:latin typeface="Arial" panose="020B0604020202020204" pitchFamily="34" charset="0"/>
              </a:rPr>
              <a:pPr>
                <a:lnSpc>
                  <a:spcPct val="100000"/>
                </a:lnSpc>
                <a:spcBef>
                  <a:spcPct val="0"/>
                </a:spcBef>
                <a:buFontTx/>
                <a:buNone/>
              </a:pPr>
              <a:t>3</a:t>
            </a:fld>
            <a:endParaRPr lang="es-ES" altLang="es-AR" sz="1400">
              <a:latin typeface="Arial" panose="020B0604020202020204" pitchFamily="34" charset="0"/>
            </a:endParaRPr>
          </a:p>
        </p:txBody>
      </p:sp>
      <p:sp>
        <p:nvSpPr>
          <p:cNvPr id="22531" name="Rectangle 2"/>
          <p:cNvSpPr>
            <a:spLocks noChangeArrowheads="1"/>
          </p:cNvSpPr>
          <p:nvPr/>
        </p:nvSpPr>
        <p:spPr bwMode="auto">
          <a:xfrm>
            <a:off x="1559495" y="1028348"/>
            <a:ext cx="8893175"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endParaRPr lang="es-ES" altLang="es-AR" sz="3600" b="1" dirty="0">
              <a:solidFill>
                <a:srgbClr val="FF0000"/>
              </a:solidFill>
              <a:latin typeface="Arial" panose="020B0604020202020204" pitchFamily="34" charset="0"/>
            </a:endParaRPr>
          </a:p>
        </p:txBody>
      </p:sp>
      <p:sp>
        <p:nvSpPr>
          <p:cNvPr id="20484" name="Rectangle 4"/>
          <p:cNvSpPr>
            <a:spLocks noChangeArrowheads="1"/>
          </p:cNvSpPr>
          <p:nvPr/>
        </p:nvSpPr>
        <p:spPr bwMode="auto">
          <a:xfrm>
            <a:off x="3593941" y="1747485"/>
            <a:ext cx="4902671" cy="112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eaLnBrk="1" hangingPunct="1">
              <a:buClr>
                <a:schemeClr val="accent2"/>
              </a:buClr>
              <a:buSzPct val="80000"/>
              <a:buNone/>
              <a:defRPr/>
            </a:pPr>
            <a:r>
              <a:rPr lang="es-ES" altLang="es-AR" sz="2400" dirty="0" smtClean="0">
                <a:solidFill>
                  <a:srgbClr val="FF0000"/>
                </a:solidFill>
                <a:latin typeface="+mn-lt"/>
              </a:rPr>
              <a:t>Criterio </a:t>
            </a:r>
            <a:r>
              <a:rPr lang="es-ES" altLang="es-AR" sz="2400" dirty="0" err="1">
                <a:solidFill>
                  <a:srgbClr val="FF0000"/>
                </a:solidFill>
                <a:latin typeface="+mn-lt"/>
              </a:rPr>
              <a:t>M</a:t>
            </a:r>
            <a:r>
              <a:rPr lang="es-ES" altLang="es-AR" sz="2400" dirty="0" err="1" smtClean="0">
                <a:solidFill>
                  <a:srgbClr val="FF0000"/>
                </a:solidFill>
                <a:latin typeface="+mn-lt"/>
              </a:rPr>
              <a:t>axiMin</a:t>
            </a:r>
            <a:r>
              <a:rPr lang="es-ES" altLang="es-AR" sz="2400" dirty="0" smtClean="0">
                <a:solidFill>
                  <a:srgbClr val="FF0000"/>
                </a:solidFill>
                <a:latin typeface="+mn-lt"/>
              </a:rPr>
              <a:t> (pesimista, </a:t>
            </a:r>
            <a:r>
              <a:rPr lang="es-ES" altLang="es-AR" sz="2400" dirty="0" err="1" smtClean="0">
                <a:solidFill>
                  <a:srgbClr val="FF0000"/>
                </a:solidFill>
                <a:latin typeface="+mn-lt"/>
              </a:rPr>
              <a:t>Wald</a:t>
            </a:r>
            <a:r>
              <a:rPr lang="es-ES" altLang="es-AR" sz="2400" dirty="0" smtClean="0">
                <a:solidFill>
                  <a:srgbClr val="FF0000"/>
                </a:solidFill>
                <a:latin typeface="+mn-lt"/>
              </a:rPr>
              <a:t>)</a:t>
            </a:r>
          </a:p>
          <a:p>
            <a:pPr marL="0" indent="0" eaLnBrk="1" hangingPunct="1">
              <a:buClr>
                <a:srgbClr val="FFCC00"/>
              </a:buClr>
              <a:buSzPct val="80000"/>
              <a:buNone/>
              <a:defRPr/>
            </a:pPr>
            <a:r>
              <a:rPr lang="es-ES_tradnl" altLang="es-AR" sz="1800" dirty="0" smtClean="0">
                <a:latin typeface="+mn-lt"/>
              </a:rPr>
              <a:t>X*= Máx. {d (x) = Min. c( x , y)} </a:t>
            </a:r>
            <a:r>
              <a:rPr lang="es-ES_tradnl" altLang="es-AR" sz="1800" dirty="0" smtClean="0">
                <a:latin typeface="+mn-lt"/>
                <a:sym typeface="Wingdings" panose="05000000000000000000" pitchFamily="2" charset="2"/>
              </a:rPr>
              <a:t> Beneficio</a:t>
            </a:r>
          </a:p>
          <a:p>
            <a:pPr marL="0" indent="0" eaLnBrk="1" hangingPunct="1">
              <a:buClr>
                <a:srgbClr val="FFCC00"/>
              </a:buClr>
              <a:buSzPct val="80000"/>
              <a:buNone/>
              <a:defRPr/>
            </a:pPr>
            <a:r>
              <a:rPr lang="es-ES_tradnl" altLang="es-AR" sz="1800" dirty="0" smtClean="0">
                <a:latin typeface="+mn-lt"/>
              </a:rPr>
              <a:t>X*= Min. {d (x) = Max. c( x , y)} </a:t>
            </a:r>
            <a:r>
              <a:rPr lang="es-ES_tradnl" altLang="es-AR" sz="1800" dirty="0" smtClean="0">
                <a:latin typeface="+mn-lt"/>
                <a:sym typeface="Wingdings" panose="05000000000000000000" pitchFamily="2" charset="2"/>
              </a:rPr>
              <a:t> Costo</a:t>
            </a:r>
          </a:p>
        </p:txBody>
      </p:sp>
      <p:graphicFrame>
        <p:nvGraphicFramePr>
          <p:cNvPr id="2" name="Tabla 1"/>
          <p:cNvGraphicFramePr>
            <a:graphicFrameLocks noGrp="1"/>
          </p:cNvGraphicFramePr>
          <p:nvPr>
            <p:extLst>
              <p:ext uri="{D42A27DB-BD31-4B8C-83A1-F6EECF244321}">
                <p14:modId xmlns:p14="http://schemas.microsoft.com/office/powerpoint/2010/main" val="3218086487"/>
              </p:ext>
            </p:extLst>
          </p:nvPr>
        </p:nvGraphicFramePr>
        <p:xfrm>
          <a:off x="3696011" y="3005682"/>
          <a:ext cx="4800597" cy="1335899"/>
        </p:xfrm>
        <a:graphic>
          <a:graphicData uri="http://schemas.openxmlformats.org/drawingml/2006/table">
            <a:tbl>
              <a:tblPr firstRow="1" bandRow="1">
                <a:tableStyleId>{5C22544A-7EE6-4342-B048-85BDC9FD1C3A}</a:tableStyleId>
              </a:tblPr>
              <a:tblGrid>
                <a:gridCol w="854901"/>
                <a:gridCol w="657616"/>
                <a:gridCol w="657616"/>
                <a:gridCol w="657616"/>
                <a:gridCol w="657616"/>
                <a:gridCol w="657616"/>
                <a:gridCol w="657616"/>
              </a:tblGrid>
              <a:tr h="253512">
                <a:tc>
                  <a:txBody>
                    <a:bodyPr/>
                    <a:lstStyle/>
                    <a:p>
                      <a:pPr algn="l" rtl="0" fontAlgn="ctr"/>
                      <a:r>
                        <a:rPr lang="es-ES" sz="1600" u="none" strike="noStrike" dirty="0">
                          <a:effectLst/>
                        </a:rPr>
                        <a:t>Productos</a:t>
                      </a:r>
                      <a:endParaRPr lang="es-ES" sz="1600" b="1" i="0" u="none" strike="noStrike" dirty="0">
                        <a:solidFill>
                          <a:srgbClr val="FFFFFF"/>
                        </a:solidFill>
                        <a:effectLst/>
                        <a:latin typeface="Calibri" panose="020F0502020204030204" pitchFamily="34" charset="0"/>
                      </a:endParaRPr>
                    </a:p>
                  </a:txBody>
                  <a:tcPr marL="9525" marR="9525" marT="9531" marB="0" anchor="ctr"/>
                </a:tc>
                <a:tc>
                  <a:txBody>
                    <a:bodyPr/>
                    <a:lstStyle/>
                    <a:p>
                      <a:pPr algn="l" rtl="0" fontAlgn="ctr"/>
                      <a:r>
                        <a:rPr lang="es-ES" sz="1600" u="none" strike="noStrike" dirty="0">
                          <a:effectLst/>
                        </a:rPr>
                        <a:t>H1</a:t>
                      </a:r>
                      <a:endParaRPr lang="es-ES" sz="1600" b="1" i="0" u="none" strike="noStrike" dirty="0">
                        <a:solidFill>
                          <a:srgbClr val="FFFFFF"/>
                        </a:solidFill>
                        <a:effectLst/>
                        <a:latin typeface="Calibri" panose="020F0502020204030204" pitchFamily="34" charset="0"/>
                      </a:endParaRPr>
                    </a:p>
                  </a:txBody>
                  <a:tcPr marL="9525" marR="9525" marT="9531" marB="0" anchor="ctr"/>
                </a:tc>
                <a:tc>
                  <a:txBody>
                    <a:bodyPr/>
                    <a:lstStyle/>
                    <a:p>
                      <a:pPr algn="l" rtl="0" fontAlgn="ctr"/>
                      <a:r>
                        <a:rPr lang="es-ES" sz="1600" u="none" strike="noStrike" dirty="0">
                          <a:effectLst/>
                        </a:rPr>
                        <a:t>H2</a:t>
                      </a:r>
                      <a:endParaRPr lang="es-ES" sz="1600" b="1" i="0" u="none" strike="noStrike" dirty="0">
                        <a:solidFill>
                          <a:srgbClr val="FFFFFF"/>
                        </a:solidFill>
                        <a:effectLst/>
                        <a:latin typeface="Calibri" panose="020F0502020204030204" pitchFamily="34" charset="0"/>
                      </a:endParaRPr>
                    </a:p>
                  </a:txBody>
                  <a:tcPr marL="9525" marR="9525" marT="9531" marB="0" anchor="ctr"/>
                </a:tc>
                <a:tc>
                  <a:txBody>
                    <a:bodyPr/>
                    <a:lstStyle/>
                    <a:p>
                      <a:pPr algn="l" rtl="0" fontAlgn="ctr"/>
                      <a:r>
                        <a:rPr lang="es-ES" sz="1600" u="none" strike="noStrike" dirty="0">
                          <a:effectLst/>
                        </a:rPr>
                        <a:t>H3</a:t>
                      </a:r>
                      <a:endParaRPr lang="es-ES" sz="1600" b="1" i="0" u="none" strike="noStrike" dirty="0">
                        <a:solidFill>
                          <a:srgbClr val="FFFFFF"/>
                        </a:solidFill>
                        <a:effectLst/>
                        <a:latin typeface="Calibri" panose="020F0502020204030204" pitchFamily="34" charset="0"/>
                      </a:endParaRPr>
                    </a:p>
                  </a:txBody>
                  <a:tcPr marL="9525" marR="9525" marT="9531" marB="0" anchor="ctr"/>
                </a:tc>
                <a:tc>
                  <a:txBody>
                    <a:bodyPr/>
                    <a:lstStyle/>
                    <a:p>
                      <a:pPr algn="l" rtl="0" fontAlgn="ctr"/>
                      <a:r>
                        <a:rPr lang="es-ES" sz="1600" u="none" strike="noStrike" dirty="0">
                          <a:effectLst/>
                        </a:rPr>
                        <a:t>H4</a:t>
                      </a:r>
                      <a:endParaRPr lang="es-ES" sz="1600" b="1" i="0" u="none" strike="noStrike" dirty="0">
                        <a:solidFill>
                          <a:srgbClr val="FFFFFF"/>
                        </a:solidFill>
                        <a:effectLst/>
                        <a:latin typeface="Calibri" panose="020F0502020204030204" pitchFamily="34" charset="0"/>
                      </a:endParaRPr>
                    </a:p>
                  </a:txBody>
                  <a:tcPr marL="9525" marR="9525" marT="9531" marB="0" anchor="ctr"/>
                </a:tc>
                <a:tc>
                  <a:txBody>
                    <a:bodyPr/>
                    <a:lstStyle/>
                    <a:p>
                      <a:pPr algn="ctr" rtl="0" fontAlgn="ctr"/>
                      <a:r>
                        <a:rPr lang="es-ES" sz="1600" b="1" i="0" u="none" strike="noStrike" dirty="0" err="1" smtClean="0">
                          <a:solidFill>
                            <a:srgbClr val="D8E4BC"/>
                          </a:solidFill>
                          <a:effectLst/>
                          <a:latin typeface="Calibri" panose="020F0502020204030204" pitchFamily="34" charset="0"/>
                        </a:rPr>
                        <a:t>Wald</a:t>
                      </a:r>
                      <a:r>
                        <a:rPr lang="es-ES" sz="1600" b="1" i="0" u="none" strike="noStrike" dirty="0" smtClean="0">
                          <a:solidFill>
                            <a:srgbClr val="D8E4BC"/>
                          </a:solidFill>
                          <a:effectLst/>
                          <a:latin typeface="Calibri" panose="020F0502020204030204" pitchFamily="34" charset="0"/>
                        </a:rPr>
                        <a:t> Costos</a:t>
                      </a:r>
                      <a:endParaRPr lang="es-ES" sz="1600" b="1" i="0" u="none" strike="noStrike" dirty="0">
                        <a:solidFill>
                          <a:srgbClr val="D8E4BC"/>
                        </a:solidFill>
                        <a:effectLst/>
                        <a:latin typeface="Calibri" panose="020F0502020204030204" pitchFamily="34" charset="0"/>
                      </a:endParaRPr>
                    </a:p>
                  </a:txBody>
                  <a:tcPr marL="9525" marR="9525" marT="9531" marB="0" anchor="ctr"/>
                </a:tc>
                <a:tc>
                  <a:txBody>
                    <a:bodyPr/>
                    <a:lstStyle/>
                    <a:p>
                      <a:pPr algn="ctr" rtl="0" fontAlgn="ctr"/>
                      <a:r>
                        <a:rPr lang="es-ES" sz="1600" u="none" strike="noStrike" dirty="0" err="1" smtClean="0">
                          <a:effectLst/>
                        </a:rPr>
                        <a:t>Wald</a:t>
                      </a:r>
                      <a:r>
                        <a:rPr lang="es-ES" sz="1600" u="none" strike="noStrike" dirty="0" smtClean="0">
                          <a:effectLst/>
                        </a:rPr>
                        <a:t> </a:t>
                      </a:r>
                      <a:r>
                        <a:rPr lang="es-ES" sz="1600" u="none" strike="noStrike" dirty="0" err="1" smtClean="0">
                          <a:effectLst/>
                        </a:rPr>
                        <a:t>Benef</a:t>
                      </a:r>
                      <a:endParaRPr lang="es-ES" sz="1600" b="1" i="0" u="none" strike="noStrike" dirty="0">
                        <a:solidFill>
                          <a:srgbClr val="D8E4BC"/>
                        </a:solidFill>
                        <a:effectLst/>
                        <a:latin typeface="Calibri" panose="020F0502020204030204" pitchFamily="34" charset="0"/>
                      </a:endParaRPr>
                    </a:p>
                  </a:txBody>
                  <a:tcPr marL="9525" marR="9525" marT="9531" marB="0" anchor="ctr"/>
                </a:tc>
              </a:tr>
              <a:tr h="285916">
                <a:tc>
                  <a:txBody>
                    <a:bodyPr/>
                    <a:lstStyle/>
                    <a:p>
                      <a:pPr algn="l" rtl="0" fontAlgn="ctr"/>
                      <a:r>
                        <a:rPr lang="es-ES" sz="1600" u="none" strike="noStrike" dirty="0">
                          <a:effectLst/>
                        </a:rPr>
                        <a:t>A</a:t>
                      </a:r>
                      <a:endParaRPr lang="es-ES" sz="1600" b="0" i="0" u="none" strike="noStrike" dirty="0">
                        <a:solidFill>
                          <a:srgbClr val="000000"/>
                        </a:solidFill>
                        <a:effectLst/>
                        <a:latin typeface="Calibri" panose="020F0502020204030204" pitchFamily="34" charset="0"/>
                      </a:endParaRPr>
                    </a:p>
                  </a:txBody>
                  <a:tcPr marL="9525" marR="9525" marT="9531" marB="0" anchor="ctr"/>
                </a:tc>
                <a:tc>
                  <a:txBody>
                    <a:bodyPr/>
                    <a:lstStyle/>
                    <a:p>
                      <a:pPr algn="l" rtl="0" fontAlgn="ctr"/>
                      <a:r>
                        <a:rPr lang="es-ES" sz="1600" u="none" strike="noStrike" dirty="0">
                          <a:effectLst/>
                        </a:rPr>
                        <a:t>300</a:t>
                      </a:r>
                      <a:endParaRPr lang="es-ES" sz="1600" b="0" i="0" u="none" strike="noStrike" dirty="0">
                        <a:solidFill>
                          <a:srgbClr val="000000"/>
                        </a:solidFill>
                        <a:effectLst/>
                        <a:latin typeface="Calibri" panose="020F0502020204030204" pitchFamily="34" charset="0"/>
                      </a:endParaRPr>
                    </a:p>
                  </a:txBody>
                  <a:tcPr marL="9525" marR="9525" marT="9531" marB="0" anchor="ctr"/>
                </a:tc>
                <a:tc>
                  <a:txBody>
                    <a:bodyPr/>
                    <a:lstStyle/>
                    <a:p>
                      <a:pPr algn="l" rtl="0" fontAlgn="ctr"/>
                      <a:r>
                        <a:rPr lang="es-ES" sz="1600" u="none" strike="noStrike" dirty="0">
                          <a:effectLst/>
                        </a:rPr>
                        <a:t>350</a:t>
                      </a:r>
                      <a:endParaRPr lang="es-ES" sz="1600" b="0" i="0" u="none" strike="noStrike" dirty="0">
                        <a:solidFill>
                          <a:srgbClr val="000000"/>
                        </a:solidFill>
                        <a:effectLst/>
                        <a:latin typeface="Calibri" panose="020F0502020204030204" pitchFamily="34" charset="0"/>
                      </a:endParaRPr>
                    </a:p>
                  </a:txBody>
                  <a:tcPr marL="9525" marR="9525" marT="9531" marB="0" anchor="ctr"/>
                </a:tc>
                <a:tc>
                  <a:txBody>
                    <a:bodyPr/>
                    <a:lstStyle/>
                    <a:p>
                      <a:pPr algn="l" rtl="0" fontAlgn="ctr"/>
                      <a:r>
                        <a:rPr lang="es-ES" sz="1600" u="none" strike="noStrike" dirty="0">
                          <a:effectLst/>
                        </a:rPr>
                        <a:t>400</a:t>
                      </a:r>
                      <a:endParaRPr lang="es-ES" sz="1600" b="0" i="0" u="none" strike="noStrike" dirty="0">
                        <a:solidFill>
                          <a:srgbClr val="000000"/>
                        </a:solidFill>
                        <a:effectLst/>
                        <a:latin typeface="Calibri" panose="020F0502020204030204" pitchFamily="34" charset="0"/>
                      </a:endParaRPr>
                    </a:p>
                  </a:txBody>
                  <a:tcPr marL="9525" marR="9525" marT="9531" marB="0" anchor="ctr"/>
                </a:tc>
                <a:tc>
                  <a:txBody>
                    <a:bodyPr/>
                    <a:lstStyle/>
                    <a:p>
                      <a:pPr algn="l" rtl="0" fontAlgn="ctr"/>
                      <a:r>
                        <a:rPr lang="es-ES" sz="1600" u="none" strike="noStrike" dirty="0">
                          <a:effectLst/>
                        </a:rPr>
                        <a:t>450</a:t>
                      </a:r>
                      <a:endParaRPr lang="es-ES" sz="1600" b="0" i="0" u="none" strike="noStrike" dirty="0">
                        <a:solidFill>
                          <a:srgbClr val="000000"/>
                        </a:solidFill>
                        <a:effectLst/>
                        <a:latin typeface="Calibri" panose="020F0502020204030204" pitchFamily="34" charset="0"/>
                      </a:endParaRPr>
                    </a:p>
                  </a:txBody>
                  <a:tcPr marL="9525" marR="9525" marT="9531" marB="0" anchor="ctr"/>
                </a:tc>
                <a:tc>
                  <a:txBody>
                    <a:bodyPr/>
                    <a:lstStyle/>
                    <a:p>
                      <a:pPr algn="ctr" rtl="0" fontAlgn="ctr"/>
                      <a:r>
                        <a:rPr lang="es-ES" sz="1600" b="0" i="0" u="none" strike="noStrike" dirty="0" smtClean="0">
                          <a:solidFill>
                            <a:srgbClr val="00B050"/>
                          </a:solidFill>
                          <a:effectLst/>
                          <a:latin typeface="Calibri" panose="020F0502020204030204" pitchFamily="34" charset="0"/>
                        </a:rPr>
                        <a:t>450</a:t>
                      </a:r>
                      <a:endParaRPr lang="es-ES" sz="1600" b="0" i="0" u="none" strike="noStrike" dirty="0">
                        <a:solidFill>
                          <a:srgbClr val="00B050"/>
                        </a:solidFill>
                        <a:effectLst/>
                        <a:latin typeface="Calibri" panose="020F0502020204030204" pitchFamily="34" charset="0"/>
                      </a:endParaRPr>
                    </a:p>
                  </a:txBody>
                  <a:tcPr marL="9525" marR="9525" marT="9531" marB="0" anchor="ctr"/>
                </a:tc>
                <a:tc>
                  <a:txBody>
                    <a:bodyPr/>
                    <a:lstStyle/>
                    <a:p>
                      <a:pPr algn="ctr" rtl="0" fontAlgn="ctr"/>
                      <a:r>
                        <a:rPr lang="es-ES" sz="1600" u="none" strike="noStrike" dirty="0">
                          <a:effectLst/>
                        </a:rPr>
                        <a:t>300</a:t>
                      </a:r>
                      <a:endParaRPr lang="es-ES" sz="1600" b="0" i="0" u="none" strike="noStrike" dirty="0">
                        <a:solidFill>
                          <a:srgbClr val="00B050"/>
                        </a:solidFill>
                        <a:effectLst/>
                        <a:latin typeface="Calibri" panose="020F0502020204030204" pitchFamily="34" charset="0"/>
                      </a:endParaRPr>
                    </a:p>
                  </a:txBody>
                  <a:tcPr marL="9525" marR="9525" marT="9531" marB="0" anchor="ctr"/>
                </a:tc>
              </a:tr>
              <a:tr h="276386">
                <a:tc>
                  <a:txBody>
                    <a:bodyPr/>
                    <a:lstStyle/>
                    <a:p>
                      <a:pPr algn="l" rtl="0" fontAlgn="ctr"/>
                      <a:r>
                        <a:rPr lang="es-ES" sz="1600" u="none" strike="noStrike" dirty="0">
                          <a:effectLst/>
                        </a:rPr>
                        <a:t>B</a:t>
                      </a:r>
                      <a:endParaRPr lang="es-ES" sz="1600" b="0" i="0" u="none" strike="noStrike" dirty="0">
                        <a:solidFill>
                          <a:srgbClr val="000000"/>
                        </a:solidFill>
                        <a:effectLst/>
                        <a:latin typeface="Calibri" panose="020F0502020204030204" pitchFamily="34" charset="0"/>
                      </a:endParaRPr>
                    </a:p>
                  </a:txBody>
                  <a:tcPr marL="9525" marR="9525" marT="9531" marB="0" anchor="ctr"/>
                </a:tc>
                <a:tc>
                  <a:txBody>
                    <a:bodyPr/>
                    <a:lstStyle/>
                    <a:p>
                      <a:pPr algn="l" rtl="0" fontAlgn="ctr"/>
                      <a:r>
                        <a:rPr lang="es-ES" sz="1600" u="none" strike="noStrike" dirty="0">
                          <a:effectLst/>
                        </a:rPr>
                        <a:t>350</a:t>
                      </a:r>
                      <a:endParaRPr lang="es-ES" sz="1600" b="0" i="0" u="none" strike="noStrike" dirty="0">
                        <a:solidFill>
                          <a:srgbClr val="000000"/>
                        </a:solidFill>
                        <a:effectLst/>
                        <a:latin typeface="Calibri" panose="020F0502020204030204" pitchFamily="34" charset="0"/>
                      </a:endParaRPr>
                    </a:p>
                  </a:txBody>
                  <a:tcPr marL="9525" marR="9525" marT="9531" marB="0" anchor="ctr"/>
                </a:tc>
                <a:tc>
                  <a:txBody>
                    <a:bodyPr/>
                    <a:lstStyle/>
                    <a:p>
                      <a:pPr algn="l" rtl="0" fontAlgn="ctr"/>
                      <a:r>
                        <a:rPr lang="es-ES" sz="1600" u="none" strike="noStrike">
                          <a:effectLst/>
                        </a:rPr>
                        <a:t>400</a:t>
                      </a:r>
                      <a:endParaRPr lang="es-ES" sz="1600" b="0" i="0" u="none" strike="noStrike">
                        <a:solidFill>
                          <a:srgbClr val="000000"/>
                        </a:solidFill>
                        <a:effectLst/>
                        <a:latin typeface="Calibri" panose="020F0502020204030204" pitchFamily="34" charset="0"/>
                      </a:endParaRPr>
                    </a:p>
                  </a:txBody>
                  <a:tcPr marL="9525" marR="9525" marT="9531" marB="0" anchor="ctr"/>
                </a:tc>
                <a:tc>
                  <a:txBody>
                    <a:bodyPr/>
                    <a:lstStyle/>
                    <a:p>
                      <a:pPr algn="l" rtl="0" fontAlgn="ctr"/>
                      <a:r>
                        <a:rPr lang="es-ES" sz="1600" u="none" strike="noStrike">
                          <a:effectLst/>
                        </a:rPr>
                        <a:t>600</a:t>
                      </a:r>
                      <a:endParaRPr lang="es-ES" sz="1600" b="0" i="0" u="none" strike="noStrike">
                        <a:solidFill>
                          <a:srgbClr val="000000"/>
                        </a:solidFill>
                        <a:effectLst/>
                        <a:latin typeface="Calibri" panose="020F0502020204030204" pitchFamily="34" charset="0"/>
                      </a:endParaRPr>
                    </a:p>
                  </a:txBody>
                  <a:tcPr marL="9525" marR="9525" marT="9531" marB="0" anchor="ctr"/>
                </a:tc>
                <a:tc>
                  <a:txBody>
                    <a:bodyPr/>
                    <a:lstStyle/>
                    <a:p>
                      <a:pPr algn="l" rtl="0" fontAlgn="ctr"/>
                      <a:r>
                        <a:rPr lang="es-ES" sz="1600" u="none" strike="noStrike" dirty="0">
                          <a:effectLst/>
                        </a:rPr>
                        <a:t>800</a:t>
                      </a:r>
                      <a:endParaRPr lang="es-ES" sz="1600" b="0" i="0" u="none" strike="noStrike" dirty="0">
                        <a:solidFill>
                          <a:srgbClr val="000000"/>
                        </a:solidFill>
                        <a:effectLst/>
                        <a:latin typeface="Calibri" panose="020F0502020204030204" pitchFamily="34" charset="0"/>
                      </a:endParaRPr>
                    </a:p>
                  </a:txBody>
                  <a:tcPr marL="9525" marR="9525" marT="9531" marB="0" anchor="ctr"/>
                </a:tc>
                <a:tc>
                  <a:txBody>
                    <a:bodyPr/>
                    <a:lstStyle/>
                    <a:p>
                      <a:pPr algn="ctr" rtl="0" fontAlgn="ctr"/>
                      <a:r>
                        <a:rPr lang="es-ES" sz="1600" b="0" i="0" u="none" strike="noStrike" dirty="0" smtClean="0">
                          <a:solidFill>
                            <a:schemeClr val="tx1"/>
                          </a:solidFill>
                          <a:effectLst/>
                          <a:latin typeface="Calibri" panose="020F0502020204030204" pitchFamily="34" charset="0"/>
                        </a:rPr>
                        <a:t>800</a:t>
                      </a:r>
                      <a:endParaRPr lang="es-ES" sz="1600" b="0" i="0" u="none" strike="noStrike" dirty="0">
                        <a:solidFill>
                          <a:schemeClr val="tx1"/>
                        </a:solidFill>
                        <a:effectLst/>
                        <a:latin typeface="Calibri" panose="020F0502020204030204" pitchFamily="34" charset="0"/>
                      </a:endParaRPr>
                    </a:p>
                  </a:txBody>
                  <a:tcPr marL="9525" marR="9525" marT="9531" marB="0" anchor="ctr"/>
                </a:tc>
                <a:tc>
                  <a:txBody>
                    <a:bodyPr/>
                    <a:lstStyle/>
                    <a:p>
                      <a:pPr algn="ctr" rtl="0" fontAlgn="ctr"/>
                      <a:r>
                        <a:rPr lang="es-ES" sz="1600" u="none" strike="noStrike" dirty="0">
                          <a:effectLst/>
                        </a:rPr>
                        <a:t>350</a:t>
                      </a:r>
                      <a:endParaRPr lang="es-ES" sz="1600" b="0" i="0" u="none" strike="noStrike" dirty="0">
                        <a:solidFill>
                          <a:srgbClr val="00B050"/>
                        </a:solidFill>
                        <a:effectLst/>
                        <a:latin typeface="Calibri" panose="020F0502020204030204" pitchFamily="34" charset="0"/>
                      </a:endParaRPr>
                    </a:p>
                  </a:txBody>
                  <a:tcPr marL="9525" marR="9525" marT="9531" marB="0" anchor="ctr"/>
                </a:tc>
              </a:tr>
              <a:tr h="276386">
                <a:tc>
                  <a:txBody>
                    <a:bodyPr/>
                    <a:lstStyle/>
                    <a:p>
                      <a:pPr algn="l" rtl="0" fontAlgn="ctr"/>
                      <a:r>
                        <a:rPr lang="es-ES" sz="1600" u="none" strike="noStrike" dirty="0">
                          <a:effectLst/>
                        </a:rPr>
                        <a:t>C</a:t>
                      </a:r>
                      <a:endParaRPr lang="es-ES" sz="1600" b="0" i="0" u="none" strike="noStrike" dirty="0">
                        <a:solidFill>
                          <a:srgbClr val="000000"/>
                        </a:solidFill>
                        <a:effectLst/>
                        <a:latin typeface="Calibri" panose="020F0502020204030204" pitchFamily="34" charset="0"/>
                      </a:endParaRPr>
                    </a:p>
                  </a:txBody>
                  <a:tcPr marL="9525" marR="9525" marT="9531" marB="0" anchor="ctr"/>
                </a:tc>
                <a:tc>
                  <a:txBody>
                    <a:bodyPr/>
                    <a:lstStyle/>
                    <a:p>
                      <a:pPr algn="l" rtl="0" fontAlgn="ctr"/>
                      <a:r>
                        <a:rPr lang="es-ES" sz="1600" u="none" strike="noStrike" dirty="0">
                          <a:effectLst/>
                        </a:rPr>
                        <a:t>600</a:t>
                      </a:r>
                      <a:endParaRPr lang="es-ES" sz="1600" b="0" i="0" u="none" strike="noStrike" dirty="0">
                        <a:solidFill>
                          <a:srgbClr val="000000"/>
                        </a:solidFill>
                        <a:effectLst/>
                        <a:latin typeface="Calibri" panose="020F0502020204030204" pitchFamily="34" charset="0"/>
                      </a:endParaRPr>
                    </a:p>
                  </a:txBody>
                  <a:tcPr marL="9525" marR="9525" marT="9531" marB="0" anchor="ctr"/>
                </a:tc>
                <a:tc>
                  <a:txBody>
                    <a:bodyPr/>
                    <a:lstStyle/>
                    <a:p>
                      <a:pPr algn="l" rtl="0" fontAlgn="ctr"/>
                      <a:r>
                        <a:rPr lang="es-ES" sz="1600" u="none" strike="noStrike">
                          <a:effectLst/>
                        </a:rPr>
                        <a:t>600</a:t>
                      </a:r>
                      <a:endParaRPr lang="es-ES" sz="1600" b="0" i="0" u="none" strike="noStrike">
                        <a:solidFill>
                          <a:srgbClr val="000000"/>
                        </a:solidFill>
                        <a:effectLst/>
                        <a:latin typeface="Calibri" panose="020F0502020204030204" pitchFamily="34" charset="0"/>
                      </a:endParaRPr>
                    </a:p>
                  </a:txBody>
                  <a:tcPr marL="9525" marR="9525" marT="9531" marB="0" anchor="ctr"/>
                </a:tc>
                <a:tc>
                  <a:txBody>
                    <a:bodyPr/>
                    <a:lstStyle/>
                    <a:p>
                      <a:pPr algn="l" rtl="0" fontAlgn="ctr"/>
                      <a:r>
                        <a:rPr lang="es-ES" sz="1600" u="none" strike="noStrike">
                          <a:effectLst/>
                        </a:rPr>
                        <a:t>900</a:t>
                      </a:r>
                      <a:endParaRPr lang="es-ES" sz="1600" b="0" i="0" u="none" strike="noStrike">
                        <a:solidFill>
                          <a:srgbClr val="000000"/>
                        </a:solidFill>
                        <a:effectLst/>
                        <a:latin typeface="Calibri" panose="020F0502020204030204" pitchFamily="34" charset="0"/>
                      </a:endParaRPr>
                    </a:p>
                  </a:txBody>
                  <a:tcPr marL="9525" marR="9525" marT="9531" marB="0" anchor="ctr"/>
                </a:tc>
                <a:tc>
                  <a:txBody>
                    <a:bodyPr/>
                    <a:lstStyle/>
                    <a:p>
                      <a:pPr algn="l" rtl="0" fontAlgn="ctr"/>
                      <a:r>
                        <a:rPr lang="es-ES" sz="1600" u="none" strike="noStrike" dirty="0">
                          <a:effectLst/>
                        </a:rPr>
                        <a:t>1200</a:t>
                      </a:r>
                      <a:endParaRPr lang="es-ES" sz="1600" b="0" i="0" u="none" strike="noStrike" dirty="0">
                        <a:solidFill>
                          <a:srgbClr val="000000"/>
                        </a:solidFill>
                        <a:effectLst/>
                        <a:latin typeface="Calibri" panose="020F0502020204030204" pitchFamily="34" charset="0"/>
                      </a:endParaRPr>
                    </a:p>
                  </a:txBody>
                  <a:tcPr marL="9525" marR="9525" marT="9531" marB="0" anchor="ctr"/>
                </a:tc>
                <a:tc>
                  <a:txBody>
                    <a:bodyPr/>
                    <a:lstStyle/>
                    <a:p>
                      <a:pPr algn="ctr" rtl="0" fontAlgn="ctr"/>
                      <a:r>
                        <a:rPr lang="es-ES" sz="1600" b="0" i="0" u="none" strike="noStrike" dirty="0" smtClean="0">
                          <a:solidFill>
                            <a:schemeClr val="tx1"/>
                          </a:solidFill>
                          <a:effectLst/>
                          <a:latin typeface="Calibri" panose="020F0502020204030204" pitchFamily="34" charset="0"/>
                        </a:rPr>
                        <a:t>1200</a:t>
                      </a:r>
                      <a:endParaRPr lang="es-ES" sz="1600" b="0" i="0" u="none" strike="noStrike" dirty="0">
                        <a:solidFill>
                          <a:schemeClr val="tx1"/>
                        </a:solidFill>
                        <a:effectLst/>
                        <a:latin typeface="Calibri" panose="020F0502020204030204" pitchFamily="34" charset="0"/>
                      </a:endParaRPr>
                    </a:p>
                  </a:txBody>
                  <a:tcPr marL="9525" marR="9525" marT="9531" marB="0" anchor="ctr"/>
                </a:tc>
                <a:tc>
                  <a:txBody>
                    <a:bodyPr/>
                    <a:lstStyle/>
                    <a:p>
                      <a:pPr algn="ctr" rtl="0" fontAlgn="ctr"/>
                      <a:r>
                        <a:rPr lang="es-ES" sz="1600" u="none" strike="noStrike" dirty="0">
                          <a:solidFill>
                            <a:srgbClr val="00B050"/>
                          </a:solidFill>
                          <a:effectLst/>
                        </a:rPr>
                        <a:t>600</a:t>
                      </a:r>
                      <a:endParaRPr lang="es-ES" sz="1600" b="0" i="0" u="none" strike="noStrike" dirty="0">
                        <a:solidFill>
                          <a:srgbClr val="00B050"/>
                        </a:solidFill>
                        <a:effectLst/>
                        <a:latin typeface="Calibri" panose="020F0502020204030204" pitchFamily="34" charset="0"/>
                      </a:endParaRPr>
                    </a:p>
                  </a:txBody>
                  <a:tcPr marL="9525" marR="9525" marT="9531" marB="0" anchor="ctr"/>
                </a:tc>
              </a:tr>
            </a:tbl>
          </a:graphicData>
        </a:graphic>
      </p:graphicFrame>
      <p:sp>
        <p:nvSpPr>
          <p:cNvPr id="6" name="Título 1"/>
          <p:cNvSpPr txBox="1">
            <a:spLocks/>
          </p:cNvSpPr>
          <p:nvPr/>
        </p:nvSpPr>
        <p:spPr bwMode="auto">
          <a:xfrm>
            <a:off x="607540" y="254858"/>
            <a:ext cx="9592916" cy="38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algn="ctr" rtl="0" fontAlgn="base">
              <a:lnSpc>
                <a:spcPct val="90000"/>
              </a:lnSpc>
              <a:spcBef>
                <a:spcPct val="0"/>
              </a:spcBef>
              <a:spcAft>
                <a:spcPct val="0"/>
              </a:spcAft>
              <a:defRPr sz="60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l" eaLnBrk="1" hangingPunct="1"/>
            <a:r>
              <a:rPr lang="es-ES" sz="2400" b="1" dirty="0" smtClean="0"/>
              <a:t>TEORÍA DE LAS DECISIONES </a:t>
            </a:r>
            <a:r>
              <a:rPr lang="es-ES" sz="2400" dirty="0" smtClean="0"/>
              <a:t>| UNIVERSO INCIERTO</a:t>
            </a:r>
            <a:endParaRPr lang="es-ES" sz="2400" dirty="0"/>
          </a:p>
        </p:txBody>
      </p:sp>
      <p:sp>
        <p:nvSpPr>
          <p:cNvPr id="7" name="Marcador de contenido 2"/>
          <p:cNvSpPr txBox="1">
            <a:spLocks/>
          </p:cNvSpPr>
          <p:nvPr/>
        </p:nvSpPr>
        <p:spPr bwMode="auto">
          <a:xfrm>
            <a:off x="618005" y="951166"/>
            <a:ext cx="10673036" cy="60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ctr" rtl="0" fontAlgn="base">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fontAlgn="base">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fontAlgn="base">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lnSpc>
                <a:spcPct val="120000"/>
              </a:lnSpc>
            </a:pPr>
            <a:r>
              <a:rPr lang="es-ES" dirty="0" smtClean="0"/>
              <a:t>CRITERIOS DE RACIONALIDAD LIMITADA</a:t>
            </a:r>
            <a:endParaRPr lang="es-ES" dirty="0"/>
          </a:p>
        </p:txBody>
      </p:sp>
      <p:sp>
        <p:nvSpPr>
          <p:cNvPr id="8" name="Rectangle 4"/>
          <p:cNvSpPr>
            <a:spLocks noChangeArrowheads="1"/>
          </p:cNvSpPr>
          <p:nvPr/>
        </p:nvSpPr>
        <p:spPr bwMode="auto">
          <a:xfrm>
            <a:off x="3071664" y="4725144"/>
            <a:ext cx="6562605"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eaLnBrk="1" hangingPunct="1">
              <a:buClr>
                <a:schemeClr val="accent2"/>
              </a:buClr>
              <a:buSzPct val="80000"/>
              <a:buNone/>
              <a:defRPr/>
            </a:pPr>
            <a:r>
              <a:rPr lang="es-ES" altLang="es-AR" sz="2400" b="1" dirty="0" smtClean="0">
                <a:latin typeface="+mn-lt"/>
              </a:rPr>
              <a:t>Crítica: </a:t>
            </a:r>
            <a:r>
              <a:rPr lang="es-ES" altLang="es-AR" sz="2400" dirty="0" smtClean="0">
                <a:latin typeface="+mn-lt"/>
              </a:rPr>
              <a:t>Se enfoca en el peor y no analiza el resto.</a:t>
            </a:r>
          </a:p>
          <a:p>
            <a:pPr marL="0" indent="0" eaLnBrk="1" hangingPunct="1">
              <a:buClr>
                <a:schemeClr val="accent2"/>
              </a:buClr>
              <a:buSzPct val="80000"/>
              <a:buNone/>
              <a:defRPr/>
            </a:pPr>
            <a:r>
              <a:rPr lang="es-ES" altLang="es-AR" sz="2400" b="1" dirty="0" smtClean="0">
                <a:latin typeface="+mn-lt"/>
                <a:sym typeface="Wingdings" panose="05000000000000000000" pitchFamily="2" charset="2"/>
              </a:rPr>
              <a:t>Mejora:  </a:t>
            </a:r>
            <a:r>
              <a:rPr lang="es-ES" altLang="es-AR" sz="2400" dirty="0" smtClean="0">
                <a:latin typeface="+mn-lt"/>
                <a:sym typeface="Wingdings" panose="05000000000000000000" pitchFamily="2" charset="2"/>
              </a:rPr>
              <a:t>valor promedio y desviación </a:t>
            </a:r>
            <a:r>
              <a:rPr lang="es-ES" altLang="es-AR" sz="2400" dirty="0" err="1" smtClean="0">
                <a:latin typeface="+mn-lt"/>
                <a:sym typeface="Wingdings" panose="05000000000000000000" pitchFamily="2" charset="2"/>
              </a:rPr>
              <a:t>std</a:t>
            </a:r>
            <a:r>
              <a:rPr lang="es-ES" altLang="es-AR" sz="2400" dirty="0" smtClean="0">
                <a:latin typeface="+mn-lt"/>
                <a:sym typeface="Wingdings" panose="05000000000000000000" pitchFamily="2" charset="2"/>
              </a:rPr>
              <a:t>.</a:t>
            </a:r>
            <a:endParaRPr lang="es-ES_tradnl" altLang="es-AR" sz="1800" dirty="0" smtClean="0">
              <a:latin typeface="+mn-lt"/>
              <a:sym typeface="Wingdings" panose="05000000000000000000" pitchFamily="2" charset="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1E751E35-2319-4F4B-B89A-B79A9C5D83A8}" type="slidenum">
              <a:rPr lang="es-ES" altLang="es-AR" sz="1400">
                <a:latin typeface="Arial" panose="020B0604020202020204" pitchFamily="34" charset="0"/>
              </a:rPr>
              <a:pPr>
                <a:lnSpc>
                  <a:spcPct val="100000"/>
                </a:lnSpc>
                <a:spcBef>
                  <a:spcPct val="0"/>
                </a:spcBef>
                <a:buFontTx/>
                <a:buNone/>
              </a:pPr>
              <a:t>4</a:t>
            </a:fld>
            <a:endParaRPr lang="es-ES" altLang="es-AR" sz="1400">
              <a:latin typeface="Arial" panose="020B0604020202020204" pitchFamily="34" charset="0"/>
            </a:endParaRPr>
          </a:p>
        </p:txBody>
      </p:sp>
      <p:sp>
        <p:nvSpPr>
          <p:cNvPr id="20484" name="Rectangle 4"/>
          <p:cNvSpPr>
            <a:spLocks noChangeArrowheads="1"/>
          </p:cNvSpPr>
          <p:nvPr/>
        </p:nvSpPr>
        <p:spPr bwMode="auto">
          <a:xfrm>
            <a:off x="1072256" y="1145111"/>
            <a:ext cx="7107321" cy="79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eaLnBrk="1" hangingPunct="1">
              <a:buClr>
                <a:schemeClr val="accent2"/>
              </a:buClr>
              <a:buSzPct val="80000"/>
              <a:buNone/>
              <a:defRPr/>
            </a:pPr>
            <a:r>
              <a:rPr lang="es-ES" altLang="es-AR" sz="2400" dirty="0" smtClean="0">
                <a:solidFill>
                  <a:srgbClr val="FF0000"/>
                </a:solidFill>
                <a:latin typeface="+mn-lt"/>
              </a:rPr>
              <a:t>Criterios optimismo relativo (</a:t>
            </a:r>
            <a:r>
              <a:rPr lang="es-ES" altLang="es-AR" sz="2400" dirty="0" err="1" smtClean="0">
                <a:solidFill>
                  <a:srgbClr val="FF0000"/>
                </a:solidFill>
                <a:latin typeface="+mn-lt"/>
              </a:rPr>
              <a:t>Hurwicz</a:t>
            </a:r>
            <a:r>
              <a:rPr lang="es-ES" altLang="es-AR" sz="2400" dirty="0" smtClean="0">
                <a:solidFill>
                  <a:srgbClr val="FF0000"/>
                </a:solidFill>
                <a:latin typeface="+mn-lt"/>
              </a:rPr>
              <a:t>)</a:t>
            </a:r>
          </a:p>
          <a:p>
            <a:pPr marL="0" indent="0" eaLnBrk="1" hangingPunct="1">
              <a:buClr>
                <a:srgbClr val="FFCC00"/>
              </a:buClr>
              <a:buSzPct val="80000"/>
              <a:buNone/>
              <a:defRPr/>
            </a:pPr>
            <a:r>
              <a:rPr lang="es-ES_tradnl" altLang="es-AR" sz="1800" dirty="0" smtClean="0">
                <a:latin typeface="+mn-lt"/>
              </a:rPr>
              <a:t>X*= Máx. {d (x) = α *</a:t>
            </a:r>
            <a:r>
              <a:rPr lang="es-ES" altLang="es-AR" sz="1800" dirty="0" smtClean="0">
                <a:latin typeface="+mn-lt"/>
              </a:rPr>
              <a:t> </a:t>
            </a:r>
            <a:r>
              <a:rPr lang="es-ES_tradnl" altLang="es-AR" sz="1800" dirty="0" smtClean="0">
                <a:latin typeface="+mn-lt"/>
              </a:rPr>
              <a:t>Máx. c( x , y) + (1 – α) * Min. c( x , y)} </a:t>
            </a:r>
            <a:r>
              <a:rPr lang="es-ES_tradnl" altLang="es-AR" sz="1800" dirty="0" smtClean="0">
                <a:latin typeface="+mn-lt"/>
                <a:sym typeface="Wingdings" panose="05000000000000000000" pitchFamily="2" charset="2"/>
              </a:rPr>
              <a:t> Beneficio</a:t>
            </a:r>
            <a:endParaRPr lang="es-ES_tradnl" altLang="es-AR" sz="1800" dirty="0" smtClean="0">
              <a:latin typeface="+mn-lt"/>
            </a:endParaRPr>
          </a:p>
        </p:txBody>
      </p:sp>
      <p:sp>
        <p:nvSpPr>
          <p:cNvPr id="23557" name="Rectángulo 2"/>
          <p:cNvSpPr>
            <a:spLocks noChangeArrowheads="1"/>
          </p:cNvSpPr>
          <p:nvPr/>
        </p:nvSpPr>
        <p:spPr bwMode="auto">
          <a:xfrm>
            <a:off x="6888088" y="2352625"/>
            <a:ext cx="34734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ES" dirty="0"/>
              <a:t>A = </a:t>
            </a:r>
            <a:r>
              <a:rPr lang="es-ES" altLang="es-ES" dirty="0">
                <a:solidFill>
                  <a:srgbClr val="00B050"/>
                </a:solidFill>
              </a:rPr>
              <a:t>MAX</a:t>
            </a:r>
            <a:r>
              <a:rPr lang="es-ES" altLang="es-ES" dirty="0"/>
              <a:t>*0,4+</a:t>
            </a:r>
            <a:r>
              <a:rPr lang="es-ES" altLang="es-ES" dirty="0">
                <a:solidFill>
                  <a:srgbClr val="FF0000"/>
                </a:solidFill>
              </a:rPr>
              <a:t>MIN</a:t>
            </a:r>
            <a:r>
              <a:rPr lang="es-ES" altLang="es-ES" dirty="0"/>
              <a:t>*(1-0,4) = 360</a:t>
            </a:r>
          </a:p>
          <a:p>
            <a:r>
              <a:rPr lang="es-ES" altLang="es-ES" dirty="0"/>
              <a:t>A = 450*0,4+300*(1-0,4) = 360</a:t>
            </a:r>
          </a:p>
        </p:txBody>
      </p:sp>
      <p:graphicFrame>
        <p:nvGraphicFramePr>
          <p:cNvPr id="4" name="Tabla 3"/>
          <p:cNvGraphicFramePr>
            <a:graphicFrameLocks noGrp="1"/>
          </p:cNvGraphicFramePr>
          <p:nvPr>
            <p:extLst>
              <p:ext uri="{D42A27DB-BD31-4B8C-83A1-F6EECF244321}">
                <p14:modId xmlns:p14="http://schemas.microsoft.com/office/powerpoint/2010/main" val="4126078360"/>
              </p:ext>
            </p:extLst>
          </p:nvPr>
        </p:nvGraphicFramePr>
        <p:xfrm>
          <a:off x="1703512" y="2087074"/>
          <a:ext cx="5016500" cy="1114425"/>
        </p:xfrm>
        <a:graphic>
          <a:graphicData uri="http://schemas.openxmlformats.org/drawingml/2006/table">
            <a:tbl>
              <a:tblPr firstRow="1" bandRow="1">
                <a:tableStyleId>{5C22544A-7EE6-4342-B048-85BDC9FD1C3A}</a:tableStyleId>
              </a:tblPr>
              <a:tblGrid>
                <a:gridCol w="990600"/>
                <a:gridCol w="762000"/>
                <a:gridCol w="762000"/>
                <a:gridCol w="762000"/>
                <a:gridCol w="762000"/>
                <a:gridCol w="977900"/>
              </a:tblGrid>
              <a:tr h="276225">
                <a:tc>
                  <a:txBody>
                    <a:bodyPr/>
                    <a:lstStyle/>
                    <a:p>
                      <a:pPr algn="l" rtl="0" fontAlgn="ctr"/>
                      <a:r>
                        <a:rPr lang="es-ES" sz="1600" u="none" strike="noStrike" dirty="0">
                          <a:effectLst/>
                        </a:rPr>
                        <a:t>Productos</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H1</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H2</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H3</a:t>
                      </a:r>
                      <a:endParaRPr lang="es-ES" sz="16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H4</a:t>
                      </a:r>
                      <a:endParaRPr lang="es-ES" sz="16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s-ES" sz="1600" u="none" strike="noStrike">
                          <a:effectLst/>
                        </a:rPr>
                        <a:t>Hurwichz</a:t>
                      </a:r>
                      <a:endParaRPr lang="es-ES" sz="1600" b="1" i="0" u="none" strike="noStrike">
                        <a:solidFill>
                          <a:srgbClr val="D8E4BC"/>
                        </a:solidFill>
                        <a:effectLst/>
                        <a:latin typeface="Calibri" panose="020F0502020204030204" pitchFamily="34" charset="0"/>
                      </a:endParaRPr>
                    </a:p>
                  </a:txBody>
                  <a:tcPr marL="9525" marR="9525" marT="9525" marB="0" anchor="ctr"/>
                </a:tc>
              </a:tr>
              <a:tr h="285750">
                <a:tc>
                  <a:txBody>
                    <a:bodyPr/>
                    <a:lstStyle/>
                    <a:p>
                      <a:pPr algn="l" rtl="0" fontAlgn="ctr"/>
                      <a:r>
                        <a:rPr lang="es-ES" sz="1600" u="none" strike="noStrike" dirty="0">
                          <a:effectLst/>
                        </a:rPr>
                        <a:t>A</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300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350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400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450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s-ES" sz="1600" u="none" strike="noStrike" dirty="0">
                          <a:effectLst/>
                        </a:rPr>
                        <a:t>360</a:t>
                      </a:r>
                      <a:endParaRPr lang="es-ES" sz="1600" b="0" i="0" u="none" strike="noStrike" dirty="0">
                        <a:solidFill>
                          <a:srgbClr val="00B050"/>
                        </a:solidFill>
                        <a:effectLst/>
                        <a:latin typeface="Calibri" panose="020F0502020204030204" pitchFamily="34" charset="0"/>
                      </a:endParaRPr>
                    </a:p>
                  </a:txBody>
                  <a:tcPr marL="9525" marR="9525" marT="9525" marB="0" anchor="ctr"/>
                </a:tc>
              </a:tr>
              <a:tr h="276225">
                <a:tc>
                  <a:txBody>
                    <a:bodyPr/>
                    <a:lstStyle/>
                    <a:p>
                      <a:pPr algn="l" rtl="0" fontAlgn="ctr"/>
                      <a:r>
                        <a:rPr lang="es-ES" sz="1600" u="none" strike="noStrike">
                          <a:effectLst/>
                        </a:rPr>
                        <a:t>B</a:t>
                      </a:r>
                      <a:endParaRPr lang="es-E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350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400</a:t>
                      </a:r>
                      <a:endParaRPr lang="es-E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600</a:t>
                      </a:r>
                      <a:endParaRPr lang="es-E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800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s-ES" sz="1600" u="none" strike="noStrike" dirty="0">
                          <a:effectLst/>
                        </a:rPr>
                        <a:t>530</a:t>
                      </a:r>
                      <a:endParaRPr lang="es-ES" sz="1600" b="0" i="0" u="none" strike="noStrike" dirty="0">
                        <a:solidFill>
                          <a:srgbClr val="00B050"/>
                        </a:solidFill>
                        <a:effectLst/>
                        <a:latin typeface="Calibri" panose="020F0502020204030204" pitchFamily="34" charset="0"/>
                      </a:endParaRPr>
                    </a:p>
                  </a:txBody>
                  <a:tcPr marL="9525" marR="9525" marT="9525" marB="0" anchor="ctr"/>
                </a:tc>
              </a:tr>
              <a:tr h="276225">
                <a:tc>
                  <a:txBody>
                    <a:bodyPr/>
                    <a:lstStyle/>
                    <a:p>
                      <a:pPr algn="l" rtl="0" fontAlgn="ctr"/>
                      <a:r>
                        <a:rPr lang="es-ES" sz="1600" u="none" strike="noStrike" dirty="0">
                          <a:effectLst/>
                        </a:rPr>
                        <a:t>C</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600</a:t>
                      </a:r>
                      <a:endParaRPr lang="es-E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600</a:t>
                      </a:r>
                      <a:endParaRPr lang="es-E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900</a:t>
                      </a:r>
                      <a:endParaRPr lang="es-E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1200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s-ES" sz="1600" u="none" strike="noStrike" dirty="0">
                          <a:solidFill>
                            <a:srgbClr val="00B050"/>
                          </a:solidFill>
                          <a:effectLst/>
                        </a:rPr>
                        <a:t>840</a:t>
                      </a:r>
                      <a:endParaRPr lang="es-ES" sz="1600" b="0" i="0" u="none" strike="noStrike" dirty="0">
                        <a:solidFill>
                          <a:srgbClr val="00B050"/>
                        </a:solidFill>
                        <a:effectLst/>
                        <a:latin typeface="Calibri" panose="020F0502020204030204" pitchFamily="34" charset="0"/>
                      </a:endParaRPr>
                    </a:p>
                  </a:txBody>
                  <a:tcPr marL="9525" marR="9525" marT="9525" marB="0" anchor="ctr"/>
                </a:tc>
              </a:tr>
            </a:tbl>
          </a:graphicData>
        </a:graphic>
      </p:graphicFrame>
      <p:sp>
        <p:nvSpPr>
          <p:cNvPr id="23595" name="Rectángulo 5"/>
          <p:cNvSpPr>
            <a:spLocks noChangeArrowheads="1"/>
          </p:cNvSpPr>
          <p:nvPr/>
        </p:nvSpPr>
        <p:spPr bwMode="auto">
          <a:xfrm>
            <a:off x="663507" y="3312021"/>
            <a:ext cx="734950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buClr>
                <a:srgbClr val="FFCC00"/>
              </a:buClr>
              <a:buSzPct val="80000"/>
              <a:buFont typeface="Wingdings" panose="05000000000000000000" pitchFamily="2" charset="2"/>
              <a:buNone/>
            </a:pPr>
            <a:r>
              <a:rPr lang="es-ES_tradnl" altLang="es-AR" dirty="0"/>
              <a:t>X*= </a:t>
            </a:r>
            <a:r>
              <a:rPr lang="es-ES_tradnl" altLang="es-AR" dirty="0" smtClean="0"/>
              <a:t>Min. </a:t>
            </a:r>
            <a:r>
              <a:rPr lang="es-ES_tradnl" altLang="es-AR" dirty="0"/>
              <a:t>{d (x) = </a:t>
            </a:r>
            <a:r>
              <a:rPr lang="es-ES_tradnl" altLang="es-AR" dirty="0" smtClean="0"/>
              <a:t>α *</a:t>
            </a:r>
            <a:r>
              <a:rPr lang="es-ES" altLang="es-AR" dirty="0" smtClean="0"/>
              <a:t> </a:t>
            </a:r>
            <a:r>
              <a:rPr lang="es-ES_tradnl" altLang="es-AR" dirty="0"/>
              <a:t>Min. c( x , y) + (1 – α) </a:t>
            </a:r>
            <a:r>
              <a:rPr lang="es-ES_tradnl" altLang="es-AR" dirty="0" smtClean="0"/>
              <a:t> * Máx</a:t>
            </a:r>
            <a:r>
              <a:rPr lang="es-ES_tradnl" altLang="es-AR" dirty="0"/>
              <a:t>. c( x , y)} </a:t>
            </a:r>
            <a:r>
              <a:rPr lang="es-ES_tradnl" altLang="es-AR" dirty="0">
                <a:sym typeface="Wingdings" panose="05000000000000000000" pitchFamily="2" charset="2"/>
              </a:rPr>
              <a:t> Costos</a:t>
            </a:r>
            <a:endParaRPr lang="es-ES" altLang="es-AR" dirty="0"/>
          </a:p>
        </p:txBody>
      </p:sp>
      <p:sp>
        <p:nvSpPr>
          <p:cNvPr id="23596" name="Rectángulo 9"/>
          <p:cNvSpPr>
            <a:spLocks noChangeArrowheads="1"/>
          </p:cNvSpPr>
          <p:nvPr/>
        </p:nvSpPr>
        <p:spPr bwMode="auto">
          <a:xfrm>
            <a:off x="6888088" y="4077967"/>
            <a:ext cx="34734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ES" dirty="0"/>
              <a:t>A = </a:t>
            </a:r>
            <a:r>
              <a:rPr lang="es-ES" altLang="es-ES" dirty="0">
                <a:solidFill>
                  <a:srgbClr val="FF0000"/>
                </a:solidFill>
              </a:rPr>
              <a:t>MIN</a:t>
            </a:r>
            <a:r>
              <a:rPr lang="es-ES" altLang="es-ES" dirty="0"/>
              <a:t>*0,4+</a:t>
            </a:r>
            <a:r>
              <a:rPr lang="es-ES" altLang="es-ES" dirty="0">
                <a:solidFill>
                  <a:srgbClr val="00B050"/>
                </a:solidFill>
              </a:rPr>
              <a:t>MAX</a:t>
            </a:r>
            <a:r>
              <a:rPr lang="es-ES" altLang="es-ES" dirty="0"/>
              <a:t>*(1-0,4) = 390</a:t>
            </a:r>
          </a:p>
          <a:p>
            <a:r>
              <a:rPr lang="es-ES" altLang="es-ES" dirty="0"/>
              <a:t>A = 300*0,4+450*(1-0,4) = 390</a:t>
            </a:r>
          </a:p>
        </p:txBody>
      </p:sp>
      <p:graphicFrame>
        <p:nvGraphicFramePr>
          <p:cNvPr id="7" name="Tabla 6"/>
          <p:cNvGraphicFramePr>
            <a:graphicFrameLocks noGrp="1"/>
          </p:cNvGraphicFramePr>
          <p:nvPr>
            <p:extLst>
              <p:ext uri="{D42A27DB-BD31-4B8C-83A1-F6EECF244321}">
                <p14:modId xmlns:p14="http://schemas.microsoft.com/office/powerpoint/2010/main" val="933225595"/>
              </p:ext>
            </p:extLst>
          </p:nvPr>
        </p:nvGraphicFramePr>
        <p:xfrm>
          <a:off x="1703512" y="3841001"/>
          <a:ext cx="5016500" cy="1133475"/>
        </p:xfrm>
        <a:graphic>
          <a:graphicData uri="http://schemas.openxmlformats.org/drawingml/2006/table">
            <a:tbl>
              <a:tblPr firstRow="1" bandRow="1">
                <a:tableStyleId>{5C22544A-7EE6-4342-B048-85BDC9FD1C3A}</a:tableStyleId>
              </a:tblPr>
              <a:tblGrid>
                <a:gridCol w="990600"/>
                <a:gridCol w="762000"/>
                <a:gridCol w="762000"/>
                <a:gridCol w="762000"/>
                <a:gridCol w="762000"/>
                <a:gridCol w="977900"/>
              </a:tblGrid>
              <a:tr h="276225">
                <a:tc>
                  <a:txBody>
                    <a:bodyPr/>
                    <a:lstStyle/>
                    <a:p>
                      <a:pPr algn="l" rtl="0" fontAlgn="ctr"/>
                      <a:r>
                        <a:rPr lang="es-ES" sz="1600" u="none" strike="noStrike" dirty="0">
                          <a:effectLst/>
                        </a:rPr>
                        <a:t>Productos</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H1</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H2</a:t>
                      </a:r>
                      <a:endParaRPr lang="es-ES" sz="16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H3</a:t>
                      </a:r>
                      <a:endParaRPr lang="es-ES" sz="16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H4</a:t>
                      </a:r>
                      <a:endParaRPr lang="es-ES" sz="16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s-ES" sz="1600" u="none" strike="noStrike" dirty="0" err="1">
                          <a:effectLst/>
                        </a:rPr>
                        <a:t>Hurwichz</a:t>
                      </a:r>
                      <a:endParaRPr lang="es-ES" sz="1600" b="1" i="0" u="none" strike="noStrike" dirty="0">
                        <a:solidFill>
                          <a:srgbClr val="D8E4BC"/>
                        </a:solidFill>
                        <a:effectLst/>
                        <a:latin typeface="Calibri" panose="020F0502020204030204" pitchFamily="34" charset="0"/>
                      </a:endParaRPr>
                    </a:p>
                  </a:txBody>
                  <a:tcPr marL="9525" marR="9525" marT="9525" marB="0" anchor="ctr"/>
                </a:tc>
              </a:tr>
              <a:tr h="285750">
                <a:tc>
                  <a:txBody>
                    <a:bodyPr/>
                    <a:lstStyle/>
                    <a:p>
                      <a:pPr algn="l" rtl="0" fontAlgn="ctr"/>
                      <a:r>
                        <a:rPr lang="es-ES" sz="1600" u="none" strike="noStrike" dirty="0">
                          <a:effectLst/>
                        </a:rPr>
                        <a:t>A</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300</a:t>
                      </a:r>
                      <a:endParaRPr lang="es-E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350</a:t>
                      </a:r>
                      <a:endParaRPr lang="es-E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400</a:t>
                      </a:r>
                      <a:endParaRPr lang="es-E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450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s-ES" sz="1600" u="none" strike="noStrike" dirty="0">
                          <a:solidFill>
                            <a:srgbClr val="00B050"/>
                          </a:solidFill>
                          <a:effectLst/>
                        </a:rPr>
                        <a:t>390</a:t>
                      </a:r>
                      <a:endParaRPr lang="es-ES" sz="1600" b="0" i="0" u="none" strike="noStrike" dirty="0">
                        <a:solidFill>
                          <a:srgbClr val="00B050"/>
                        </a:solidFill>
                        <a:effectLst/>
                        <a:latin typeface="Calibri" panose="020F0502020204030204" pitchFamily="34" charset="0"/>
                      </a:endParaRPr>
                    </a:p>
                  </a:txBody>
                  <a:tcPr marL="9525" marR="9525" marT="9525" marB="0" anchor="ctr"/>
                </a:tc>
              </a:tr>
              <a:tr h="285750">
                <a:tc>
                  <a:txBody>
                    <a:bodyPr/>
                    <a:lstStyle/>
                    <a:p>
                      <a:pPr algn="l" rtl="0" fontAlgn="ctr"/>
                      <a:r>
                        <a:rPr lang="es-ES" sz="1600" u="none" strike="noStrike">
                          <a:effectLst/>
                        </a:rPr>
                        <a:t>B</a:t>
                      </a:r>
                      <a:endParaRPr lang="es-E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350</a:t>
                      </a:r>
                      <a:endParaRPr lang="es-E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400</a:t>
                      </a:r>
                      <a:endParaRPr lang="es-E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600</a:t>
                      </a:r>
                      <a:endParaRPr lang="es-E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800</a:t>
                      </a:r>
                      <a:endParaRPr lang="es-E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s-ES" sz="1600" u="none" strike="noStrike" dirty="0">
                          <a:effectLst/>
                        </a:rPr>
                        <a:t>620</a:t>
                      </a:r>
                      <a:endParaRPr lang="es-ES" sz="1600" b="0" i="0" u="none" strike="noStrike" dirty="0">
                        <a:solidFill>
                          <a:srgbClr val="00B050"/>
                        </a:solidFill>
                        <a:effectLst/>
                        <a:latin typeface="Calibri" panose="020F0502020204030204" pitchFamily="34" charset="0"/>
                      </a:endParaRPr>
                    </a:p>
                  </a:txBody>
                  <a:tcPr marL="9525" marR="9525" marT="9525" marB="0" anchor="ctr"/>
                </a:tc>
              </a:tr>
              <a:tr h="285750">
                <a:tc>
                  <a:txBody>
                    <a:bodyPr/>
                    <a:lstStyle/>
                    <a:p>
                      <a:pPr algn="l" rtl="0" fontAlgn="ctr"/>
                      <a:r>
                        <a:rPr lang="es-ES" sz="1600" u="none" strike="noStrike">
                          <a:effectLst/>
                        </a:rPr>
                        <a:t>C</a:t>
                      </a:r>
                      <a:endParaRPr lang="es-E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600</a:t>
                      </a:r>
                      <a:endParaRPr lang="es-E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600</a:t>
                      </a:r>
                      <a:endParaRPr lang="es-E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900</a:t>
                      </a:r>
                      <a:endParaRPr lang="es-E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1200</a:t>
                      </a:r>
                      <a:endParaRPr lang="es-ES"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s-ES" sz="1600" u="none" strike="noStrike" dirty="0">
                          <a:effectLst/>
                        </a:rPr>
                        <a:t>960</a:t>
                      </a:r>
                      <a:endParaRPr lang="es-ES" sz="1600" b="0" i="0" u="none" strike="noStrike" dirty="0">
                        <a:solidFill>
                          <a:srgbClr val="00B050"/>
                        </a:solidFill>
                        <a:effectLst/>
                        <a:latin typeface="Calibri" panose="020F0502020204030204" pitchFamily="34" charset="0"/>
                      </a:endParaRPr>
                    </a:p>
                  </a:txBody>
                  <a:tcPr marL="9525" marR="9525" marT="9525" marB="0" anchor="ctr"/>
                </a:tc>
              </a:tr>
            </a:tbl>
          </a:graphicData>
        </a:graphic>
      </p:graphicFrame>
      <p:sp>
        <p:nvSpPr>
          <p:cNvPr id="10" name="Título 1"/>
          <p:cNvSpPr txBox="1">
            <a:spLocks/>
          </p:cNvSpPr>
          <p:nvPr/>
        </p:nvSpPr>
        <p:spPr bwMode="auto">
          <a:xfrm>
            <a:off x="607540" y="254858"/>
            <a:ext cx="9592916" cy="38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algn="ctr" rtl="0" fontAlgn="base">
              <a:lnSpc>
                <a:spcPct val="90000"/>
              </a:lnSpc>
              <a:spcBef>
                <a:spcPct val="0"/>
              </a:spcBef>
              <a:spcAft>
                <a:spcPct val="0"/>
              </a:spcAft>
              <a:defRPr sz="60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l" eaLnBrk="1" hangingPunct="1"/>
            <a:r>
              <a:rPr lang="es-ES" sz="2400" b="1" dirty="0" smtClean="0"/>
              <a:t>TEORÍA DE LAS DECISIONES </a:t>
            </a:r>
            <a:r>
              <a:rPr lang="es-ES" sz="2400" dirty="0" smtClean="0"/>
              <a:t>| UNIVERSO INCIERTO</a:t>
            </a:r>
            <a:endParaRPr lang="es-ES" sz="2400" dirty="0"/>
          </a:p>
        </p:txBody>
      </p:sp>
      <p:sp>
        <p:nvSpPr>
          <p:cNvPr id="11" name="Marcador de contenido 2"/>
          <p:cNvSpPr txBox="1">
            <a:spLocks/>
          </p:cNvSpPr>
          <p:nvPr/>
        </p:nvSpPr>
        <p:spPr bwMode="auto">
          <a:xfrm>
            <a:off x="607540" y="644010"/>
            <a:ext cx="10673036" cy="60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ctr" rtl="0" fontAlgn="base">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fontAlgn="base">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fontAlgn="base">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lnSpc>
                <a:spcPct val="120000"/>
              </a:lnSpc>
            </a:pPr>
            <a:r>
              <a:rPr lang="es-ES" dirty="0" smtClean="0"/>
              <a:t>CRITERIOS DE RACIONALIDAD LIMITADA</a:t>
            </a:r>
            <a:endParaRPr lang="es-ES" dirty="0"/>
          </a:p>
        </p:txBody>
      </p:sp>
      <p:sp>
        <p:nvSpPr>
          <p:cNvPr id="12" name="Rectangle 4"/>
          <p:cNvSpPr>
            <a:spLocks noChangeArrowheads="1"/>
          </p:cNvSpPr>
          <p:nvPr/>
        </p:nvSpPr>
        <p:spPr bwMode="auto">
          <a:xfrm>
            <a:off x="1671059" y="4974476"/>
            <a:ext cx="8385381"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eaLnBrk="1" hangingPunct="1">
              <a:buClr>
                <a:schemeClr val="accent2"/>
              </a:buClr>
              <a:buSzPct val="80000"/>
              <a:buNone/>
              <a:defRPr/>
            </a:pPr>
            <a:r>
              <a:rPr lang="es-ES" altLang="es-AR" sz="2400" b="1" dirty="0" smtClean="0">
                <a:latin typeface="+mn-lt"/>
              </a:rPr>
              <a:t>Crítica: </a:t>
            </a:r>
            <a:r>
              <a:rPr lang="es-ES" altLang="es-AR" sz="2400" dirty="0" smtClean="0">
                <a:latin typeface="+mn-lt"/>
              </a:rPr>
              <a:t>Se enfoca en el mejor y peor, y no analiza el resto. </a:t>
            </a:r>
            <a:br>
              <a:rPr lang="es-ES" altLang="es-AR" sz="2400" dirty="0" smtClean="0">
                <a:latin typeface="+mn-lt"/>
              </a:rPr>
            </a:br>
            <a:r>
              <a:rPr lang="es-ES" altLang="es-AR" sz="2400" dirty="0" smtClean="0">
                <a:latin typeface="+mn-lt"/>
              </a:rPr>
              <a:t>Además alfa puede ser subjetivo.</a:t>
            </a:r>
          </a:p>
          <a:p>
            <a:pPr marL="0" indent="0" eaLnBrk="1" hangingPunct="1">
              <a:buClr>
                <a:schemeClr val="accent2"/>
              </a:buClr>
              <a:buSzPct val="80000"/>
              <a:buNone/>
              <a:defRPr/>
            </a:pPr>
            <a:r>
              <a:rPr lang="es-ES" altLang="es-AR" sz="2400" b="1" dirty="0" smtClean="0">
                <a:latin typeface="+mn-lt"/>
                <a:sym typeface="Wingdings" panose="05000000000000000000" pitchFamily="2" charset="2"/>
              </a:rPr>
              <a:t>Mejora: </a:t>
            </a:r>
            <a:r>
              <a:rPr lang="es-ES" altLang="es-AR" sz="2400" dirty="0">
                <a:sym typeface="Wingdings" panose="05000000000000000000" pitchFamily="2" charset="2"/>
              </a:rPr>
              <a:t>valor promedio y desviación </a:t>
            </a:r>
            <a:r>
              <a:rPr lang="es-ES" altLang="es-AR" sz="2400" dirty="0" err="1">
                <a:sym typeface="Wingdings" panose="05000000000000000000" pitchFamily="2" charset="2"/>
              </a:rPr>
              <a:t>std</a:t>
            </a:r>
            <a:r>
              <a:rPr lang="es-ES" altLang="es-AR" sz="2400" dirty="0">
                <a:sym typeface="Wingdings" panose="05000000000000000000" pitchFamily="2" charset="2"/>
              </a:rPr>
              <a:t>.</a:t>
            </a:r>
            <a:endParaRPr lang="es-ES_tradnl" altLang="es-AR" sz="1800" dirty="0" smtClean="0">
              <a:latin typeface="+mn-lt"/>
              <a:sym typeface="Wingdings" panose="05000000000000000000" pitchFamily="2" charset="2"/>
            </a:endParaRPr>
          </a:p>
        </p:txBody>
      </p:sp>
      <p:sp>
        <p:nvSpPr>
          <p:cNvPr id="13" name="Rectángulo 2"/>
          <p:cNvSpPr>
            <a:spLocks noChangeArrowheads="1"/>
          </p:cNvSpPr>
          <p:nvPr/>
        </p:nvSpPr>
        <p:spPr bwMode="auto">
          <a:xfrm>
            <a:off x="8184232" y="1039254"/>
            <a:ext cx="339811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s-ES" altLang="es-ES" dirty="0" smtClean="0">
                <a:solidFill>
                  <a:srgbClr val="FF0000"/>
                </a:solidFill>
              </a:rPr>
              <a:t>Alfa es nivel de optimismo</a:t>
            </a:r>
            <a:r>
              <a:rPr lang="es-ES" altLang="es-ES" dirty="0" smtClean="0"/>
              <a:t>, de ocurrencia, del mejor resultado.</a:t>
            </a:r>
          </a:p>
          <a:p>
            <a:r>
              <a:rPr lang="es-ES" altLang="es-ES" dirty="0" smtClean="0"/>
              <a:t>Lo define el decisor.</a:t>
            </a:r>
            <a:endParaRPr lang="es-ES" alt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p:cNvSpPr txBox="1">
            <a:spLocks/>
          </p:cNvSpPr>
          <p:nvPr/>
        </p:nvSpPr>
        <p:spPr bwMode="auto">
          <a:xfrm>
            <a:off x="607540" y="254858"/>
            <a:ext cx="9592916" cy="38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algn="ctr" rtl="0" fontAlgn="base">
              <a:lnSpc>
                <a:spcPct val="90000"/>
              </a:lnSpc>
              <a:spcBef>
                <a:spcPct val="0"/>
              </a:spcBef>
              <a:spcAft>
                <a:spcPct val="0"/>
              </a:spcAft>
              <a:defRPr sz="60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l" eaLnBrk="1" hangingPunct="1"/>
            <a:r>
              <a:rPr lang="es-ES" sz="2400" b="1" dirty="0" smtClean="0"/>
              <a:t>TEORÍA DE LAS DECISIONES </a:t>
            </a:r>
            <a:r>
              <a:rPr lang="es-ES" sz="2400" dirty="0" smtClean="0"/>
              <a:t>| UNIVERSO INCIERTO</a:t>
            </a:r>
            <a:endParaRPr lang="es-ES" sz="2400" dirty="0"/>
          </a:p>
        </p:txBody>
      </p:sp>
      <p:sp>
        <p:nvSpPr>
          <p:cNvPr id="10" name="Marcador de contenido 2"/>
          <p:cNvSpPr txBox="1">
            <a:spLocks/>
          </p:cNvSpPr>
          <p:nvPr/>
        </p:nvSpPr>
        <p:spPr bwMode="auto">
          <a:xfrm>
            <a:off x="607540" y="644010"/>
            <a:ext cx="10673036" cy="60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ctr" rtl="0" fontAlgn="base">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fontAlgn="base">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fontAlgn="base">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lnSpc>
                <a:spcPct val="120000"/>
              </a:lnSpc>
            </a:pPr>
            <a:r>
              <a:rPr lang="es-ES" dirty="0" smtClean="0"/>
              <a:t>CRITERIOS DE RACIONALIDAD LIMITADA</a:t>
            </a:r>
            <a:endParaRPr lang="es-ES" dirty="0"/>
          </a:p>
        </p:txBody>
      </p:sp>
      <p:sp>
        <p:nvSpPr>
          <p:cNvPr id="24578"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51874DBD-6EE7-4AFC-8038-A22508D7A056}" type="slidenum">
              <a:rPr lang="es-ES" altLang="es-AR" sz="1400">
                <a:latin typeface="Arial" panose="020B0604020202020204" pitchFamily="34" charset="0"/>
              </a:rPr>
              <a:pPr>
                <a:lnSpc>
                  <a:spcPct val="100000"/>
                </a:lnSpc>
                <a:spcBef>
                  <a:spcPct val="0"/>
                </a:spcBef>
                <a:buFontTx/>
                <a:buNone/>
              </a:pPr>
              <a:t>5</a:t>
            </a:fld>
            <a:endParaRPr lang="es-ES" altLang="es-AR" sz="1400">
              <a:latin typeface="Arial" panose="020B0604020202020204" pitchFamily="34" charset="0"/>
            </a:endParaRPr>
          </a:p>
        </p:txBody>
      </p:sp>
      <p:sp>
        <p:nvSpPr>
          <p:cNvPr id="7" name="Rectangle 163"/>
          <p:cNvSpPr>
            <a:spLocks noChangeArrowheads="1"/>
          </p:cNvSpPr>
          <p:nvPr/>
        </p:nvSpPr>
        <p:spPr bwMode="auto">
          <a:xfrm>
            <a:off x="704850" y="3635375"/>
            <a:ext cx="213201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s-ES_tradnl" altLang="es-AR" sz="1800" dirty="0" smtClean="0">
                <a:latin typeface="+mn-lt"/>
              </a:rPr>
              <a:t>Matriz de compensaciones</a:t>
            </a:r>
          </a:p>
          <a:p>
            <a:pPr eaLnBrk="1" hangingPunct="1">
              <a:spcBef>
                <a:spcPct val="0"/>
              </a:spcBef>
              <a:buFontTx/>
              <a:buNone/>
              <a:defRPr/>
            </a:pPr>
            <a:r>
              <a:rPr lang="es-ES_tradnl" altLang="es-AR" sz="1800" dirty="0" smtClean="0">
                <a:latin typeface="+mn-lt"/>
              </a:rPr>
              <a:t>(</a:t>
            </a:r>
            <a:r>
              <a:rPr lang="es-ES_tradnl" altLang="es-AR" sz="1800" dirty="0" smtClean="0">
                <a:solidFill>
                  <a:srgbClr val="00B050"/>
                </a:solidFill>
                <a:latin typeface="+mn-lt"/>
              </a:rPr>
              <a:t>Beneficios</a:t>
            </a:r>
            <a:r>
              <a:rPr lang="es-ES_tradnl" altLang="es-AR" sz="1800" dirty="0" smtClean="0">
                <a:latin typeface="+mn-lt"/>
              </a:rPr>
              <a:t>)</a:t>
            </a:r>
            <a:endParaRPr lang="es-ES" altLang="es-AR" sz="1800" dirty="0" smtClean="0">
              <a:latin typeface="+mn-lt"/>
            </a:endParaRPr>
          </a:p>
        </p:txBody>
      </p:sp>
      <p:sp>
        <p:nvSpPr>
          <p:cNvPr id="8" name="Rectangle 163"/>
          <p:cNvSpPr>
            <a:spLocks noChangeArrowheads="1"/>
          </p:cNvSpPr>
          <p:nvPr/>
        </p:nvSpPr>
        <p:spPr bwMode="auto">
          <a:xfrm>
            <a:off x="695325" y="5064125"/>
            <a:ext cx="2133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s-ES_tradnl" altLang="es-AR" sz="1800" dirty="0" smtClean="0">
                <a:latin typeface="+mn-lt"/>
              </a:rPr>
              <a:t>Matriz de </a:t>
            </a:r>
          </a:p>
          <a:p>
            <a:pPr eaLnBrk="1" hangingPunct="1">
              <a:spcBef>
                <a:spcPct val="0"/>
              </a:spcBef>
              <a:buFontTx/>
              <a:buNone/>
              <a:defRPr/>
            </a:pPr>
            <a:r>
              <a:rPr lang="es-ES_tradnl" altLang="es-AR" sz="1800" dirty="0" smtClean="0">
                <a:latin typeface="+mn-lt"/>
              </a:rPr>
              <a:t>Lamentos (</a:t>
            </a:r>
            <a:r>
              <a:rPr lang="es-ES_tradnl" altLang="es-AR" sz="1800" dirty="0" err="1" smtClean="0">
                <a:latin typeface="+mn-lt"/>
              </a:rPr>
              <a:t>Regrets</a:t>
            </a:r>
            <a:r>
              <a:rPr lang="es-ES_tradnl" altLang="es-AR" sz="1800" dirty="0" smtClean="0">
                <a:latin typeface="+mn-lt"/>
              </a:rPr>
              <a:t>)</a:t>
            </a:r>
            <a:endParaRPr lang="es-ES" altLang="es-AR" sz="1800" dirty="0" smtClean="0">
              <a:latin typeface="+mn-lt"/>
            </a:endParaRPr>
          </a:p>
        </p:txBody>
      </p:sp>
      <p:graphicFrame>
        <p:nvGraphicFramePr>
          <p:cNvPr id="2" name="Tabla 1"/>
          <p:cNvGraphicFramePr>
            <a:graphicFrameLocks noGrp="1"/>
          </p:cNvGraphicFramePr>
          <p:nvPr>
            <p:extLst>
              <p:ext uri="{D42A27DB-BD31-4B8C-83A1-F6EECF244321}">
                <p14:modId xmlns:p14="http://schemas.microsoft.com/office/powerpoint/2010/main" val="2358999119"/>
              </p:ext>
            </p:extLst>
          </p:nvPr>
        </p:nvGraphicFramePr>
        <p:xfrm>
          <a:off x="3287688" y="3401218"/>
          <a:ext cx="4800600" cy="1114425"/>
        </p:xfrm>
        <a:graphic>
          <a:graphicData uri="http://schemas.openxmlformats.org/drawingml/2006/table">
            <a:tbl>
              <a:tblPr firstRow="1" bandRow="1">
                <a:tableStyleId>{5C22544A-7EE6-4342-B048-85BDC9FD1C3A}</a:tableStyleId>
              </a:tblPr>
              <a:tblGrid>
                <a:gridCol w="990600"/>
                <a:gridCol w="762000"/>
                <a:gridCol w="762000"/>
                <a:gridCol w="762000"/>
                <a:gridCol w="762000"/>
                <a:gridCol w="762000"/>
              </a:tblGrid>
              <a:tr h="276225">
                <a:tc>
                  <a:txBody>
                    <a:bodyPr/>
                    <a:lstStyle/>
                    <a:p>
                      <a:pPr algn="l" rtl="0" fontAlgn="ctr"/>
                      <a:r>
                        <a:rPr lang="es-ES" sz="1600" u="none" strike="noStrike" dirty="0">
                          <a:effectLst/>
                        </a:rPr>
                        <a:t>Productos</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H1</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H2</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H3</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H4</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endParaRPr lang="es-ES" sz="1600" b="1" i="0" u="none" strike="noStrike" dirty="0">
                        <a:solidFill>
                          <a:srgbClr val="D8E4BC"/>
                        </a:solidFill>
                        <a:effectLst/>
                        <a:latin typeface="Calibri" panose="020F0502020204030204" pitchFamily="34" charset="0"/>
                      </a:endParaRPr>
                    </a:p>
                  </a:txBody>
                  <a:tcPr marL="9525" marR="9525" marT="9525" marB="0" anchor="ctr"/>
                </a:tc>
              </a:tr>
              <a:tr h="285750">
                <a:tc>
                  <a:txBody>
                    <a:bodyPr/>
                    <a:lstStyle/>
                    <a:p>
                      <a:pPr algn="l" rtl="0" fontAlgn="ctr"/>
                      <a:r>
                        <a:rPr lang="es-ES" sz="1600" u="none" strike="noStrike" dirty="0">
                          <a:effectLst/>
                        </a:rPr>
                        <a:t>A</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300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350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400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450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endParaRPr lang="es-ES" sz="1600" b="0" i="0" u="none" strike="noStrike" dirty="0">
                        <a:solidFill>
                          <a:srgbClr val="00B050"/>
                        </a:solidFill>
                        <a:effectLst/>
                        <a:latin typeface="Calibri" panose="020F0502020204030204" pitchFamily="34" charset="0"/>
                      </a:endParaRPr>
                    </a:p>
                  </a:txBody>
                  <a:tcPr marL="9525" marR="9525" marT="9525" marB="0" anchor="ctr"/>
                </a:tc>
              </a:tr>
              <a:tr h="276225">
                <a:tc>
                  <a:txBody>
                    <a:bodyPr/>
                    <a:lstStyle/>
                    <a:p>
                      <a:pPr algn="l" rtl="0" fontAlgn="ctr"/>
                      <a:r>
                        <a:rPr lang="es-ES" sz="1600" u="none" strike="noStrike" dirty="0">
                          <a:effectLst/>
                        </a:rPr>
                        <a:t>B</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350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400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600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800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endParaRPr lang="es-ES" sz="1600" b="0" i="0" u="none" strike="noStrike" dirty="0">
                        <a:solidFill>
                          <a:srgbClr val="00B050"/>
                        </a:solidFill>
                        <a:effectLst/>
                        <a:latin typeface="Calibri" panose="020F0502020204030204" pitchFamily="34" charset="0"/>
                      </a:endParaRPr>
                    </a:p>
                  </a:txBody>
                  <a:tcPr marL="9525" marR="9525" marT="9525" marB="0" anchor="ctr"/>
                </a:tc>
              </a:tr>
              <a:tr h="276225">
                <a:tc>
                  <a:txBody>
                    <a:bodyPr/>
                    <a:lstStyle/>
                    <a:p>
                      <a:pPr algn="l" rtl="0" fontAlgn="ctr"/>
                      <a:r>
                        <a:rPr lang="es-ES" sz="1600" u="none" strike="noStrike" dirty="0">
                          <a:effectLst/>
                        </a:rPr>
                        <a:t>C</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600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600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900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1200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endParaRPr lang="es-ES" sz="1600" b="0" i="0" u="none" strike="noStrike" dirty="0">
                        <a:solidFill>
                          <a:srgbClr val="00B050"/>
                        </a:solidFill>
                        <a:effectLst/>
                        <a:latin typeface="Calibri" panose="020F0502020204030204" pitchFamily="34" charset="0"/>
                      </a:endParaRPr>
                    </a:p>
                  </a:txBody>
                  <a:tcPr marL="9525" marR="9525" marT="9525" marB="0" anchor="ctr"/>
                </a:tc>
              </a:tr>
            </a:tbl>
          </a:graphicData>
        </a:graphic>
      </p:graphicFrame>
      <p:graphicFrame>
        <p:nvGraphicFramePr>
          <p:cNvPr id="3" name="Tabla 2"/>
          <p:cNvGraphicFramePr>
            <a:graphicFrameLocks noGrp="1"/>
          </p:cNvGraphicFramePr>
          <p:nvPr>
            <p:extLst>
              <p:ext uri="{D42A27DB-BD31-4B8C-83A1-F6EECF244321}">
                <p14:modId xmlns:p14="http://schemas.microsoft.com/office/powerpoint/2010/main" val="1799865095"/>
              </p:ext>
            </p:extLst>
          </p:nvPr>
        </p:nvGraphicFramePr>
        <p:xfrm>
          <a:off x="3287688" y="4811713"/>
          <a:ext cx="4800600" cy="1133475"/>
        </p:xfrm>
        <a:graphic>
          <a:graphicData uri="http://schemas.openxmlformats.org/drawingml/2006/table">
            <a:tbl>
              <a:tblPr firstRow="1" bandRow="1">
                <a:tableStyleId>{5C22544A-7EE6-4342-B048-85BDC9FD1C3A}</a:tableStyleId>
              </a:tblPr>
              <a:tblGrid>
                <a:gridCol w="990600"/>
                <a:gridCol w="762000"/>
                <a:gridCol w="762000"/>
                <a:gridCol w="762000"/>
                <a:gridCol w="762000"/>
                <a:gridCol w="762000"/>
              </a:tblGrid>
              <a:tr h="276225">
                <a:tc>
                  <a:txBody>
                    <a:bodyPr/>
                    <a:lstStyle/>
                    <a:p>
                      <a:pPr algn="l" rtl="0" fontAlgn="ctr"/>
                      <a:r>
                        <a:rPr lang="es-ES" sz="1600" u="none" strike="noStrike" dirty="0">
                          <a:effectLst/>
                        </a:rPr>
                        <a:t>Productos</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H1</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H2</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H3</a:t>
                      </a:r>
                      <a:endParaRPr lang="es-ES" sz="16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H4</a:t>
                      </a:r>
                      <a:endParaRPr lang="es-ES" sz="16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s-ES" sz="1600" u="none" strike="noStrike" dirty="0" err="1">
                          <a:effectLst/>
                        </a:rPr>
                        <a:t>Wald</a:t>
                      </a:r>
                      <a:endParaRPr lang="es-ES" sz="1600" b="1" i="0" u="none" strike="noStrike" dirty="0">
                        <a:solidFill>
                          <a:srgbClr val="FF0000"/>
                        </a:solidFill>
                        <a:effectLst/>
                        <a:latin typeface="Calibri" panose="020F0502020204030204" pitchFamily="34" charset="0"/>
                      </a:endParaRPr>
                    </a:p>
                  </a:txBody>
                  <a:tcPr marL="9525" marR="9525" marT="9525" marB="0" anchor="ctr"/>
                </a:tc>
              </a:tr>
              <a:tr h="285750">
                <a:tc>
                  <a:txBody>
                    <a:bodyPr/>
                    <a:lstStyle/>
                    <a:p>
                      <a:pPr algn="l" rtl="0" fontAlgn="ctr"/>
                      <a:r>
                        <a:rPr lang="es-ES" sz="1600" u="none" strike="noStrike" dirty="0">
                          <a:effectLst/>
                        </a:rPr>
                        <a:t>A</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300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250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500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750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s-ES" sz="1600" u="none" strike="noStrike" dirty="0">
                          <a:effectLst/>
                        </a:rPr>
                        <a:t>750</a:t>
                      </a:r>
                      <a:endParaRPr lang="es-ES" sz="1600" b="0" i="0" u="none" strike="noStrike" dirty="0">
                        <a:solidFill>
                          <a:srgbClr val="FF0000"/>
                        </a:solidFill>
                        <a:effectLst/>
                        <a:latin typeface="Calibri" panose="020F0502020204030204" pitchFamily="34" charset="0"/>
                      </a:endParaRPr>
                    </a:p>
                  </a:txBody>
                  <a:tcPr marL="9525" marR="9525" marT="9525" marB="0" anchor="ctr"/>
                </a:tc>
              </a:tr>
              <a:tr h="285750">
                <a:tc>
                  <a:txBody>
                    <a:bodyPr/>
                    <a:lstStyle/>
                    <a:p>
                      <a:pPr algn="l" rtl="0" fontAlgn="ctr"/>
                      <a:r>
                        <a:rPr lang="es-ES" sz="1600" u="none" strike="noStrike" dirty="0">
                          <a:effectLst/>
                        </a:rPr>
                        <a:t>B</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250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200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300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400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s-ES" sz="1600" u="none" strike="noStrike" dirty="0">
                          <a:effectLst/>
                        </a:rPr>
                        <a:t>400</a:t>
                      </a:r>
                      <a:endParaRPr lang="es-ES" sz="1600" b="0" i="0" u="none" strike="noStrike" dirty="0">
                        <a:solidFill>
                          <a:srgbClr val="FF0000"/>
                        </a:solidFill>
                        <a:effectLst/>
                        <a:latin typeface="Calibri" panose="020F0502020204030204" pitchFamily="34" charset="0"/>
                      </a:endParaRPr>
                    </a:p>
                  </a:txBody>
                  <a:tcPr marL="9525" marR="9525" marT="9525" marB="0" anchor="ctr"/>
                </a:tc>
              </a:tr>
              <a:tr h="285750">
                <a:tc>
                  <a:txBody>
                    <a:bodyPr/>
                    <a:lstStyle/>
                    <a:p>
                      <a:pPr algn="l" rtl="0" fontAlgn="ctr"/>
                      <a:r>
                        <a:rPr lang="es-ES" sz="1600" u="none" strike="noStrike" dirty="0">
                          <a:effectLst/>
                        </a:rPr>
                        <a:t>C</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s-ES" sz="1600" u="none" strike="noStrike" dirty="0">
                          <a:solidFill>
                            <a:srgbClr val="00B050"/>
                          </a:solidFill>
                          <a:effectLst/>
                        </a:rPr>
                        <a:t>0</a:t>
                      </a:r>
                      <a:endParaRPr lang="es-ES" sz="1600" b="0" i="0" u="none" strike="noStrike" dirty="0">
                        <a:solidFill>
                          <a:srgbClr val="00B050"/>
                        </a:solidFill>
                        <a:effectLst/>
                        <a:latin typeface="Calibri" panose="020F0502020204030204" pitchFamily="34" charset="0"/>
                      </a:endParaRPr>
                    </a:p>
                  </a:txBody>
                  <a:tcPr marL="9525" marR="9525" marT="9525" marB="0" anchor="ctr"/>
                </a:tc>
              </a:tr>
            </a:tbl>
          </a:graphicData>
        </a:graphic>
      </p:graphicFrame>
      <p:sp>
        <p:nvSpPr>
          <p:cNvPr id="12" name="Rectangle 4"/>
          <p:cNvSpPr>
            <a:spLocks noChangeArrowheads="1"/>
          </p:cNvSpPr>
          <p:nvPr/>
        </p:nvSpPr>
        <p:spPr bwMode="auto">
          <a:xfrm>
            <a:off x="8472226" y="3284984"/>
            <a:ext cx="3456459"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eaLnBrk="1" hangingPunct="1">
              <a:buClr>
                <a:schemeClr val="accent2"/>
              </a:buClr>
              <a:buSzPct val="80000"/>
              <a:buNone/>
              <a:defRPr/>
            </a:pPr>
            <a:r>
              <a:rPr lang="es-ES" altLang="es-AR" sz="2400" b="1" dirty="0" smtClean="0">
                <a:latin typeface="+mn-lt"/>
              </a:rPr>
              <a:t>Crítica: </a:t>
            </a:r>
            <a:r>
              <a:rPr lang="es-ES" altLang="es-AR" sz="2400" dirty="0" smtClean="0">
                <a:latin typeface="+mn-lt"/>
              </a:rPr>
              <a:t>Se enfoca en el peor lamento y no analiza el resto.</a:t>
            </a:r>
          </a:p>
          <a:p>
            <a:pPr marL="0" indent="0" eaLnBrk="1" hangingPunct="1">
              <a:buClr>
                <a:schemeClr val="accent2"/>
              </a:buClr>
              <a:buSzPct val="80000"/>
              <a:buNone/>
              <a:defRPr/>
            </a:pPr>
            <a:r>
              <a:rPr lang="es-ES" altLang="es-AR" sz="2400" b="1" dirty="0" smtClean="0">
                <a:latin typeface="+mn-lt"/>
                <a:sym typeface="Wingdings" panose="05000000000000000000" pitchFamily="2" charset="2"/>
              </a:rPr>
              <a:t>Mejora:  </a:t>
            </a:r>
            <a:r>
              <a:rPr lang="es-ES" altLang="es-AR" sz="2400" dirty="0">
                <a:sym typeface="Wingdings" panose="05000000000000000000" pitchFamily="2" charset="2"/>
              </a:rPr>
              <a:t>valor promedio y desviación </a:t>
            </a:r>
            <a:r>
              <a:rPr lang="es-ES" altLang="es-AR" sz="2400" dirty="0" err="1">
                <a:sym typeface="Wingdings" panose="05000000000000000000" pitchFamily="2" charset="2"/>
              </a:rPr>
              <a:t>std</a:t>
            </a:r>
            <a:r>
              <a:rPr lang="es-ES" altLang="es-AR" sz="2400" dirty="0">
                <a:sym typeface="Wingdings" panose="05000000000000000000" pitchFamily="2" charset="2"/>
              </a:rPr>
              <a:t>.</a:t>
            </a:r>
            <a:endParaRPr lang="es-ES_tradnl" altLang="es-AR" sz="1800" dirty="0">
              <a:sym typeface="Wingdings" panose="05000000000000000000" pitchFamily="2" charset="2"/>
            </a:endParaRPr>
          </a:p>
        </p:txBody>
      </p:sp>
      <p:sp>
        <p:nvSpPr>
          <p:cNvPr id="11" name="Rectangle 4"/>
          <p:cNvSpPr>
            <a:spLocks noChangeArrowheads="1"/>
          </p:cNvSpPr>
          <p:nvPr/>
        </p:nvSpPr>
        <p:spPr bwMode="auto">
          <a:xfrm>
            <a:off x="607540" y="1268412"/>
            <a:ext cx="9808940" cy="123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eaLnBrk="1" hangingPunct="1">
              <a:buClr>
                <a:schemeClr val="accent2"/>
              </a:buClr>
              <a:buSzPct val="80000"/>
              <a:buNone/>
              <a:defRPr/>
            </a:pPr>
            <a:r>
              <a:rPr lang="es-ES_tradnl" altLang="es-AR" sz="2400" dirty="0" smtClean="0">
                <a:solidFill>
                  <a:srgbClr val="FF0000"/>
                </a:solidFill>
                <a:latin typeface="+mn-lt"/>
              </a:rPr>
              <a:t>Criterio de mínimo arrepentimiento (</a:t>
            </a:r>
            <a:r>
              <a:rPr lang="es-ES_tradnl" altLang="es-AR" sz="2400" dirty="0" err="1" smtClean="0">
                <a:solidFill>
                  <a:srgbClr val="FF0000"/>
                </a:solidFill>
                <a:latin typeface="+mn-lt"/>
              </a:rPr>
              <a:t>Savage</a:t>
            </a:r>
            <a:r>
              <a:rPr lang="es-ES_tradnl" altLang="es-AR" sz="2400" dirty="0" smtClean="0">
                <a:solidFill>
                  <a:srgbClr val="FF0000"/>
                </a:solidFill>
                <a:latin typeface="+mn-lt"/>
              </a:rPr>
              <a:t> para beneficio)</a:t>
            </a:r>
          </a:p>
          <a:p>
            <a:pPr marL="0" indent="0" eaLnBrk="1" hangingPunct="1">
              <a:buClr>
                <a:srgbClr val="FFCC00"/>
              </a:buClr>
              <a:buSzPct val="80000"/>
              <a:buNone/>
              <a:defRPr/>
            </a:pPr>
            <a:r>
              <a:rPr lang="es-ES_tradnl" altLang="es-AR" sz="2400" dirty="0" smtClean="0">
                <a:latin typeface="+mn-lt"/>
              </a:rPr>
              <a:t>Nueva matriz </a:t>
            </a:r>
            <a:r>
              <a:rPr lang="es-ES_tradnl" altLang="es-AR" sz="2400" dirty="0" smtClean="0">
                <a:latin typeface="+mn-lt"/>
                <a:sym typeface="Wingdings" panose="05000000000000000000" pitchFamily="2" charset="2"/>
              </a:rPr>
              <a:t> 	r</a:t>
            </a:r>
            <a:r>
              <a:rPr lang="es-ES_tradnl" altLang="es-AR" sz="1800" dirty="0" smtClean="0">
                <a:latin typeface="+mn-lt"/>
              </a:rPr>
              <a:t>(x , y) = Máx. c( x , y) - c( x , y) = (Cálculo del lamento)</a:t>
            </a:r>
          </a:p>
          <a:p>
            <a:pPr marL="0" indent="0" eaLnBrk="1" hangingPunct="1">
              <a:buClr>
                <a:srgbClr val="FFCC00"/>
              </a:buClr>
              <a:buSzPct val="80000"/>
              <a:buNone/>
              <a:defRPr/>
            </a:pPr>
            <a:r>
              <a:rPr lang="es-ES_tradnl" altLang="es-AR" sz="1800" dirty="0" smtClean="0">
                <a:latin typeface="+mn-lt"/>
              </a:rPr>
              <a:t>	 		X*= Min. {d (x) = Máx. r( x , y)} </a:t>
            </a:r>
            <a:r>
              <a:rPr lang="es-ES_tradnl" altLang="es-AR" sz="1800" dirty="0" smtClean="0">
                <a:latin typeface="+mn-lt"/>
                <a:sym typeface="Wingdings" panose="05000000000000000000" pitchFamily="2" charset="2"/>
              </a:rPr>
              <a:t> Beneficio (</a:t>
            </a:r>
            <a:r>
              <a:rPr lang="es-ES_tradnl" altLang="es-AR" sz="1800" dirty="0" err="1" smtClean="0">
                <a:latin typeface="+mn-lt"/>
                <a:sym typeface="Wingdings" panose="05000000000000000000" pitchFamily="2" charset="2"/>
              </a:rPr>
              <a:t>Wald</a:t>
            </a:r>
            <a:r>
              <a:rPr lang="es-ES_tradnl" altLang="es-AR" sz="1800" dirty="0" smtClean="0">
                <a:latin typeface="+mn-lt"/>
                <a:sym typeface="Wingdings" panose="05000000000000000000" pitchFamily="2" charset="2"/>
              </a:rPr>
              <a:t> lamento)</a:t>
            </a:r>
            <a:endParaRPr lang="es-ES_tradnl" altLang="es-AR" sz="1800" dirty="0" smtClean="0">
              <a:latin typeface="+mn-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p:cNvSpPr txBox="1">
            <a:spLocks/>
          </p:cNvSpPr>
          <p:nvPr/>
        </p:nvSpPr>
        <p:spPr bwMode="auto">
          <a:xfrm>
            <a:off x="607540" y="254858"/>
            <a:ext cx="9592916" cy="38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algn="ctr" rtl="0" fontAlgn="base">
              <a:lnSpc>
                <a:spcPct val="90000"/>
              </a:lnSpc>
              <a:spcBef>
                <a:spcPct val="0"/>
              </a:spcBef>
              <a:spcAft>
                <a:spcPct val="0"/>
              </a:spcAft>
              <a:defRPr sz="60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l" eaLnBrk="1" hangingPunct="1"/>
            <a:r>
              <a:rPr lang="es-ES" sz="2400" b="1" dirty="0" smtClean="0"/>
              <a:t>TEORÍA DE LAS DECISIONES </a:t>
            </a:r>
            <a:r>
              <a:rPr lang="es-ES" sz="2400" dirty="0" smtClean="0"/>
              <a:t>| UNIVERSO INCIERTO</a:t>
            </a:r>
            <a:endParaRPr lang="es-ES" sz="2400" dirty="0"/>
          </a:p>
        </p:txBody>
      </p:sp>
      <p:sp>
        <p:nvSpPr>
          <p:cNvPr id="10" name="Marcador de contenido 2"/>
          <p:cNvSpPr txBox="1">
            <a:spLocks/>
          </p:cNvSpPr>
          <p:nvPr/>
        </p:nvSpPr>
        <p:spPr bwMode="auto">
          <a:xfrm>
            <a:off x="607540" y="644010"/>
            <a:ext cx="10673036" cy="60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ctr" rtl="0" fontAlgn="base">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fontAlgn="base">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fontAlgn="base">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lnSpc>
                <a:spcPct val="120000"/>
              </a:lnSpc>
            </a:pPr>
            <a:r>
              <a:rPr lang="es-ES" dirty="0" smtClean="0"/>
              <a:t>CRITERIOS DE RACIONALIDAD LIMITADA</a:t>
            </a:r>
            <a:endParaRPr lang="es-ES" dirty="0"/>
          </a:p>
        </p:txBody>
      </p:sp>
      <p:sp>
        <p:nvSpPr>
          <p:cNvPr id="24578"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51874DBD-6EE7-4AFC-8038-A22508D7A056}" type="slidenum">
              <a:rPr lang="es-ES" altLang="es-AR" sz="1400">
                <a:latin typeface="Arial" panose="020B0604020202020204" pitchFamily="34" charset="0"/>
              </a:rPr>
              <a:pPr>
                <a:lnSpc>
                  <a:spcPct val="100000"/>
                </a:lnSpc>
                <a:spcBef>
                  <a:spcPct val="0"/>
                </a:spcBef>
                <a:buFontTx/>
                <a:buNone/>
              </a:pPr>
              <a:t>6</a:t>
            </a:fld>
            <a:endParaRPr lang="es-ES" altLang="es-AR" sz="1400">
              <a:latin typeface="Arial" panose="020B0604020202020204" pitchFamily="34" charset="0"/>
            </a:endParaRPr>
          </a:p>
        </p:txBody>
      </p:sp>
      <p:sp>
        <p:nvSpPr>
          <p:cNvPr id="20484" name="Rectangle 4"/>
          <p:cNvSpPr>
            <a:spLocks noChangeArrowheads="1"/>
          </p:cNvSpPr>
          <p:nvPr/>
        </p:nvSpPr>
        <p:spPr bwMode="auto">
          <a:xfrm>
            <a:off x="607540" y="1268412"/>
            <a:ext cx="9808940" cy="123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eaLnBrk="1" hangingPunct="1">
              <a:buClr>
                <a:schemeClr val="accent2"/>
              </a:buClr>
              <a:buSzPct val="80000"/>
              <a:buNone/>
              <a:defRPr/>
            </a:pPr>
            <a:r>
              <a:rPr lang="es-ES_tradnl" altLang="es-AR" sz="2400" dirty="0" smtClean="0">
                <a:solidFill>
                  <a:srgbClr val="FF0000"/>
                </a:solidFill>
                <a:latin typeface="+mn-lt"/>
              </a:rPr>
              <a:t>Criterio de mínimo arrepentimiento (</a:t>
            </a:r>
            <a:r>
              <a:rPr lang="es-ES_tradnl" altLang="es-AR" sz="2400" dirty="0" err="1" smtClean="0">
                <a:solidFill>
                  <a:srgbClr val="FF0000"/>
                </a:solidFill>
                <a:latin typeface="+mn-lt"/>
              </a:rPr>
              <a:t>Savage</a:t>
            </a:r>
            <a:r>
              <a:rPr lang="es-ES_tradnl" altLang="es-AR" sz="2400" dirty="0" smtClean="0">
                <a:solidFill>
                  <a:srgbClr val="FF0000"/>
                </a:solidFill>
                <a:latin typeface="+mn-lt"/>
              </a:rPr>
              <a:t> para costos)</a:t>
            </a:r>
          </a:p>
          <a:p>
            <a:pPr marL="0" indent="0" eaLnBrk="1" hangingPunct="1">
              <a:buClr>
                <a:srgbClr val="FFCC00"/>
              </a:buClr>
              <a:buSzPct val="80000"/>
              <a:buNone/>
              <a:defRPr/>
            </a:pPr>
            <a:r>
              <a:rPr lang="es-ES_tradnl" altLang="es-AR" sz="2400" dirty="0" smtClean="0">
                <a:latin typeface="+mn-lt"/>
              </a:rPr>
              <a:t>Nueva matriz </a:t>
            </a:r>
            <a:r>
              <a:rPr lang="es-ES_tradnl" altLang="es-AR" sz="2400" dirty="0" smtClean="0">
                <a:latin typeface="+mn-lt"/>
                <a:sym typeface="Wingdings" panose="05000000000000000000" pitchFamily="2" charset="2"/>
              </a:rPr>
              <a:t> 	r</a:t>
            </a:r>
            <a:r>
              <a:rPr lang="es-ES_tradnl" altLang="es-AR" sz="1800" dirty="0" smtClean="0">
                <a:latin typeface="+mn-lt"/>
              </a:rPr>
              <a:t>(x , y) = C( x , y) - Min. C( x , y) = </a:t>
            </a:r>
            <a:r>
              <a:rPr lang="es-ES_tradnl" altLang="es-AR" sz="1800" dirty="0" smtClean="0"/>
              <a:t>(Cálculo </a:t>
            </a:r>
            <a:r>
              <a:rPr lang="es-ES_tradnl" altLang="es-AR" sz="1800" dirty="0"/>
              <a:t>del lamento)</a:t>
            </a:r>
            <a:endParaRPr lang="es-ES_tradnl" altLang="es-AR" sz="1800" dirty="0" smtClean="0">
              <a:latin typeface="+mn-lt"/>
            </a:endParaRPr>
          </a:p>
          <a:p>
            <a:pPr marL="0" indent="0" eaLnBrk="1" hangingPunct="1">
              <a:buClr>
                <a:srgbClr val="FFCC00"/>
              </a:buClr>
              <a:buSzPct val="80000"/>
              <a:buNone/>
              <a:defRPr/>
            </a:pPr>
            <a:r>
              <a:rPr lang="es-ES_tradnl" altLang="es-AR" sz="1800" dirty="0" smtClean="0">
                <a:latin typeface="+mn-lt"/>
              </a:rPr>
              <a:t>	 		X*= Min. {d (x) = Máx. r( x , y)} </a:t>
            </a:r>
            <a:r>
              <a:rPr lang="es-ES_tradnl" altLang="es-AR" sz="1800" dirty="0" smtClean="0">
                <a:latin typeface="+mn-lt"/>
                <a:sym typeface="Wingdings" panose="05000000000000000000" pitchFamily="2" charset="2"/>
              </a:rPr>
              <a:t> Costo </a:t>
            </a:r>
            <a:r>
              <a:rPr lang="es-ES_tradnl" altLang="es-AR" sz="1800" dirty="0">
                <a:sym typeface="Wingdings" panose="05000000000000000000" pitchFamily="2" charset="2"/>
              </a:rPr>
              <a:t>(</a:t>
            </a:r>
            <a:r>
              <a:rPr lang="es-ES_tradnl" altLang="es-AR" sz="1800" dirty="0" err="1">
                <a:sym typeface="Wingdings" panose="05000000000000000000" pitchFamily="2" charset="2"/>
              </a:rPr>
              <a:t>Wald</a:t>
            </a:r>
            <a:r>
              <a:rPr lang="es-ES_tradnl" altLang="es-AR" sz="1800" dirty="0">
                <a:sym typeface="Wingdings" panose="05000000000000000000" pitchFamily="2" charset="2"/>
              </a:rPr>
              <a:t> lamento)</a:t>
            </a:r>
            <a:endParaRPr lang="es-ES_tradnl" altLang="es-AR" sz="1800" dirty="0" smtClean="0">
              <a:latin typeface="+mn-lt"/>
              <a:sym typeface="Wingdings" panose="05000000000000000000" pitchFamily="2" charset="2"/>
            </a:endParaRPr>
          </a:p>
        </p:txBody>
      </p:sp>
      <p:sp>
        <p:nvSpPr>
          <p:cNvPr id="7" name="Rectangle 163"/>
          <p:cNvSpPr>
            <a:spLocks noChangeArrowheads="1"/>
          </p:cNvSpPr>
          <p:nvPr/>
        </p:nvSpPr>
        <p:spPr bwMode="auto">
          <a:xfrm>
            <a:off x="704850" y="3635375"/>
            <a:ext cx="213201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s-ES_tradnl" altLang="es-AR" sz="1800" dirty="0" smtClean="0">
                <a:latin typeface="+mn-lt"/>
              </a:rPr>
              <a:t>Matriz de compensaciones</a:t>
            </a:r>
          </a:p>
          <a:p>
            <a:pPr eaLnBrk="1" hangingPunct="1">
              <a:spcBef>
                <a:spcPct val="0"/>
              </a:spcBef>
              <a:buFontTx/>
              <a:buNone/>
              <a:defRPr/>
            </a:pPr>
            <a:r>
              <a:rPr lang="es-ES_tradnl" altLang="es-AR" sz="1800" dirty="0" smtClean="0">
                <a:latin typeface="+mn-lt"/>
              </a:rPr>
              <a:t>(</a:t>
            </a:r>
            <a:r>
              <a:rPr lang="es-ES_tradnl" altLang="es-AR" sz="1800" dirty="0" smtClean="0">
                <a:solidFill>
                  <a:srgbClr val="FF0000"/>
                </a:solidFill>
                <a:latin typeface="+mn-lt"/>
              </a:rPr>
              <a:t>Costos</a:t>
            </a:r>
            <a:r>
              <a:rPr lang="es-ES_tradnl" altLang="es-AR" sz="1800" dirty="0" smtClean="0">
                <a:latin typeface="+mn-lt"/>
              </a:rPr>
              <a:t>)</a:t>
            </a:r>
            <a:endParaRPr lang="es-ES" altLang="es-AR" sz="1800" dirty="0" smtClean="0">
              <a:latin typeface="+mn-lt"/>
            </a:endParaRPr>
          </a:p>
        </p:txBody>
      </p:sp>
      <p:sp>
        <p:nvSpPr>
          <p:cNvPr id="8" name="Rectangle 163"/>
          <p:cNvSpPr>
            <a:spLocks noChangeArrowheads="1"/>
          </p:cNvSpPr>
          <p:nvPr/>
        </p:nvSpPr>
        <p:spPr bwMode="auto">
          <a:xfrm>
            <a:off x="695325" y="5064125"/>
            <a:ext cx="2133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defRPr/>
            </a:pPr>
            <a:r>
              <a:rPr lang="es-ES_tradnl" altLang="es-AR" sz="1800" dirty="0" smtClean="0">
                <a:latin typeface="+mn-lt"/>
              </a:rPr>
              <a:t>Matriz de </a:t>
            </a:r>
          </a:p>
          <a:p>
            <a:pPr eaLnBrk="1" hangingPunct="1">
              <a:spcBef>
                <a:spcPct val="0"/>
              </a:spcBef>
              <a:buFontTx/>
              <a:buNone/>
              <a:defRPr/>
            </a:pPr>
            <a:r>
              <a:rPr lang="es-ES_tradnl" altLang="es-AR" sz="1800" dirty="0" smtClean="0">
                <a:latin typeface="+mn-lt"/>
              </a:rPr>
              <a:t>Lamentos (</a:t>
            </a:r>
            <a:r>
              <a:rPr lang="es-ES_tradnl" altLang="es-AR" sz="1800" dirty="0" err="1" smtClean="0">
                <a:latin typeface="+mn-lt"/>
              </a:rPr>
              <a:t>Regrets</a:t>
            </a:r>
            <a:r>
              <a:rPr lang="es-ES_tradnl" altLang="es-AR" sz="1800" dirty="0" smtClean="0">
                <a:latin typeface="+mn-lt"/>
              </a:rPr>
              <a:t>)</a:t>
            </a:r>
            <a:endParaRPr lang="es-ES" altLang="es-AR" sz="1800" dirty="0" smtClean="0">
              <a:latin typeface="+mn-lt"/>
            </a:endParaRPr>
          </a:p>
        </p:txBody>
      </p:sp>
      <p:graphicFrame>
        <p:nvGraphicFramePr>
          <p:cNvPr id="2" name="Tabla 1"/>
          <p:cNvGraphicFramePr>
            <a:graphicFrameLocks noGrp="1"/>
          </p:cNvGraphicFramePr>
          <p:nvPr>
            <p:extLst/>
          </p:nvPr>
        </p:nvGraphicFramePr>
        <p:xfrm>
          <a:off x="3287688" y="3401218"/>
          <a:ext cx="4800600" cy="1114425"/>
        </p:xfrm>
        <a:graphic>
          <a:graphicData uri="http://schemas.openxmlformats.org/drawingml/2006/table">
            <a:tbl>
              <a:tblPr firstRow="1" bandRow="1">
                <a:tableStyleId>{5C22544A-7EE6-4342-B048-85BDC9FD1C3A}</a:tableStyleId>
              </a:tblPr>
              <a:tblGrid>
                <a:gridCol w="990600"/>
                <a:gridCol w="762000"/>
                <a:gridCol w="762000"/>
                <a:gridCol w="762000"/>
                <a:gridCol w="762000"/>
                <a:gridCol w="762000"/>
              </a:tblGrid>
              <a:tr h="276225">
                <a:tc>
                  <a:txBody>
                    <a:bodyPr/>
                    <a:lstStyle/>
                    <a:p>
                      <a:pPr algn="l" rtl="0" fontAlgn="ctr"/>
                      <a:r>
                        <a:rPr lang="es-ES" sz="1600" u="none" strike="noStrike" dirty="0">
                          <a:effectLst/>
                        </a:rPr>
                        <a:t>Productos</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H1</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H2</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H3</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H4</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endParaRPr lang="es-ES" sz="1600" b="1" i="0" u="none" strike="noStrike" dirty="0">
                        <a:solidFill>
                          <a:srgbClr val="D8E4BC"/>
                        </a:solidFill>
                        <a:effectLst/>
                        <a:latin typeface="Calibri" panose="020F0502020204030204" pitchFamily="34" charset="0"/>
                      </a:endParaRPr>
                    </a:p>
                  </a:txBody>
                  <a:tcPr marL="9525" marR="9525" marT="9525" marB="0" anchor="ctr"/>
                </a:tc>
              </a:tr>
              <a:tr h="285750">
                <a:tc>
                  <a:txBody>
                    <a:bodyPr/>
                    <a:lstStyle/>
                    <a:p>
                      <a:pPr algn="l" rtl="0" fontAlgn="ctr"/>
                      <a:r>
                        <a:rPr lang="es-ES" sz="1600" u="none" strike="noStrike" dirty="0">
                          <a:effectLst/>
                        </a:rPr>
                        <a:t>A</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300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350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400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450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endParaRPr lang="es-ES" sz="1600" b="0" i="0" u="none" strike="noStrike" dirty="0">
                        <a:solidFill>
                          <a:srgbClr val="00B050"/>
                        </a:solidFill>
                        <a:effectLst/>
                        <a:latin typeface="Calibri" panose="020F0502020204030204" pitchFamily="34" charset="0"/>
                      </a:endParaRPr>
                    </a:p>
                  </a:txBody>
                  <a:tcPr marL="9525" marR="9525" marT="9525" marB="0" anchor="ctr"/>
                </a:tc>
              </a:tr>
              <a:tr h="276225">
                <a:tc>
                  <a:txBody>
                    <a:bodyPr/>
                    <a:lstStyle/>
                    <a:p>
                      <a:pPr algn="l" rtl="0" fontAlgn="ctr"/>
                      <a:r>
                        <a:rPr lang="es-ES" sz="1600" u="none" strike="noStrike">
                          <a:effectLst/>
                        </a:rPr>
                        <a:t>B</a:t>
                      </a:r>
                      <a:endParaRPr lang="es-E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350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400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600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800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endParaRPr lang="es-ES" sz="1600" b="0" i="0" u="none" strike="noStrike" dirty="0">
                        <a:solidFill>
                          <a:srgbClr val="00B050"/>
                        </a:solidFill>
                        <a:effectLst/>
                        <a:latin typeface="Calibri" panose="020F0502020204030204" pitchFamily="34" charset="0"/>
                      </a:endParaRPr>
                    </a:p>
                  </a:txBody>
                  <a:tcPr marL="9525" marR="9525" marT="9525" marB="0" anchor="ctr"/>
                </a:tc>
              </a:tr>
              <a:tr h="276225">
                <a:tc>
                  <a:txBody>
                    <a:bodyPr/>
                    <a:lstStyle/>
                    <a:p>
                      <a:pPr algn="l" rtl="0" fontAlgn="ctr"/>
                      <a:r>
                        <a:rPr lang="es-ES" sz="1600" u="none" strike="noStrike" dirty="0">
                          <a:effectLst/>
                        </a:rPr>
                        <a:t>C</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600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600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900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1200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endParaRPr lang="es-ES" sz="1600" b="0" i="0" u="none" strike="noStrike" dirty="0">
                        <a:solidFill>
                          <a:srgbClr val="00B050"/>
                        </a:solidFill>
                        <a:effectLst/>
                        <a:latin typeface="Calibri" panose="020F0502020204030204" pitchFamily="34" charset="0"/>
                      </a:endParaRPr>
                    </a:p>
                  </a:txBody>
                  <a:tcPr marL="9525" marR="9525" marT="9525" marB="0" anchor="ctr"/>
                </a:tc>
              </a:tr>
            </a:tbl>
          </a:graphicData>
        </a:graphic>
      </p:graphicFrame>
      <p:graphicFrame>
        <p:nvGraphicFramePr>
          <p:cNvPr id="3" name="Tabla 2"/>
          <p:cNvGraphicFramePr>
            <a:graphicFrameLocks noGrp="1"/>
          </p:cNvGraphicFramePr>
          <p:nvPr>
            <p:extLst>
              <p:ext uri="{D42A27DB-BD31-4B8C-83A1-F6EECF244321}">
                <p14:modId xmlns:p14="http://schemas.microsoft.com/office/powerpoint/2010/main" val="3756789461"/>
              </p:ext>
            </p:extLst>
          </p:nvPr>
        </p:nvGraphicFramePr>
        <p:xfrm>
          <a:off x="3287688" y="4811713"/>
          <a:ext cx="4800600" cy="1133475"/>
        </p:xfrm>
        <a:graphic>
          <a:graphicData uri="http://schemas.openxmlformats.org/drawingml/2006/table">
            <a:tbl>
              <a:tblPr firstRow="1" bandRow="1">
                <a:tableStyleId>{5C22544A-7EE6-4342-B048-85BDC9FD1C3A}</a:tableStyleId>
              </a:tblPr>
              <a:tblGrid>
                <a:gridCol w="990600"/>
                <a:gridCol w="762000"/>
                <a:gridCol w="762000"/>
                <a:gridCol w="762000"/>
                <a:gridCol w="762000"/>
                <a:gridCol w="762000"/>
              </a:tblGrid>
              <a:tr h="276225">
                <a:tc>
                  <a:txBody>
                    <a:bodyPr/>
                    <a:lstStyle/>
                    <a:p>
                      <a:pPr algn="l" rtl="0" fontAlgn="ctr"/>
                      <a:r>
                        <a:rPr lang="es-ES" sz="1600" u="none" strike="noStrike" dirty="0">
                          <a:effectLst/>
                        </a:rPr>
                        <a:t>Productos</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H1</a:t>
                      </a:r>
                      <a:endParaRPr lang="es-ES" sz="16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H2</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H3</a:t>
                      </a:r>
                      <a:endParaRPr lang="es-ES" sz="1600" b="1" i="0" u="none" strike="noStrike">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H4</a:t>
                      </a:r>
                      <a:endParaRPr lang="es-ES" sz="1600" b="1" i="0" u="none" strike="noStrike">
                        <a:solidFill>
                          <a:srgbClr val="FFFFFF"/>
                        </a:solidFill>
                        <a:effectLst/>
                        <a:latin typeface="Calibri" panose="020F0502020204030204" pitchFamily="34" charset="0"/>
                      </a:endParaRPr>
                    </a:p>
                  </a:txBody>
                  <a:tcPr marL="9525" marR="9525" marT="9525" marB="0" anchor="ctr"/>
                </a:tc>
                <a:tc>
                  <a:txBody>
                    <a:bodyPr/>
                    <a:lstStyle/>
                    <a:p>
                      <a:pPr algn="ctr" rtl="0" fontAlgn="ctr"/>
                      <a:r>
                        <a:rPr lang="es-ES" sz="1600" u="none" strike="noStrike" dirty="0" err="1">
                          <a:effectLst/>
                        </a:rPr>
                        <a:t>Wald</a:t>
                      </a:r>
                      <a:endParaRPr lang="es-ES" sz="1600" b="1" i="0" u="none" strike="noStrike" dirty="0">
                        <a:solidFill>
                          <a:srgbClr val="FF0000"/>
                        </a:solidFill>
                        <a:effectLst/>
                        <a:latin typeface="Calibri" panose="020F0502020204030204" pitchFamily="34" charset="0"/>
                      </a:endParaRPr>
                    </a:p>
                  </a:txBody>
                  <a:tcPr marL="9525" marR="9525" marT="9525" marB="0" anchor="ctr"/>
                </a:tc>
              </a:tr>
              <a:tr h="285750">
                <a:tc>
                  <a:txBody>
                    <a:bodyPr/>
                    <a:lstStyle/>
                    <a:p>
                      <a:pPr algn="l" rtl="0" fontAlgn="ctr"/>
                      <a:r>
                        <a:rPr lang="es-ES" sz="1600" u="none" strike="noStrike" dirty="0">
                          <a:effectLst/>
                        </a:rPr>
                        <a:t>A</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smtClean="0">
                          <a:effectLst/>
                        </a:rPr>
                        <a:t>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smtClean="0">
                          <a:effectLst/>
                        </a:rPr>
                        <a:t>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b="0" i="0" u="none" strike="noStrike" dirty="0" smtClean="0">
                          <a:solidFill>
                            <a:srgbClr val="000000"/>
                          </a:solidFill>
                          <a:effectLst/>
                          <a:latin typeface="Calibri" panose="020F0502020204030204" pitchFamily="34" charset="0"/>
                        </a:rPr>
                        <a:t>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smtClean="0">
                          <a:effectLst/>
                        </a:rPr>
                        <a:t>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s-ES" sz="1600" u="none" strike="noStrike" dirty="0" smtClean="0">
                          <a:solidFill>
                            <a:srgbClr val="00B050"/>
                          </a:solidFill>
                          <a:effectLst/>
                        </a:rPr>
                        <a:t>0</a:t>
                      </a:r>
                      <a:endParaRPr lang="es-ES" sz="1600" b="0" i="0" u="none" strike="noStrike" dirty="0">
                        <a:solidFill>
                          <a:srgbClr val="00B050"/>
                        </a:solidFill>
                        <a:effectLst/>
                        <a:latin typeface="Calibri" panose="020F0502020204030204" pitchFamily="34" charset="0"/>
                      </a:endParaRPr>
                    </a:p>
                  </a:txBody>
                  <a:tcPr marL="9525" marR="9525" marT="9525" marB="0" anchor="ctr"/>
                </a:tc>
              </a:tr>
              <a:tr h="285750">
                <a:tc>
                  <a:txBody>
                    <a:bodyPr/>
                    <a:lstStyle/>
                    <a:p>
                      <a:pPr algn="l" rtl="0" fontAlgn="ctr"/>
                      <a:r>
                        <a:rPr lang="es-ES" sz="1600" u="none" strike="noStrike" dirty="0">
                          <a:effectLst/>
                        </a:rPr>
                        <a:t>B</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smtClean="0">
                          <a:effectLst/>
                        </a:rPr>
                        <a:t>50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b="0" i="0" u="none" strike="noStrike" dirty="0" smtClean="0">
                          <a:solidFill>
                            <a:srgbClr val="000000"/>
                          </a:solidFill>
                          <a:effectLst/>
                          <a:latin typeface="Calibri" panose="020F0502020204030204" pitchFamily="34" charset="0"/>
                        </a:rPr>
                        <a:t>50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b="0" i="0" u="none" strike="noStrike" dirty="0" smtClean="0">
                          <a:solidFill>
                            <a:srgbClr val="000000"/>
                          </a:solidFill>
                          <a:effectLst/>
                          <a:latin typeface="Calibri" panose="020F0502020204030204" pitchFamily="34" charset="0"/>
                        </a:rPr>
                        <a:t>200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b="0" i="0" u="none" strike="noStrike" dirty="0" smtClean="0">
                          <a:solidFill>
                            <a:srgbClr val="000000"/>
                          </a:solidFill>
                          <a:effectLst/>
                          <a:latin typeface="Calibri" panose="020F0502020204030204" pitchFamily="34" charset="0"/>
                        </a:rPr>
                        <a:t>350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s-ES" sz="1600" b="0" i="0" u="none" strike="noStrike" dirty="0" smtClean="0">
                          <a:solidFill>
                            <a:schemeClr val="tx1"/>
                          </a:solidFill>
                          <a:effectLst/>
                          <a:latin typeface="Calibri" panose="020F0502020204030204" pitchFamily="34" charset="0"/>
                        </a:rPr>
                        <a:t>350</a:t>
                      </a:r>
                      <a:endParaRPr lang="es-ES" sz="1600" b="0" i="0" u="none" strike="noStrike" dirty="0">
                        <a:solidFill>
                          <a:schemeClr val="tx1"/>
                        </a:solidFill>
                        <a:effectLst/>
                        <a:latin typeface="Calibri" panose="020F0502020204030204" pitchFamily="34" charset="0"/>
                      </a:endParaRPr>
                    </a:p>
                  </a:txBody>
                  <a:tcPr marL="9525" marR="9525" marT="9525" marB="0" anchor="ctr"/>
                </a:tc>
              </a:tr>
              <a:tr h="285750">
                <a:tc>
                  <a:txBody>
                    <a:bodyPr/>
                    <a:lstStyle/>
                    <a:p>
                      <a:pPr algn="l" rtl="0" fontAlgn="ctr"/>
                      <a:r>
                        <a:rPr lang="es-ES" sz="1600" u="none" strike="noStrike" dirty="0">
                          <a:effectLst/>
                        </a:rPr>
                        <a:t>C</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b="0" i="0" u="none" strike="noStrike" dirty="0" smtClean="0">
                          <a:solidFill>
                            <a:schemeClr val="dk1"/>
                          </a:solidFill>
                          <a:effectLst/>
                          <a:latin typeface="+mn-lt"/>
                        </a:rPr>
                        <a:t>300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b="0" i="0" u="none" strike="noStrike" dirty="0" smtClean="0">
                          <a:solidFill>
                            <a:srgbClr val="000000"/>
                          </a:solidFill>
                          <a:effectLst/>
                          <a:latin typeface="Calibri" panose="020F0502020204030204" pitchFamily="34" charset="0"/>
                        </a:rPr>
                        <a:t>250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b="0" i="0" u="none" strike="noStrike" dirty="0" smtClean="0">
                          <a:solidFill>
                            <a:srgbClr val="000000"/>
                          </a:solidFill>
                          <a:effectLst/>
                          <a:latin typeface="Calibri" panose="020F0502020204030204" pitchFamily="34" charset="0"/>
                        </a:rPr>
                        <a:t>500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b="0" i="0" u="none" strike="noStrike" dirty="0" smtClean="0">
                          <a:solidFill>
                            <a:srgbClr val="000000"/>
                          </a:solidFill>
                          <a:effectLst/>
                          <a:latin typeface="Calibri" panose="020F0502020204030204" pitchFamily="34" charset="0"/>
                        </a:rPr>
                        <a:t>750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s-ES" sz="1600" b="0" i="0" u="none" strike="noStrike" dirty="0" smtClean="0">
                          <a:solidFill>
                            <a:schemeClr val="tx1"/>
                          </a:solidFill>
                          <a:effectLst/>
                          <a:latin typeface="Calibri" panose="020F0502020204030204" pitchFamily="34" charset="0"/>
                        </a:rPr>
                        <a:t>750</a:t>
                      </a:r>
                      <a:endParaRPr lang="es-ES" sz="1600" b="0" i="0" u="none" strike="noStrike" dirty="0">
                        <a:solidFill>
                          <a:schemeClr val="tx1"/>
                        </a:solidFill>
                        <a:effectLst/>
                        <a:latin typeface="Calibri" panose="020F0502020204030204" pitchFamily="34" charset="0"/>
                      </a:endParaRPr>
                    </a:p>
                  </a:txBody>
                  <a:tcPr marL="9525" marR="9525" marT="9525" marB="0" anchor="ctr"/>
                </a:tc>
              </a:tr>
            </a:tbl>
          </a:graphicData>
        </a:graphic>
      </p:graphicFrame>
      <p:sp>
        <p:nvSpPr>
          <p:cNvPr id="12" name="Rectangle 4"/>
          <p:cNvSpPr>
            <a:spLocks noChangeArrowheads="1"/>
          </p:cNvSpPr>
          <p:nvPr/>
        </p:nvSpPr>
        <p:spPr bwMode="auto">
          <a:xfrm>
            <a:off x="8472226" y="2952000"/>
            <a:ext cx="3456459"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eaLnBrk="1" hangingPunct="1">
              <a:buClr>
                <a:schemeClr val="accent2"/>
              </a:buClr>
              <a:buSzPct val="80000"/>
              <a:buNone/>
              <a:defRPr/>
            </a:pPr>
            <a:r>
              <a:rPr lang="es-ES" altLang="es-AR" sz="2400" b="1" dirty="0" smtClean="0">
                <a:latin typeface="+mn-lt"/>
              </a:rPr>
              <a:t>Crítica: </a:t>
            </a:r>
            <a:r>
              <a:rPr lang="es-ES" altLang="es-AR" sz="2400" dirty="0" smtClean="0">
                <a:latin typeface="+mn-lt"/>
              </a:rPr>
              <a:t>Se enfoca en el peor lamento y no analiza el resto.</a:t>
            </a:r>
          </a:p>
          <a:p>
            <a:pPr marL="0" indent="0" eaLnBrk="1" hangingPunct="1">
              <a:buClr>
                <a:schemeClr val="accent2"/>
              </a:buClr>
              <a:buSzPct val="80000"/>
              <a:buNone/>
              <a:defRPr/>
            </a:pPr>
            <a:r>
              <a:rPr lang="es-ES" altLang="es-AR" sz="2400" b="1" dirty="0" smtClean="0">
                <a:latin typeface="+mn-lt"/>
                <a:sym typeface="Wingdings" panose="05000000000000000000" pitchFamily="2" charset="2"/>
              </a:rPr>
              <a:t>Mejora:  </a:t>
            </a:r>
            <a:r>
              <a:rPr lang="es-ES" altLang="es-AR" sz="2400" dirty="0">
                <a:sym typeface="Wingdings" panose="05000000000000000000" pitchFamily="2" charset="2"/>
              </a:rPr>
              <a:t>valor promedio y desviación </a:t>
            </a:r>
            <a:r>
              <a:rPr lang="es-ES" altLang="es-AR" sz="2400" dirty="0" err="1">
                <a:sym typeface="Wingdings" panose="05000000000000000000" pitchFamily="2" charset="2"/>
              </a:rPr>
              <a:t>std</a:t>
            </a:r>
            <a:r>
              <a:rPr lang="es-ES" altLang="es-AR" sz="2400" dirty="0">
                <a:sym typeface="Wingdings" panose="05000000000000000000" pitchFamily="2" charset="2"/>
              </a:rPr>
              <a:t>.</a:t>
            </a:r>
            <a:endParaRPr lang="es-ES_tradnl" altLang="es-AR" sz="1800" dirty="0">
              <a:sym typeface="Wingdings" panose="05000000000000000000" pitchFamily="2" charset="2"/>
            </a:endParaRPr>
          </a:p>
        </p:txBody>
      </p:sp>
    </p:spTree>
    <p:extLst>
      <p:ext uri="{BB962C8B-B14F-4D97-AF65-F5344CB8AC3E}">
        <p14:creationId xmlns:p14="http://schemas.microsoft.com/office/powerpoint/2010/main" val="32898098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5C265444-EC14-4E7E-9200-A9EC00E2AE3E}" type="slidenum">
              <a:rPr lang="es-ES" altLang="es-AR" sz="1400">
                <a:latin typeface="Arial" panose="020B0604020202020204" pitchFamily="34" charset="0"/>
              </a:rPr>
              <a:pPr>
                <a:lnSpc>
                  <a:spcPct val="100000"/>
                </a:lnSpc>
                <a:spcBef>
                  <a:spcPct val="0"/>
                </a:spcBef>
                <a:buFontTx/>
                <a:buNone/>
              </a:pPr>
              <a:t>7</a:t>
            </a:fld>
            <a:endParaRPr lang="es-ES" altLang="es-AR" sz="1400">
              <a:latin typeface="Arial" panose="020B0604020202020204" pitchFamily="34" charset="0"/>
            </a:endParaRPr>
          </a:p>
        </p:txBody>
      </p:sp>
      <p:sp>
        <p:nvSpPr>
          <p:cNvPr id="20484" name="Rectangle 4"/>
          <p:cNvSpPr>
            <a:spLocks noChangeArrowheads="1"/>
          </p:cNvSpPr>
          <p:nvPr/>
        </p:nvSpPr>
        <p:spPr bwMode="auto">
          <a:xfrm>
            <a:off x="1559496" y="1523897"/>
            <a:ext cx="5904656"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eaLnBrk="1" hangingPunct="1">
              <a:buClr>
                <a:schemeClr val="accent2"/>
              </a:buClr>
              <a:buSzPct val="80000"/>
              <a:buNone/>
              <a:defRPr/>
            </a:pPr>
            <a:r>
              <a:rPr lang="es-ES" altLang="es-AR" sz="2400" dirty="0" smtClean="0">
                <a:solidFill>
                  <a:srgbClr val="FF0000"/>
                </a:solidFill>
                <a:latin typeface="+mn-lt"/>
              </a:rPr>
              <a:t>Criterio </a:t>
            </a:r>
            <a:r>
              <a:rPr lang="es-ES" altLang="es-AR" sz="2400" dirty="0" err="1" smtClean="0">
                <a:solidFill>
                  <a:srgbClr val="FF0000"/>
                </a:solidFill>
                <a:latin typeface="+mn-lt"/>
              </a:rPr>
              <a:t>equiprobabilidad</a:t>
            </a:r>
            <a:r>
              <a:rPr lang="es-ES" altLang="es-AR" sz="2400" dirty="0" smtClean="0">
                <a:solidFill>
                  <a:srgbClr val="FF0000"/>
                </a:solidFill>
                <a:latin typeface="+mn-lt"/>
              </a:rPr>
              <a:t> (Laplace/</a:t>
            </a:r>
            <a:r>
              <a:rPr lang="es-ES" altLang="es-AR" sz="2400" dirty="0" err="1" smtClean="0">
                <a:solidFill>
                  <a:srgbClr val="FF0000"/>
                </a:solidFill>
                <a:latin typeface="+mn-lt"/>
              </a:rPr>
              <a:t>Lagrange</a:t>
            </a:r>
            <a:r>
              <a:rPr lang="es-ES" altLang="es-AR" sz="2400" dirty="0" smtClean="0">
                <a:solidFill>
                  <a:srgbClr val="FF0000"/>
                </a:solidFill>
                <a:latin typeface="+mn-lt"/>
              </a:rPr>
              <a:t>)</a:t>
            </a:r>
          </a:p>
          <a:p>
            <a:pPr eaLnBrk="1" hangingPunct="1">
              <a:buClr>
                <a:srgbClr val="FFCC00"/>
              </a:buClr>
              <a:buSzPct val="80000"/>
              <a:buFontTx/>
              <a:buNone/>
              <a:defRPr/>
            </a:pPr>
            <a:r>
              <a:rPr lang="es-ES_tradnl" altLang="es-AR" sz="1800" dirty="0" smtClean="0">
                <a:latin typeface="+mn-lt"/>
              </a:rPr>
              <a:t>X* = Max. { X = Sum.[ C(x, y)* </a:t>
            </a:r>
            <a:r>
              <a:rPr lang="es-ES_tradnl" altLang="es-AR" sz="1800" dirty="0" smtClean="0">
                <a:solidFill>
                  <a:srgbClr val="FF0000"/>
                </a:solidFill>
                <a:latin typeface="+mn-lt"/>
              </a:rPr>
              <a:t>W (y)</a:t>
            </a:r>
            <a:r>
              <a:rPr lang="es-ES_tradnl" altLang="es-AR" sz="1800" dirty="0" smtClean="0">
                <a:latin typeface="+mn-lt"/>
              </a:rPr>
              <a:t>]} </a:t>
            </a:r>
            <a:r>
              <a:rPr lang="es-ES_tradnl" altLang="es-AR" sz="1800" dirty="0" smtClean="0">
                <a:latin typeface="+mn-lt"/>
                <a:sym typeface="Wingdings" panose="05000000000000000000" pitchFamily="2" charset="2"/>
              </a:rPr>
              <a:t> Beneficio</a:t>
            </a:r>
            <a:endParaRPr lang="es-ES_tradnl" altLang="es-AR" sz="1800" dirty="0" smtClean="0">
              <a:latin typeface="+mn-lt"/>
            </a:endParaRPr>
          </a:p>
          <a:p>
            <a:pPr eaLnBrk="1" hangingPunct="1">
              <a:buClr>
                <a:srgbClr val="FFCC00"/>
              </a:buClr>
              <a:buSzPct val="80000"/>
              <a:buFontTx/>
              <a:buNone/>
              <a:defRPr/>
            </a:pPr>
            <a:r>
              <a:rPr lang="es-ES_tradnl" altLang="es-AR" sz="1800" dirty="0" smtClean="0">
                <a:latin typeface="+mn-lt"/>
              </a:rPr>
              <a:t>X* = Min. { X = Sum.[ C(x, y)* </a:t>
            </a:r>
            <a:r>
              <a:rPr lang="es-ES_tradnl" altLang="es-AR" sz="1800" dirty="0" smtClean="0">
                <a:solidFill>
                  <a:srgbClr val="FF0000"/>
                </a:solidFill>
                <a:latin typeface="+mn-lt"/>
              </a:rPr>
              <a:t>W (y)]} </a:t>
            </a:r>
            <a:r>
              <a:rPr lang="es-ES_tradnl" altLang="es-AR" sz="1800" dirty="0" smtClean="0">
                <a:latin typeface="+mn-lt"/>
                <a:sym typeface="Wingdings" panose="05000000000000000000" pitchFamily="2" charset="2"/>
              </a:rPr>
              <a:t> Costo</a:t>
            </a:r>
          </a:p>
        </p:txBody>
      </p:sp>
      <p:sp>
        <p:nvSpPr>
          <p:cNvPr id="6" name="Título 1"/>
          <p:cNvSpPr txBox="1">
            <a:spLocks/>
          </p:cNvSpPr>
          <p:nvPr/>
        </p:nvSpPr>
        <p:spPr bwMode="auto">
          <a:xfrm>
            <a:off x="607540" y="254858"/>
            <a:ext cx="9592916" cy="38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algn="ctr" rtl="0" fontAlgn="base">
              <a:lnSpc>
                <a:spcPct val="90000"/>
              </a:lnSpc>
              <a:spcBef>
                <a:spcPct val="0"/>
              </a:spcBef>
              <a:spcAft>
                <a:spcPct val="0"/>
              </a:spcAft>
              <a:defRPr sz="60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l" eaLnBrk="1" hangingPunct="1"/>
            <a:r>
              <a:rPr lang="es-ES" sz="2400" b="1" dirty="0" smtClean="0"/>
              <a:t>TEORÍA DE LAS DECISIONES </a:t>
            </a:r>
            <a:r>
              <a:rPr lang="es-ES" sz="2400" dirty="0" smtClean="0"/>
              <a:t>| UNIVERSO INCIERTO</a:t>
            </a:r>
            <a:endParaRPr lang="es-ES" sz="2400" dirty="0"/>
          </a:p>
        </p:txBody>
      </p:sp>
      <p:sp>
        <p:nvSpPr>
          <p:cNvPr id="7" name="Marcador de contenido 2"/>
          <p:cNvSpPr txBox="1">
            <a:spLocks/>
          </p:cNvSpPr>
          <p:nvPr/>
        </p:nvSpPr>
        <p:spPr bwMode="auto">
          <a:xfrm>
            <a:off x="607540" y="816724"/>
            <a:ext cx="10673036" cy="60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ctr" rtl="0" fontAlgn="base">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fontAlgn="base">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fontAlgn="base">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lnSpc>
                <a:spcPct val="120000"/>
              </a:lnSpc>
            </a:pPr>
            <a:r>
              <a:rPr lang="es-ES" dirty="0" smtClean="0"/>
              <a:t>CRITERIOS DE RACIONALIDAD LIMITADA</a:t>
            </a:r>
            <a:endParaRPr lang="es-ES" dirty="0"/>
          </a:p>
        </p:txBody>
      </p:sp>
      <p:graphicFrame>
        <p:nvGraphicFramePr>
          <p:cNvPr id="2" name="Tabla 1"/>
          <p:cNvGraphicFramePr>
            <a:graphicFrameLocks noGrp="1"/>
          </p:cNvGraphicFramePr>
          <p:nvPr>
            <p:extLst>
              <p:ext uri="{D42A27DB-BD31-4B8C-83A1-F6EECF244321}">
                <p14:modId xmlns:p14="http://schemas.microsoft.com/office/powerpoint/2010/main" val="385427493"/>
              </p:ext>
            </p:extLst>
          </p:nvPr>
        </p:nvGraphicFramePr>
        <p:xfrm>
          <a:off x="1559496" y="2879031"/>
          <a:ext cx="5003801" cy="1228725"/>
        </p:xfrm>
        <a:graphic>
          <a:graphicData uri="http://schemas.openxmlformats.org/drawingml/2006/table">
            <a:tbl>
              <a:tblPr firstRow="1" bandRow="1">
                <a:tableStyleId>{5C22544A-7EE6-4342-B048-85BDC9FD1C3A}</a:tableStyleId>
              </a:tblPr>
              <a:tblGrid>
                <a:gridCol w="977280"/>
                <a:gridCol w="761517"/>
                <a:gridCol w="761517"/>
                <a:gridCol w="761517"/>
                <a:gridCol w="761517"/>
                <a:gridCol w="980453"/>
              </a:tblGrid>
              <a:tr h="390525">
                <a:tc>
                  <a:txBody>
                    <a:bodyPr/>
                    <a:lstStyle/>
                    <a:p>
                      <a:pPr algn="l" rtl="0" fontAlgn="ctr"/>
                      <a:r>
                        <a:rPr lang="es-ES" sz="1600" u="none" strike="noStrike" dirty="0">
                          <a:effectLst/>
                        </a:rPr>
                        <a:t>Productos</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H1</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H2</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H3</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H4</a:t>
                      </a:r>
                      <a:endParaRPr lang="es-ES" sz="1600" b="1" i="0" u="none" strike="noStrike" dirty="0">
                        <a:solidFill>
                          <a:srgbClr val="FFFFFF"/>
                        </a:solidFill>
                        <a:effectLst/>
                        <a:latin typeface="Calibri" panose="020F0502020204030204" pitchFamily="34" charset="0"/>
                      </a:endParaRPr>
                    </a:p>
                  </a:txBody>
                  <a:tcPr marL="9525" marR="9525" marT="9525" marB="0" anchor="ctr"/>
                </a:tc>
                <a:tc>
                  <a:txBody>
                    <a:bodyPr/>
                    <a:lstStyle/>
                    <a:p>
                      <a:pPr algn="ctr" rtl="0" fontAlgn="ctr"/>
                      <a:r>
                        <a:rPr lang="es-ES" sz="1100" u="none" strike="noStrike" dirty="0" smtClean="0">
                          <a:effectLst/>
                        </a:rPr>
                        <a:t>Laplace </a:t>
                      </a:r>
                      <a:r>
                        <a:rPr lang="es-ES" sz="1100" u="none" strike="noStrike" dirty="0">
                          <a:effectLst/>
                        </a:rPr>
                        <a:t>- Igual probabilidad</a:t>
                      </a:r>
                      <a:endParaRPr lang="es-ES" sz="1100" b="1" i="0" u="none" strike="noStrike" dirty="0">
                        <a:solidFill>
                          <a:srgbClr val="FFFFFF"/>
                        </a:solidFill>
                        <a:effectLst/>
                        <a:latin typeface="Calibri" panose="020F0502020204030204" pitchFamily="34" charset="0"/>
                      </a:endParaRPr>
                    </a:p>
                  </a:txBody>
                  <a:tcPr marL="9525" marR="9525" marT="9525" marB="0" anchor="ctr"/>
                </a:tc>
              </a:tr>
              <a:tr h="285750">
                <a:tc>
                  <a:txBody>
                    <a:bodyPr/>
                    <a:lstStyle/>
                    <a:p>
                      <a:pPr algn="l" rtl="0" fontAlgn="ctr"/>
                      <a:r>
                        <a:rPr lang="es-ES" sz="1600" u="none" strike="noStrike" dirty="0">
                          <a:effectLst/>
                        </a:rPr>
                        <a:t>A</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300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350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400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450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solidFill>
                            <a:srgbClr val="FF0000"/>
                          </a:solidFill>
                          <a:effectLst/>
                        </a:rPr>
                        <a:t>375</a:t>
                      </a:r>
                      <a:endParaRPr lang="es-ES" sz="1600" b="0" i="0" u="none" strike="noStrike" dirty="0">
                        <a:solidFill>
                          <a:srgbClr val="FF0000"/>
                        </a:solidFill>
                        <a:effectLst/>
                        <a:latin typeface="Calibri" panose="020F0502020204030204" pitchFamily="34" charset="0"/>
                      </a:endParaRPr>
                    </a:p>
                  </a:txBody>
                  <a:tcPr marL="9525" marR="9525" marT="9525" marB="0" anchor="ctr"/>
                </a:tc>
              </a:tr>
              <a:tr h="276225">
                <a:tc>
                  <a:txBody>
                    <a:bodyPr/>
                    <a:lstStyle/>
                    <a:p>
                      <a:pPr algn="l" rtl="0" fontAlgn="ctr"/>
                      <a:r>
                        <a:rPr lang="es-ES" sz="1600" u="none" strike="noStrike">
                          <a:effectLst/>
                        </a:rPr>
                        <a:t>B</a:t>
                      </a:r>
                      <a:endParaRPr lang="es-E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350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400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600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800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537.5</a:t>
                      </a:r>
                      <a:endParaRPr lang="es-ES" sz="1600" b="0" i="0" u="none" strike="noStrike" dirty="0">
                        <a:solidFill>
                          <a:srgbClr val="000000"/>
                        </a:solidFill>
                        <a:effectLst/>
                        <a:latin typeface="Calibri" panose="020F0502020204030204" pitchFamily="34" charset="0"/>
                      </a:endParaRPr>
                    </a:p>
                  </a:txBody>
                  <a:tcPr marL="9525" marR="9525" marT="9525" marB="0" anchor="ctr"/>
                </a:tc>
              </a:tr>
              <a:tr h="276225">
                <a:tc>
                  <a:txBody>
                    <a:bodyPr/>
                    <a:lstStyle/>
                    <a:p>
                      <a:pPr algn="l" rtl="0" fontAlgn="ctr"/>
                      <a:r>
                        <a:rPr lang="es-ES" sz="1600" u="none" strike="noStrike" dirty="0">
                          <a:effectLst/>
                        </a:rPr>
                        <a:t>C</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600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600</a:t>
                      </a:r>
                      <a:endParaRPr lang="es-E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a:effectLst/>
                        </a:rPr>
                        <a:t>900</a:t>
                      </a:r>
                      <a:endParaRPr lang="es-ES" sz="16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effectLst/>
                        </a:rPr>
                        <a:t>1200</a:t>
                      </a:r>
                      <a:endParaRPr lang="es-ES"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rtl="0" fontAlgn="ctr"/>
                      <a:r>
                        <a:rPr lang="es-ES" sz="1600" u="none" strike="noStrike" dirty="0">
                          <a:solidFill>
                            <a:srgbClr val="00B050"/>
                          </a:solidFill>
                          <a:effectLst/>
                        </a:rPr>
                        <a:t>825</a:t>
                      </a:r>
                      <a:endParaRPr lang="es-ES" sz="1600" b="0" i="0" u="none" strike="noStrike" dirty="0">
                        <a:solidFill>
                          <a:srgbClr val="00B050"/>
                        </a:solidFill>
                        <a:effectLst/>
                        <a:latin typeface="Calibri" panose="020F0502020204030204" pitchFamily="34" charset="0"/>
                      </a:endParaRPr>
                    </a:p>
                  </a:txBody>
                  <a:tcPr marL="9525" marR="9525" marT="9525" marB="0" anchor="ctr"/>
                </a:tc>
              </a:tr>
            </a:tbl>
          </a:graphicData>
        </a:graphic>
      </p:graphicFrame>
      <p:sp>
        <p:nvSpPr>
          <p:cNvPr id="8" name="Rectangle 4"/>
          <p:cNvSpPr>
            <a:spLocks noChangeArrowheads="1"/>
          </p:cNvSpPr>
          <p:nvPr/>
        </p:nvSpPr>
        <p:spPr bwMode="auto">
          <a:xfrm>
            <a:off x="1559496" y="4335765"/>
            <a:ext cx="5904656"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marL="457200"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eaLnBrk="1" hangingPunct="1">
              <a:buClr>
                <a:schemeClr val="accent2"/>
              </a:buClr>
              <a:buSzPct val="80000"/>
              <a:buNone/>
              <a:defRPr/>
            </a:pPr>
            <a:r>
              <a:rPr lang="es-ES" altLang="es-AR" sz="2400" b="1" dirty="0" smtClean="0">
                <a:latin typeface="+mn-lt"/>
              </a:rPr>
              <a:t>Crítica: </a:t>
            </a:r>
            <a:r>
              <a:rPr lang="es-ES" altLang="es-AR" sz="2400" dirty="0" smtClean="0">
                <a:latin typeface="+mn-lt"/>
              </a:rPr>
              <a:t>la </a:t>
            </a:r>
            <a:r>
              <a:rPr lang="es-ES" altLang="es-AR" sz="2400" dirty="0" err="1" smtClean="0">
                <a:latin typeface="+mn-lt"/>
              </a:rPr>
              <a:t>equipobabilidad</a:t>
            </a:r>
            <a:r>
              <a:rPr lang="es-ES" altLang="es-AR" sz="2400" dirty="0" smtClean="0">
                <a:latin typeface="+mn-lt"/>
              </a:rPr>
              <a:t> no </a:t>
            </a:r>
            <a:r>
              <a:rPr lang="es-ES" altLang="es-AR" sz="2400" dirty="0" err="1" smtClean="0">
                <a:latin typeface="+mn-lt"/>
              </a:rPr>
              <a:t>simpre</a:t>
            </a:r>
            <a:r>
              <a:rPr lang="es-ES" altLang="es-AR" sz="2400" dirty="0" smtClean="0">
                <a:latin typeface="+mn-lt"/>
              </a:rPr>
              <a:t> es real.</a:t>
            </a:r>
          </a:p>
          <a:p>
            <a:pPr marL="0" indent="0" eaLnBrk="1" hangingPunct="1">
              <a:buClr>
                <a:schemeClr val="accent2"/>
              </a:buClr>
              <a:buSzPct val="80000"/>
              <a:buNone/>
              <a:defRPr/>
            </a:pPr>
            <a:r>
              <a:rPr lang="es-ES" altLang="es-AR" sz="2400" b="1" dirty="0" smtClean="0">
                <a:latin typeface="+mn-lt"/>
                <a:sym typeface="Wingdings" panose="05000000000000000000" pitchFamily="2" charset="2"/>
              </a:rPr>
              <a:t>Mejora: </a:t>
            </a:r>
            <a:r>
              <a:rPr lang="es-ES" altLang="es-AR" sz="2400" dirty="0" smtClean="0">
                <a:latin typeface="+mn-lt"/>
                <a:sym typeface="Wingdings" panose="05000000000000000000" pitchFamily="2" charset="2"/>
              </a:rPr>
              <a:t>incorporar la desviación standard para un caso de empate.</a:t>
            </a:r>
            <a:endParaRPr lang="es-ES_tradnl" altLang="es-AR" sz="1800" dirty="0" smtClean="0">
              <a:latin typeface="+mn-lt"/>
              <a:sym typeface="Wingdings" panose="05000000000000000000" pitchFamily="2" charset="2"/>
            </a:endParaRPr>
          </a:p>
        </p:txBody>
      </p:sp>
      <p:sp>
        <p:nvSpPr>
          <p:cNvPr id="3" name="Rectángulo 2"/>
          <p:cNvSpPr/>
          <p:nvPr/>
        </p:nvSpPr>
        <p:spPr>
          <a:xfrm>
            <a:off x="7752184" y="2204864"/>
            <a:ext cx="3744416" cy="3416320"/>
          </a:xfrm>
          <a:prstGeom prst="rect">
            <a:avLst/>
          </a:prstGeom>
        </p:spPr>
        <p:txBody>
          <a:bodyPr wrap="square">
            <a:spAutoFit/>
          </a:bodyPr>
          <a:lstStyle/>
          <a:p>
            <a:r>
              <a:rPr lang="es-ES_tradnl" altLang="es-AR" b="1" dirty="0">
                <a:solidFill>
                  <a:srgbClr val="FF0000"/>
                </a:solidFill>
              </a:rPr>
              <a:t>W (y</a:t>
            </a:r>
            <a:r>
              <a:rPr lang="es-ES_tradnl" altLang="es-AR" b="1" dirty="0" smtClean="0">
                <a:solidFill>
                  <a:srgbClr val="FF0000"/>
                </a:solidFill>
              </a:rPr>
              <a:t>):  </a:t>
            </a:r>
            <a:r>
              <a:rPr lang="es-ES_tradnl" altLang="es-AR" dirty="0" smtClean="0"/>
              <a:t>es la probabilidad de ocurrencia del evento. La misma se calcula como 1 dividido la cantidad total de estados de la naturaleza posibles. </a:t>
            </a:r>
          </a:p>
          <a:p>
            <a:r>
              <a:rPr lang="es-ES_tradnl" altLang="es-AR" b="1" dirty="0" smtClean="0"/>
              <a:t>Ejemplo: </a:t>
            </a:r>
            <a:r>
              <a:rPr lang="es-ES_tradnl" altLang="es-AR" dirty="0" smtClean="0"/>
              <a:t>1 / 4 = 0,25. 0,25 es la probabilidad de ocurrencia de cada estado H.</a:t>
            </a:r>
          </a:p>
          <a:p>
            <a:endParaRPr lang="es-ES_tradnl" dirty="0"/>
          </a:p>
          <a:p>
            <a:r>
              <a:rPr lang="es-ES_tradnl" b="1" dirty="0" smtClean="0"/>
              <a:t>En resumen:</a:t>
            </a:r>
            <a:r>
              <a:rPr lang="es-ES_tradnl" dirty="0" smtClean="0"/>
              <a:t> es lo mismo que calcular el valor promedio de todos los valores de la fila.</a:t>
            </a:r>
            <a:endParaRPr lang="es-E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83981E3D-B351-45E5-B912-39FC08C78317}" type="slidenum">
              <a:rPr lang="es-ES" altLang="es-AR" sz="1400">
                <a:latin typeface="Arial" panose="020B0604020202020204" pitchFamily="34" charset="0"/>
              </a:rPr>
              <a:pPr>
                <a:lnSpc>
                  <a:spcPct val="100000"/>
                </a:lnSpc>
                <a:spcBef>
                  <a:spcPct val="0"/>
                </a:spcBef>
                <a:buFontTx/>
                <a:buNone/>
              </a:pPr>
              <a:t>8</a:t>
            </a:fld>
            <a:endParaRPr lang="es-ES" altLang="es-AR" sz="1400">
              <a:latin typeface="Arial" panose="020B0604020202020204" pitchFamily="34" charset="0"/>
            </a:endParaRPr>
          </a:p>
        </p:txBody>
      </p:sp>
      <p:sp>
        <p:nvSpPr>
          <p:cNvPr id="26627" name="Rectangle 2"/>
          <p:cNvSpPr>
            <a:spLocks noChangeArrowheads="1"/>
          </p:cNvSpPr>
          <p:nvPr/>
        </p:nvSpPr>
        <p:spPr bwMode="auto">
          <a:xfrm>
            <a:off x="1703512" y="1628800"/>
            <a:ext cx="8893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_tradnl" altLang="es-AR" sz="3600" b="1" dirty="0" smtClean="0">
                <a:solidFill>
                  <a:srgbClr val="FF0000"/>
                </a:solidFill>
                <a:latin typeface="Arial" panose="020B0604020202020204" pitchFamily="34" charset="0"/>
              </a:rPr>
              <a:t>EJEMPLO 6</a:t>
            </a:r>
            <a:r>
              <a:rPr lang="es-ES_tradnl" altLang="es-AR" sz="3600" b="1" dirty="0" smtClean="0">
                <a:solidFill>
                  <a:schemeClr val="tx2"/>
                </a:solidFill>
                <a:latin typeface="Arial" panose="020B0604020202020204" pitchFamily="34" charset="0"/>
              </a:rPr>
              <a:t> </a:t>
            </a:r>
            <a:endParaRPr lang="es-ES" altLang="es-AR" sz="3600" b="1" dirty="0">
              <a:solidFill>
                <a:schemeClr val="tx2"/>
              </a:solidFill>
              <a:latin typeface="Arial" panose="020B0604020202020204" pitchFamily="34" charset="0"/>
            </a:endParaRPr>
          </a:p>
        </p:txBody>
      </p:sp>
      <p:sp>
        <p:nvSpPr>
          <p:cNvPr id="2" name="1 Rectángulo"/>
          <p:cNvSpPr/>
          <p:nvPr/>
        </p:nvSpPr>
        <p:spPr>
          <a:xfrm>
            <a:off x="1936875" y="2116130"/>
            <a:ext cx="8426450" cy="3785652"/>
          </a:xfrm>
          <a:prstGeom prst="rect">
            <a:avLst/>
          </a:prstGeom>
        </p:spPr>
        <p:txBody>
          <a:bodyPr>
            <a:spAutoFit/>
          </a:bodyPr>
          <a:lstStyle/>
          <a:p>
            <a:pPr lvl="1" eaLnBrk="1" hangingPunct="1">
              <a:defRPr/>
            </a:pPr>
            <a:r>
              <a:rPr lang="es-ES" sz="1400" dirty="0">
                <a:latin typeface="Arial" charset="0"/>
              </a:rPr>
              <a:t> </a:t>
            </a:r>
            <a:endParaRPr lang="es-AR" sz="1400" dirty="0">
              <a:latin typeface="Arial" charset="0"/>
            </a:endParaRPr>
          </a:p>
          <a:p>
            <a:pPr marL="0" lvl="1" eaLnBrk="1" hangingPunct="1">
              <a:defRPr/>
            </a:pPr>
            <a:r>
              <a:rPr lang="es-AR" sz="1600" dirty="0">
                <a:latin typeface="Arial" charset="0"/>
              </a:rPr>
              <a:t>Un comerciante mayorista dedicado a la compraventa de productos, desea determinar la cantidad a encargar diariamente a su proveedor. Conoce que la demanda puede ser de 100, 200, o 300 unidades por día. Cada unidad tiene $</a:t>
            </a:r>
            <a:r>
              <a:rPr lang="es-AR" sz="1600" dirty="0" smtClean="0">
                <a:latin typeface="Arial" charset="0"/>
              </a:rPr>
              <a:t>50 </a:t>
            </a:r>
            <a:r>
              <a:rPr lang="es-AR" sz="1600" dirty="0">
                <a:latin typeface="Arial" charset="0"/>
              </a:rPr>
              <a:t>de costo de adquisición y el precio de venta asciende a $ 120</a:t>
            </a:r>
            <a:r>
              <a:rPr lang="es-AR" sz="1600" dirty="0" smtClean="0">
                <a:latin typeface="Arial" charset="0"/>
              </a:rPr>
              <a:t>.  </a:t>
            </a:r>
            <a:r>
              <a:rPr lang="es-AR" sz="1600" dirty="0">
                <a:latin typeface="Arial" charset="0"/>
              </a:rPr>
              <a:t>Por la naturaleza del producto, si en el día adquiere una cantidad menor a la demandada no puede volver a comprar y las unidades sobrantes al final del día son desechadas</a:t>
            </a:r>
            <a:r>
              <a:rPr lang="es-AR" sz="1600" dirty="0" smtClean="0">
                <a:latin typeface="Arial" charset="0"/>
              </a:rPr>
              <a:t>. </a:t>
            </a:r>
            <a:endParaRPr lang="es-AR" sz="1600" dirty="0">
              <a:latin typeface="Arial" charset="0"/>
            </a:endParaRPr>
          </a:p>
          <a:p>
            <a:pPr marL="0" lvl="1" eaLnBrk="1" hangingPunct="1">
              <a:defRPr/>
            </a:pPr>
            <a:r>
              <a:rPr lang="es-AR" sz="1600" dirty="0">
                <a:latin typeface="Arial" charset="0"/>
              </a:rPr>
              <a:t>Se solicita: </a:t>
            </a:r>
          </a:p>
          <a:p>
            <a:pPr lvl="1" indent="-457200" eaLnBrk="1" hangingPunct="1">
              <a:buFontTx/>
              <a:buAutoNum type="alphaLcParenR"/>
              <a:defRPr/>
            </a:pPr>
            <a:r>
              <a:rPr lang="es-AR" sz="1600" dirty="0">
                <a:latin typeface="Arial" charset="0"/>
              </a:rPr>
              <a:t>Definir las variables para este problema y clasificarlas. </a:t>
            </a:r>
          </a:p>
          <a:p>
            <a:pPr lvl="1" indent="-457200" eaLnBrk="1" hangingPunct="1">
              <a:buFontTx/>
              <a:buAutoNum type="alphaLcParenR"/>
              <a:defRPr/>
            </a:pPr>
            <a:r>
              <a:rPr lang="es-AR" sz="1600" dirty="0">
                <a:latin typeface="Arial" charset="0"/>
              </a:rPr>
              <a:t>Enunciar la función de compensaciones. </a:t>
            </a:r>
          </a:p>
          <a:p>
            <a:pPr lvl="1" indent="-457200" eaLnBrk="1" hangingPunct="1">
              <a:buFontTx/>
              <a:buAutoNum type="alphaLcParenR"/>
              <a:defRPr/>
            </a:pPr>
            <a:r>
              <a:rPr lang="es-AR" sz="1600" dirty="0">
                <a:latin typeface="Arial" charset="0"/>
              </a:rPr>
              <a:t>Considerando que no tiene datos respecto a la probabilidad de la demanda, determinar la alternativa optima, aplicando los criterios de decisión adecuados para cada caso. </a:t>
            </a:r>
          </a:p>
          <a:p>
            <a:pPr lvl="1" indent="-457200" eaLnBrk="1" hangingPunct="1">
              <a:buFontTx/>
              <a:buAutoNum type="alphaLcParenR"/>
              <a:defRPr/>
            </a:pPr>
            <a:r>
              <a:rPr lang="es-AR" sz="1600" dirty="0">
                <a:latin typeface="Arial" charset="0"/>
              </a:rPr>
              <a:t>Enunciar la función de decisión y la decisión optima en cada criterio que utiliza. </a:t>
            </a:r>
          </a:p>
          <a:p>
            <a:pPr marL="0" lvl="1" eaLnBrk="1" hangingPunct="1">
              <a:defRPr/>
            </a:pPr>
            <a:r>
              <a:rPr lang="es-AR" sz="1600" dirty="0">
                <a:latin typeface="Arial" charset="0"/>
              </a:rPr>
              <a:t> </a:t>
            </a:r>
          </a:p>
        </p:txBody>
      </p:sp>
      <p:sp>
        <p:nvSpPr>
          <p:cNvPr id="5" name="Título 1"/>
          <p:cNvSpPr txBox="1">
            <a:spLocks/>
          </p:cNvSpPr>
          <p:nvPr/>
        </p:nvSpPr>
        <p:spPr bwMode="auto">
          <a:xfrm>
            <a:off x="607540" y="254858"/>
            <a:ext cx="9592916" cy="38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algn="ctr" rtl="0" fontAlgn="base">
              <a:lnSpc>
                <a:spcPct val="90000"/>
              </a:lnSpc>
              <a:spcBef>
                <a:spcPct val="0"/>
              </a:spcBef>
              <a:spcAft>
                <a:spcPct val="0"/>
              </a:spcAft>
              <a:defRPr sz="60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l" eaLnBrk="1" hangingPunct="1"/>
            <a:r>
              <a:rPr lang="es-ES" sz="2400" b="1" dirty="0" smtClean="0"/>
              <a:t>TEORÍA DE LAS DECISIONES </a:t>
            </a:r>
            <a:r>
              <a:rPr lang="es-ES" sz="2400" dirty="0" smtClean="0"/>
              <a:t>| UNIVERSO INCIERTO</a:t>
            </a:r>
            <a:endParaRPr lang="es-ES" sz="2400" dirty="0"/>
          </a:p>
        </p:txBody>
      </p:sp>
      <p:sp>
        <p:nvSpPr>
          <p:cNvPr id="6" name="Marcador de contenido 2"/>
          <p:cNvSpPr txBox="1">
            <a:spLocks/>
          </p:cNvSpPr>
          <p:nvPr/>
        </p:nvSpPr>
        <p:spPr bwMode="auto">
          <a:xfrm>
            <a:off x="607540" y="871963"/>
            <a:ext cx="5488460" cy="60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ctr" rtl="0" fontAlgn="base">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fontAlgn="base">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fontAlgn="base">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lnSpc>
                <a:spcPct val="120000"/>
              </a:lnSpc>
            </a:pPr>
            <a:r>
              <a:rPr lang="es-ES" dirty="0" smtClean="0"/>
              <a:t>EJERCICIOS DE EJEMPLO</a:t>
            </a:r>
            <a:endParaRPr lang="es-E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5 Marcador de número de diapositiva"/>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EDD4FE3C-E30E-4FF3-834C-6FC86C33BA4F}" type="slidenum">
              <a:rPr lang="es-ES" altLang="es-AR" sz="1400">
                <a:latin typeface="Arial" panose="020B0604020202020204" pitchFamily="34" charset="0"/>
              </a:rPr>
              <a:pPr>
                <a:lnSpc>
                  <a:spcPct val="100000"/>
                </a:lnSpc>
                <a:spcBef>
                  <a:spcPct val="0"/>
                </a:spcBef>
                <a:buFontTx/>
                <a:buNone/>
              </a:pPr>
              <a:t>9</a:t>
            </a:fld>
            <a:endParaRPr lang="es-ES" altLang="es-AR" sz="1400">
              <a:latin typeface="Arial" panose="020B0604020202020204" pitchFamily="34" charset="0"/>
            </a:endParaRPr>
          </a:p>
        </p:txBody>
      </p:sp>
      <p:sp>
        <p:nvSpPr>
          <p:cNvPr id="2" name="1 Rectángulo"/>
          <p:cNvSpPr/>
          <p:nvPr/>
        </p:nvSpPr>
        <p:spPr>
          <a:xfrm>
            <a:off x="1919536" y="1700808"/>
            <a:ext cx="8291513" cy="4001095"/>
          </a:xfrm>
          <a:prstGeom prst="rect">
            <a:avLst/>
          </a:prstGeom>
        </p:spPr>
        <p:txBody>
          <a:bodyPr>
            <a:spAutoFit/>
          </a:bodyPr>
          <a:lstStyle/>
          <a:p>
            <a:pPr lvl="1" eaLnBrk="1" hangingPunct="1">
              <a:defRPr/>
            </a:pPr>
            <a:r>
              <a:rPr lang="es-ES" sz="1400" dirty="0">
                <a:latin typeface="Arial" charset="0"/>
              </a:rPr>
              <a:t> </a:t>
            </a:r>
            <a:endParaRPr lang="es-AR" sz="1400" dirty="0">
              <a:latin typeface="Arial" charset="0"/>
            </a:endParaRPr>
          </a:p>
          <a:p>
            <a:pPr marL="0" lvl="1" eaLnBrk="1" hangingPunct="1">
              <a:defRPr/>
            </a:pPr>
            <a:r>
              <a:rPr lang="es-ES" sz="1600" dirty="0"/>
              <a:t>Una fábrica de carburadores que provee a distintos negocios mayoristas y minoristas, desea conocer la cantidad a producir mensualmente a mínimo costo. El costo de cada producto es de $180.-. Si la demanda excede a lo producido debe agregarse un turno de trabajo adicional que incrementa el costo de producción en un 20%. Si la producción es mayor a la demanda, las unidades sobrantes generan un costo de almacenamiento de $8.- por unidad por mes. La demanda mensual de carburadores puede asumir los siguientes valores: 1.000, 1500, 2.000 o 2500 unidades. Por una cuestión de producción y de capacidad de producción de cada célula se realizan producciones en lotes de 750 unidades.</a:t>
            </a:r>
            <a:r>
              <a:rPr lang="es-ES" sz="1600" dirty="0">
                <a:latin typeface="Arial" charset="0"/>
              </a:rPr>
              <a:t>. </a:t>
            </a:r>
            <a:endParaRPr lang="es-AR" sz="1600" dirty="0">
              <a:latin typeface="Arial" charset="0"/>
            </a:endParaRPr>
          </a:p>
          <a:p>
            <a:pPr eaLnBrk="1" hangingPunct="1">
              <a:defRPr/>
            </a:pPr>
            <a:r>
              <a:rPr lang="es-ES" sz="1600" dirty="0">
                <a:latin typeface="Arial" charset="0"/>
              </a:rPr>
              <a:t>Se solicita:</a:t>
            </a:r>
            <a:endParaRPr lang="es-AR" sz="1600" dirty="0">
              <a:latin typeface="Arial" charset="0"/>
            </a:endParaRPr>
          </a:p>
          <a:p>
            <a:pPr marL="457200" indent="-457200" eaLnBrk="1" hangingPunct="1">
              <a:buFont typeface="+mj-lt"/>
              <a:buAutoNum type="alphaLcParenR"/>
              <a:defRPr/>
            </a:pPr>
            <a:r>
              <a:rPr lang="es-ES" sz="1600" dirty="0">
                <a:latin typeface="Arial" charset="0"/>
              </a:rPr>
              <a:t>Definir las variables para este problema y clasificarlas.</a:t>
            </a:r>
          </a:p>
          <a:p>
            <a:pPr marL="457200" indent="-457200" eaLnBrk="1" hangingPunct="1">
              <a:buFont typeface="+mj-lt"/>
              <a:buAutoNum type="alphaLcParenR"/>
              <a:defRPr/>
            </a:pPr>
            <a:r>
              <a:rPr lang="es-ES" sz="1600" dirty="0"/>
              <a:t>Enunciar la función de compensaciones.</a:t>
            </a:r>
          </a:p>
          <a:p>
            <a:pPr marL="457200" indent="-457200" eaLnBrk="1" hangingPunct="1">
              <a:buFont typeface="+mj-lt"/>
              <a:buAutoNum type="alphaLcParenR"/>
              <a:defRPr/>
            </a:pPr>
            <a:r>
              <a:rPr lang="es-ES" sz="1600" dirty="0"/>
              <a:t>Armar la matriz de compensaciones.</a:t>
            </a:r>
          </a:p>
          <a:p>
            <a:pPr marL="457200" indent="-457200" eaLnBrk="1" hangingPunct="1">
              <a:buFont typeface="+mj-lt"/>
              <a:buAutoNum type="alphaLcParenR"/>
              <a:defRPr/>
            </a:pPr>
            <a:r>
              <a:rPr lang="es-ES" sz="1600" dirty="0"/>
              <a:t>Determinar cantidad de carburadores a producir utilizando el criterio de </a:t>
            </a:r>
            <a:r>
              <a:rPr lang="es-ES" sz="1600" dirty="0" err="1"/>
              <a:t>Hurwicz</a:t>
            </a:r>
            <a:r>
              <a:rPr lang="es-ES" sz="1600" dirty="0"/>
              <a:t> u optimismo relativo</a:t>
            </a:r>
            <a:r>
              <a:rPr lang="es-ES" sz="1600" dirty="0">
                <a:latin typeface="Arial" charset="0"/>
              </a:rPr>
              <a:t>.</a:t>
            </a:r>
            <a:endParaRPr lang="es-AR" sz="1600" dirty="0">
              <a:latin typeface="Arial" charset="0"/>
            </a:endParaRPr>
          </a:p>
        </p:txBody>
      </p:sp>
      <p:sp>
        <p:nvSpPr>
          <p:cNvPr id="5" name="Rectangle 2"/>
          <p:cNvSpPr>
            <a:spLocks noChangeArrowheads="1"/>
          </p:cNvSpPr>
          <p:nvPr/>
        </p:nvSpPr>
        <p:spPr bwMode="auto">
          <a:xfrm>
            <a:off x="1618704" y="1328600"/>
            <a:ext cx="88931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s-ES_tradnl" altLang="es-AR" sz="3600" b="1" dirty="0" smtClean="0">
                <a:solidFill>
                  <a:srgbClr val="FF0000"/>
                </a:solidFill>
                <a:latin typeface="Arial" panose="020B0604020202020204" pitchFamily="34" charset="0"/>
              </a:rPr>
              <a:t>EJEMPLO 7 </a:t>
            </a:r>
            <a:r>
              <a:rPr lang="es-ES_tradnl" altLang="es-AR" sz="3600" b="1" dirty="0" smtClean="0">
                <a:solidFill>
                  <a:schemeClr val="tx2"/>
                </a:solidFill>
                <a:latin typeface="Arial" panose="020B0604020202020204" pitchFamily="34" charset="0"/>
              </a:rPr>
              <a:t> </a:t>
            </a:r>
            <a:endParaRPr lang="es-ES" altLang="es-AR" sz="3600" b="1" dirty="0">
              <a:solidFill>
                <a:schemeClr val="tx2"/>
              </a:solidFill>
              <a:latin typeface="Arial" panose="020B0604020202020204" pitchFamily="34" charset="0"/>
            </a:endParaRPr>
          </a:p>
        </p:txBody>
      </p:sp>
      <p:sp>
        <p:nvSpPr>
          <p:cNvPr id="6" name="Título 1"/>
          <p:cNvSpPr txBox="1">
            <a:spLocks/>
          </p:cNvSpPr>
          <p:nvPr/>
        </p:nvSpPr>
        <p:spPr bwMode="auto">
          <a:xfrm>
            <a:off x="607540" y="254858"/>
            <a:ext cx="9592916" cy="382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algn="ctr" rtl="0" fontAlgn="base">
              <a:lnSpc>
                <a:spcPct val="90000"/>
              </a:lnSpc>
              <a:spcBef>
                <a:spcPct val="0"/>
              </a:spcBef>
              <a:spcAft>
                <a:spcPct val="0"/>
              </a:spcAft>
              <a:defRPr sz="60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algn="l" eaLnBrk="1" hangingPunct="1"/>
            <a:r>
              <a:rPr lang="es-ES" sz="2400" b="1" dirty="0" smtClean="0"/>
              <a:t>TEORÍA DE LAS DECISIONES </a:t>
            </a:r>
            <a:r>
              <a:rPr lang="es-ES" sz="2400" dirty="0" smtClean="0"/>
              <a:t>| UNIVERSO INCIERTO</a:t>
            </a:r>
            <a:endParaRPr lang="es-ES" sz="2400" dirty="0"/>
          </a:p>
        </p:txBody>
      </p:sp>
      <p:sp>
        <p:nvSpPr>
          <p:cNvPr id="7" name="Marcador de contenido 2"/>
          <p:cNvSpPr txBox="1">
            <a:spLocks/>
          </p:cNvSpPr>
          <p:nvPr/>
        </p:nvSpPr>
        <p:spPr bwMode="auto">
          <a:xfrm>
            <a:off x="619096" y="910167"/>
            <a:ext cx="5488460" cy="60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ctr" rtl="0" fontAlgn="base">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fontAlgn="base">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fontAlgn="base">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eaLnBrk="1" hangingPunct="1">
              <a:lnSpc>
                <a:spcPct val="120000"/>
              </a:lnSpc>
            </a:pPr>
            <a:r>
              <a:rPr lang="es-ES" dirty="0"/>
              <a:t>EJERCICIOS DE </a:t>
            </a:r>
            <a:r>
              <a:rPr lang="es-ES" dirty="0" smtClean="0"/>
              <a:t>EJEMPLO</a:t>
            </a:r>
            <a:endParaRPr lang="es-E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5057</TotalTime>
  <Words>1147</Words>
  <Application>Microsoft Office PowerPoint</Application>
  <PresentationFormat>Panorámica</PresentationFormat>
  <Paragraphs>302</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Calibri Light</vt:lpstr>
      <vt:lpstr>Wingdings</vt:lpstr>
      <vt:lpstr>Tema de Office</vt:lpstr>
      <vt:lpstr>Teoría de las decisiones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RTConsultores</dc:creator>
  <cp:lastModifiedBy>Guillermo</cp:lastModifiedBy>
  <cp:revision>279</cp:revision>
  <dcterms:created xsi:type="dcterms:W3CDTF">2008-03-18T14:06:37Z</dcterms:created>
  <dcterms:modified xsi:type="dcterms:W3CDTF">2022-08-03T19:47:24Z</dcterms:modified>
</cp:coreProperties>
</file>