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3" r:id="rId5"/>
    <p:sldId id="264" r:id="rId6"/>
    <p:sldId id="269" r:id="rId7"/>
    <p:sldId id="265" r:id="rId8"/>
    <p:sldId id="260" r:id="rId9"/>
    <p:sldId id="266" r:id="rId10"/>
    <p:sldId id="267" r:id="rId11"/>
    <p:sldId id="268" r:id="rId12"/>
    <p:sldId id="261" r:id="rId13"/>
    <p:sldId id="262" r:id="rId1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48D4-3C58-48F0-8DA8-56E52EAAAB97}" type="datetimeFigureOut">
              <a:rPr lang="es-ES" smtClean="0"/>
              <a:t>05/08/2020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00516-670E-453A-9072-6CCE95A30D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5919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48D4-3C58-48F0-8DA8-56E52EAAAB97}" type="datetimeFigureOut">
              <a:rPr lang="es-ES" smtClean="0"/>
              <a:t>05/08/2020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00516-670E-453A-9072-6CCE95A30D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2343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48D4-3C58-48F0-8DA8-56E52EAAAB97}" type="datetimeFigureOut">
              <a:rPr lang="es-ES" smtClean="0"/>
              <a:t>05/08/2020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00516-670E-453A-9072-6CCE95A30D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1467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48D4-3C58-48F0-8DA8-56E52EAAAB97}" type="datetimeFigureOut">
              <a:rPr lang="es-ES" smtClean="0"/>
              <a:t>05/08/2020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00516-670E-453A-9072-6CCE95A30D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260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48D4-3C58-48F0-8DA8-56E52EAAAB97}" type="datetimeFigureOut">
              <a:rPr lang="es-ES" smtClean="0"/>
              <a:t>05/08/2020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00516-670E-453A-9072-6CCE95A30D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7239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48D4-3C58-48F0-8DA8-56E52EAAAB97}" type="datetimeFigureOut">
              <a:rPr lang="es-ES" smtClean="0"/>
              <a:t>05/08/2020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00516-670E-453A-9072-6CCE95A30D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2945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48D4-3C58-48F0-8DA8-56E52EAAAB97}" type="datetimeFigureOut">
              <a:rPr lang="es-ES" smtClean="0"/>
              <a:t>05/08/2020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00516-670E-453A-9072-6CCE95A30D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5069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48D4-3C58-48F0-8DA8-56E52EAAAB97}" type="datetimeFigureOut">
              <a:rPr lang="es-ES" smtClean="0"/>
              <a:t>05/08/2020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00516-670E-453A-9072-6CCE95A30D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6027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48D4-3C58-48F0-8DA8-56E52EAAAB97}" type="datetimeFigureOut">
              <a:rPr lang="es-ES" smtClean="0"/>
              <a:t>05/08/2020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00516-670E-453A-9072-6CCE95A30D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5383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48D4-3C58-48F0-8DA8-56E52EAAAB97}" type="datetimeFigureOut">
              <a:rPr lang="es-ES" smtClean="0"/>
              <a:t>05/08/2020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00516-670E-453A-9072-6CCE95A30D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2246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48D4-3C58-48F0-8DA8-56E52EAAAB97}" type="datetimeFigureOut">
              <a:rPr lang="es-ES" smtClean="0"/>
              <a:t>05/08/2020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00516-670E-453A-9072-6CCE95A30D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3663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448D4-3C58-48F0-8DA8-56E52EAAAB97}" type="datetimeFigureOut">
              <a:rPr lang="es-ES" smtClean="0"/>
              <a:t>05/08/2020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700516-670E-453A-9072-6CCE95A30D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4186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38759" y="409441"/>
            <a:ext cx="9144000" cy="2387600"/>
          </a:xfrm>
        </p:spPr>
        <p:txBody>
          <a:bodyPr/>
          <a:lstStyle/>
          <a:p>
            <a:r>
              <a:rPr lang="es-ES" dirty="0" smtClean="0"/>
              <a:t>Teoría de las decisiones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38759" y="2889116"/>
            <a:ext cx="9144000" cy="1655762"/>
          </a:xfrm>
        </p:spPr>
        <p:txBody>
          <a:bodyPr>
            <a:normAutofit/>
          </a:bodyPr>
          <a:lstStyle/>
          <a:p>
            <a:r>
              <a:rPr lang="es-ES" sz="2800" dirty="0" smtClean="0"/>
              <a:t>Tema: Universo Aleatorio</a:t>
            </a:r>
            <a:endParaRPr lang="es-ES" sz="28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5836" t="5229" r="13075"/>
          <a:stretch/>
        </p:blipFill>
        <p:spPr>
          <a:xfrm rot="16200000">
            <a:off x="4842457" y="2954180"/>
            <a:ext cx="2174792" cy="339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599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840262"/>
            <a:ext cx="10515600" cy="11615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1600" dirty="0" smtClean="0"/>
              <a:t>11. </a:t>
            </a:r>
            <a:r>
              <a:rPr lang="es-ES" sz="1600" dirty="0"/>
              <a:t>Un pequeño supermercado pide semanalmente un tipo especial de yogurt </a:t>
            </a:r>
            <a:r>
              <a:rPr lang="es-ES" sz="1600" dirty="0" smtClean="0"/>
              <a:t>con cereales </a:t>
            </a:r>
            <a:r>
              <a:rPr lang="es-ES" sz="1600" dirty="0"/>
              <a:t>y vitaminas. El encargado de compras ha observado que las </a:t>
            </a:r>
            <a:r>
              <a:rPr lang="es-ES" sz="1600" b="1" dirty="0" smtClean="0"/>
              <a:t>posibles demandas </a:t>
            </a:r>
            <a:r>
              <a:rPr lang="es-ES" sz="1600" b="1" dirty="0"/>
              <a:t>son: 100, 200 </a:t>
            </a:r>
            <a:r>
              <a:rPr lang="es-ES" sz="1600" b="1" dirty="0" err="1"/>
              <a:t>ó</a:t>
            </a:r>
            <a:r>
              <a:rPr lang="es-ES" sz="1600" b="1" dirty="0"/>
              <a:t> 300 unidades</a:t>
            </a:r>
            <a:r>
              <a:rPr lang="es-ES" sz="1600" dirty="0"/>
              <a:t>. El producto </a:t>
            </a:r>
            <a:r>
              <a:rPr lang="es-ES" sz="1600" b="1" dirty="0"/>
              <a:t>cuesta $0,8</a:t>
            </a:r>
            <a:r>
              <a:rPr lang="es-ES" sz="1600" dirty="0"/>
              <a:t> cada uno y </a:t>
            </a:r>
            <a:r>
              <a:rPr lang="es-ES" sz="1600" dirty="0" smtClean="0"/>
              <a:t>se </a:t>
            </a:r>
            <a:r>
              <a:rPr lang="es-ES" sz="1600" b="1" dirty="0" smtClean="0"/>
              <a:t>vende </a:t>
            </a:r>
            <a:r>
              <a:rPr lang="es-ES" sz="1600" b="1" dirty="0"/>
              <a:t>a $1,25 </a:t>
            </a:r>
            <a:r>
              <a:rPr lang="es-ES" sz="1600" dirty="0"/>
              <a:t>por unidad. Los que sobran al final de la semana se pueden </a:t>
            </a:r>
            <a:r>
              <a:rPr lang="es-ES" sz="1600" dirty="0" smtClean="0"/>
              <a:t>devolver, obteniéndose </a:t>
            </a:r>
            <a:r>
              <a:rPr lang="es-ES" sz="1600" dirty="0"/>
              <a:t>un </a:t>
            </a:r>
            <a:r>
              <a:rPr lang="es-ES" sz="1600" b="1" dirty="0"/>
              <a:t>reintegro de $0,60 </a:t>
            </a:r>
            <a:r>
              <a:rPr lang="es-ES" sz="1600" dirty="0"/>
              <a:t>por cada uno. Si durante la semana le </a:t>
            </a:r>
            <a:r>
              <a:rPr lang="es-ES" sz="1600" dirty="0" smtClean="0"/>
              <a:t>faltan productos</a:t>
            </a:r>
            <a:r>
              <a:rPr lang="es-ES" sz="1600" dirty="0"/>
              <a:t>, puede solicitarlos al vendedor en carácter de pedido urgente con </a:t>
            </a:r>
            <a:r>
              <a:rPr lang="es-ES" sz="1600" dirty="0" smtClean="0"/>
              <a:t>un </a:t>
            </a:r>
            <a:r>
              <a:rPr lang="es-ES" sz="1600" b="1" dirty="0" smtClean="0"/>
              <a:t>recargo </a:t>
            </a:r>
            <a:r>
              <a:rPr lang="es-ES" sz="1600" b="1" dirty="0"/>
              <a:t>del 10</a:t>
            </a:r>
            <a:r>
              <a:rPr lang="es-ES" sz="1600" b="1" dirty="0" smtClean="0"/>
              <a:t>%.</a:t>
            </a:r>
            <a:endParaRPr lang="es-ES" sz="1600" dirty="0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838200" y="241559"/>
            <a:ext cx="10515600" cy="5987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400" b="1" smtClean="0"/>
              <a:t>Teoría de las decisiones </a:t>
            </a:r>
            <a:r>
              <a:rPr lang="es-ES" sz="2400" smtClean="0"/>
              <a:t>| Universo Aleatorio</a:t>
            </a:r>
            <a:endParaRPr lang="es-ES" sz="2400" dirty="0"/>
          </a:p>
        </p:txBody>
      </p:sp>
      <p:sp>
        <p:nvSpPr>
          <p:cNvPr id="4" name="Rectángulo 3"/>
          <p:cNvSpPr/>
          <p:nvPr/>
        </p:nvSpPr>
        <p:spPr>
          <a:xfrm>
            <a:off x="838200" y="2138530"/>
            <a:ext cx="492828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AutoNum type="alphaLcParenR"/>
            </a:pPr>
            <a:r>
              <a:rPr lang="es-ES" sz="1200" dirty="0" smtClean="0">
                <a:solidFill>
                  <a:srgbClr val="0070C0"/>
                </a:solidFill>
              </a:rPr>
              <a:t>¿</a:t>
            </a:r>
            <a:r>
              <a:rPr lang="es-ES" sz="1200" dirty="0">
                <a:solidFill>
                  <a:srgbClr val="0070C0"/>
                </a:solidFill>
              </a:rPr>
              <a:t>Cuál sería la decisión óptima según el criterio de </a:t>
            </a:r>
            <a:r>
              <a:rPr lang="es-ES" sz="1200" dirty="0" err="1">
                <a:solidFill>
                  <a:srgbClr val="0070C0"/>
                </a:solidFill>
              </a:rPr>
              <a:t>Wald</a:t>
            </a:r>
            <a:r>
              <a:rPr lang="es-ES" sz="1200" dirty="0">
                <a:solidFill>
                  <a:srgbClr val="0070C0"/>
                </a:solidFill>
              </a:rPr>
              <a:t>? </a:t>
            </a:r>
            <a:endParaRPr lang="es-ES" sz="1200" dirty="0" smtClean="0">
              <a:solidFill>
                <a:srgbClr val="0070C0"/>
              </a:solidFill>
            </a:endParaRPr>
          </a:p>
          <a:p>
            <a:pPr marL="228600" indent="-228600">
              <a:buAutoNum type="alphaLcParenR"/>
            </a:pPr>
            <a:r>
              <a:rPr lang="es-ES" sz="1200" dirty="0" smtClean="0">
                <a:solidFill>
                  <a:srgbClr val="0070C0"/>
                </a:solidFill>
              </a:rPr>
              <a:t>¿</a:t>
            </a:r>
            <a:r>
              <a:rPr lang="es-ES" sz="1200" dirty="0" err="1">
                <a:solidFill>
                  <a:srgbClr val="0070C0"/>
                </a:solidFill>
              </a:rPr>
              <a:t>Hurwicz</a:t>
            </a:r>
            <a:r>
              <a:rPr lang="es-ES" sz="1200" dirty="0" smtClean="0">
                <a:solidFill>
                  <a:srgbClr val="0070C0"/>
                </a:solidFill>
              </a:rPr>
              <a:t>?</a:t>
            </a:r>
          </a:p>
          <a:p>
            <a:pPr marL="228600" indent="-228600">
              <a:buAutoNum type="alphaLcParenR"/>
            </a:pPr>
            <a:r>
              <a:rPr lang="es-ES" sz="1200" dirty="0" smtClean="0">
                <a:solidFill>
                  <a:srgbClr val="0070C0"/>
                </a:solidFill>
              </a:rPr>
              <a:t>¿</a:t>
            </a:r>
            <a:r>
              <a:rPr lang="es-ES" sz="1200" dirty="0" err="1">
                <a:solidFill>
                  <a:srgbClr val="0070C0"/>
                </a:solidFill>
              </a:rPr>
              <a:t>Savage</a:t>
            </a:r>
            <a:r>
              <a:rPr lang="es-ES" sz="1200" dirty="0">
                <a:solidFill>
                  <a:srgbClr val="0070C0"/>
                </a:solidFill>
              </a:rPr>
              <a:t>? </a:t>
            </a:r>
            <a:endParaRPr lang="es-ES" sz="1200" dirty="0" smtClean="0">
              <a:solidFill>
                <a:srgbClr val="0070C0"/>
              </a:solidFill>
            </a:endParaRPr>
          </a:p>
          <a:p>
            <a:pPr marL="228600" indent="-228600">
              <a:buAutoNum type="alphaLcParenR"/>
            </a:pPr>
            <a:r>
              <a:rPr lang="es-ES" sz="1200" dirty="0" smtClean="0">
                <a:solidFill>
                  <a:srgbClr val="0070C0"/>
                </a:solidFill>
              </a:rPr>
              <a:t>¿Laplace / </a:t>
            </a:r>
            <a:r>
              <a:rPr lang="es-ES" sz="1200" dirty="0" err="1" smtClean="0">
                <a:solidFill>
                  <a:srgbClr val="0070C0"/>
                </a:solidFill>
              </a:rPr>
              <a:t>Lagrange</a:t>
            </a:r>
            <a:r>
              <a:rPr lang="es-ES" sz="1200" dirty="0" smtClean="0">
                <a:solidFill>
                  <a:srgbClr val="0070C0"/>
                </a:solidFill>
              </a:rPr>
              <a:t>? </a:t>
            </a:r>
          </a:p>
          <a:p>
            <a:pPr marL="228600" indent="-228600">
              <a:buAutoNum type="alphaLcParenR"/>
            </a:pPr>
            <a:r>
              <a:rPr lang="es-ES" sz="1200" dirty="0" smtClean="0">
                <a:solidFill>
                  <a:srgbClr val="0070C0"/>
                </a:solidFill>
              </a:rPr>
              <a:t>Suponiendo </a:t>
            </a:r>
            <a:r>
              <a:rPr lang="es-ES" sz="1200" dirty="0">
                <a:solidFill>
                  <a:srgbClr val="0070C0"/>
                </a:solidFill>
              </a:rPr>
              <a:t>que la demanda sigue la distribución que se presenta en la tabla ¿Cuántas unidades se deberían </a:t>
            </a:r>
            <a:r>
              <a:rPr lang="es-ES" sz="1200" dirty="0" smtClean="0">
                <a:solidFill>
                  <a:srgbClr val="0070C0"/>
                </a:solidFill>
              </a:rPr>
              <a:t>comprar según Valor Esperado? </a:t>
            </a:r>
          </a:p>
          <a:p>
            <a:pPr marL="228600" indent="-228600">
              <a:buAutoNum type="alphaLcParenR"/>
            </a:pPr>
            <a:r>
              <a:rPr lang="es-ES" sz="1200" dirty="0" smtClean="0"/>
              <a:t>¿</a:t>
            </a:r>
            <a:r>
              <a:rPr lang="es-ES" sz="1200" dirty="0"/>
              <a:t>Hasta cuánto estaría dispuesto a pagar por información perfecta?</a:t>
            </a:r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3021102"/>
              </p:ext>
            </p:extLst>
          </p:nvPr>
        </p:nvGraphicFramePr>
        <p:xfrm>
          <a:off x="6096000" y="2138530"/>
          <a:ext cx="4376349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5632"/>
                <a:gridCol w="1064740"/>
                <a:gridCol w="1046206"/>
                <a:gridCol w="1169771"/>
              </a:tblGrid>
              <a:tr h="167640">
                <a:tc>
                  <a:txBody>
                    <a:bodyPr/>
                    <a:lstStyle/>
                    <a:p>
                      <a:endParaRPr lang="es-ES" sz="1600" dirty="0" smtClean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Demandas en unidades</a:t>
                      </a:r>
                      <a:endParaRPr lang="es-E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sz="1600" dirty="0"/>
                    </a:p>
                  </a:txBody>
                  <a:tcPr/>
                </a:tc>
              </a:tr>
              <a:tr h="16764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Compras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100 (35%)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200 (45%)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300 (20%)</a:t>
                      </a:r>
                      <a:endParaRPr lang="es-ES" sz="1600" dirty="0"/>
                    </a:p>
                  </a:txBody>
                  <a:tcPr/>
                </a:tc>
              </a:tr>
              <a:tr h="268601">
                <a:tc>
                  <a:txBody>
                    <a:bodyPr/>
                    <a:lstStyle/>
                    <a:p>
                      <a:r>
                        <a:rPr lang="es-ES" sz="1600" baseline="0" dirty="0" smtClean="0"/>
                        <a:t>100 u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dirty="0" smtClean="0"/>
                    </a:p>
                  </a:txBody>
                  <a:tcPr/>
                </a:tc>
              </a:tr>
              <a:tr h="268601"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200 u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dirty="0"/>
                    </a:p>
                  </a:txBody>
                  <a:tcPr/>
                </a:tc>
              </a:tr>
              <a:tr h="268601"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300 u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ángulo 6"/>
          <p:cNvSpPr/>
          <p:nvPr/>
        </p:nvSpPr>
        <p:spPr>
          <a:xfrm>
            <a:off x="838200" y="3632751"/>
            <a:ext cx="45575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dirty="0" smtClean="0">
                <a:solidFill>
                  <a:srgbClr val="00B050"/>
                </a:solidFill>
              </a:rPr>
              <a:t>DEFINICIÓN DE VARIABLES</a:t>
            </a:r>
          </a:p>
          <a:p>
            <a:r>
              <a:rPr lang="es-ES" sz="1200" dirty="0" smtClean="0"/>
              <a:t>Variables de decisión Xi = volumen de compra semanal</a:t>
            </a:r>
          </a:p>
          <a:p>
            <a:r>
              <a:rPr lang="es-ES" sz="1200" dirty="0" smtClean="0"/>
              <a:t>Estados de la naturaleza </a:t>
            </a:r>
            <a:r>
              <a:rPr lang="es-ES" sz="1200" dirty="0" err="1" smtClean="0"/>
              <a:t>Yi</a:t>
            </a:r>
            <a:r>
              <a:rPr lang="es-ES" sz="1200" dirty="0" smtClean="0"/>
              <a:t> = posibles demandas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838200" y="4388308"/>
            <a:ext cx="455758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dirty="0" smtClean="0">
                <a:solidFill>
                  <a:srgbClr val="00B050"/>
                </a:solidFill>
              </a:rPr>
              <a:t>FUNCIONES DE COMPENSACIONES</a:t>
            </a:r>
          </a:p>
          <a:p>
            <a:r>
              <a:rPr lang="es-ES" sz="1200" dirty="0" smtClean="0"/>
              <a:t>1 Si Compra = Demanda</a:t>
            </a:r>
          </a:p>
          <a:p>
            <a:r>
              <a:rPr lang="es-ES" sz="1200" dirty="0" smtClean="0"/>
              <a:t>Ganancias = 1,25 * Compra – 0,8 * Demanda</a:t>
            </a:r>
          </a:p>
          <a:p>
            <a:r>
              <a:rPr lang="es-ES" sz="1200" dirty="0" smtClean="0"/>
              <a:t>2 Si Compra &gt; Demanda</a:t>
            </a:r>
          </a:p>
          <a:p>
            <a:r>
              <a:rPr lang="es-ES" sz="1200" dirty="0" smtClean="0"/>
              <a:t>Ganancias = 1,25 Demanda + 0,60 (Compra – Demanda) </a:t>
            </a:r>
            <a:r>
              <a:rPr lang="es-ES" sz="1200" dirty="0"/>
              <a:t>– 0,8 </a:t>
            </a:r>
            <a:r>
              <a:rPr lang="es-ES" sz="1200" dirty="0" smtClean="0"/>
              <a:t>* Compra</a:t>
            </a:r>
            <a:endParaRPr lang="es-ES" sz="1200" dirty="0"/>
          </a:p>
          <a:p>
            <a:r>
              <a:rPr lang="es-ES" sz="1200" dirty="0" smtClean="0"/>
              <a:t>3 Si Compra &lt; Demanda</a:t>
            </a:r>
          </a:p>
          <a:p>
            <a:r>
              <a:rPr lang="es-ES" sz="1200" dirty="0"/>
              <a:t>Ganancias = 1,25 </a:t>
            </a:r>
            <a:r>
              <a:rPr lang="es-ES" sz="1200" dirty="0" smtClean="0"/>
              <a:t>Demanda – 0,8 Compra – (0,8*1,1) (Demanda-</a:t>
            </a:r>
            <a:r>
              <a:rPr lang="es-ES" sz="1200" dirty="0"/>
              <a:t> Compra</a:t>
            </a:r>
            <a:r>
              <a:rPr lang="es-ES" sz="1200" dirty="0" smtClean="0"/>
              <a:t>)</a:t>
            </a:r>
            <a:endParaRPr lang="es-ES" sz="1200" dirty="0"/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2087531"/>
              </p:ext>
            </p:extLst>
          </p:nvPr>
        </p:nvGraphicFramePr>
        <p:xfrm>
          <a:off x="5972433" y="4279082"/>
          <a:ext cx="4753230" cy="13696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0646"/>
                <a:gridCol w="950646"/>
                <a:gridCol w="808957"/>
                <a:gridCol w="980302"/>
                <a:gridCol w="1062679"/>
              </a:tblGrid>
              <a:tr h="504207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100" u="none" strike="noStrike" dirty="0">
                          <a:effectLst/>
                        </a:rPr>
                        <a:t>Valor esperado</a:t>
                      </a:r>
                      <a:endParaRPr lang="es-E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100" u="none" strike="noStrike" dirty="0" err="1">
                          <a:effectLst/>
                        </a:rPr>
                        <a:t>Hurwicz</a:t>
                      </a:r>
                      <a:r>
                        <a:rPr lang="es-ES" sz="1100" u="none" strike="noStrike" dirty="0">
                          <a:effectLst/>
                        </a:rPr>
                        <a:t> - Optimismo relativo</a:t>
                      </a:r>
                      <a:endParaRPr lang="es-E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100" u="none" strike="noStrike" dirty="0" err="1">
                          <a:effectLst/>
                        </a:rPr>
                        <a:t>Wald</a:t>
                      </a:r>
                      <a:r>
                        <a:rPr lang="es-ES" sz="1100" u="none" strike="noStrike" dirty="0">
                          <a:effectLst/>
                        </a:rPr>
                        <a:t> - Pesimista</a:t>
                      </a:r>
                      <a:endParaRPr lang="es-E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100" u="none" strike="noStrike" dirty="0" err="1">
                          <a:effectLst/>
                        </a:rPr>
                        <a:t>Lagrange</a:t>
                      </a:r>
                      <a:r>
                        <a:rPr lang="es-ES" sz="1100" u="none" strike="noStrike" dirty="0">
                          <a:effectLst/>
                        </a:rPr>
                        <a:t> - Igual probabilidad</a:t>
                      </a:r>
                      <a:endParaRPr lang="es-E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100" u="none" strike="noStrike" dirty="0" err="1">
                          <a:effectLst/>
                        </a:rPr>
                        <a:t>Savage</a:t>
                      </a:r>
                      <a:r>
                        <a:rPr lang="es-ES" sz="1100" u="none" strike="noStrike" dirty="0">
                          <a:effectLst/>
                        </a:rPr>
                        <a:t> - Mínimo arrepentimiento</a:t>
                      </a:r>
                      <a:endParaRPr lang="es-E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85750"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1600" u="none" strike="noStrike">
                          <a:effectLst/>
                        </a:rPr>
                        <a:t>76,45  </a:t>
                      </a:r>
                      <a:endParaRPr lang="es-ES" sz="1600" b="0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1600" u="none" strike="noStrike">
                          <a:solidFill>
                            <a:srgbClr val="00B050"/>
                          </a:solidFill>
                          <a:effectLst/>
                        </a:rPr>
                        <a:t>59,80  </a:t>
                      </a:r>
                      <a:endParaRPr lang="es-ES" sz="1600" b="0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16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45,00  </a:t>
                      </a:r>
                      <a:endParaRPr lang="es-ES" sz="16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1600" u="none" strike="noStrike">
                          <a:solidFill>
                            <a:srgbClr val="00B050"/>
                          </a:solidFill>
                          <a:effectLst/>
                        </a:rPr>
                        <a:t>82,00  </a:t>
                      </a:r>
                      <a:endParaRPr lang="es-ES" sz="1600" b="0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16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16,00  </a:t>
                      </a:r>
                      <a:endParaRPr lang="es-ES" sz="16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85750"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1600" u="none" strike="noStrike">
                          <a:effectLst/>
                        </a:rPr>
                        <a:t>74,65  </a:t>
                      </a:r>
                      <a:endParaRPr lang="es-E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1600" u="none" strike="noStrike" dirty="0">
                          <a:effectLst/>
                        </a:rPr>
                        <a:t>45,40  </a:t>
                      </a:r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1600" u="none" strike="noStrike">
                          <a:effectLst/>
                        </a:rPr>
                        <a:t>25,00  </a:t>
                      </a:r>
                      <a:endParaRPr lang="es-E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1600" u="none" strike="noStrike">
                          <a:effectLst/>
                        </a:rPr>
                        <a:t>80,67  </a:t>
                      </a:r>
                      <a:endParaRPr lang="es-E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1600" u="none" strike="noStrike" dirty="0">
                          <a:effectLst/>
                        </a:rPr>
                        <a:t>20,00  </a:t>
                      </a:r>
                      <a:endParaRPr lang="es-ES" sz="16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85750"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1600" u="none" strike="noStrike" dirty="0">
                          <a:effectLst/>
                        </a:rPr>
                        <a:t>60,25  </a:t>
                      </a:r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1600" u="none" strike="noStrike">
                          <a:effectLst/>
                        </a:rPr>
                        <a:t>31,00  </a:t>
                      </a:r>
                      <a:endParaRPr lang="es-E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1600" u="none" strike="noStrike" dirty="0">
                          <a:effectLst/>
                        </a:rPr>
                        <a:t>5,00  </a:t>
                      </a:r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1600" u="none" strike="noStrike">
                          <a:effectLst/>
                        </a:rPr>
                        <a:t>70,00  </a:t>
                      </a:r>
                      <a:endParaRPr lang="es-E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1600" u="none" strike="noStrike" dirty="0">
                          <a:effectLst/>
                        </a:rPr>
                        <a:t>40,00  </a:t>
                      </a:r>
                      <a:endParaRPr lang="es-ES" sz="16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629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840262"/>
            <a:ext cx="10515600" cy="11615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1600" dirty="0" smtClean="0"/>
              <a:t>11. </a:t>
            </a:r>
            <a:r>
              <a:rPr lang="es-ES" sz="1600" dirty="0"/>
              <a:t>Un pequeño supermercado pide semanalmente un tipo especial de yogurt </a:t>
            </a:r>
            <a:r>
              <a:rPr lang="es-ES" sz="1600" dirty="0" smtClean="0"/>
              <a:t>con cereales </a:t>
            </a:r>
            <a:r>
              <a:rPr lang="es-ES" sz="1600" dirty="0"/>
              <a:t>y vitaminas. El encargado de compras ha observado que las </a:t>
            </a:r>
            <a:r>
              <a:rPr lang="es-ES" sz="1600" b="1" dirty="0" smtClean="0"/>
              <a:t>posibles demandas </a:t>
            </a:r>
            <a:r>
              <a:rPr lang="es-ES" sz="1600" b="1" dirty="0"/>
              <a:t>son: 100, 200 </a:t>
            </a:r>
            <a:r>
              <a:rPr lang="es-ES" sz="1600" b="1" dirty="0" err="1"/>
              <a:t>ó</a:t>
            </a:r>
            <a:r>
              <a:rPr lang="es-ES" sz="1600" b="1" dirty="0"/>
              <a:t> 300 unidades</a:t>
            </a:r>
            <a:r>
              <a:rPr lang="es-ES" sz="1600" dirty="0"/>
              <a:t>. El producto </a:t>
            </a:r>
            <a:r>
              <a:rPr lang="es-ES" sz="1600" b="1" dirty="0"/>
              <a:t>cuesta $0,8</a:t>
            </a:r>
            <a:r>
              <a:rPr lang="es-ES" sz="1600" dirty="0"/>
              <a:t> cada uno y </a:t>
            </a:r>
            <a:r>
              <a:rPr lang="es-ES" sz="1600" dirty="0" smtClean="0"/>
              <a:t>se </a:t>
            </a:r>
            <a:r>
              <a:rPr lang="es-ES" sz="1600" b="1" dirty="0" smtClean="0"/>
              <a:t>vende </a:t>
            </a:r>
            <a:r>
              <a:rPr lang="es-ES" sz="1600" b="1" dirty="0"/>
              <a:t>a $1,25 </a:t>
            </a:r>
            <a:r>
              <a:rPr lang="es-ES" sz="1600" dirty="0"/>
              <a:t>por unidad. Los que sobran al final de la semana se pueden </a:t>
            </a:r>
            <a:r>
              <a:rPr lang="es-ES" sz="1600" dirty="0" smtClean="0"/>
              <a:t>devolver, obteniéndose </a:t>
            </a:r>
            <a:r>
              <a:rPr lang="es-ES" sz="1600" dirty="0"/>
              <a:t>un </a:t>
            </a:r>
            <a:r>
              <a:rPr lang="es-ES" sz="1600" b="1" dirty="0"/>
              <a:t>reintegro de $0,60 </a:t>
            </a:r>
            <a:r>
              <a:rPr lang="es-ES" sz="1600" dirty="0"/>
              <a:t>por cada uno. Si durante la semana le </a:t>
            </a:r>
            <a:r>
              <a:rPr lang="es-ES" sz="1600" dirty="0" smtClean="0"/>
              <a:t>faltan productos</a:t>
            </a:r>
            <a:r>
              <a:rPr lang="es-ES" sz="1600" dirty="0"/>
              <a:t>, puede solicitarlos al vendedor en carácter de pedido urgente con </a:t>
            </a:r>
            <a:r>
              <a:rPr lang="es-ES" sz="1600" dirty="0" smtClean="0"/>
              <a:t>un </a:t>
            </a:r>
            <a:r>
              <a:rPr lang="es-ES" sz="1600" b="1" dirty="0" smtClean="0"/>
              <a:t>recargo </a:t>
            </a:r>
            <a:r>
              <a:rPr lang="es-ES" sz="1600" b="1" dirty="0"/>
              <a:t>del 10</a:t>
            </a:r>
            <a:r>
              <a:rPr lang="es-ES" sz="1600" b="1" dirty="0" smtClean="0"/>
              <a:t>%.</a:t>
            </a:r>
            <a:endParaRPr lang="es-ES" sz="1600" dirty="0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838200" y="241559"/>
            <a:ext cx="10515600" cy="5987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400" b="1" smtClean="0"/>
              <a:t>Teoría de las decisiones </a:t>
            </a:r>
            <a:r>
              <a:rPr lang="es-ES" sz="2400" smtClean="0"/>
              <a:t>| Universo Aleatorio</a:t>
            </a:r>
            <a:endParaRPr lang="es-ES" sz="2400" dirty="0"/>
          </a:p>
        </p:txBody>
      </p:sp>
      <p:sp>
        <p:nvSpPr>
          <p:cNvPr id="4" name="Rectángulo 3"/>
          <p:cNvSpPr/>
          <p:nvPr/>
        </p:nvSpPr>
        <p:spPr>
          <a:xfrm>
            <a:off x="838200" y="2138530"/>
            <a:ext cx="492828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AutoNum type="alphaLcParenR"/>
            </a:pPr>
            <a:r>
              <a:rPr lang="es-ES" sz="1200" dirty="0" smtClean="0"/>
              <a:t>¿</a:t>
            </a:r>
            <a:r>
              <a:rPr lang="es-ES" sz="1200" dirty="0"/>
              <a:t>Cuál sería la decisión óptima según el criterio de </a:t>
            </a:r>
            <a:r>
              <a:rPr lang="es-ES" sz="1200" dirty="0" err="1"/>
              <a:t>Wald</a:t>
            </a:r>
            <a:r>
              <a:rPr lang="es-ES" sz="1200" dirty="0"/>
              <a:t>? </a:t>
            </a:r>
            <a:endParaRPr lang="es-ES" sz="1200" dirty="0" smtClean="0"/>
          </a:p>
          <a:p>
            <a:pPr marL="228600" indent="-228600">
              <a:buAutoNum type="alphaLcParenR"/>
            </a:pPr>
            <a:r>
              <a:rPr lang="es-ES" sz="1200" dirty="0" smtClean="0"/>
              <a:t>¿</a:t>
            </a:r>
            <a:r>
              <a:rPr lang="es-ES" sz="1200" dirty="0" err="1"/>
              <a:t>Hurwicz</a:t>
            </a:r>
            <a:r>
              <a:rPr lang="es-ES" sz="1200" dirty="0" smtClean="0"/>
              <a:t>?</a:t>
            </a:r>
          </a:p>
          <a:p>
            <a:pPr marL="228600" indent="-228600">
              <a:buAutoNum type="alphaLcParenR"/>
            </a:pPr>
            <a:r>
              <a:rPr lang="es-ES" sz="1200" dirty="0" smtClean="0"/>
              <a:t>¿</a:t>
            </a:r>
            <a:r>
              <a:rPr lang="es-ES" sz="1200" dirty="0" err="1"/>
              <a:t>Savage</a:t>
            </a:r>
            <a:r>
              <a:rPr lang="es-ES" sz="1200" dirty="0"/>
              <a:t>? </a:t>
            </a:r>
            <a:endParaRPr lang="es-ES" sz="1200" dirty="0" smtClean="0"/>
          </a:p>
          <a:p>
            <a:pPr marL="228600" indent="-228600">
              <a:buAutoNum type="alphaLcParenR"/>
            </a:pPr>
            <a:r>
              <a:rPr lang="es-ES" sz="1200" dirty="0" smtClean="0"/>
              <a:t>¿Laplace / </a:t>
            </a:r>
            <a:r>
              <a:rPr lang="es-ES" sz="1200" dirty="0" err="1" smtClean="0"/>
              <a:t>Lagrange</a:t>
            </a:r>
            <a:r>
              <a:rPr lang="es-ES" sz="1200" dirty="0" smtClean="0"/>
              <a:t>? </a:t>
            </a:r>
          </a:p>
          <a:p>
            <a:pPr marL="228600" indent="-228600">
              <a:buAutoNum type="alphaLcParenR"/>
            </a:pPr>
            <a:r>
              <a:rPr lang="es-ES" sz="1200" dirty="0" smtClean="0"/>
              <a:t>Suponiendo </a:t>
            </a:r>
            <a:r>
              <a:rPr lang="es-ES" sz="1200" dirty="0"/>
              <a:t>que la demanda sigue la distribución que se presenta en la tabla ¿Cuántas unidades se deberían </a:t>
            </a:r>
            <a:r>
              <a:rPr lang="es-ES" sz="1200" dirty="0" smtClean="0"/>
              <a:t>comprar según Valor Esperado? </a:t>
            </a:r>
          </a:p>
          <a:p>
            <a:pPr marL="228600" indent="-228600">
              <a:buAutoNum type="alphaLcParenR"/>
            </a:pPr>
            <a:r>
              <a:rPr lang="es-ES" sz="1200" dirty="0" smtClean="0">
                <a:solidFill>
                  <a:srgbClr val="00B050"/>
                </a:solidFill>
              </a:rPr>
              <a:t>¿</a:t>
            </a:r>
            <a:r>
              <a:rPr lang="es-ES" sz="1200" dirty="0">
                <a:solidFill>
                  <a:srgbClr val="00B050"/>
                </a:solidFill>
              </a:rPr>
              <a:t>Hasta cuánto estaría dispuesto a pagar por información perfecta?</a:t>
            </a:r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463768"/>
              </p:ext>
            </p:extLst>
          </p:nvPr>
        </p:nvGraphicFramePr>
        <p:xfrm>
          <a:off x="1114168" y="3660259"/>
          <a:ext cx="4376349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5632"/>
                <a:gridCol w="1064740"/>
                <a:gridCol w="1046206"/>
                <a:gridCol w="1169771"/>
              </a:tblGrid>
              <a:tr h="167640">
                <a:tc>
                  <a:txBody>
                    <a:bodyPr/>
                    <a:lstStyle/>
                    <a:p>
                      <a:endParaRPr lang="es-ES" sz="1600" dirty="0" smtClean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Demandas en unidades</a:t>
                      </a:r>
                      <a:endParaRPr lang="es-E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sz="1600" dirty="0"/>
                    </a:p>
                  </a:txBody>
                  <a:tcPr/>
                </a:tc>
              </a:tr>
              <a:tr h="16764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Compras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100 (35%)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200 (45%)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300 (20%)</a:t>
                      </a:r>
                      <a:endParaRPr lang="es-ES" sz="1600" dirty="0"/>
                    </a:p>
                  </a:txBody>
                  <a:tcPr/>
                </a:tc>
              </a:tr>
              <a:tr h="268601">
                <a:tc>
                  <a:txBody>
                    <a:bodyPr/>
                    <a:lstStyle/>
                    <a:p>
                      <a:r>
                        <a:rPr lang="es-ES" sz="1600" baseline="0" dirty="0" smtClean="0"/>
                        <a:t>100 u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dirty="0" smtClean="0"/>
                    </a:p>
                  </a:txBody>
                  <a:tcPr/>
                </a:tc>
              </a:tr>
              <a:tr h="268601"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200 u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dirty="0"/>
                    </a:p>
                  </a:txBody>
                  <a:tcPr/>
                </a:tc>
              </a:tr>
              <a:tr h="268601"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300 u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7242707"/>
              </p:ext>
            </p:extLst>
          </p:nvPr>
        </p:nvGraphicFramePr>
        <p:xfrm>
          <a:off x="6738378" y="3658048"/>
          <a:ext cx="950646" cy="13614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0646"/>
              </a:tblGrid>
              <a:tr h="504207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100" u="none" strike="noStrike" dirty="0">
                          <a:effectLst/>
                        </a:rPr>
                        <a:t>Valor esperado</a:t>
                      </a:r>
                      <a:endParaRPr lang="es-E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85750"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16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76,45  </a:t>
                      </a:r>
                      <a:endParaRPr lang="es-ES" sz="16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85750"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1600" u="none" strike="noStrike">
                          <a:effectLst/>
                        </a:rPr>
                        <a:t>74,65  </a:t>
                      </a:r>
                      <a:endParaRPr lang="es-E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85750"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1600" u="none" strike="noStrike" dirty="0">
                          <a:effectLst/>
                        </a:rPr>
                        <a:t>60,25  </a:t>
                      </a:r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11" name="Rectángulo 10"/>
          <p:cNvSpPr/>
          <p:nvPr/>
        </p:nvSpPr>
        <p:spPr>
          <a:xfrm>
            <a:off x="6777335" y="2910736"/>
            <a:ext cx="4675316" cy="5232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sz="1400" dirty="0" smtClean="0">
                <a:solidFill>
                  <a:srgbClr val="00B050"/>
                </a:solidFill>
              </a:rPr>
              <a:t>Valor de la información perfecta </a:t>
            </a:r>
            <a:r>
              <a:rPr lang="es-ES" sz="1400" dirty="0" smtClean="0"/>
              <a:t>= </a:t>
            </a:r>
          </a:p>
          <a:p>
            <a:r>
              <a:rPr lang="es-ES" sz="1400" dirty="0" smtClean="0">
                <a:solidFill>
                  <a:srgbClr val="FFC000"/>
                </a:solidFill>
              </a:rPr>
              <a:t>83,25</a:t>
            </a:r>
            <a:r>
              <a:rPr lang="es-ES" sz="1400" dirty="0" smtClean="0"/>
              <a:t> </a:t>
            </a:r>
            <a:r>
              <a:rPr lang="es-ES" sz="1400" dirty="0"/>
              <a:t>– </a:t>
            </a:r>
            <a:r>
              <a:rPr lang="es-ES" sz="1400" dirty="0" smtClean="0">
                <a:solidFill>
                  <a:srgbClr val="00B050"/>
                </a:solidFill>
              </a:rPr>
              <a:t>76,45</a:t>
            </a:r>
            <a:r>
              <a:rPr lang="es-ES" sz="1400" dirty="0" smtClean="0"/>
              <a:t> </a:t>
            </a:r>
            <a:r>
              <a:rPr lang="es-ES" sz="1400" dirty="0"/>
              <a:t>= </a:t>
            </a:r>
            <a:r>
              <a:rPr lang="es-ES" sz="1400" dirty="0" smtClean="0"/>
              <a:t>6,80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6777335" y="2138530"/>
            <a:ext cx="4576465" cy="5232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sz="1400" dirty="0">
                <a:solidFill>
                  <a:srgbClr val="00B050"/>
                </a:solidFill>
              </a:rPr>
              <a:t>Ganancia obtenida con información </a:t>
            </a:r>
            <a:r>
              <a:rPr lang="es-ES" sz="1400" dirty="0" smtClean="0">
                <a:solidFill>
                  <a:srgbClr val="00B050"/>
                </a:solidFill>
              </a:rPr>
              <a:t>perfecta </a:t>
            </a:r>
            <a:r>
              <a:rPr lang="es-ES" sz="1400" dirty="0" smtClean="0"/>
              <a:t>= </a:t>
            </a:r>
            <a:endParaRPr lang="es-ES" sz="1400" dirty="0"/>
          </a:p>
          <a:p>
            <a:r>
              <a:rPr lang="es-ES" sz="1400" dirty="0" smtClean="0"/>
              <a:t>xx*0,35 + xx*0,45 + xx*0,20 = </a:t>
            </a:r>
            <a:r>
              <a:rPr lang="es-ES" sz="1400" dirty="0" smtClean="0">
                <a:solidFill>
                  <a:srgbClr val="FFC000"/>
                </a:solidFill>
              </a:rPr>
              <a:t>83,25</a:t>
            </a:r>
          </a:p>
        </p:txBody>
      </p:sp>
    </p:spTree>
    <p:extLst>
      <p:ext uri="{BB962C8B-B14F-4D97-AF65-F5344CB8AC3E}">
        <p14:creationId xmlns:p14="http://schemas.microsoft.com/office/powerpoint/2010/main" val="4151405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990996"/>
            <a:ext cx="10515600" cy="170277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1600" dirty="0" smtClean="0"/>
              <a:t>12. </a:t>
            </a:r>
            <a:r>
              <a:rPr lang="es-ES" sz="1600" dirty="0"/>
              <a:t>Un mayorista dedicado a la distribución de productos alimenticios, desea estimar </a:t>
            </a:r>
            <a:r>
              <a:rPr lang="es-ES" sz="1600" dirty="0" smtClean="0"/>
              <a:t>la cantidad </a:t>
            </a:r>
            <a:r>
              <a:rPr lang="es-ES" sz="1600" dirty="0"/>
              <a:t>a comprar de sidra para fin de año. El producto se vende en cajas de </a:t>
            </a:r>
            <a:r>
              <a:rPr lang="es-ES" sz="1600" dirty="0" smtClean="0"/>
              <a:t>6 unidades </a:t>
            </a:r>
            <a:r>
              <a:rPr lang="es-ES" sz="1600" dirty="0"/>
              <a:t>a un precio de $</a:t>
            </a:r>
            <a:r>
              <a:rPr lang="es-ES" sz="1600" dirty="0" smtClean="0"/>
              <a:t>12,00 por caja. </a:t>
            </a:r>
            <a:r>
              <a:rPr lang="es-ES" sz="1600" dirty="0"/>
              <a:t>La gerencia ha estimado las </a:t>
            </a:r>
            <a:r>
              <a:rPr lang="es-ES" sz="1600" dirty="0" smtClean="0"/>
              <a:t>siguientes probabilidades </a:t>
            </a:r>
            <a:r>
              <a:rPr lang="es-ES" sz="1600" dirty="0"/>
              <a:t>para los diversos niveles de </a:t>
            </a:r>
            <a:r>
              <a:rPr lang="es-ES" sz="1600" dirty="0" smtClean="0"/>
              <a:t>venta (ver tabla). El </a:t>
            </a:r>
            <a:r>
              <a:rPr lang="es-ES" sz="1600" dirty="0"/>
              <a:t>costo unitario de </a:t>
            </a:r>
            <a:r>
              <a:rPr lang="es-ES" sz="1600" dirty="0" smtClean="0"/>
              <a:t>este </a:t>
            </a:r>
            <a:r>
              <a:rPr lang="es-ES" sz="1600" dirty="0"/>
              <a:t>artículo varía con el número de </a:t>
            </a:r>
            <a:r>
              <a:rPr lang="es-ES" sz="1600" dirty="0" smtClean="0"/>
              <a:t>unidades pedidas</a:t>
            </a:r>
            <a:r>
              <a:rPr lang="es-ES" sz="1600" dirty="0"/>
              <a:t>, hasta 20.000 cajas su costo es de $</a:t>
            </a:r>
            <a:r>
              <a:rPr lang="es-ES" sz="1600" dirty="0" smtClean="0"/>
              <a:t>8.00 por caja y </a:t>
            </a:r>
            <a:r>
              <a:rPr lang="es-ES" sz="1600" dirty="0"/>
              <a:t>recibe un descuento del 12.5 </a:t>
            </a:r>
            <a:r>
              <a:rPr lang="es-ES" sz="1600" dirty="0" smtClean="0"/>
              <a:t>% por </a:t>
            </a:r>
            <a:r>
              <a:rPr lang="es-ES" sz="1600" dirty="0"/>
              <a:t>compras superiores a 20.000 cajas. Por razones técnicas los pedidos </a:t>
            </a:r>
            <a:r>
              <a:rPr lang="es-ES" sz="1600" dirty="0" smtClean="0"/>
              <a:t>deben realizarse </a:t>
            </a:r>
            <a:r>
              <a:rPr lang="es-ES" sz="1600" dirty="0"/>
              <a:t>en lotes </a:t>
            </a:r>
            <a:r>
              <a:rPr lang="es-ES" sz="1600" dirty="0" smtClean="0"/>
              <a:t>de 5.000 cajas. </a:t>
            </a:r>
            <a:r>
              <a:rPr lang="es-ES" sz="1600" dirty="0"/>
              <a:t>Si después de pasada la temporada </a:t>
            </a:r>
            <a:r>
              <a:rPr lang="es-ES" sz="1600" dirty="0" smtClean="0"/>
              <a:t>sobran cajas </a:t>
            </a:r>
            <a:r>
              <a:rPr lang="es-ES" sz="1600" dirty="0"/>
              <a:t>se pueden vender a un precio de $5.00 </a:t>
            </a:r>
            <a:r>
              <a:rPr lang="es-ES" sz="1600" dirty="0" smtClean="0"/>
              <a:t>por </a:t>
            </a:r>
            <a:r>
              <a:rPr lang="es-ES" sz="1600" dirty="0"/>
              <a:t>caja hasta 3.000 </a:t>
            </a:r>
            <a:r>
              <a:rPr lang="es-ES" sz="1600" dirty="0" smtClean="0"/>
              <a:t>cajas, </a:t>
            </a:r>
            <a:r>
              <a:rPr lang="es-ES" sz="1600" dirty="0"/>
              <a:t>el </a:t>
            </a:r>
            <a:r>
              <a:rPr lang="es-ES" sz="1600" dirty="0" smtClean="0"/>
              <a:t>resto pasada </a:t>
            </a:r>
            <a:r>
              <a:rPr lang="es-ES" sz="1600" dirty="0"/>
              <a:t>esta cantidad se desecha a un costo de $0.75 la caja. Si faltasen </a:t>
            </a:r>
            <a:r>
              <a:rPr lang="es-ES" sz="1600" dirty="0" smtClean="0"/>
              <a:t>unidades deberá </a:t>
            </a:r>
            <a:r>
              <a:rPr lang="es-ES" sz="1600" dirty="0"/>
              <a:t>considerarse un costo por caja no vendida de $3.00</a:t>
            </a:r>
            <a:r>
              <a:rPr lang="es-ES" sz="1600" dirty="0" smtClean="0"/>
              <a:t>. </a:t>
            </a:r>
            <a:endParaRPr lang="es-ES" sz="1600" dirty="0"/>
          </a:p>
        </p:txBody>
      </p:sp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2983488"/>
              </p:ext>
            </p:extLst>
          </p:nvPr>
        </p:nvGraphicFramePr>
        <p:xfrm>
          <a:off x="928816" y="2844509"/>
          <a:ext cx="2415746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0001"/>
                <a:gridCol w="1285745"/>
              </a:tblGrid>
              <a:tr h="463947"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Ventas de</a:t>
                      </a:r>
                      <a:r>
                        <a:rPr lang="es-ES" sz="1600" baseline="0" dirty="0" smtClean="0"/>
                        <a:t> cajas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Probabilidad</a:t>
                      </a:r>
                      <a:endParaRPr lang="es-ES" sz="1600" dirty="0"/>
                    </a:p>
                  </a:txBody>
                  <a:tcPr/>
                </a:tc>
              </a:tr>
              <a:tr h="268601">
                <a:tc>
                  <a:txBody>
                    <a:bodyPr/>
                    <a:lstStyle/>
                    <a:p>
                      <a:r>
                        <a:rPr lang="es-ES" sz="1600" baseline="0" dirty="0" smtClean="0"/>
                        <a:t>13,000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0,10</a:t>
                      </a:r>
                      <a:endParaRPr lang="es-ES" sz="1600" dirty="0"/>
                    </a:p>
                  </a:txBody>
                  <a:tcPr/>
                </a:tc>
              </a:tr>
              <a:tr h="268601"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17,000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0,30</a:t>
                      </a:r>
                      <a:endParaRPr lang="es-ES" sz="1600" dirty="0"/>
                    </a:p>
                  </a:txBody>
                  <a:tcPr/>
                </a:tc>
              </a:tr>
              <a:tr h="268601"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21,000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0,40</a:t>
                      </a:r>
                      <a:endParaRPr lang="es-ES" sz="1600" dirty="0"/>
                    </a:p>
                  </a:txBody>
                  <a:tcPr/>
                </a:tc>
              </a:tr>
              <a:tr h="268601"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25,000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0,20</a:t>
                      </a:r>
                      <a:endParaRPr lang="es-E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ítulo 1"/>
          <p:cNvSpPr txBox="1">
            <a:spLocks/>
          </p:cNvSpPr>
          <p:nvPr/>
        </p:nvSpPr>
        <p:spPr>
          <a:xfrm>
            <a:off x="838200" y="241559"/>
            <a:ext cx="10515600" cy="5987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400" b="1" smtClean="0"/>
              <a:t>Teoría de las decisiones </a:t>
            </a:r>
            <a:r>
              <a:rPr lang="es-ES" sz="2400" smtClean="0"/>
              <a:t>| Universo Aleatorio</a:t>
            </a:r>
            <a:endParaRPr lang="es-ES" sz="2400" dirty="0"/>
          </a:p>
        </p:txBody>
      </p:sp>
      <p:sp>
        <p:nvSpPr>
          <p:cNvPr id="2" name="Rectángulo 1"/>
          <p:cNvSpPr/>
          <p:nvPr/>
        </p:nvSpPr>
        <p:spPr>
          <a:xfrm>
            <a:off x="3682313" y="2844509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1600" dirty="0"/>
              <a:t>a) Defina objetivo, variables de decisión y estados de naturaleza.</a:t>
            </a:r>
          </a:p>
          <a:p>
            <a:r>
              <a:rPr lang="es-ES" sz="1600" dirty="0"/>
              <a:t>b) Desarrolle la función de compensaciones.</a:t>
            </a:r>
          </a:p>
          <a:p>
            <a:r>
              <a:rPr lang="es-ES" sz="1600" dirty="0"/>
              <a:t>c) Elabore la matriz como compensaciones y obtenga la decisión </a:t>
            </a:r>
            <a:r>
              <a:rPr lang="es-ES" sz="1600" dirty="0" smtClean="0"/>
              <a:t>óptima</a:t>
            </a:r>
            <a:r>
              <a:rPr lang="es-ES" sz="1600" dirty="0"/>
              <a:t>. ¿</a:t>
            </a:r>
            <a:r>
              <a:rPr lang="es-ES" sz="1600" dirty="0" smtClean="0"/>
              <a:t>cuál sería </a:t>
            </a:r>
            <a:r>
              <a:rPr lang="es-ES" sz="1600" dirty="0"/>
              <a:t>la utilidad esperada? – Describa las fórmulas </a:t>
            </a:r>
            <a:r>
              <a:rPr lang="es-ES" sz="1600" dirty="0" smtClean="0"/>
              <a:t>utilizadas</a:t>
            </a:r>
            <a:r>
              <a:rPr lang="es-ES" sz="1600" dirty="0"/>
              <a:t>.</a:t>
            </a:r>
          </a:p>
          <a:p>
            <a:r>
              <a:rPr lang="es-ES" sz="1600" dirty="0"/>
              <a:t>d) ¿Cuánto pagaría usted si pudiera obtener la información perfecta para </a:t>
            </a:r>
            <a:r>
              <a:rPr lang="es-ES" sz="1600" dirty="0" smtClean="0"/>
              <a:t>este caso</a:t>
            </a:r>
            <a:r>
              <a:rPr lang="es-ES" sz="16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0042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990996"/>
            <a:ext cx="10515600" cy="14885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1600" dirty="0" smtClean="0"/>
              <a:t>13. </a:t>
            </a:r>
            <a:r>
              <a:rPr lang="es-ES" sz="1600" dirty="0"/>
              <a:t>El encargado de compras de una empresa está tratando de decidir cuantas </a:t>
            </a:r>
            <a:r>
              <a:rPr lang="es-ES" sz="1600" dirty="0" smtClean="0"/>
              <a:t>docenas de </a:t>
            </a:r>
            <a:r>
              <a:rPr lang="es-ES" sz="1600" dirty="0"/>
              <a:t>cierto insumo va a adquirir. Cada docena de dicho insumo utilizado generará </a:t>
            </a:r>
            <a:r>
              <a:rPr lang="es-ES" sz="1600" dirty="0" smtClean="0"/>
              <a:t>una contribución </a:t>
            </a:r>
            <a:r>
              <a:rPr lang="es-ES" sz="1600" dirty="0"/>
              <a:t>de </a:t>
            </a:r>
            <a:r>
              <a:rPr lang="es-ES" sz="1600" dirty="0" smtClean="0"/>
              <a:t>$</a:t>
            </a:r>
            <a:r>
              <a:rPr lang="es-ES" sz="1600" dirty="0"/>
              <a:t>1.500 para el departamento. Cada insumo no utilizado </a:t>
            </a:r>
            <a:r>
              <a:rPr lang="es-ES" sz="1600" dirty="0" smtClean="0"/>
              <a:t>tendrá un </a:t>
            </a:r>
            <a:r>
              <a:rPr lang="es-ES" sz="1600" dirty="0"/>
              <a:t>costo para el departamento de $50. Además </a:t>
            </a:r>
            <a:r>
              <a:rPr lang="es-ES" sz="1600" dirty="0" smtClean="0"/>
              <a:t>considere </a:t>
            </a:r>
            <a:r>
              <a:rPr lang="es-ES" sz="1600" dirty="0"/>
              <a:t>que si hay faltante </a:t>
            </a:r>
            <a:r>
              <a:rPr lang="es-ES" sz="1600" dirty="0" smtClean="0"/>
              <a:t>del insumo </a:t>
            </a:r>
            <a:r>
              <a:rPr lang="es-ES" sz="1600" dirty="0"/>
              <a:t>le generará una pérdida del 50% de la utilidad por </a:t>
            </a:r>
            <a:r>
              <a:rPr lang="es-ES" sz="1600" dirty="0" smtClean="0"/>
              <a:t>cada docena. El </a:t>
            </a:r>
            <a:r>
              <a:rPr lang="es-ES" sz="1600" dirty="0"/>
              <a:t>encargado piensa que la demanda </a:t>
            </a:r>
            <a:r>
              <a:rPr lang="es-ES" sz="1600" dirty="0" smtClean="0"/>
              <a:t>será </a:t>
            </a:r>
            <a:r>
              <a:rPr lang="es-ES" sz="1600" dirty="0"/>
              <a:t>de 4, 5, 6 </a:t>
            </a:r>
            <a:r>
              <a:rPr lang="es-ES" sz="1600" dirty="0" err="1"/>
              <a:t>ó</a:t>
            </a:r>
            <a:r>
              <a:rPr lang="es-ES" sz="1600" dirty="0"/>
              <a:t> 7 docenas </a:t>
            </a:r>
            <a:r>
              <a:rPr lang="es-ES" sz="1600" dirty="0" smtClean="0"/>
              <a:t>de insumo </a:t>
            </a:r>
            <a:r>
              <a:rPr lang="es-ES" sz="1600" dirty="0"/>
              <a:t>con probabilidad </a:t>
            </a:r>
            <a:r>
              <a:rPr lang="es-ES" sz="1600" dirty="0" smtClean="0"/>
              <a:t>ocurrencia de 0,40</a:t>
            </a:r>
            <a:r>
              <a:rPr lang="es-ES" sz="1600" dirty="0"/>
              <a:t>; 0,30; 0,20 y 0,10 </a:t>
            </a:r>
            <a:r>
              <a:rPr lang="es-ES" sz="1600" dirty="0" smtClean="0"/>
              <a:t>respectivamente. </a:t>
            </a:r>
          </a:p>
          <a:p>
            <a:pPr marL="342900" indent="-342900">
              <a:buAutoNum type="alphaLcParenR"/>
            </a:pPr>
            <a:r>
              <a:rPr lang="es-ES" sz="1600" dirty="0" smtClean="0"/>
              <a:t>¿</a:t>
            </a:r>
            <a:r>
              <a:rPr lang="es-ES" sz="1600" dirty="0"/>
              <a:t>Cuántas docenas deberá solicitar el encargado a fin de maximizar la </a:t>
            </a:r>
            <a:r>
              <a:rPr lang="es-ES" sz="1600" dirty="0" smtClean="0"/>
              <a:t>utilidad? </a:t>
            </a:r>
          </a:p>
          <a:p>
            <a:pPr marL="0" indent="0">
              <a:buNone/>
            </a:pPr>
            <a:r>
              <a:rPr lang="es-ES" sz="1600" dirty="0" smtClean="0"/>
              <a:t>b</a:t>
            </a:r>
            <a:r>
              <a:rPr lang="es-ES" sz="1600" dirty="0"/>
              <a:t>) ¿Cuántas docenas deberá solicitar si se sabe que la demanda será de </a:t>
            </a:r>
            <a:r>
              <a:rPr lang="es-ES" sz="1600" dirty="0" smtClean="0"/>
              <a:t>5 docenas</a:t>
            </a:r>
            <a:r>
              <a:rPr lang="es-ES" sz="1600" dirty="0"/>
              <a:t>?</a:t>
            </a:r>
          </a:p>
        </p:txBody>
      </p:sp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4480200"/>
              </p:ext>
            </p:extLst>
          </p:nvPr>
        </p:nvGraphicFramePr>
        <p:xfrm>
          <a:off x="970005" y="3009266"/>
          <a:ext cx="2341605" cy="18050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93"/>
                <a:gridCol w="1325512"/>
              </a:tblGrid>
              <a:tr h="463947"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Demanda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Probabilidad</a:t>
                      </a:r>
                      <a:endParaRPr lang="es-ES" sz="1600" dirty="0"/>
                    </a:p>
                  </a:txBody>
                  <a:tcPr/>
                </a:tc>
              </a:tr>
              <a:tr h="268601">
                <a:tc>
                  <a:txBody>
                    <a:bodyPr/>
                    <a:lstStyle/>
                    <a:p>
                      <a:r>
                        <a:rPr lang="es-ES" sz="1600" baseline="0" dirty="0" smtClean="0"/>
                        <a:t>4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0,40</a:t>
                      </a:r>
                      <a:endParaRPr lang="es-ES" sz="1600" dirty="0"/>
                    </a:p>
                  </a:txBody>
                  <a:tcPr/>
                </a:tc>
              </a:tr>
              <a:tr h="268601"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5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0,30</a:t>
                      </a:r>
                      <a:endParaRPr lang="es-ES" sz="1600" dirty="0"/>
                    </a:p>
                  </a:txBody>
                  <a:tcPr/>
                </a:tc>
              </a:tr>
              <a:tr h="268601"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6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0,20</a:t>
                      </a:r>
                      <a:endParaRPr lang="es-ES" sz="1600" dirty="0"/>
                    </a:p>
                  </a:txBody>
                  <a:tcPr/>
                </a:tc>
              </a:tr>
              <a:tr h="268601"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7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0,10</a:t>
                      </a:r>
                      <a:endParaRPr lang="es-E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ítulo 1"/>
          <p:cNvSpPr txBox="1">
            <a:spLocks/>
          </p:cNvSpPr>
          <p:nvPr/>
        </p:nvSpPr>
        <p:spPr>
          <a:xfrm>
            <a:off x="838200" y="241559"/>
            <a:ext cx="10515600" cy="5987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400" b="1" smtClean="0"/>
              <a:t>Teoría de las decisiones </a:t>
            </a:r>
            <a:r>
              <a:rPr lang="es-ES" sz="2400" smtClean="0"/>
              <a:t>| Universo Aleatorio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750604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41559"/>
            <a:ext cx="10515600" cy="598702"/>
          </a:xfrm>
        </p:spPr>
        <p:txBody>
          <a:bodyPr>
            <a:noAutofit/>
          </a:bodyPr>
          <a:lstStyle/>
          <a:p>
            <a:r>
              <a:rPr lang="es-ES" sz="2400" b="1" dirty="0" smtClean="0"/>
              <a:t>Teoría de las decisiones </a:t>
            </a:r>
            <a:r>
              <a:rPr lang="es-ES" sz="2400" dirty="0" smtClean="0"/>
              <a:t>| Universo Aleatorio</a:t>
            </a:r>
            <a:endParaRPr lang="es-ES" sz="24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17483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 smtClean="0"/>
              <a:t>Los problemas de universo aleatorio tienen la particularidad de que se conoce la probabilidad de ocurrencia de los distintos estados de la naturaleza que se pueden dar.</a:t>
            </a:r>
          </a:p>
          <a:p>
            <a:pPr marL="0" indent="0">
              <a:buNone/>
            </a:pPr>
            <a:r>
              <a:rPr lang="es-ES" dirty="0" smtClean="0"/>
              <a:t>Por ejemplo un dado tiene una probabilidad conocida y confiable de la ocurrencia de cada cara. 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5836" t="5229" r="13075"/>
          <a:stretch/>
        </p:blipFill>
        <p:spPr>
          <a:xfrm rot="16200000">
            <a:off x="4842457" y="2954180"/>
            <a:ext cx="2174792" cy="339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76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023531"/>
            <a:ext cx="10515600" cy="12006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1600" dirty="0" smtClean="0"/>
              <a:t>10. </a:t>
            </a:r>
            <a:r>
              <a:rPr lang="es-ES" sz="1600" dirty="0"/>
              <a:t>Una empresa </a:t>
            </a:r>
            <a:r>
              <a:rPr lang="es-ES" sz="1600" dirty="0">
                <a:solidFill>
                  <a:srgbClr val="0070C0"/>
                </a:solidFill>
              </a:rPr>
              <a:t>dispone de $1.000.000 </a:t>
            </a:r>
            <a:r>
              <a:rPr lang="es-ES" sz="1600" dirty="0"/>
              <a:t>para adquirir un producto con la intención </a:t>
            </a:r>
            <a:r>
              <a:rPr lang="es-ES" sz="1600" dirty="0" smtClean="0"/>
              <a:t>de revenderlos </a:t>
            </a:r>
            <a:r>
              <a:rPr lang="es-ES" sz="1600" dirty="0"/>
              <a:t>al cabo de cierto tiempo. Se presenta la posibilidad de </a:t>
            </a:r>
            <a:r>
              <a:rPr lang="es-ES" sz="1600" dirty="0" smtClean="0"/>
              <a:t>comprar </a:t>
            </a:r>
            <a:r>
              <a:rPr lang="es-ES" sz="1600" dirty="0"/>
              <a:t>1</a:t>
            </a:r>
            <a:r>
              <a:rPr lang="es-ES" sz="1600" dirty="0" smtClean="0"/>
              <a:t> de 3 productos posibles (A</a:t>
            </a:r>
            <a:r>
              <a:rPr lang="es-ES" sz="1600" dirty="0"/>
              <a:t>, </a:t>
            </a:r>
            <a:r>
              <a:rPr lang="es-ES" sz="1600" dirty="0" smtClean="0"/>
              <a:t>B o C) </a:t>
            </a:r>
            <a:r>
              <a:rPr lang="es-ES" sz="1600" dirty="0"/>
              <a:t>que </a:t>
            </a:r>
            <a:r>
              <a:rPr lang="es-ES" sz="1600" dirty="0" smtClean="0"/>
              <a:t>tienen </a:t>
            </a:r>
            <a:r>
              <a:rPr lang="es-ES" sz="1600" dirty="0"/>
              <a:t>un </a:t>
            </a:r>
            <a:r>
              <a:rPr lang="es-ES" sz="1600" dirty="0">
                <a:solidFill>
                  <a:srgbClr val="0070C0"/>
                </a:solidFill>
              </a:rPr>
              <a:t>costo </a:t>
            </a:r>
            <a:r>
              <a:rPr lang="es-ES" sz="1600" dirty="0" smtClean="0">
                <a:solidFill>
                  <a:srgbClr val="0070C0"/>
                </a:solidFill>
              </a:rPr>
              <a:t>de compra por </a:t>
            </a:r>
            <a:r>
              <a:rPr lang="es-ES" sz="1600" dirty="0">
                <a:solidFill>
                  <a:srgbClr val="0070C0"/>
                </a:solidFill>
              </a:rPr>
              <a:t>unidad igual a $200, $250 y $</a:t>
            </a:r>
            <a:r>
              <a:rPr lang="es-ES" sz="1600" dirty="0" smtClean="0">
                <a:solidFill>
                  <a:srgbClr val="0070C0"/>
                </a:solidFill>
              </a:rPr>
              <a:t>400 </a:t>
            </a:r>
            <a:r>
              <a:rPr lang="es-ES" sz="1600" dirty="0" smtClean="0"/>
              <a:t>respectivamente</a:t>
            </a:r>
            <a:r>
              <a:rPr lang="es-ES" sz="1600" dirty="0"/>
              <a:t>. La empresa realiza tres hipótesis para los precios de venta </a:t>
            </a:r>
            <a:r>
              <a:rPr lang="es-ES" sz="1600" dirty="0" smtClean="0"/>
              <a:t>y considera </a:t>
            </a:r>
            <a:r>
              <a:rPr lang="es-ES" sz="1600" dirty="0"/>
              <a:t>que </a:t>
            </a:r>
            <a:r>
              <a:rPr lang="es-ES" sz="1600" dirty="0">
                <a:solidFill>
                  <a:srgbClr val="0070C0"/>
                </a:solidFill>
              </a:rPr>
              <a:t>la primera tiene un 50% de probabilidad de presentación y cada una de las otras dos, un 25%.</a:t>
            </a:r>
            <a:r>
              <a:rPr lang="es-ES" sz="1600" dirty="0"/>
              <a:t> Los precios de </a:t>
            </a:r>
            <a:r>
              <a:rPr lang="es-ES" sz="1600" dirty="0" smtClean="0"/>
              <a:t>reventa </a:t>
            </a:r>
            <a:r>
              <a:rPr lang="es-ES" sz="1600" dirty="0"/>
              <a:t>por </a:t>
            </a:r>
            <a:r>
              <a:rPr lang="es-ES" sz="1600" dirty="0" smtClean="0"/>
              <a:t>unidad </a:t>
            </a:r>
            <a:r>
              <a:rPr lang="es-ES" sz="1600" dirty="0"/>
              <a:t>para cada una de </a:t>
            </a:r>
            <a:r>
              <a:rPr lang="es-ES" sz="1600" dirty="0" smtClean="0"/>
              <a:t>las hipótesis son:</a:t>
            </a:r>
            <a:endParaRPr lang="es-ES" sz="1600" dirty="0"/>
          </a:p>
        </p:txBody>
      </p:sp>
      <p:sp>
        <p:nvSpPr>
          <p:cNvPr id="7" name="Rectángulo 6"/>
          <p:cNvSpPr/>
          <p:nvPr/>
        </p:nvSpPr>
        <p:spPr>
          <a:xfrm>
            <a:off x="838201" y="4062173"/>
            <a:ext cx="4376349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>
                <a:solidFill>
                  <a:srgbClr val="0070C0"/>
                </a:solidFill>
              </a:rPr>
              <a:t>a) Definir y clasificar las variables del </a:t>
            </a:r>
            <a:r>
              <a:rPr lang="es-ES" sz="1400" dirty="0" smtClean="0">
                <a:solidFill>
                  <a:srgbClr val="0070C0"/>
                </a:solidFill>
              </a:rPr>
              <a:t>problema</a:t>
            </a:r>
            <a:endParaRPr lang="es-ES" sz="1400" dirty="0">
              <a:solidFill>
                <a:srgbClr val="0070C0"/>
              </a:solidFill>
            </a:endParaRPr>
          </a:p>
          <a:p>
            <a:r>
              <a:rPr lang="es-ES" sz="1400" dirty="0"/>
              <a:t>b) Enunciar la función de compensaciones.</a:t>
            </a:r>
          </a:p>
          <a:p>
            <a:r>
              <a:rPr lang="es-ES" sz="1400" dirty="0"/>
              <a:t>c) Armar la matriz de compensaciones.</a:t>
            </a:r>
          </a:p>
          <a:p>
            <a:r>
              <a:rPr lang="es-ES" sz="1400" dirty="0"/>
              <a:t>d) Aplicar los criterios vistos, y determine la alternativa </a:t>
            </a:r>
            <a:r>
              <a:rPr lang="es-ES" sz="1400" dirty="0" smtClean="0"/>
              <a:t>más adecuada </a:t>
            </a:r>
            <a:r>
              <a:rPr lang="es-ES" sz="1400" dirty="0"/>
              <a:t>para </a:t>
            </a:r>
            <a:r>
              <a:rPr lang="es-ES" sz="1400" dirty="0" smtClean="0"/>
              <a:t>cada uno </a:t>
            </a:r>
            <a:r>
              <a:rPr lang="es-ES" sz="1400" dirty="0"/>
              <a:t>de ellos</a:t>
            </a:r>
            <a:r>
              <a:rPr lang="es-ES" sz="1400" dirty="0" smtClean="0"/>
              <a:t>.</a:t>
            </a:r>
          </a:p>
          <a:p>
            <a:r>
              <a:rPr lang="es-ES" sz="1400" dirty="0" smtClean="0"/>
              <a:t>e)</a:t>
            </a:r>
            <a:r>
              <a:rPr lang="es-ES" sz="1400" dirty="0"/>
              <a:t> ¿Hasta cuanto estaría dispuesto a pagar por información perfecta</a:t>
            </a:r>
            <a:r>
              <a:rPr lang="es-ES" sz="1400" dirty="0" smtClean="0"/>
              <a:t>?</a:t>
            </a:r>
            <a:endParaRPr lang="es-ES" sz="1400" dirty="0"/>
          </a:p>
        </p:txBody>
      </p:sp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334129"/>
              </p:ext>
            </p:extLst>
          </p:nvPr>
        </p:nvGraphicFramePr>
        <p:xfrm>
          <a:off x="838200" y="2370849"/>
          <a:ext cx="4376349" cy="14697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4859"/>
                <a:gridCol w="1043830"/>
                <a:gridCol w="1043830"/>
                <a:gridCol w="1043830"/>
              </a:tblGrid>
              <a:tr h="463947"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Productos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H1 (50%)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H2 (25%)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H3 (25%)</a:t>
                      </a:r>
                      <a:endParaRPr lang="es-ES" sz="1600" dirty="0"/>
                    </a:p>
                  </a:txBody>
                  <a:tcPr/>
                </a:tc>
              </a:tr>
              <a:tr h="268601">
                <a:tc>
                  <a:txBody>
                    <a:bodyPr/>
                    <a:lstStyle/>
                    <a:p>
                      <a:r>
                        <a:rPr lang="es-ES" sz="1600" baseline="0" dirty="0" smtClean="0"/>
                        <a:t>A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300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350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400</a:t>
                      </a:r>
                    </a:p>
                  </a:txBody>
                  <a:tcPr/>
                </a:tc>
              </a:tr>
              <a:tr h="268601"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B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350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400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600</a:t>
                      </a:r>
                      <a:endParaRPr lang="es-ES" sz="1600" dirty="0"/>
                    </a:p>
                  </a:txBody>
                  <a:tcPr/>
                </a:tc>
              </a:tr>
              <a:tr h="268601"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C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600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600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900</a:t>
                      </a:r>
                      <a:endParaRPr lang="es-E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ítulo 1"/>
          <p:cNvSpPr txBox="1">
            <a:spLocks/>
          </p:cNvSpPr>
          <p:nvPr/>
        </p:nvSpPr>
        <p:spPr>
          <a:xfrm>
            <a:off x="838200" y="241559"/>
            <a:ext cx="10515600" cy="5987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400" b="1" smtClean="0"/>
              <a:t>Teoría de las decisiones </a:t>
            </a:r>
            <a:r>
              <a:rPr lang="es-ES" sz="2400" smtClean="0"/>
              <a:t>| Universo Aleatorio</a:t>
            </a:r>
            <a:endParaRPr lang="es-ES" sz="2400" dirty="0"/>
          </a:p>
        </p:txBody>
      </p:sp>
      <p:sp>
        <p:nvSpPr>
          <p:cNvPr id="10" name="Rectángulo 9"/>
          <p:cNvSpPr/>
          <p:nvPr/>
        </p:nvSpPr>
        <p:spPr>
          <a:xfrm>
            <a:off x="5570839" y="2311633"/>
            <a:ext cx="569852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/>
              <a:t>a) </a:t>
            </a:r>
            <a:r>
              <a:rPr lang="es-ES" sz="1400" dirty="0" smtClean="0"/>
              <a:t>Definición de variables:</a:t>
            </a:r>
          </a:p>
          <a:p>
            <a:r>
              <a:rPr lang="es-ES" sz="1400" dirty="0" smtClean="0"/>
              <a:t>Variables de decisión productos A,B, C.</a:t>
            </a:r>
          </a:p>
          <a:p>
            <a:r>
              <a:rPr lang="es-ES" sz="1400" dirty="0" smtClean="0"/>
              <a:t>Variables de estado H1, H2, H3.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420241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838201" y="4062173"/>
            <a:ext cx="4376349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/>
              <a:t>a) Definir y clasificar las variables del </a:t>
            </a:r>
            <a:r>
              <a:rPr lang="es-ES" sz="1400" dirty="0" smtClean="0"/>
              <a:t>problema</a:t>
            </a:r>
            <a:endParaRPr lang="es-ES" sz="1400" dirty="0"/>
          </a:p>
          <a:p>
            <a:r>
              <a:rPr lang="es-ES" sz="1400" dirty="0">
                <a:solidFill>
                  <a:srgbClr val="0070C0"/>
                </a:solidFill>
              </a:rPr>
              <a:t>b) Enunciar la función de compensaciones.</a:t>
            </a:r>
          </a:p>
          <a:p>
            <a:r>
              <a:rPr lang="es-ES" sz="1400" dirty="0"/>
              <a:t>c) Armar la matriz de compensaciones.</a:t>
            </a:r>
          </a:p>
          <a:p>
            <a:r>
              <a:rPr lang="es-ES" sz="1400" dirty="0"/>
              <a:t>d) Aplicar los criterios vistos, y determine la alternativa </a:t>
            </a:r>
            <a:r>
              <a:rPr lang="es-ES" sz="1400" dirty="0" smtClean="0"/>
              <a:t>más adecuada </a:t>
            </a:r>
            <a:r>
              <a:rPr lang="es-ES" sz="1400" dirty="0"/>
              <a:t>para </a:t>
            </a:r>
            <a:r>
              <a:rPr lang="es-ES" sz="1400" dirty="0" smtClean="0"/>
              <a:t>cada uno </a:t>
            </a:r>
            <a:r>
              <a:rPr lang="es-ES" sz="1400" dirty="0"/>
              <a:t>de ellos</a:t>
            </a:r>
            <a:r>
              <a:rPr lang="es-ES" sz="1400" dirty="0" smtClean="0"/>
              <a:t>.</a:t>
            </a:r>
          </a:p>
          <a:p>
            <a:r>
              <a:rPr lang="es-ES" sz="1400" dirty="0" smtClean="0"/>
              <a:t>e)</a:t>
            </a:r>
            <a:r>
              <a:rPr lang="es-ES" sz="1400" dirty="0"/>
              <a:t> ¿Hasta cuanto estaría dispuesto a pagar por información perfecta</a:t>
            </a:r>
            <a:r>
              <a:rPr lang="es-ES" sz="1400" dirty="0" smtClean="0"/>
              <a:t>?</a:t>
            </a:r>
            <a:endParaRPr lang="es-ES" sz="1400" dirty="0"/>
          </a:p>
        </p:txBody>
      </p:sp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538820"/>
              </p:ext>
            </p:extLst>
          </p:nvPr>
        </p:nvGraphicFramePr>
        <p:xfrm>
          <a:off x="838200" y="2370849"/>
          <a:ext cx="4376349" cy="14697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4859"/>
                <a:gridCol w="1043830"/>
                <a:gridCol w="1043830"/>
                <a:gridCol w="1043830"/>
              </a:tblGrid>
              <a:tr h="463947"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Productos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H1 (50%)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H2 (25%)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H3 (25%)</a:t>
                      </a:r>
                      <a:endParaRPr lang="es-ES" sz="1600" dirty="0"/>
                    </a:p>
                  </a:txBody>
                  <a:tcPr/>
                </a:tc>
              </a:tr>
              <a:tr h="268601">
                <a:tc>
                  <a:txBody>
                    <a:bodyPr/>
                    <a:lstStyle/>
                    <a:p>
                      <a:r>
                        <a:rPr lang="es-ES" sz="1600" baseline="0" dirty="0" smtClean="0"/>
                        <a:t>A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300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350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400</a:t>
                      </a:r>
                    </a:p>
                  </a:txBody>
                  <a:tcPr/>
                </a:tc>
              </a:tr>
              <a:tr h="268601"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B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350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400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600</a:t>
                      </a:r>
                      <a:endParaRPr lang="es-ES" sz="1600" dirty="0"/>
                    </a:p>
                  </a:txBody>
                  <a:tcPr/>
                </a:tc>
              </a:tr>
              <a:tr h="268601"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C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600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600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900</a:t>
                      </a:r>
                      <a:endParaRPr lang="es-E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ítulo 1"/>
          <p:cNvSpPr txBox="1">
            <a:spLocks/>
          </p:cNvSpPr>
          <p:nvPr/>
        </p:nvSpPr>
        <p:spPr>
          <a:xfrm>
            <a:off x="838200" y="241559"/>
            <a:ext cx="10515600" cy="5987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400" b="1" smtClean="0"/>
              <a:t>Teoría de las decisiones </a:t>
            </a:r>
            <a:r>
              <a:rPr lang="es-ES" sz="2400" smtClean="0"/>
              <a:t>| Universo Aleatorio</a:t>
            </a:r>
            <a:endParaRPr lang="es-ES" sz="2400" dirty="0"/>
          </a:p>
        </p:txBody>
      </p:sp>
      <p:sp>
        <p:nvSpPr>
          <p:cNvPr id="10" name="Rectángulo 9"/>
          <p:cNvSpPr/>
          <p:nvPr/>
        </p:nvSpPr>
        <p:spPr>
          <a:xfrm>
            <a:off x="5570839" y="2311633"/>
            <a:ext cx="569852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 smtClean="0"/>
              <a:t>b</a:t>
            </a:r>
            <a:r>
              <a:rPr lang="es-ES" sz="1400" dirty="0"/>
              <a:t>) </a:t>
            </a:r>
            <a:r>
              <a:rPr lang="es-ES" sz="1400" dirty="0" smtClean="0"/>
              <a:t>Funciones de compensaciones.</a:t>
            </a:r>
          </a:p>
          <a:p>
            <a:r>
              <a:rPr lang="es-ES" sz="1400" dirty="0" smtClean="0"/>
              <a:t>Ganancias </a:t>
            </a:r>
            <a:r>
              <a:rPr lang="es-ES" sz="1400" dirty="0"/>
              <a:t>opción </a:t>
            </a:r>
            <a:r>
              <a:rPr lang="es-ES" sz="1400" dirty="0" smtClean="0"/>
              <a:t>A (H1) = (1.000.000/200)*300 – 1.000.000 = 500.000</a:t>
            </a:r>
          </a:p>
          <a:p>
            <a:r>
              <a:rPr lang="es-ES" sz="1400" dirty="0"/>
              <a:t>Ganancias opción A (</a:t>
            </a:r>
            <a:r>
              <a:rPr lang="es-ES" sz="1400" dirty="0" smtClean="0"/>
              <a:t>H2) </a:t>
            </a:r>
            <a:r>
              <a:rPr lang="es-ES" sz="1400" dirty="0"/>
              <a:t>= (1.000.000/200)*</a:t>
            </a:r>
            <a:r>
              <a:rPr lang="es-ES" sz="1400" dirty="0" smtClean="0"/>
              <a:t>350 </a:t>
            </a:r>
            <a:r>
              <a:rPr lang="es-ES" sz="1400" dirty="0"/>
              <a:t>– </a:t>
            </a:r>
            <a:r>
              <a:rPr lang="es-ES" sz="1400" dirty="0" smtClean="0"/>
              <a:t>1.000.000 = 750.000</a:t>
            </a:r>
            <a:endParaRPr lang="es-ES" sz="1400" dirty="0"/>
          </a:p>
          <a:p>
            <a:r>
              <a:rPr lang="es-ES" sz="1400" dirty="0"/>
              <a:t>Ganancias opción A (</a:t>
            </a:r>
            <a:r>
              <a:rPr lang="es-ES" sz="1400" dirty="0" smtClean="0"/>
              <a:t>H3) </a:t>
            </a:r>
            <a:r>
              <a:rPr lang="es-ES" sz="1400" dirty="0"/>
              <a:t>= (1.000.000/200</a:t>
            </a:r>
            <a:r>
              <a:rPr lang="es-ES" sz="1400" dirty="0" smtClean="0"/>
              <a:t>)*400 </a:t>
            </a:r>
            <a:r>
              <a:rPr lang="es-ES" sz="1400" dirty="0"/>
              <a:t>– </a:t>
            </a:r>
            <a:r>
              <a:rPr lang="es-ES" sz="1400" dirty="0" smtClean="0"/>
              <a:t>1.000.000 = 1.000.000</a:t>
            </a:r>
            <a:endParaRPr lang="es-ES" sz="1400" dirty="0"/>
          </a:p>
          <a:p>
            <a:r>
              <a:rPr lang="es-ES" sz="1400" dirty="0" smtClean="0"/>
              <a:t>Ganancias opción B (H1) = </a:t>
            </a:r>
            <a:r>
              <a:rPr lang="es-ES" sz="1400" dirty="0" smtClean="0">
                <a:solidFill>
                  <a:srgbClr val="FF0000"/>
                </a:solidFill>
              </a:rPr>
              <a:t>calcular</a:t>
            </a:r>
          </a:p>
          <a:p>
            <a:r>
              <a:rPr lang="es-ES" sz="1400" dirty="0"/>
              <a:t>Ganancias opción B (</a:t>
            </a:r>
            <a:r>
              <a:rPr lang="es-ES" sz="1400" dirty="0" smtClean="0"/>
              <a:t>H2) </a:t>
            </a:r>
            <a:r>
              <a:rPr lang="es-ES" sz="1400" dirty="0"/>
              <a:t>= </a:t>
            </a:r>
            <a:r>
              <a:rPr lang="es-ES" sz="1400" dirty="0">
                <a:solidFill>
                  <a:srgbClr val="FF0000"/>
                </a:solidFill>
              </a:rPr>
              <a:t>calcular</a:t>
            </a:r>
            <a:endParaRPr lang="es-ES" sz="1400" dirty="0"/>
          </a:p>
          <a:p>
            <a:r>
              <a:rPr lang="es-ES" sz="1400" dirty="0" smtClean="0"/>
              <a:t>Ganancias </a:t>
            </a:r>
            <a:r>
              <a:rPr lang="es-ES" sz="1400" dirty="0"/>
              <a:t>opción B (</a:t>
            </a:r>
            <a:r>
              <a:rPr lang="es-ES" sz="1400" dirty="0" smtClean="0"/>
              <a:t>H3) </a:t>
            </a:r>
            <a:r>
              <a:rPr lang="es-ES" sz="1400" dirty="0"/>
              <a:t>= </a:t>
            </a:r>
            <a:r>
              <a:rPr lang="es-ES" sz="1400" dirty="0">
                <a:solidFill>
                  <a:srgbClr val="FF0000"/>
                </a:solidFill>
              </a:rPr>
              <a:t>calcular</a:t>
            </a:r>
            <a:endParaRPr lang="es-ES" sz="1400" dirty="0" smtClean="0"/>
          </a:p>
          <a:p>
            <a:r>
              <a:rPr lang="es-ES" sz="1400" dirty="0"/>
              <a:t>Ganancias opción </a:t>
            </a:r>
            <a:r>
              <a:rPr lang="es-ES" sz="1400" dirty="0" smtClean="0"/>
              <a:t>C </a:t>
            </a:r>
            <a:r>
              <a:rPr lang="es-ES" sz="1400" dirty="0"/>
              <a:t>(H1) = </a:t>
            </a:r>
            <a:r>
              <a:rPr lang="es-ES" sz="1400" dirty="0">
                <a:solidFill>
                  <a:srgbClr val="FF0000"/>
                </a:solidFill>
              </a:rPr>
              <a:t>calcular</a:t>
            </a:r>
            <a:endParaRPr lang="es-ES" sz="1400" dirty="0"/>
          </a:p>
          <a:p>
            <a:r>
              <a:rPr lang="es-ES" sz="1400" dirty="0"/>
              <a:t>Ganancias opción </a:t>
            </a:r>
            <a:r>
              <a:rPr lang="es-ES" sz="1400" dirty="0" smtClean="0"/>
              <a:t>C </a:t>
            </a:r>
            <a:r>
              <a:rPr lang="es-ES" sz="1400" dirty="0"/>
              <a:t>(H2) = </a:t>
            </a:r>
            <a:r>
              <a:rPr lang="es-ES" sz="1400" dirty="0">
                <a:solidFill>
                  <a:srgbClr val="FF0000"/>
                </a:solidFill>
              </a:rPr>
              <a:t>calcular</a:t>
            </a:r>
            <a:endParaRPr lang="es-ES" sz="1400" dirty="0"/>
          </a:p>
          <a:p>
            <a:r>
              <a:rPr lang="es-ES" sz="1400" dirty="0"/>
              <a:t>Ganancias opción </a:t>
            </a:r>
            <a:r>
              <a:rPr lang="es-ES" sz="1400" dirty="0" smtClean="0"/>
              <a:t>C </a:t>
            </a:r>
            <a:r>
              <a:rPr lang="es-ES" sz="1400" dirty="0"/>
              <a:t>(H3) = </a:t>
            </a:r>
            <a:r>
              <a:rPr lang="es-ES" sz="1400" dirty="0" smtClean="0">
                <a:solidFill>
                  <a:srgbClr val="FF0000"/>
                </a:solidFill>
              </a:rPr>
              <a:t>calcular</a:t>
            </a:r>
            <a:endParaRPr lang="es-ES" sz="1400" dirty="0"/>
          </a:p>
        </p:txBody>
      </p:sp>
      <p:sp>
        <p:nvSpPr>
          <p:cNvPr id="12" name="Marcador de contenido 2"/>
          <p:cNvSpPr>
            <a:spLocks noGrp="1"/>
          </p:cNvSpPr>
          <p:nvPr>
            <p:ph idx="1"/>
          </p:nvPr>
        </p:nvSpPr>
        <p:spPr>
          <a:xfrm>
            <a:off x="838200" y="948626"/>
            <a:ext cx="10515600" cy="12006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1600" dirty="0" smtClean="0"/>
              <a:t>10. </a:t>
            </a:r>
            <a:r>
              <a:rPr lang="es-ES" sz="1600" dirty="0"/>
              <a:t>Una empresa </a:t>
            </a:r>
            <a:r>
              <a:rPr lang="es-ES" sz="1600" dirty="0">
                <a:solidFill>
                  <a:srgbClr val="0070C0"/>
                </a:solidFill>
              </a:rPr>
              <a:t>dispone de $1.000.000 </a:t>
            </a:r>
            <a:r>
              <a:rPr lang="es-ES" sz="1600" dirty="0"/>
              <a:t>para adquirir un producto con la intención </a:t>
            </a:r>
            <a:r>
              <a:rPr lang="es-ES" sz="1600" dirty="0" smtClean="0"/>
              <a:t>de revenderlos </a:t>
            </a:r>
            <a:r>
              <a:rPr lang="es-ES" sz="1600" dirty="0"/>
              <a:t>al cabo de cierto tiempo. Se presenta la posibilidad de </a:t>
            </a:r>
            <a:r>
              <a:rPr lang="es-ES" sz="1600" dirty="0" smtClean="0"/>
              <a:t>comprar </a:t>
            </a:r>
            <a:r>
              <a:rPr lang="es-ES" sz="1600" dirty="0"/>
              <a:t>1</a:t>
            </a:r>
            <a:r>
              <a:rPr lang="es-ES" sz="1600" dirty="0" smtClean="0"/>
              <a:t> de 3 productos posibles (A</a:t>
            </a:r>
            <a:r>
              <a:rPr lang="es-ES" sz="1600" dirty="0"/>
              <a:t>, </a:t>
            </a:r>
            <a:r>
              <a:rPr lang="es-ES" sz="1600" dirty="0" smtClean="0"/>
              <a:t>B o C) </a:t>
            </a:r>
            <a:r>
              <a:rPr lang="es-ES" sz="1600" dirty="0"/>
              <a:t>que </a:t>
            </a:r>
            <a:r>
              <a:rPr lang="es-ES" sz="1600" dirty="0" smtClean="0"/>
              <a:t>tienen </a:t>
            </a:r>
            <a:r>
              <a:rPr lang="es-ES" sz="1600" dirty="0"/>
              <a:t>un </a:t>
            </a:r>
            <a:r>
              <a:rPr lang="es-ES" sz="1600" dirty="0">
                <a:solidFill>
                  <a:srgbClr val="0070C0"/>
                </a:solidFill>
              </a:rPr>
              <a:t>costo </a:t>
            </a:r>
            <a:r>
              <a:rPr lang="es-ES" sz="1600" dirty="0" smtClean="0">
                <a:solidFill>
                  <a:srgbClr val="0070C0"/>
                </a:solidFill>
              </a:rPr>
              <a:t>de compra por </a:t>
            </a:r>
            <a:r>
              <a:rPr lang="es-ES" sz="1600" dirty="0">
                <a:solidFill>
                  <a:srgbClr val="0070C0"/>
                </a:solidFill>
              </a:rPr>
              <a:t>unidad igual a $200, $250 y $</a:t>
            </a:r>
            <a:r>
              <a:rPr lang="es-ES" sz="1600" dirty="0" smtClean="0">
                <a:solidFill>
                  <a:srgbClr val="0070C0"/>
                </a:solidFill>
              </a:rPr>
              <a:t>400 </a:t>
            </a:r>
            <a:r>
              <a:rPr lang="es-ES" sz="1600" dirty="0" smtClean="0"/>
              <a:t>respectivamente</a:t>
            </a:r>
            <a:r>
              <a:rPr lang="es-ES" sz="1600" dirty="0"/>
              <a:t>. La empresa realiza tres hipótesis para los precios de venta </a:t>
            </a:r>
            <a:r>
              <a:rPr lang="es-ES" sz="1600" dirty="0" smtClean="0"/>
              <a:t>y considera </a:t>
            </a:r>
            <a:r>
              <a:rPr lang="es-ES" sz="1600" dirty="0"/>
              <a:t>que </a:t>
            </a:r>
            <a:r>
              <a:rPr lang="es-ES" sz="1600" dirty="0">
                <a:solidFill>
                  <a:srgbClr val="0070C0"/>
                </a:solidFill>
              </a:rPr>
              <a:t>la primera tiene un 50% de probabilidad de presentación y cada una de las otras dos, un 25%.</a:t>
            </a:r>
            <a:r>
              <a:rPr lang="es-ES" sz="1600" dirty="0"/>
              <a:t> Los precios de </a:t>
            </a:r>
            <a:r>
              <a:rPr lang="es-ES" sz="1600" dirty="0" smtClean="0"/>
              <a:t>reventa </a:t>
            </a:r>
            <a:r>
              <a:rPr lang="es-ES" sz="1600" dirty="0"/>
              <a:t>por </a:t>
            </a:r>
            <a:r>
              <a:rPr lang="es-ES" sz="1600" dirty="0" smtClean="0"/>
              <a:t>unidad </a:t>
            </a:r>
            <a:r>
              <a:rPr lang="es-ES" sz="1600" dirty="0"/>
              <a:t>para cada una de </a:t>
            </a:r>
            <a:r>
              <a:rPr lang="es-ES" sz="1600" dirty="0" smtClean="0"/>
              <a:t>las hipótesis son: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2434152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838201" y="3835143"/>
            <a:ext cx="4376349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/>
              <a:t>a) Definir y clasificar las variables del </a:t>
            </a:r>
            <a:r>
              <a:rPr lang="es-ES" sz="1400" dirty="0" smtClean="0"/>
              <a:t>problema</a:t>
            </a:r>
            <a:endParaRPr lang="es-ES" sz="1400" dirty="0"/>
          </a:p>
          <a:p>
            <a:r>
              <a:rPr lang="es-ES" sz="1400" dirty="0"/>
              <a:t>b</a:t>
            </a:r>
            <a:r>
              <a:rPr lang="es-ES" sz="1400" dirty="0" smtClean="0"/>
              <a:t>) Enunciar la función de compensaciones.</a:t>
            </a:r>
          </a:p>
          <a:p>
            <a:r>
              <a:rPr lang="es-ES" sz="1400" dirty="0" smtClean="0">
                <a:solidFill>
                  <a:srgbClr val="0070C0"/>
                </a:solidFill>
              </a:rPr>
              <a:t>c) Armar la matriz de compensaciones.</a:t>
            </a:r>
          </a:p>
          <a:p>
            <a:r>
              <a:rPr lang="es-ES" sz="1400" dirty="0" smtClean="0"/>
              <a:t>d) Aplicar los criterios vistos, y determine la alternativa más adecuada para cada uno de ellos.</a:t>
            </a:r>
          </a:p>
          <a:p>
            <a:r>
              <a:rPr lang="es-ES" sz="1400" dirty="0" smtClean="0"/>
              <a:t>e)</a:t>
            </a:r>
            <a:r>
              <a:rPr lang="es-ES" sz="1400" dirty="0"/>
              <a:t> ¿Hasta cuanto estaría dispuesto a pagar por información perfecta</a:t>
            </a:r>
            <a:r>
              <a:rPr lang="es-ES" sz="1400" dirty="0" smtClean="0"/>
              <a:t>?</a:t>
            </a:r>
            <a:endParaRPr lang="es-ES" sz="1400" dirty="0"/>
          </a:p>
        </p:txBody>
      </p:sp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5298261"/>
              </p:ext>
            </p:extLst>
          </p:nvPr>
        </p:nvGraphicFramePr>
        <p:xfrm>
          <a:off x="838200" y="2143819"/>
          <a:ext cx="4376349" cy="14697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4859"/>
                <a:gridCol w="1043830"/>
                <a:gridCol w="1043830"/>
                <a:gridCol w="1043830"/>
              </a:tblGrid>
              <a:tr h="463947"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Productos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H1 (50%)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H2 (25%)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H3 (25%)</a:t>
                      </a:r>
                      <a:endParaRPr lang="es-ES" sz="1600" dirty="0"/>
                    </a:p>
                  </a:txBody>
                  <a:tcPr/>
                </a:tc>
              </a:tr>
              <a:tr h="268601">
                <a:tc>
                  <a:txBody>
                    <a:bodyPr/>
                    <a:lstStyle/>
                    <a:p>
                      <a:r>
                        <a:rPr lang="es-ES" sz="1600" baseline="0" dirty="0" smtClean="0"/>
                        <a:t>A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300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350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400</a:t>
                      </a:r>
                    </a:p>
                  </a:txBody>
                  <a:tcPr/>
                </a:tc>
              </a:tr>
              <a:tr h="268601"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B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350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400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600</a:t>
                      </a:r>
                      <a:endParaRPr lang="es-ES" sz="1600" dirty="0"/>
                    </a:p>
                  </a:txBody>
                  <a:tcPr/>
                </a:tc>
              </a:tr>
              <a:tr h="268601"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C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600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600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900</a:t>
                      </a:r>
                      <a:endParaRPr lang="es-E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ítulo 1"/>
          <p:cNvSpPr txBox="1">
            <a:spLocks/>
          </p:cNvSpPr>
          <p:nvPr/>
        </p:nvSpPr>
        <p:spPr>
          <a:xfrm>
            <a:off x="838200" y="241559"/>
            <a:ext cx="10515600" cy="5987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400" b="1" smtClean="0"/>
              <a:t>Teoría de las decisiones </a:t>
            </a:r>
            <a:r>
              <a:rPr lang="es-ES" sz="2400" smtClean="0"/>
              <a:t>| Universo Aleatorio</a:t>
            </a:r>
            <a:endParaRPr lang="es-ES" sz="2400" dirty="0"/>
          </a:p>
        </p:txBody>
      </p:sp>
      <p:sp>
        <p:nvSpPr>
          <p:cNvPr id="10" name="Rectángulo 9"/>
          <p:cNvSpPr/>
          <p:nvPr/>
        </p:nvSpPr>
        <p:spPr>
          <a:xfrm>
            <a:off x="5570839" y="2084603"/>
            <a:ext cx="56985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 smtClean="0"/>
              <a:t>c) MATRIZ de compensaciones:</a:t>
            </a:r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1624595"/>
              </p:ext>
            </p:extLst>
          </p:nvPr>
        </p:nvGraphicFramePr>
        <p:xfrm>
          <a:off x="5801154" y="2479796"/>
          <a:ext cx="4444999" cy="1173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489"/>
                <a:gridCol w="989233"/>
                <a:gridCol w="1129493"/>
                <a:gridCol w="1281784"/>
              </a:tblGrid>
              <a:tr h="0"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Productos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H1 (50%)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H2 (25%)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H3 (25%)</a:t>
                      </a:r>
                      <a:endParaRPr lang="es-ES" sz="1600" dirty="0"/>
                    </a:p>
                  </a:txBody>
                  <a:tcPr/>
                </a:tc>
              </a:tr>
              <a:tr h="285750"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1600" u="none" strike="noStrike">
                          <a:effectLst/>
                        </a:rPr>
                        <a:t>A</a:t>
                      </a:r>
                      <a:endParaRPr lang="es-E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1600" u="none" strike="noStrike">
                          <a:effectLst/>
                        </a:rPr>
                        <a:t>500.000,00  </a:t>
                      </a:r>
                      <a:endParaRPr lang="es-E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1600" u="none" strike="noStrike">
                          <a:effectLst/>
                        </a:rPr>
                        <a:t>750.000,00  </a:t>
                      </a:r>
                      <a:endParaRPr lang="es-E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1600" u="none" strike="noStrike">
                          <a:effectLst/>
                        </a:rPr>
                        <a:t>1.000.000,00  </a:t>
                      </a:r>
                      <a:endParaRPr lang="es-E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76225"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1600" u="none" strike="noStrike">
                          <a:effectLst/>
                        </a:rPr>
                        <a:t>B</a:t>
                      </a:r>
                      <a:endParaRPr lang="es-E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 smtClean="0">
                          <a:solidFill>
                            <a:srgbClr val="FF0000"/>
                          </a:solidFill>
                        </a:rPr>
                        <a:t>calcular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 smtClean="0">
                          <a:solidFill>
                            <a:srgbClr val="FF0000"/>
                          </a:solidFill>
                        </a:rPr>
                        <a:t>calcular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 smtClean="0">
                          <a:solidFill>
                            <a:srgbClr val="FF0000"/>
                          </a:solidFill>
                        </a:rPr>
                        <a:t>calcular</a:t>
                      </a:r>
                    </a:p>
                  </a:txBody>
                  <a:tcPr marL="9525" marR="9525" marT="9525" marB="0" anchor="ctr"/>
                </a:tc>
              </a:tr>
              <a:tr h="276225"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1600" u="none" strike="noStrike">
                          <a:effectLst/>
                        </a:rPr>
                        <a:t>C</a:t>
                      </a:r>
                      <a:endParaRPr lang="es-E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 smtClean="0">
                          <a:solidFill>
                            <a:srgbClr val="FF0000"/>
                          </a:solidFill>
                        </a:rPr>
                        <a:t>calcular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 smtClean="0">
                          <a:solidFill>
                            <a:srgbClr val="FF0000"/>
                          </a:solidFill>
                        </a:rPr>
                        <a:t>calcular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 smtClean="0">
                          <a:solidFill>
                            <a:srgbClr val="FF0000"/>
                          </a:solidFill>
                        </a:rPr>
                        <a:t>calcular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11" name="Rectángulo 10"/>
          <p:cNvSpPr/>
          <p:nvPr/>
        </p:nvSpPr>
        <p:spPr>
          <a:xfrm>
            <a:off x="5570838" y="3740692"/>
            <a:ext cx="56985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 smtClean="0"/>
              <a:t>c) Aplicación de criterios: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5754131" y="4070297"/>
            <a:ext cx="569852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>
                <a:solidFill>
                  <a:srgbClr val="00B050"/>
                </a:solidFill>
              </a:rPr>
              <a:t>Valor esperado (A) = </a:t>
            </a:r>
            <a:r>
              <a:rPr lang="es-ES" sz="1400" dirty="0" smtClean="0">
                <a:solidFill>
                  <a:srgbClr val="00B050"/>
                </a:solidFill>
              </a:rPr>
              <a:t>(V H1)*(% H1)+</a:t>
            </a:r>
            <a:r>
              <a:rPr lang="es-ES" sz="1400" dirty="0">
                <a:solidFill>
                  <a:srgbClr val="00B050"/>
                </a:solidFill>
              </a:rPr>
              <a:t>(V </a:t>
            </a:r>
            <a:r>
              <a:rPr lang="es-ES" sz="1400" dirty="0" smtClean="0">
                <a:solidFill>
                  <a:srgbClr val="00B050"/>
                </a:solidFill>
              </a:rPr>
              <a:t>H2)*(% H2)+(</a:t>
            </a:r>
            <a:r>
              <a:rPr lang="es-ES" sz="1400" dirty="0">
                <a:solidFill>
                  <a:srgbClr val="00B050"/>
                </a:solidFill>
              </a:rPr>
              <a:t>V </a:t>
            </a:r>
            <a:r>
              <a:rPr lang="es-ES" sz="1400" dirty="0" smtClean="0">
                <a:solidFill>
                  <a:srgbClr val="00B050"/>
                </a:solidFill>
              </a:rPr>
              <a:t>H3)*(% H3) = </a:t>
            </a:r>
            <a:endParaRPr lang="es-ES" sz="1400" dirty="0">
              <a:solidFill>
                <a:srgbClr val="00B050"/>
              </a:solidFill>
            </a:endParaRPr>
          </a:p>
          <a:p>
            <a:r>
              <a:rPr lang="es-ES" sz="1400" dirty="0" smtClean="0">
                <a:solidFill>
                  <a:srgbClr val="00B050"/>
                </a:solidFill>
              </a:rPr>
              <a:t>Valor esperado (A) = 300*0,5+350*0,25+350*0,25 = 687.500 </a:t>
            </a:r>
          </a:p>
          <a:p>
            <a:endParaRPr lang="es-ES" sz="1400" dirty="0" smtClean="0">
              <a:solidFill>
                <a:srgbClr val="00B050"/>
              </a:solidFill>
            </a:endParaRPr>
          </a:p>
          <a:p>
            <a:r>
              <a:rPr lang="es-ES" sz="1400" dirty="0" err="1" smtClean="0">
                <a:solidFill>
                  <a:srgbClr val="00B050"/>
                </a:solidFill>
              </a:rPr>
              <a:t>Hurwicz</a:t>
            </a:r>
            <a:r>
              <a:rPr lang="es-ES" sz="1400" dirty="0" smtClean="0">
                <a:solidFill>
                  <a:srgbClr val="00B050"/>
                </a:solidFill>
              </a:rPr>
              <a:t> (A</a:t>
            </a:r>
            <a:r>
              <a:rPr lang="es-ES" sz="1400" dirty="0">
                <a:solidFill>
                  <a:srgbClr val="00B050"/>
                </a:solidFill>
              </a:rPr>
              <a:t>) = </a:t>
            </a:r>
            <a:r>
              <a:rPr lang="es-ES" sz="1400" dirty="0" smtClean="0">
                <a:solidFill>
                  <a:srgbClr val="00B050"/>
                </a:solidFill>
              </a:rPr>
              <a:t>mejor*(%)+peor*(1-%) </a:t>
            </a:r>
            <a:r>
              <a:rPr lang="es-ES" sz="1400" dirty="0">
                <a:solidFill>
                  <a:srgbClr val="00B050"/>
                </a:solidFill>
              </a:rPr>
              <a:t>= </a:t>
            </a:r>
          </a:p>
          <a:p>
            <a:r>
              <a:rPr lang="es-ES" sz="1400" dirty="0" err="1">
                <a:solidFill>
                  <a:srgbClr val="00B050"/>
                </a:solidFill>
              </a:rPr>
              <a:t>Hurwicz</a:t>
            </a:r>
            <a:r>
              <a:rPr lang="es-ES" sz="1400" dirty="0">
                <a:solidFill>
                  <a:srgbClr val="00B050"/>
                </a:solidFill>
              </a:rPr>
              <a:t> (A) =</a:t>
            </a:r>
            <a:r>
              <a:rPr lang="es-ES" sz="1400" dirty="0" smtClean="0">
                <a:solidFill>
                  <a:srgbClr val="00B050"/>
                </a:solidFill>
              </a:rPr>
              <a:t> 1.000.000*0,25+500.000*0,75 </a:t>
            </a:r>
            <a:r>
              <a:rPr lang="es-ES" sz="1400" dirty="0">
                <a:solidFill>
                  <a:srgbClr val="00B050"/>
                </a:solidFill>
              </a:rPr>
              <a:t>= 687.500 </a:t>
            </a:r>
          </a:p>
          <a:p>
            <a:endParaRPr lang="es-ES" sz="1400" dirty="0" smtClean="0">
              <a:solidFill>
                <a:srgbClr val="00B050"/>
              </a:solidFill>
            </a:endParaRPr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628760"/>
              </p:ext>
            </p:extLst>
          </p:nvPr>
        </p:nvGraphicFramePr>
        <p:xfrm>
          <a:off x="5802870" y="5331193"/>
          <a:ext cx="5651500" cy="1152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0300"/>
                <a:gridCol w="1130300"/>
                <a:gridCol w="1130300"/>
                <a:gridCol w="1130300"/>
                <a:gridCol w="1130300"/>
              </a:tblGrid>
              <a:tr h="0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000" u="none" strike="noStrike" dirty="0">
                          <a:effectLst/>
                        </a:rPr>
                        <a:t>Valor esperado</a:t>
                      </a:r>
                      <a:endParaRPr lang="es-ES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000" u="none" strike="noStrike">
                          <a:effectLst/>
                        </a:rPr>
                        <a:t>Hurwicz - Optimismo relativo</a:t>
                      </a:r>
                      <a:endParaRPr lang="es-ES" sz="10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000" u="none" strike="noStrike" dirty="0" err="1">
                          <a:effectLst/>
                        </a:rPr>
                        <a:t>Wald</a:t>
                      </a:r>
                      <a:r>
                        <a:rPr lang="es-ES" sz="1000" u="none" strike="noStrike" dirty="0">
                          <a:effectLst/>
                        </a:rPr>
                        <a:t> - Pesimista</a:t>
                      </a:r>
                      <a:endParaRPr lang="es-ES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000" u="none" strike="noStrike">
                          <a:effectLst/>
                        </a:rPr>
                        <a:t>Lagrange - Igual probabilidad</a:t>
                      </a:r>
                      <a:endParaRPr lang="es-ES" sz="10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000" u="none" strike="noStrike">
                          <a:effectLst/>
                        </a:rPr>
                        <a:t>Savage - Mínimo arrepentimiento</a:t>
                      </a:r>
                      <a:endParaRPr lang="es-ES" sz="10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85750"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1000" u="none" strike="noStrike" dirty="0">
                          <a:effectLst/>
                        </a:rPr>
                        <a:t>687.500,00  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1000" u="none" strike="noStrike" dirty="0">
                          <a:effectLst/>
                        </a:rPr>
                        <a:t>625.000,00  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10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500.000,00  </a:t>
                      </a:r>
                      <a:endParaRPr lang="es-ES" sz="10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1000" u="none" strike="noStrike">
                          <a:effectLst/>
                        </a:rPr>
                        <a:t>750.000,00  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1000" u="none" strike="noStrike" dirty="0">
                          <a:effectLst/>
                        </a:rPr>
                        <a:t>400.000,00  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76225"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10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700.000,00  </a:t>
                      </a:r>
                      <a:endParaRPr lang="es-ES" sz="10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1000" u="none" strike="noStrike" dirty="0">
                          <a:effectLst/>
                        </a:rPr>
                        <a:t>650.000,00  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1000" u="none" strike="noStrike">
                          <a:effectLst/>
                        </a:rPr>
                        <a:t>400.000,00  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10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800.000,00  </a:t>
                      </a:r>
                      <a:endParaRPr lang="es-ES" sz="10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10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150.000,00  </a:t>
                      </a:r>
                      <a:endParaRPr lang="es-ES" sz="10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76225"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1000" u="none" strike="noStrike">
                          <a:effectLst/>
                        </a:rPr>
                        <a:t>687.500,00  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10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687.500,00</a:t>
                      </a:r>
                      <a:r>
                        <a:rPr lang="es-ES" sz="1000" u="none" strike="noStrike" dirty="0">
                          <a:effectLst/>
                        </a:rPr>
                        <a:t>  </a:t>
                      </a:r>
                      <a:endParaRPr lang="es-ES" sz="10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10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500.000,00  </a:t>
                      </a:r>
                      <a:endParaRPr lang="es-ES" sz="10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1000" u="none" strike="noStrike">
                          <a:effectLst/>
                        </a:rPr>
                        <a:t>750.000,00  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1000" u="none" strike="noStrike" dirty="0">
                          <a:effectLst/>
                        </a:rPr>
                        <a:t>250.000,00  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14" name="Marcador de contenido 2"/>
          <p:cNvSpPr>
            <a:spLocks noGrp="1"/>
          </p:cNvSpPr>
          <p:nvPr>
            <p:ph idx="1"/>
          </p:nvPr>
        </p:nvSpPr>
        <p:spPr>
          <a:xfrm>
            <a:off x="838200" y="832481"/>
            <a:ext cx="10515600" cy="12006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1600" dirty="0" smtClean="0"/>
              <a:t>10. </a:t>
            </a:r>
            <a:r>
              <a:rPr lang="es-ES" sz="1600" dirty="0"/>
              <a:t>Una empresa </a:t>
            </a:r>
            <a:r>
              <a:rPr lang="es-ES" sz="1600" dirty="0">
                <a:solidFill>
                  <a:srgbClr val="0070C0"/>
                </a:solidFill>
              </a:rPr>
              <a:t>dispone de $1.000.000 </a:t>
            </a:r>
            <a:r>
              <a:rPr lang="es-ES" sz="1600" dirty="0"/>
              <a:t>para adquirir un producto con la intención </a:t>
            </a:r>
            <a:r>
              <a:rPr lang="es-ES" sz="1600" dirty="0" smtClean="0"/>
              <a:t>de revenderlos </a:t>
            </a:r>
            <a:r>
              <a:rPr lang="es-ES" sz="1600" dirty="0"/>
              <a:t>al cabo de cierto tiempo. Se presenta la posibilidad de </a:t>
            </a:r>
            <a:r>
              <a:rPr lang="es-ES" sz="1600" dirty="0" smtClean="0"/>
              <a:t>comprar </a:t>
            </a:r>
            <a:r>
              <a:rPr lang="es-ES" sz="1600" dirty="0"/>
              <a:t>1</a:t>
            </a:r>
            <a:r>
              <a:rPr lang="es-ES" sz="1600" dirty="0" smtClean="0"/>
              <a:t> de 3 productos posibles (A</a:t>
            </a:r>
            <a:r>
              <a:rPr lang="es-ES" sz="1600" dirty="0"/>
              <a:t>, </a:t>
            </a:r>
            <a:r>
              <a:rPr lang="es-ES" sz="1600" dirty="0" smtClean="0"/>
              <a:t>B o C) </a:t>
            </a:r>
            <a:r>
              <a:rPr lang="es-ES" sz="1600" dirty="0"/>
              <a:t>que </a:t>
            </a:r>
            <a:r>
              <a:rPr lang="es-ES" sz="1600" dirty="0" smtClean="0"/>
              <a:t>tienen </a:t>
            </a:r>
            <a:r>
              <a:rPr lang="es-ES" sz="1600" dirty="0"/>
              <a:t>un </a:t>
            </a:r>
            <a:r>
              <a:rPr lang="es-ES" sz="1600" dirty="0">
                <a:solidFill>
                  <a:srgbClr val="0070C0"/>
                </a:solidFill>
              </a:rPr>
              <a:t>costo </a:t>
            </a:r>
            <a:r>
              <a:rPr lang="es-ES" sz="1600" dirty="0" smtClean="0">
                <a:solidFill>
                  <a:srgbClr val="0070C0"/>
                </a:solidFill>
              </a:rPr>
              <a:t>de compra por </a:t>
            </a:r>
            <a:r>
              <a:rPr lang="es-ES" sz="1600" dirty="0">
                <a:solidFill>
                  <a:srgbClr val="0070C0"/>
                </a:solidFill>
              </a:rPr>
              <a:t>unidad igual a $200, $250 y $</a:t>
            </a:r>
            <a:r>
              <a:rPr lang="es-ES" sz="1600" dirty="0" smtClean="0">
                <a:solidFill>
                  <a:srgbClr val="0070C0"/>
                </a:solidFill>
              </a:rPr>
              <a:t>400 </a:t>
            </a:r>
            <a:r>
              <a:rPr lang="es-ES" sz="1600" dirty="0" smtClean="0"/>
              <a:t>respectivamente</a:t>
            </a:r>
            <a:r>
              <a:rPr lang="es-ES" sz="1600" dirty="0"/>
              <a:t>. La empresa realiza tres hipótesis para los precios de venta </a:t>
            </a:r>
            <a:r>
              <a:rPr lang="es-ES" sz="1600" dirty="0" smtClean="0"/>
              <a:t>y considera </a:t>
            </a:r>
            <a:r>
              <a:rPr lang="es-ES" sz="1600" dirty="0"/>
              <a:t>que </a:t>
            </a:r>
            <a:r>
              <a:rPr lang="es-ES" sz="1600" dirty="0">
                <a:solidFill>
                  <a:srgbClr val="0070C0"/>
                </a:solidFill>
              </a:rPr>
              <a:t>la primera tiene un 50% de probabilidad de presentación y cada una de las otras dos, un 25%.</a:t>
            </a:r>
            <a:r>
              <a:rPr lang="es-ES" sz="1600" dirty="0"/>
              <a:t> Los precios de </a:t>
            </a:r>
            <a:r>
              <a:rPr lang="es-ES" sz="1600" dirty="0" smtClean="0"/>
              <a:t>reventa </a:t>
            </a:r>
            <a:r>
              <a:rPr lang="es-ES" sz="1600" dirty="0"/>
              <a:t>por </a:t>
            </a:r>
            <a:r>
              <a:rPr lang="es-ES" sz="1600" dirty="0" smtClean="0"/>
              <a:t>unidad </a:t>
            </a:r>
            <a:r>
              <a:rPr lang="es-ES" sz="1600" dirty="0"/>
              <a:t>para cada una de </a:t>
            </a:r>
            <a:r>
              <a:rPr lang="es-ES" sz="1600" dirty="0" smtClean="0"/>
              <a:t>las hipótesis son: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229193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838201" y="3835143"/>
            <a:ext cx="4376349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/>
              <a:t>a) Definir y clasificar las variables del </a:t>
            </a:r>
            <a:r>
              <a:rPr lang="es-ES" sz="1400" dirty="0" smtClean="0"/>
              <a:t>problema</a:t>
            </a:r>
            <a:endParaRPr lang="es-ES" sz="1400" dirty="0"/>
          </a:p>
          <a:p>
            <a:r>
              <a:rPr lang="es-ES" sz="1400" dirty="0"/>
              <a:t>b</a:t>
            </a:r>
            <a:r>
              <a:rPr lang="es-ES" sz="1400" dirty="0" smtClean="0"/>
              <a:t>) Enunciar la función de compensaciones.</a:t>
            </a:r>
          </a:p>
          <a:p>
            <a:r>
              <a:rPr lang="es-ES" sz="1400" dirty="0" smtClean="0"/>
              <a:t>c) Armar la matriz de compensaciones.</a:t>
            </a:r>
          </a:p>
          <a:p>
            <a:r>
              <a:rPr lang="es-ES" sz="1400" dirty="0" smtClean="0">
                <a:solidFill>
                  <a:srgbClr val="0070C0"/>
                </a:solidFill>
              </a:rPr>
              <a:t>d) Aplicar los criterios vistos, y determine la alternativa más adecuada para cada uno de ellos.</a:t>
            </a:r>
          </a:p>
          <a:p>
            <a:r>
              <a:rPr lang="es-ES" sz="1400" dirty="0" smtClean="0"/>
              <a:t>e)</a:t>
            </a:r>
            <a:r>
              <a:rPr lang="es-ES" sz="1400" dirty="0"/>
              <a:t> ¿Hasta cuanto estaría dispuesto a pagar por información perfecta</a:t>
            </a:r>
            <a:r>
              <a:rPr lang="es-ES" sz="1400" dirty="0" smtClean="0"/>
              <a:t>?</a:t>
            </a:r>
            <a:endParaRPr lang="es-ES" sz="1400" dirty="0"/>
          </a:p>
        </p:txBody>
      </p:sp>
      <p:graphicFrame>
        <p:nvGraphicFramePr>
          <p:cNvPr id="8" name="Tabla 7"/>
          <p:cNvGraphicFramePr>
            <a:graphicFrameLocks noGrp="1"/>
          </p:cNvGraphicFramePr>
          <p:nvPr>
            <p:extLst/>
          </p:nvPr>
        </p:nvGraphicFramePr>
        <p:xfrm>
          <a:off x="838200" y="2143819"/>
          <a:ext cx="4376349" cy="14697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4859"/>
                <a:gridCol w="1043830"/>
                <a:gridCol w="1043830"/>
                <a:gridCol w="1043830"/>
              </a:tblGrid>
              <a:tr h="463947"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Productos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H1 (50%)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H2 (25%)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H3 (25%)</a:t>
                      </a:r>
                      <a:endParaRPr lang="es-ES" sz="1600" dirty="0"/>
                    </a:p>
                  </a:txBody>
                  <a:tcPr/>
                </a:tc>
              </a:tr>
              <a:tr h="268601">
                <a:tc>
                  <a:txBody>
                    <a:bodyPr/>
                    <a:lstStyle/>
                    <a:p>
                      <a:r>
                        <a:rPr lang="es-ES" sz="1600" baseline="0" dirty="0" smtClean="0"/>
                        <a:t>A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300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350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400</a:t>
                      </a:r>
                    </a:p>
                  </a:txBody>
                  <a:tcPr/>
                </a:tc>
              </a:tr>
              <a:tr h="268601"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B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350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400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600</a:t>
                      </a:r>
                      <a:endParaRPr lang="es-ES" sz="1600" dirty="0"/>
                    </a:p>
                  </a:txBody>
                  <a:tcPr/>
                </a:tc>
              </a:tr>
              <a:tr h="268601"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C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600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600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900</a:t>
                      </a:r>
                      <a:endParaRPr lang="es-E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ítulo 1"/>
          <p:cNvSpPr txBox="1">
            <a:spLocks/>
          </p:cNvSpPr>
          <p:nvPr/>
        </p:nvSpPr>
        <p:spPr>
          <a:xfrm>
            <a:off x="838200" y="241559"/>
            <a:ext cx="10515600" cy="5987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400" b="1" smtClean="0"/>
              <a:t>Teoría de las decisiones </a:t>
            </a:r>
            <a:r>
              <a:rPr lang="es-ES" sz="2400" smtClean="0"/>
              <a:t>| Universo Aleatorio</a:t>
            </a:r>
            <a:endParaRPr lang="es-ES" sz="2400" dirty="0"/>
          </a:p>
        </p:txBody>
      </p:sp>
      <p:sp>
        <p:nvSpPr>
          <p:cNvPr id="10" name="Rectángulo 9"/>
          <p:cNvSpPr/>
          <p:nvPr/>
        </p:nvSpPr>
        <p:spPr>
          <a:xfrm>
            <a:off x="5570839" y="2084603"/>
            <a:ext cx="56985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 smtClean="0"/>
              <a:t>c) MATRIZ de compensaciones:</a:t>
            </a:r>
          </a:p>
        </p:txBody>
      </p:sp>
      <p:graphicFrame>
        <p:nvGraphicFramePr>
          <p:cNvPr id="2" name="Tabla 1"/>
          <p:cNvGraphicFramePr>
            <a:graphicFrameLocks noGrp="1"/>
          </p:cNvGraphicFramePr>
          <p:nvPr/>
        </p:nvGraphicFramePr>
        <p:xfrm>
          <a:off x="5801154" y="2479796"/>
          <a:ext cx="4444999" cy="1173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489"/>
                <a:gridCol w="989233"/>
                <a:gridCol w="1129493"/>
                <a:gridCol w="1281784"/>
              </a:tblGrid>
              <a:tr h="0"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Productos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H1 (50%)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H2 (25%)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H3 (25%)</a:t>
                      </a:r>
                      <a:endParaRPr lang="es-ES" sz="1600" dirty="0"/>
                    </a:p>
                  </a:txBody>
                  <a:tcPr/>
                </a:tc>
              </a:tr>
              <a:tr h="285750"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1600" u="none" strike="noStrike">
                          <a:effectLst/>
                        </a:rPr>
                        <a:t>A</a:t>
                      </a:r>
                      <a:endParaRPr lang="es-E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1600" u="none" strike="noStrike" dirty="0">
                          <a:effectLst/>
                        </a:rPr>
                        <a:t>500.000,00  </a:t>
                      </a:r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1600" u="none" strike="noStrike" dirty="0">
                          <a:effectLst/>
                        </a:rPr>
                        <a:t>750.000,00  </a:t>
                      </a:r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1600" u="none" strike="noStrike" dirty="0">
                          <a:effectLst/>
                        </a:rPr>
                        <a:t>1.000.000,00  </a:t>
                      </a:r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76225"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1600" u="none" strike="noStrike">
                          <a:effectLst/>
                        </a:rPr>
                        <a:t>B</a:t>
                      </a:r>
                      <a:endParaRPr lang="es-E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 smtClean="0">
                          <a:solidFill>
                            <a:srgbClr val="FF0000"/>
                          </a:solidFill>
                        </a:rPr>
                        <a:t>calcular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 smtClean="0">
                          <a:solidFill>
                            <a:srgbClr val="FF0000"/>
                          </a:solidFill>
                        </a:rPr>
                        <a:t>calcular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 smtClean="0">
                          <a:solidFill>
                            <a:srgbClr val="FF0000"/>
                          </a:solidFill>
                        </a:rPr>
                        <a:t>calcular</a:t>
                      </a:r>
                    </a:p>
                  </a:txBody>
                  <a:tcPr marL="9525" marR="9525" marT="9525" marB="0" anchor="ctr"/>
                </a:tc>
              </a:tr>
              <a:tr h="276225"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1600" u="none" strike="noStrike">
                          <a:effectLst/>
                        </a:rPr>
                        <a:t>C</a:t>
                      </a:r>
                      <a:endParaRPr lang="es-E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 smtClean="0">
                          <a:solidFill>
                            <a:srgbClr val="FF0000"/>
                          </a:solidFill>
                        </a:rPr>
                        <a:t>calcular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 smtClean="0">
                          <a:solidFill>
                            <a:srgbClr val="FF0000"/>
                          </a:solidFill>
                        </a:rPr>
                        <a:t>calcular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 smtClean="0">
                          <a:solidFill>
                            <a:srgbClr val="FF0000"/>
                          </a:solidFill>
                        </a:rPr>
                        <a:t>calcular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11" name="Rectángulo 10"/>
          <p:cNvSpPr/>
          <p:nvPr/>
        </p:nvSpPr>
        <p:spPr>
          <a:xfrm>
            <a:off x="5570838" y="3740692"/>
            <a:ext cx="56985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 smtClean="0"/>
              <a:t>c) Aplicación de criterios: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5754131" y="4070297"/>
            <a:ext cx="5698523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>
                <a:solidFill>
                  <a:srgbClr val="00B050"/>
                </a:solidFill>
              </a:rPr>
              <a:t>Valor esperado (A) = </a:t>
            </a:r>
            <a:r>
              <a:rPr lang="es-ES" sz="1400" dirty="0" smtClean="0">
                <a:solidFill>
                  <a:srgbClr val="00B050"/>
                </a:solidFill>
              </a:rPr>
              <a:t>(V H1)*(% H1)+</a:t>
            </a:r>
            <a:r>
              <a:rPr lang="es-ES" sz="1400" dirty="0">
                <a:solidFill>
                  <a:srgbClr val="00B050"/>
                </a:solidFill>
              </a:rPr>
              <a:t>(V </a:t>
            </a:r>
            <a:r>
              <a:rPr lang="es-ES" sz="1400" dirty="0" smtClean="0">
                <a:solidFill>
                  <a:srgbClr val="00B050"/>
                </a:solidFill>
              </a:rPr>
              <a:t>H2)*(% H2)+(</a:t>
            </a:r>
            <a:r>
              <a:rPr lang="es-ES" sz="1400" dirty="0">
                <a:solidFill>
                  <a:srgbClr val="00B050"/>
                </a:solidFill>
              </a:rPr>
              <a:t>V </a:t>
            </a:r>
            <a:r>
              <a:rPr lang="es-ES" sz="1400" dirty="0" smtClean="0">
                <a:solidFill>
                  <a:srgbClr val="00B050"/>
                </a:solidFill>
              </a:rPr>
              <a:t>H3)*(% H3) = </a:t>
            </a:r>
            <a:endParaRPr lang="es-ES" sz="1400" dirty="0">
              <a:solidFill>
                <a:srgbClr val="00B050"/>
              </a:solidFill>
            </a:endParaRPr>
          </a:p>
          <a:p>
            <a:r>
              <a:rPr lang="es-ES" sz="1400" dirty="0" smtClean="0">
                <a:solidFill>
                  <a:srgbClr val="00B050"/>
                </a:solidFill>
              </a:rPr>
              <a:t>Valor esperado (A) = 500.000*0,5+750.000*0,25+1.000.000*0,25 = 687.500 </a:t>
            </a:r>
          </a:p>
          <a:p>
            <a:endParaRPr lang="es-ES" sz="1400" dirty="0" smtClean="0">
              <a:solidFill>
                <a:srgbClr val="00B050"/>
              </a:solidFill>
            </a:endParaRPr>
          </a:p>
          <a:p>
            <a:r>
              <a:rPr lang="es-ES" sz="1400" dirty="0" err="1" smtClean="0">
                <a:solidFill>
                  <a:srgbClr val="00B050"/>
                </a:solidFill>
              </a:rPr>
              <a:t>Hurwicz</a:t>
            </a:r>
            <a:r>
              <a:rPr lang="es-ES" sz="1400" dirty="0" smtClean="0">
                <a:solidFill>
                  <a:srgbClr val="00B050"/>
                </a:solidFill>
              </a:rPr>
              <a:t> (A</a:t>
            </a:r>
            <a:r>
              <a:rPr lang="es-ES" sz="1400" dirty="0">
                <a:solidFill>
                  <a:srgbClr val="00B050"/>
                </a:solidFill>
              </a:rPr>
              <a:t>) = </a:t>
            </a:r>
            <a:r>
              <a:rPr lang="es-ES" sz="1400" dirty="0" smtClean="0">
                <a:solidFill>
                  <a:srgbClr val="00B050"/>
                </a:solidFill>
              </a:rPr>
              <a:t>mejor*(%)+peor*(1-%) </a:t>
            </a:r>
            <a:r>
              <a:rPr lang="es-ES" sz="1400" dirty="0">
                <a:solidFill>
                  <a:srgbClr val="00B050"/>
                </a:solidFill>
              </a:rPr>
              <a:t>= </a:t>
            </a:r>
          </a:p>
          <a:p>
            <a:r>
              <a:rPr lang="es-ES" sz="1400" dirty="0" err="1">
                <a:solidFill>
                  <a:srgbClr val="00B050"/>
                </a:solidFill>
              </a:rPr>
              <a:t>Hurwicz</a:t>
            </a:r>
            <a:r>
              <a:rPr lang="es-ES" sz="1400" dirty="0">
                <a:solidFill>
                  <a:srgbClr val="00B050"/>
                </a:solidFill>
              </a:rPr>
              <a:t> (A) =</a:t>
            </a:r>
            <a:r>
              <a:rPr lang="es-ES" sz="1400" dirty="0" smtClean="0">
                <a:solidFill>
                  <a:srgbClr val="00B050"/>
                </a:solidFill>
              </a:rPr>
              <a:t> 1.000.000*0,25+500.000*0,75 </a:t>
            </a:r>
            <a:r>
              <a:rPr lang="es-ES" sz="1400" dirty="0">
                <a:solidFill>
                  <a:srgbClr val="00B050"/>
                </a:solidFill>
              </a:rPr>
              <a:t>= </a:t>
            </a:r>
            <a:r>
              <a:rPr lang="es-ES" sz="1400" dirty="0" smtClean="0">
                <a:solidFill>
                  <a:srgbClr val="00B050"/>
                </a:solidFill>
              </a:rPr>
              <a:t>625.000 </a:t>
            </a:r>
          </a:p>
        </p:txBody>
      </p:sp>
      <p:graphicFrame>
        <p:nvGraphicFramePr>
          <p:cNvPr id="6" name="Tabla 5"/>
          <p:cNvGraphicFramePr>
            <a:graphicFrameLocks noGrp="1"/>
          </p:cNvGraphicFramePr>
          <p:nvPr/>
        </p:nvGraphicFramePr>
        <p:xfrm>
          <a:off x="5802870" y="5331193"/>
          <a:ext cx="5651500" cy="1152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0300"/>
                <a:gridCol w="1130300"/>
                <a:gridCol w="1130300"/>
                <a:gridCol w="1130300"/>
                <a:gridCol w="1130300"/>
              </a:tblGrid>
              <a:tr h="0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000" u="none" strike="noStrike" dirty="0">
                          <a:effectLst/>
                        </a:rPr>
                        <a:t>Valor esperado</a:t>
                      </a:r>
                      <a:endParaRPr lang="es-ES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000" u="none" strike="noStrike">
                          <a:effectLst/>
                        </a:rPr>
                        <a:t>Hurwicz - Optimismo relativo</a:t>
                      </a:r>
                      <a:endParaRPr lang="es-ES" sz="10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000" u="none" strike="noStrike" dirty="0" err="1">
                          <a:effectLst/>
                        </a:rPr>
                        <a:t>Wald</a:t>
                      </a:r>
                      <a:r>
                        <a:rPr lang="es-ES" sz="1000" u="none" strike="noStrike" dirty="0">
                          <a:effectLst/>
                        </a:rPr>
                        <a:t> - Pesimista</a:t>
                      </a:r>
                      <a:endParaRPr lang="es-ES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000" u="none" strike="noStrike">
                          <a:effectLst/>
                        </a:rPr>
                        <a:t>Lagrange - Igual probabilidad</a:t>
                      </a:r>
                      <a:endParaRPr lang="es-ES" sz="10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000" u="none" strike="noStrike">
                          <a:effectLst/>
                        </a:rPr>
                        <a:t>Savage - Mínimo arrepentimiento</a:t>
                      </a:r>
                      <a:endParaRPr lang="es-ES" sz="10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85750"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1000" u="none" strike="noStrike" dirty="0">
                          <a:effectLst/>
                        </a:rPr>
                        <a:t>687.500,00  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1000" u="none" strike="noStrike" dirty="0">
                          <a:effectLst/>
                        </a:rPr>
                        <a:t>625.000,00  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10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500.000,00  </a:t>
                      </a:r>
                      <a:endParaRPr lang="es-ES" sz="10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1000" u="none" strike="noStrike">
                          <a:effectLst/>
                        </a:rPr>
                        <a:t>750.000,00  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1000" u="none" strike="noStrike" dirty="0">
                          <a:effectLst/>
                        </a:rPr>
                        <a:t>400.000,00  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76225"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10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700.000,00  </a:t>
                      </a:r>
                      <a:endParaRPr lang="es-ES" sz="10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1000" u="none" strike="noStrike" dirty="0">
                          <a:effectLst/>
                        </a:rPr>
                        <a:t>650.000,00  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1000" u="none" strike="noStrike">
                          <a:effectLst/>
                        </a:rPr>
                        <a:t>400.000,00  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10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800.000,00  </a:t>
                      </a:r>
                      <a:endParaRPr lang="es-ES" sz="10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10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150.000,00  </a:t>
                      </a:r>
                      <a:endParaRPr lang="es-ES" sz="10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76225"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1000" u="none" strike="noStrike">
                          <a:effectLst/>
                        </a:rPr>
                        <a:t>687.500,00  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10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687.500,00</a:t>
                      </a:r>
                      <a:r>
                        <a:rPr lang="es-ES" sz="1000" u="none" strike="noStrike" dirty="0">
                          <a:effectLst/>
                        </a:rPr>
                        <a:t>  </a:t>
                      </a:r>
                      <a:endParaRPr lang="es-ES" sz="10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10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500.000,00  </a:t>
                      </a:r>
                      <a:endParaRPr lang="es-ES" sz="10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1000" u="none" strike="noStrike">
                          <a:effectLst/>
                        </a:rPr>
                        <a:t>750.000,00  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1000" u="none" strike="noStrike" dirty="0">
                          <a:effectLst/>
                        </a:rPr>
                        <a:t>250.000,00  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14" name="Marcador de contenido 2"/>
          <p:cNvSpPr>
            <a:spLocks noGrp="1"/>
          </p:cNvSpPr>
          <p:nvPr>
            <p:ph idx="1"/>
          </p:nvPr>
        </p:nvSpPr>
        <p:spPr>
          <a:xfrm>
            <a:off x="838200" y="832481"/>
            <a:ext cx="10515600" cy="12006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1600" dirty="0" smtClean="0"/>
              <a:t>10. </a:t>
            </a:r>
            <a:r>
              <a:rPr lang="es-ES" sz="1600" dirty="0"/>
              <a:t>Una empresa </a:t>
            </a:r>
            <a:r>
              <a:rPr lang="es-ES" sz="1600" dirty="0">
                <a:solidFill>
                  <a:srgbClr val="0070C0"/>
                </a:solidFill>
              </a:rPr>
              <a:t>dispone de $1.000.000 </a:t>
            </a:r>
            <a:r>
              <a:rPr lang="es-ES" sz="1600" dirty="0"/>
              <a:t>para adquirir un producto con la intención </a:t>
            </a:r>
            <a:r>
              <a:rPr lang="es-ES" sz="1600" dirty="0" smtClean="0"/>
              <a:t>de revenderlos </a:t>
            </a:r>
            <a:r>
              <a:rPr lang="es-ES" sz="1600" dirty="0"/>
              <a:t>al cabo de cierto tiempo. Se presenta la posibilidad de </a:t>
            </a:r>
            <a:r>
              <a:rPr lang="es-ES" sz="1600" dirty="0" smtClean="0"/>
              <a:t>comprar </a:t>
            </a:r>
            <a:r>
              <a:rPr lang="es-ES" sz="1600" dirty="0"/>
              <a:t>1</a:t>
            </a:r>
            <a:r>
              <a:rPr lang="es-ES" sz="1600" dirty="0" smtClean="0"/>
              <a:t> de 3 productos posibles (A</a:t>
            </a:r>
            <a:r>
              <a:rPr lang="es-ES" sz="1600" dirty="0"/>
              <a:t>, </a:t>
            </a:r>
            <a:r>
              <a:rPr lang="es-ES" sz="1600" dirty="0" smtClean="0"/>
              <a:t>B o C) </a:t>
            </a:r>
            <a:r>
              <a:rPr lang="es-ES" sz="1600" dirty="0"/>
              <a:t>que </a:t>
            </a:r>
            <a:r>
              <a:rPr lang="es-ES" sz="1600" dirty="0" smtClean="0"/>
              <a:t>tienen </a:t>
            </a:r>
            <a:r>
              <a:rPr lang="es-ES" sz="1600" dirty="0"/>
              <a:t>un </a:t>
            </a:r>
            <a:r>
              <a:rPr lang="es-ES" sz="1600" dirty="0">
                <a:solidFill>
                  <a:srgbClr val="0070C0"/>
                </a:solidFill>
              </a:rPr>
              <a:t>costo </a:t>
            </a:r>
            <a:r>
              <a:rPr lang="es-ES" sz="1600" dirty="0" smtClean="0">
                <a:solidFill>
                  <a:srgbClr val="0070C0"/>
                </a:solidFill>
              </a:rPr>
              <a:t>de compra por </a:t>
            </a:r>
            <a:r>
              <a:rPr lang="es-ES" sz="1600" dirty="0">
                <a:solidFill>
                  <a:srgbClr val="0070C0"/>
                </a:solidFill>
              </a:rPr>
              <a:t>unidad igual a $200, $250 y $</a:t>
            </a:r>
            <a:r>
              <a:rPr lang="es-ES" sz="1600" dirty="0" smtClean="0">
                <a:solidFill>
                  <a:srgbClr val="0070C0"/>
                </a:solidFill>
              </a:rPr>
              <a:t>400 </a:t>
            </a:r>
            <a:r>
              <a:rPr lang="es-ES" sz="1600" dirty="0" smtClean="0"/>
              <a:t>respectivamente</a:t>
            </a:r>
            <a:r>
              <a:rPr lang="es-ES" sz="1600" dirty="0"/>
              <a:t>. La empresa realiza tres hipótesis para los precios de venta </a:t>
            </a:r>
            <a:r>
              <a:rPr lang="es-ES" sz="1600" dirty="0" smtClean="0"/>
              <a:t>y considera </a:t>
            </a:r>
            <a:r>
              <a:rPr lang="es-ES" sz="1600" dirty="0"/>
              <a:t>que </a:t>
            </a:r>
            <a:r>
              <a:rPr lang="es-ES" sz="1600" dirty="0">
                <a:solidFill>
                  <a:srgbClr val="0070C0"/>
                </a:solidFill>
              </a:rPr>
              <a:t>la primera tiene un 50% de probabilidad de presentación y cada una de las otras dos, un 25%.</a:t>
            </a:r>
            <a:r>
              <a:rPr lang="es-ES" sz="1600" dirty="0"/>
              <a:t> Los precios de </a:t>
            </a:r>
            <a:r>
              <a:rPr lang="es-ES" sz="1600" dirty="0" smtClean="0"/>
              <a:t>reventa </a:t>
            </a:r>
            <a:r>
              <a:rPr lang="es-ES" sz="1600" dirty="0"/>
              <a:t>por </a:t>
            </a:r>
            <a:r>
              <a:rPr lang="es-ES" sz="1600" dirty="0" smtClean="0"/>
              <a:t>unidad </a:t>
            </a:r>
            <a:r>
              <a:rPr lang="es-ES" sz="1600" dirty="0"/>
              <a:t>para cada una de </a:t>
            </a:r>
            <a:r>
              <a:rPr lang="es-ES" sz="1600" dirty="0" smtClean="0"/>
              <a:t>las hipótesis son: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173968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/>
          <p:cNvSpPr/>
          <p:nvPr/>
        </p:nvSpPr>
        <p:spPr>
          <a:xfrm>
            <a:off x="5745546" y="4563725"/>
            <a:ext cx="5822435" cy="738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sz="1400" dirty="0" smtClean="0">
                <a:solidFill>
                  <a:srgbClr val="00B050"/>
                </a:solidFill>
              </a:rPr>
              <a:t>Valor de la información perfecta </a:t>
            </a:r>
            <a:r>
              <a:rPr lang="es-ES" sz="1400" dirty="0" smtClean="0"/>
              <a:t>= Ganancia obtenida </a:t>
            </a:r>
            <a:r>
              <a:rPr lang="es-ES" sz="1400" dirty="0"/>
              <a:t>con información </a:t>
            </a:r>
            <a:r>
              <a:rPr lang="es-ES" sz="1400" dirty="0" smtClean="0"/>
              <a:t>perfecta - Ganancia </a:t>
            </a:r>
            <a:r>
              <a:rPr lang="es-ES" sz="1400" dirty="0"/>
              <a:t>obtenida </a:t>
            </a:r>
            <a:r>
              <a:rPr lang="es-ES" sz="1400" dirty="0" smtClean="0"/>
              <a:t>sin compra de información extra.</a:t>
            </a:r>
          </a:p>
          <a:p>
            <a:r>
              <a:rPr lang="es-ES" sz="1400" dirty="0">
                <a:solidFill>
                  <a:srgbClr val="00B050"/>
                </a:solidFill>
              </a:rPr>
              <a:t>Valor de la información perfecta </a:t>
            </a:r>
            <a:r>
              <a:rPr lang="es-ES" sz="1400" dirty="0"/>
              <a:t>= </a:t>
            </a:r>
            <a:r>
              <a:rPr lang="es-ES" sz="1400" dirty="0">
                <a:solidFill>
                  <a:srgbClr val="FFC000"/>
                </a:solidFill>
              </a:rPr>
              <a:t>750.000</a:t>
            </a:r>
            <a:r>
              <a:rPr lang="es-ES" sz="1400" dirty="0"/>
              <a:t> – </a:t>
            </a:r>
            <a:r>
              <a:rPr lang="es-ES" sz="1400" dirty="0">
                <a:solidFill>
                  <a:srgbClr val="00B050"/>
                </a:solidFill>
              </a:rPr>
              <a:t>700.000</a:t>
            </a:r>
            <a:r>
              <a:rPr lang="es-ES" sz="1400" dirty="0"/>
              <a:t> = </a:t>
            </a:r>
            <a:r>
              <a:rPr lang="es-ES" sz="1400" dirty="0" smtClean="0">
                <a:solidFill>
                  <a:srgbClr val="00B050"/>
                </a:solidFill>
              </a:rPr>
              <a:t>50.000</a:t>
            </a:r>
            <a:endParaRPr lang="es-ES" sz="1400" dirty="0" smtClean="0"/>
          </a:p>
        </p:txBody>
      </p:sp>
      <p:sp>
        <p:nvSpPr>
          <p:cNvPr id="7" name="Rectángulo 6"/>
          <p:cNvSpPr/>
          <p:nvPr/>
        </p:nvSpPr>
        <p:spPr>
          <a:xfrm>
            <a:off x="838201" y="3835143"/>
            <a:ext cx="4376349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/>
              <a:t>a) Definir y clasificar las variables del </a:t>
            </a:r>
            <a:r>
              <a:rPr lang="es-ES" sz="1400" dirty="0" smtClean="0"/>
              <a:t>problema</a:t>
            </a:r>
            <a:endParaRPr lang="es-ES" sz="1400" dirty="0"/>
          </a:p>
          <a:p>
            <a:r>
              <a:rPr lang="es-ES" sz="1400" dirty="0"/>
              <a:t>b</a:t>
            </a:r>
            <a:r>
              <a:rPr lang="es-ES" sz="1400" dirty="0" smtClean="0"/>
              <a:t>) Enunciar la función de compensaciones.</a:t>
            </a:r>
          </a:p>
          <a:p>
            <a:r>
              <a:rPr lang="es-ES" sz="1400" dirty="0" smtClean="0"/>
              <a:t>c) Armar la matriz de compensaciones.</a:t>
            </a:r>
          </a:p>
          <a:p>
            <a:r>
              <a:rPr lang="es-ES" sz="1400" dirty="0" smtClean="0"/>
              <a:t>d) Aplicar los criterios vistos, y determine la alternativa más adecuada para cada uno de ellos.</a:t>
            </a:r>
          </a:p>
          <a:p>
            <a:r>
              <a:rPr lang="es-ES" sz="1400" dirty="0" smtClean="0">
                <a:solidFill>
                  <a:srgbClr val="0070C0"/>
                </a:solidFill>
              </a:rPr>
              <a:t>e)</a:t>
            </a:r>
            <a:r>
              <a:rPr lang="es-ES" sz="1400" dirty="0">
                <a:solidFill>
                  <a:srgbClr val="0070C0"/>
                </a:solidFill>
              </a:rPr>
              <a:t> ¿Hasta cuanto estaría dispuesto a pagar por información perfecta</a:t>
            </a:r>
            <a:r>
              <a:rPr lang="es-ES" sz="1400" dirty="0" smtClean="0">
                <a:solidFill>
                  <a:srgbClr val="0070C0"/>
                </a:solidFill>
              </a:rPr>
              <a:t>?</a:t>
            </a:r>
            <a:endParaRPr lang="es-ES" sz="1400" dirty="0">
              <a:solidFill>
                <a:srgbClr val="0070C0"/>
              </a:solidFill>
            </a:endParaRPr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838200" y="241559"/>
            <a:ext cx="10515600" cy="5987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400" b="1" smtClean="0"/>
              <a:t>Teoría de las decisiones </a:t>
            </a:r>
            <a:r>
              <a:rPr lang="es-ES" sz="2400" smtClean="0"/>
              <a:t>| Universo Aleatorio</a:t>
            </a:r>
            <a:endParaRPr lang="es-ES" sz="2400" dirty="0"/>
          </a:p>
        </p:txBody>
      </p:sp>
      <p:sp>
        <p:nvSpPr>
          <p:cNvPr id="10" name="Rectángulo 9"/>
          <p:cNvSpPr/>
          <p:nvPr/>
        </p:nvSpPr>
        <p:spPr>
          <a:xfrm>
            <a:off x="5570839" y="2084603"/>
            <a:ext cx="56985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 smtClean="0"/>
              <a:t>c) Valor de la información perfecta:</a:t>
            </a:r>
          </a:p>
        </p:txBody>
      </p:sp>
      <p:sp>
        <p:nvSpPr>
          <p:cNvPr id="5" name="Rectángulo 4"/>
          <p:cNvSpPr/>
          <p:nvPr/>
        </p:nvSpPr>
        <p:spPr>
          <a:xfrm>
            <a:off x="5745546" y="2462390"/>
            <a:ext cx="5822435" cy="20313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sz="1400" dirty="0">
                <a:solidFill>
                  <a:srgbClr val="00B050"/>
                </a:solidFill>
              </a:rPr>
              <a:t>Ganancia obtenida con información </a:t>
            </a:r>
            <a:r>
              <a:rPr lang="es-ES" sz="1400" dirty="0" smtClean="0">
                <a:solidFill>
                  <a:srgbClr val="00B050"/>
                </a:solidFill>
              </a:rPr>
              <a:t>perfecta </a:t>
            </a:r>
            <a:r>
              <a:rPr lang="es-ES" sz="1400" dirty="0" smtClean="0"/>
              <a:t>= “Sumatoria de las mejores ganancias de cada estado de la naturaleza, afectadas por su probabilidad de ocurrencia”.</a:t>
            </a:r>
          </a:p>
          <a:p>
            <a:endParaRPr lang="es-ES" sz="1400" dirty="0"/>
          </a:p>
          <a:p>
            <a:r>
              <a:rPr lang="es-ES" sz="1400" dirty="0" smtClean="0"/>
              <a:t>Ganancia c/INF.PERF. = mejor ganancia H1*%H1  + </a:t>
            </a:r>
            <a:r>
              <a:rPr lang="es-ES" sz="1400" dirty="0"/>
              <a:t>mejor ganancia </a:t>
            </a:r>
            <a:r>
              <a:rPr lang="es-ES" sz="1400" dirty="0" smtClean="0"/>
              <a:t>H2</a:t>
            </a:r>
            <a:r>
              <a:rPr lang="es-ES" sz="1400" dirty="0"/>
              <a:t> *%</a:t>
            </a:r>
            <a:r>
              <a:rPr lang="es-ES" sz="1400" dirty="0" smtClean="0"/>
              <a:t>H2 +</a:t>
            </a:r>
            <a:r>
              <a:rPr lang="es-ES" sz="1400" dirty="0"/>
              <a:t> mejor ganancia </a:t>
            </a:r>
            <a:r>
              <a:rPr lang="es-ES" sz="1400" dirty="0" smtClean="0"/>
              <a:t>H3*%H3 = </a:t>
            </a:r>
          </a:p>
          <a:p>
            <a:endParaRPr lang="es-ES" sz="1400" dirty="0"/>
          </a:p>
          <a:p>
            <a:r>
              <a:rPr lang="es-ES" sz="1400" dirty="0"/>
              <a:t>Ganancia c/INF.PERF. </a:t>
            </a:r>
            <a:r>
              <a:rPr lang="es-ES" sz="1400" dirty="0" smtClean="0"/>
              <a:t>= 500.000*0,5 + 750.000*0,25 + 1.250.000*0,25 = </a:t>
            </a:r>
            <a:r>
              <a:rPr lang="es-ES" sz="1400" dirty="0" smtClean="0">
                <a:solidFill>
                  <a:srgbClr val="FFC000"/>
                </a:solidFill>
              </a:rPr>
              <a:t>750.000,00</a:t>
            </a:r>
          </a:p>
        </p:txBody>
      </p:sp>
      <p:graphicFrame>
        <p:nvGraphicFramePr>
          <p:cNvPr id="14" name="Tab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3993809"/>
              </p:ext>
            </p:extLst>
          </p:nvPr>
        </p:nvGraphicFramePr>
        <p:xfrm>
          <a:off x="965716" y="2196851"/>
          <a:ext cx="4444999" cy="1173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489"/>
                <a:gridCol w="989233"/>
                <a:gridCol w="1129493"/>
                <a:gridCol w="1281784"/>
              </a:tblGrid>
              <a:tr h="0"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Productos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H1 (50%)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H2 (25%)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H3 (25%)</a:t>
                      </a:r>
                      <a:endParaRPr lang="es-ES" sz="1600" dirty="0"/>
                    </a:p>
                  </a:txBody>
                  <a:tcPr/>
                </a:tc>
              </a:tr>
              <a:tr h="285750"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1600" u="none" strike="noStrike">
                          <a:effectLst/>
                        </a:rPr>
                        <a:t>A</a:t>
                      </a:r>
                      <a:endParaRPr lang="es-E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1600" u="none" strike="noStrike" dirty="0">
                          <a:effectLst/>
                        </a:rPr>
                        <a:t>500.000,00  </a:t>
                      </a:r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1600" u="none" strike="noStrike" dirty="0">
                          <a:effectLst/>
                        </a:rPr>
                        <a:t>750.000,00  </a:t>
                      </a:r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1600" u="none" strike="noStrike">
                          <a:effectLst/>
                        </a:rPr>
                        <a:t>1.000.000,00  </a:t>
                      </a:r>
                      <a:endParaRPr lang="es-E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76225"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1600" u="none" strike="noStrike">
                          <a:effectLst/>
                        </a:rPr>
                        <a:t>B</a:t>
                      </a:r>
                      <a:endParaRPr lang="es-E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 smtClean="0">
                          <a:solidFill>
                            <a:srgbClr val="FF0000"/>
                          </a:solidFill>
                        </a:rPr>
                        <a:t>calcular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 smtClean="0">
                          <a:solidFill>
                            <a:srgbClr val="FF0000"/>
                          </a:solidFill>
                        </a:rPr>
                        <a:t>calcular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 smtClean="0">
                          <a:solidFill>
                            <a:srgbClr val="FF0000"/>
                          </a:solidFill>
                        </a:rPr>
                        <a:t>calcular</a:t>
                      </a:r>
                    </a:p>
                  </a:txBody>
                  <a:tcPr marL="9525" marR="9525" marT="9525" marB="0" anchor="ctr"/>
                </a:tc>
              </a:tr>
              <a:tr h="276225"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1600" u="none" strike="noStrike">
                          <a:effectLst/>
                        </a:rPr>
                        <a:t>C</a:t>
                      </a:r>
                      <a:endParaRPr lang="es-E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 smtClean="0">
                          <a:solidFill>
                            <a:srgbClr val="FF0000"/>
                          </a:solidFill>
                        </a:rPr>
                        <a:t>calcular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 smtClean="0">
                          <a:solidFill>
                            <a:srgbClr val="FF0000"/>
                          </a:solidFill>
                        </a:rPr>
                        <a:t>calcular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 smtClean="0">
                          <a:solidFill>
                            <a:srgbClr val="FF0000"/>
                          </a:solidFill>
                        </a:rPr>
                        <a:t>calcular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1203181"/>
              </p:ext>
            </p:extLst>
          </p:nvPr>
        </p:nvGraphicFramePr>
        <p:xfrm>
          <a:off x="9939810" y="5464132"/>
          <a:ext cx="1130300" cy="10001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0300"/>
              </a:tblGrid>
              <a:tr h="0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000" u="none" strike="noStrike" dirty="0">
                          <a:solidFill>
                            <a:srgbClr val="FFC000"/>
                          </a:solidFill>
                          <a:effectLst/>
                        </a:rPr>
                        <a:t>Valor esperado</a:t>
                      </a:r>
                      <a:endParaRPr lang="es-ES" sz="1000" b="1" i="0" u="none" strike="noStrike" dirty="0"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1000" u="none" strike="noStrike" dirty="0">
                          <a:effectLst/>
                        </a:rPr>
                        <a:t>687.500,00  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10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700.000,00  </a:t>
                      </a:r>
                      <a:endParaRPr lang="es-ES" sz="10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1000" u="none" strike="noStrike" dirty="0">
                          <a:effectLst/>
                        </a:rPr>
                        <a:t>687.500,00  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6" name="Conector recto de flecha 15"/>
          <p:cNvCxnSpPr/>
          <p:nvPr/>
        </p:nvCxnSpPr>
        <p:spPr>
          <a:xfrm flipH="1" flipV="1">
            <a:off x="9391135" y="5302389"/>
            <a:ext cx="548675" cy="813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Marcador de contenido 2"/>
          <p:cNvSpPr txBox="1">
            <a:spLocks/>
          </p:cNvSpPr>
          <p:nvPr/>
        </p:nvSpPr>
        <p:spPr>
          <a:xfrm>
            <a:off x="838200" y="803046"/>
            <a:ext cx="10515600" cy="12006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1600" dirty="0" smtClean="0"/>
              <a:t>10. Una empresa </a:t>
            </a:r>
            <a:r>
              <a:rPr lang="es-ES" sz="1600" dirty="0" smtClean="0">
                <a:solidFill>
                  <a:srgbClr val="0070C0"/>
                </a:solidFill>
              </a:rPr>
              <a:t>dispone de $1.000.000 </a:t>
            </a:r>
            <a:r>
              <a:rPr lang="es-ES" sz="1600" dirty="0" smtClean="0"/>
              <a:t>para adquirir un producto con la intención de revenderlos al cabo de cierto tiempo. Se presenta la posibilidad de comprar 1 de 3 productos posibles (A, B o C) que tienen un </a:t>
            </a:r>
            <a:r>
              <a:rPr lang="es-ES" sz="1600" dirty="0" smtClean="0">
                <a:solidFill>
                  <a:srgbClr val="0070C0"/>
                </a:solidFill>
              </a:rPr>
              <a:t>costo de compra por unidad igual a $200, $250 y $400 </a:t>
            </a:r>
            <a:r>
              <a:rPr lang="es-ES" sz="1600" dirty="0" smtClean="0"/>
              <a:t>respectivamente. La empresa realiza tres hipótesis para los precios de venta y considera que </a:t>
            </a:r>
            <a:r>
              <a:rPr lang="es-ES" sz="1600" dirty="0" smtClean="0">
                <a:solidFill>
                  <a:srgbClr val="0070C0"/>
                </a:solidFill>
              </a:rPr>
              <a:t>la primera tiene un 50% de probabilidad de presentación y cada una de las otras dos, un 25%.</a:t>
            </a:r>
            <a:r>
              <a:rPr lang="es-ES" sz="1600" dirty="0" smtClean="0"/>
              <a:t> Los precios de reventa por unidad para cada una de las hipótesis son: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139474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840262"/>
            <a:ext cx="10515600" cy="11615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1600" dirty="0" smtClean="0"/>
              <a:t>11. </a:t>
            </a:r>
            <a:r>
              <a:rPr lang="es-ES" sz="1600" dirty="0"/>
              <a:t>Un pequeño supermercado pide semanalmente un tipo especial de yogurt </a:t>
            </a:r>
            <a:r>
              <a:rPr lang="es-ES" sz="1600" dirty="0" smtClean="0"/>
              <a:t>con cereales </a:t>
            </a:r>
            <a:r>
              <a:rPr lang="es-ES" sz="1600" dirty="0"/>
              <a:t>y vitaminas. El encargado de compras ha observado que las </a:t>
            </a:r>
            <a:r>
              <a:rPr lang="es-ES" sz="1600" b="1" dirty="0" smtClean="0"/>
              <a:t>posibles demandas </a:t>
            </a:r>
            <a:r>
              <a:rPr lang="es-ES" sz="1600" b="1" dirty="0"/>
              <a:t>son: 100, 200 </a:t>
            </a:r>
            <a:r>
              <a:rPr lang="es-ES" sz="1600" b="1" dirty="0" err="1"/>
              <a:t>ó</a:t>
            </a:r>
            <a:r>
              <a:rPr lang="es-ES" sz="1600" b="1" dirty="0"/>
              <a:t> 300 unidades</a:t>
            </a:r>
            <a:r>
              <a:rPr lang="es-ES" sz="1600" dirty="0"/>
              <a:t>. El producto </a:t>
            </a:r>
            <a:r>
              <a:rPr lang="es-ES" sz="1600" b="1" dirty="0"/>
              <a:t>cuesta $</a:t>
            </a:r>
            <a:r>
              <a:rPr lang="es-ES" sz="1600" b="1" dirty="0" smtClean="0"/>
              <a:t>0,80</a:t>
            </a:r>
            <a:r>
              <a:rPr lang="es-ES" sz="1600" dirty="0" smtClean="0"/>
              <a:t> </a:t>
            </a:r>
            <a:r>
              <a:rPr lang="es-ES" sz="1600" dirty="0"/>
              <a:t>cada uno y </a:t>
            </a:r>
            <a:r>
              <a:rPr lang="es-ES" sz="1600" dirty="0" smtClean="0"/>
              <a:t>se </a:t>
            </a:r>
            <a:r>
              <a:rPr lang="es-ES" sz="1600" b="1" dirty="0" smtClean="0"/>
              <a:t>vende </a:t>
            </a:r>
            <a:r>
              <a:rPr lang="es-ES" sz="1600" b="1" dirty="0"/>
              <a:t>a $1,25 </a:t>
            </a:r>
            <a:r>
              <a:rPr lang="es-ES" sz="1600" dirty="0"/>
              <a:t>por unidad. Los que sobran al final de la semana se pueden </a:t>
            </a:r>
            <a:r>
              <a:rPr lang="es-ES" sz="1600" dirty="0" smtClean="0"/>
              <a:t>devolver, obteniéndose </a:t>
            </a:r>
            <a:r>
              <a:rPr lang="es-ES" sz="1600" dirty="0"/>
              <a:t>un </a:t>
            </a:r>
            <a:r>
              <a:rPr lang="es-ES" sz="1600" b="1" dirty="0"/>
              <a:t>reintegro de $0,60 </a:t>
            </a:r>
            <a:r>
              <a:rPr lang="es-ES" sz="1600" dirty="0"/>
              <a:t>por cada uno. Si durante la semana le </a:t>
            </a:r>
            <a:r>
              <a:rPr lang="es-ES" sz="1600" dirty="0" smtClean="0"/>
              <a:t>faltan productos</a:t>
            </a:r>
            <a:r>
              <a:rPr lang="es-ES" sz="1600" dirty="0"/>
              <a:t>, puede </a:t>
            </a:r>
            <a:r>
              <a:rPr lang="es-ES" sz="1600" dirty="0" smtClean="0"/>
              <a:t>solicitar más en </a:t>
            </a:r>
            <a:r>
              <a:rPr lang="es-ES" sz="1600" dirty="0"/>
              <a:t>carácter de pedido urgente con </a:t>
            </a:r>
            <a:r>
              <a:rPr lang="es-ES" sz="1600" dirty="0" smtClean="0"/>
              <a:t>un </a:t>
            </a:r>
            <a:r>
              <a:rPr lang="es-ES" sz="1600" b="1" dirty="0" smtClean="0"/>
              <a:t>recargo </a:t>
            </a:r>
            <a:r>
              <a:rPr lang="es-ES" sz="1600" b="1" dirty="0"/>
              <a:t>del 10</a:t>
            </a:r>
            <a:r>
              <a:rPr lang="es-ES" sz="1600" b="1" dirty="0" smtClean="0"/>
              <a:t>%.</a:t>
            </a:r>
            <a:endParaRPr lang="es-ES" sz="1600" dirty="0"/>
          </a:p>
        </p:txBody>
      </p:sp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420811"/>
              </p:ext>
            </p:extLst>
          </p:nvPr>
        </p:nvGraphicFramePr>
        <p:xfrm>
          <a:off x="945291" y="3660259"/>
          <a:ext cx="183909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336"/>
                <a:gridCol w="1002762"/>
              </a:tblGrid>
              <a:tr h="0"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Demanda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Probabilidad</a:t>
                      </a:r>
                      <a:endParaRPr lang="es-ES" sz="1200" dirty="0"/>
                    </a:p>
                  </a:txBody>
                  <a:tcPr/>
                </a:tc>
              </a:tr>
              <a:tr h="268601">
                <a:tc>
                  <a:txBody>
                    <a:bodyPr/>
                    <a:lstStyle/>
                    <a:p>
                      <a:r>
                        <a:rPr lang="es-ES" sz="1200" baseline="0" dirty="0" smtClean="0"/>
                        <a:t>100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0,35</a:t>
                      </a:r>
                      <a:endParaRPr lang="es-ES" sz="1200" dirty="0"/>
                    </a:p>
                  </a:txBody>
                  <a:tcPr/>
                </a:tc>
              </a:tr>
              <a:tr h="268601"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200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0,45</a:t>
                      </a:r>
                      <a:endParaRPr lang="es-ES" sz="1200" dirty="0"/>
                    </a:p>
                  </a:txBody>
                  <a:tcPr/>
                </a:tc>
              </a:tr>
              <a:tr h="268601"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300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0,20</a:t>
                      </a:r>
                      <a:endParaRPr lang="es-E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ítulo 1"/>
          <p:cNvSpPr txBox="1">
            <a:spLocks/>
          </p:cNvSpPr>
          <p:nvPr/>
        </p:nvSpPr>
        <p:spPr>
          <a:xfrm>
            <a:off x="838200" y="241559"/>
            <a:ext cx="10515600" cy="5987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400" b="1" smtClean="0"/>
              <a:t>Teoría de las decisiones </a:t>
            </a:r>
            <a:r>
              <a:rPr lang="es-ES" sz="2400" smtClean="0"/>
              <a:t>| Universo Aleatorio</a:t>
            </a:r>
            <a:endParaRPr lang="es-ES" sz="2400" dirty="0"/>
          </a:p>
        </p:txBody>
      </p:sp>
      <p:sp>
        <p:nvSpPr>
          <p:cNvPr id="4" name="Rectángulo 3"/>
          <p:cNvSpPr/>
          <p:nvPr/>
        </p:nvSpPr>
        <p:spPr>
          <a:xfrm>
            <a:off x="838200" y="2138530"/>
            <a:ext cx="455758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AutoNum type="alphaLcParenR"/>
            </a:pPr>
            <a:r>
              <a:rPr lang="es-ES" sz="1200" dirty="0" smtClean="0"/>
              <a:t>¿</a:t>
            </a:r>
            <a:r>
              <a:rPr lang="es-ES" sz="1200" dirty="0"/>
              <a:t>Cuál sería la decisión óptima según el criterio de </a:t>
            </a:r>
            <a:r>
              <a:rPr lang="es-ES" sz="1200" dirty="0" err="1"/>
              <a:t>Wald</a:t>
            </a:r>
            <a:r>
              <a:rPr lang="es-ES" sz="1200" dirty="0"/>
              <a:t>? </a:t>
            </a:r>
            <a:endParaRPr lang="es-ES" sz="1200" dirty="0" smtClean="0"/>
          </a:p>
          <a:p>
            <a:pPr marL="228600" indent="-228600">
              <a:buAutoNum type="alphaLcParenR"/>
            </a:pPr>
            <a:r>
              <a:rPr lang="es-ES" sz="1200" dirty="0" smtClean="0"/>
              <a:t>¿</a:t>
            </a:r>
            <a:r>
              <a:rPr lang="es-ES" sz="1200" dirty="0" err="1"/>
              <a:t>Hurwicz</a:t>
            </a:r>
            <a:r>
              <a:rPr lang="es-ES" sz="1200" dirty="0"/>
              <a:t>? </a:t>
            </a:r>
            <a:endParaRPr lang="es-ES" sz="1200" dirty="0" smtClean="0"/>
          </a:p>
          <a:p>
            <a:pPr marL="228600" indent="-228600">
              <a:buAutoNum type="alphaLcParenR"/>
            </a:pPr>
            <a:r>
              <a:rPr lang="es-ES" sz="1200" dirty="0" smtClean="0"/>
              <a:t>¿</a:t>
            </a:r>
            <a:r>
              <a:rPr lang="es-ES" sz="1200" dirty="0" err="1"/>
              <a:t>Savage</a:t>
            </a:r>
            <a:r>
              <a:rPr lang="es-ES" sz="1200" dirty="0"/>
              <a:t>? </a:t>
            </a:r>
            <a:endParaRPr lang="es-ES" sz="1200" dirty="0" smtClean="0"/>
          </a:p>
          <a:p>
            <a:pPr marL="228600" indent="-228600">
              <a:buAutoNum type="alphaLcParenR"/>
            </a:pPr>
            <a:r>
              <a:rPr lang="es-ES" sz="1200" dirty="0" smtClean="0"/>
              <a:t>¿</a:t>
            </a:r>
            <a:r>
              <a:rPr lang="es-ES" sz="1200" dirty="0"/>
              <a:t>Laplace? </a:t>
            </a:r>
            <a:endParaRPr lang="es-ES" sz="1200" dirty="0" smtClean="0"/>
          </a:p>
          <a:p>
            <a:pPr marL="228600" indent="-228600">
              <a:buAutoNum type="alphaLcParenR"/>
            </a:pPr>
            <a:r>
              <a:rPr lang="es-ES" sz="1200" dirty="0" smtClean="0"/>
              <a:t>Suponiendo </a:t>
            </a:r>
            <a:r>
              <a:rPr lang="es-ES" sz="1200" dirty="0"/>
              <a:t>que la demanda sigue la distribución que se presenta en la tabla ¿Cuántas unidades se deberían comprar? </a:t>
            </a:r>
            <a:endParaRPr lang="es-ES" sz="1200" dirty="0" smtClean="0"/>
          </a:p>
          <a:p>
            <a:pPr marL="228600" indent="-228600">
              <a:buAutoNum type="alphaLcParenR"/>
            </a:pPr>
            <a:r>
              <a:rPr lang="es-ES" sz="1200" dirty="0" smtClean="0"/>
              <a:t>¿</a:t>
            </a:r>
            <a:r>
              <a:rPr lang="es-ES" sz="1200" dirty="0"/>
              <a:t>Hasta cuánto estaría dispuesto a pagar por información perfecta?</a:t>
            </a:r>
          </a:p>
        </p:txBody>
      </p:sp>
    </p:spTree>
    <p:extLst>
      <p:ext uri="{BB962C8B-B14F-4D97-AF65-F5344CB8AC3E}">
        <p14:creationId xmlns:p14="http://schemas.microsoft.com/office/powerpoint/2010/main" val="130889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840262"/>
            <a:ext cx="10515600" cy="11615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1600" dirty="0" smtClean="0"/>
              <a:t>11. </a:t>
            </a:r>
            <a:r>
              <a:rPr lang="es-ES" sz="1600" dirty="0"/>
              <a:t>Un pequeño supermercado pide semanalmente un tipo especial de yogurt </a:t>
            </a:r>
            <a:r>
              <a:rPr lang="es-ES" sz="1600" dirty="0" smtClean="0"/>
              <a:t>con cereales </a:t>
            </a:r>
            <a:r>
              <a:rPr lang="es-ES" sz="1600" dirty="0"/>
              <a:t>y vitaminas. El encargado de compras ha observado que las </a:t>
            </a:r>
            <a:r>
              <a:rPr lang="es-ES" sz="1600" b="1" dirty="0" smtClean="0"/>
              <a:t>posibles demandas </a:t>
            </a:r>
            <a:r>
              <a:rPr lang="es-ES" sz="1600" b="1" dirty="0"/>
              <a:t>son: 100, 200 </a:t>
            </a:r>
            <a:r>
              <a:rPr lang="es-ES" sz="1600" b="1" dirty="0" err="1"/>
              <a:t>ó</a:t>
            </a:r>
            <a:r>
              <a:rPr lang="es-ES" sz="1600" b="1" dirty="0"/>
              <a:t> 300 unidades</a:t>
            </a:r>
            <a:r>
              <a:rPr lang="es-ES" sz="1600" dirty="0"/>
              <a:t>. El producto </a:t>
            </a:r>
            <a:r>
              <a:rPr lang="es-ES" sz="1600" b="1" dirty="0"/>
              <a:t>cuesta $0,8</a:t>
            </a:r>
            <a:r>
              <a:rPr lang="es-ES" sz="1600" dirty="0"/>
              <a:t> cada uno y </a:t>
            </a:r>
            <a:r>
              <a:rPr lang="es-ES" sz="1600" dirty="0" smtClean="0"/>
              <a:t>se </a:t>
            </a:r>
            <a:r>
              <a:rPr lang="es-ES" sz="1600" b="1" dirty="0" smtClean="0"/>
              <a:t>vende </a:t>
            </a:r>
            <a:r>
              <a:rPr lang="es-ES" sz="1600" b="1" dirty="0"/>
              <a:t>a $1,25 </a:t>
            </a:r>
            <a:r>
              <a:rPr lang="es-ES" sz="1600" dirty="0"/>
              <a:t>por unidad. Los que sobran al final de la semana se pueden </a:t>
            </a:r>
            <a:r>
              <a:rPr lang="es-ES" sz="1600" dirty="0" smtClean="0"/>
              <a:t>devolver, obteniéndose </a:t>
            </a:r>
            <a:r>
              <a:rPr lang="es-ES" sz="1600" dirty="0"/>
              <a:t>un </a:t>
            </a:r>
            <a:r>
              <a:rPr lang="es-ES" sz="1600" b="1" dirty="0"/>
              <a:t>reintegro de $0,60 </a:t>
            </a:r>
            <a:r>
              <a:rPr lang="es-ES" sz="1600" dirty="0"/>
              <a:t>por cada uno. Si durante la semana le </a:t>
            </a:r>
            <a:r>
              <a:rPr lang="es-ES" sz="1600" dirty="0" smtClean="0"/>
              <a:t>faltan productos</a:t>
            </a:r>
            <a:r>
              <a:rPr lang="es-ES" sz="1600" dirty="0"/>
              <a:t>, puede solicitarlos al vendedor en carácter de pedido urgente con </a:t>
            </a:r>
            <a:r>
              <a:rPr lang="es-ES" sz="1600" dirty="0" smtClean="0"/>
              <a:t>un </a:t>
            </a:r>
            <a:r>
              <a:rPr lang="es-ES" sz="1600" b="1" dirty="0" smtClean="0"/>
              <a:t>recargo </a:t>
            </a:r>
            <a:r>
              <a:rPr lang="es-ES" sz="1600" b="1" dirty="0"/>
              <a:t>del 10</a:t>
            </a:r>
            <a:r>
              <a:rPr lang="es-ES" sz="1600" b="1" dirty="0" smtClean="0"/>
              <a:t>%.</a:t>
            </a:r>
            <a:endParaRPr lang="es-ES" sz="1600" dirty="0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838200" y="241559"/>
            <a:ext cx="10515600" cy="5987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400" b="1" smtClean="0"/>
              <a:t>Teoría de las decisiones </a:t>
            </a:r>
            <a:r>
              <a:rPr lang="es-ES" sz="2400" smtClean="0"/>
              <a:t>| Universo Aleatorio</a:t>
            </a:r>
            <a:endParaRPr lang="es-ES" sz="2400" dirty="0"/>
          </a:p>
        </p:txBody>
      </p:sp>
      <p:sp>
        <p:nvSpPr>
          <p:cNvPr id="4" name="Rectángulo 3"/>
          <p:cNvSpPr/>
          <p:nvPr/>
        </p:nvSpPr>
        <p:spPr>
          <a:xfrm>
            <a:off x="838200" y="2138530"/>
            <a:ext cx="455758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AutoNum type="alphaLcParenR"/>
            </a:pPr>
            <a:r>
              <a:rPr lang="es-ES" sz="1200" dirty="0" smtClean="0">
                <a:solidFill>
                  <a:srgbClr val="0070C0"/>
                </a:solidFill>
              </a:rPr>
              <a:t>¿</a:t>
            </a:r>
            <a:r>
              <a:rPr lang="es-ES" sz="1200" dirty="0">
                <a:solidFill>
                  <a:srgbClr val="0070C0"/>
                </a:solidFill>
              </a:rPr>
              <a:t>Cuál sería la decisión óptima según el criterio de </a:t>
            </a:r>
            <a:r>
              <a:rPr lang="es-ES" sz="1200" dirty="0" err="1">
                <a:solidFill>
                  <a:srgbClr val="0070C0"/>
                </a:solidFill>
              </a:rPr>
              <a:t>Wald</a:t>
            </a:r>
            <a:r>
              <a:rPr lang="es-ES" sz="1200" dirty="0">
                <a:solidFill>
                  <a:srgbClr val="0070C0"/>
                </a:solidFill>
              </a:rPr>
              <a:t>? </a:t>
            </a:r>
            <a:endParaRPr lang="es-ES" sz="1200" dirty="0" smtClean="0">
              <a:solidFill>
                <a:srgbClr val="0070C0"/>
              </a:solidFill>
            </a:endParaRPr>
          </a:p>
          <a:p>
            <a:pPr marL="228600" indent="-228600">
              <a:buAutoNum type="alphaLcParenR"/>
            </a:pPr>
            <a:r>
              <a:rPr lang="es-ES" sz="1200" dirty="0" smtClean="0"/>
              <a:t>¿</a:t>
            </a:r>
            <a:r>
              <a:rPr lang="es-ES" sz="1200" dirty="0" err="1"/>
              <a:t>Hurwicz</a:t>
            </a:r>
            <a:r>
              <a:rPr lang="es-ES" sz="1200" dirty="0"/>
              <a:t>? </a:t>
            </a:r>
            <a:endParaRPr lang="es-ES" sz="1200" dirty="0" smtClean="0"/>
          </a:p>
          <a:p>
            <a:pPr marL="228600" indent="-228600">
              <a:buAutoNum type="alphaLcParenR"/>
            </a:pPr>
            <a:r>
              <a:rPr lang="es-ES" sz="1200" dirty="0" smtClean="0"/>
              <a:t>¿</a:t>
            </a:r>
            <a:r>
              <a:rPr lang="es-ES" sz="1200" dirty="0" err="1"/>
              <a:t>Savage</a:t>
            </a:r>
            <a:r>
              <a:rPr lang="es-ES" sz="1200" dirty="0"/>
              <a:t>? </a:t>
            </a:r>
            <a:endParaRPr lang="es-ES" sz="1200" dirty="0" smtClean="0"/>
          </a:p>
          <a:p>
            <a:pPr marL="228600" indent="-228600">
              <a:buAutoNum type="alphaLcParenR"/>
            </a:pPr>
            <a:r>
              <a:rPr lang="es-ES" sz="1200" dirty="0" smtClean="0"/>
              <a:t>¿</a:t>
            </a:r>
            <a:r>
              <a:rPr lang="es-ES" sz="1200" dirty="0"/>
              <a:t>Laplace? </a:t>
            </a:r>
            <a:endParaRPr lang="es-ES" sz="1200" dirty="0" smtClean="0"/>
          </a:p>
          <a:p>
            <a:pPr marL="228600" indent="-228600">
              <a:buAutoNum type="alphaLcParenR"/>
            </a:pPr>
            <a:r>
              <a:rPr lang="es-ES" sz="1200" dirty="0" smtClean="0"/>
              <a:t>Suponiendo </a:t>
            </a:r>
            <a:r>
              <a:rPr lang="es-ES" sz="1200" dirty="0"/>
              <a:t>que la demanda sigue la distribución que se presenta en la tabla ¿Cuántas unidades se deberían comprar? </a:t>
            </a:r>
            <a:endParaRPr lang="es-ES" sz="1200" dirty="0" smtClean="0"/>
          </a:p>
          <a:p>
            <a:pPr marL="228600" indent="-228600">
              <a:buAutoNum type="alphaLcParenR"/>
            </a:pPr>
            <a:r>
              <a:rPr lang="es-ES" sz="1200" dirty="0" smtClean="0"/>
              <a:t>¿</a:t>
            </a:r>
            <a:r>
              <a:rPr lang="es-ES" sz="1200" dirty="0"/>
              <a:t>Hasta cuánto estaría dispuesto a pagar por información perfecta?</a:t>
            </a:r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3878819"/>
              </p:ext>
            </p:extLst>
          </p:nvPr>
        </p:nvGraphicFramePr>
        <p:xfrm>
          <a:off x="5583193" y="3892855"/>
          <a:ext cx="4376349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5632"/>
                <a:gridCol w="1064740"/>
                <a:gridCol w="1046206"/>
                <a:gridCol w="1169771"/>
              </a:tblGrid>
              <a:tr h="167640">
                <a:tc>
                  <a:txBody>
                    <a:bodyPr/>
                    <a:lstStyle/>
                    <a:p>
                      <a:endParaRPr lang="es-ES" sz="1600" dirty="0" smtClean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Demandas en unidades</a:t>
                      </a:r>
                      <a:endParaRPr lang="es-E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sz="1600" dirty="0"/>
                    </a:p>
                  </a:txBody>
                  <a:tcPr/>
                </a:tc>
              </a:tr>
              <a:tr h="16764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Compras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100 (35%)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200 (45%)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300 (20%)</a:t>
                      </a:r>
                      <a:endParaRPr lang="es-ES" sz="1600" dirty="0"/>
                    </a:p>
                  </a:txBody>
                  <a:tcPr/>
                </a:tc>
              </a:tr>
              <a:tr h="268601">
                <a:tc>
                  <a:txBody>
                    <a:bodyPr/>
                    <a:lstStyle/>
                    <a:p>
                      <a:r>
                        <a:rPr lang="es-ES" sz="1600" baseline="0" dirty="0" smtClean="0"/>
                        <a:t>100 u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dirty="0" smtClean="0"/>
                    </a:p>
                  </a:txBody>
                  <a:tcPr/>
                </a:tc>
              </a:tr>
              <a:tr h="268601"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200 u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dirty="0"/>
                    </a:p>
                  </a:txBody>
                  <a:tcPr/>
                </a:tc>
              </a:tr>
              <a:tr h="268601"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300 u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ángulo 6"/>
          <p:cNvSpPr/>
          <p:nvPr/>
        </p:nvSpPr>
        <p:spPr>
          <a:xfrm>
            <a:off x="838200" y="3741977"/>
            <a:ext cx="45575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dirty="0" smtClean="0">
                <a:solidFill>
                  <a:srgbClr val="00B050"/>
                </a:solidFill>
              </a:rPr>
              <a:t>DEFINICIÓN DE VARIABLES</a:t>
            </a:r>
          </a:p>
          <a:p>
            <a:r>
              <a:rPr lang="es-ES" sz="1200" dirty="0" smtClean="0"/>
              <a:t>Variables de decisión Xi = volumen de compra semanal</a:t>
            </a:r>
          </a:p>
          <a:p>
            <a:r>
              <a:rPr lang="es-ES" sz="1200" dirty="0" smtClean="0"/>
              <a:t>Estados de la naturaleza </a:t>
            </a:r>
            <a:r>
              <a:rPr lang="es-ES" sz="1200" dirty="0" err="1" smtClean="0"/>
              <a:t>Yi</a:t>
            </a:r>
            <a:r>
              <a:rPr lang="es-ES" sz="1200" dirty="0" smtClean="0"/>
              <a:t> = posibles demandas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5583193" y="2001796"/>
            <a:ext cx="455758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dirty="0" smtClean="0">
                <a:solidFill>
                  <a:srgbClr val="00B050"/>
                </a:solidFill>
              </a:rPr>
              <a:t>FUNCIONES DE COMPENSACIONES</a:t>
            </a:r>
          </a:p>
          <a:p>
            <a:r>
              <a:rPr lang="es-ES" sz="1200" dirty="0" smtClean="0"/>
              <a:t>1 Si Compra = Demanda</a:t>
            </a:r>
          </a:p>
          <a:p>
            <a:r>
              <a:rPr lang="es-ES" sz="1200" dirty="0" smtClean="0"/>
              <a:t>Ganancias = 1,25 * Compra – 0,8 * Demanda</a:t>
            </a:r>
          </a:p>
          <a:p>
            <a:r>
              <a:rPr lang="es-ES" sz="1200" dirty="0" smtClean="0"/>
              <a:t>2 Si Compra &gt; Demanda</a:t>
            </a:r>
          </a:p>
          <a:p>
            <a:r>
              <a:rPr lang="es-ES" sz="1200" dirty="0" smtClean="0"/>
              <a:t>Ganancias = 1,25 Demanda + 0,60 (Compra – Demanda) </a:t>
            </a:r>
            <a:r>
              <a:rPr lang="es-ES" sz="1200" dirty="0"/>
              <a:t>– 0,8 </a:t>
            </a:r>
            <a:r>
              <a:rPr lang="es-ES" sz="1200" dirty="0" smtClean="0"/>
              <a:t>* Compra</a:t>
            </a:r>
            <a:endParaRPr lang="es-ES" sz="1200" dirty="0"/>
          </a:p>
          <a:p>
            <a:r>
              <a:rPr lang="es-ES" sz="1200" dirty="0" smtClean="0"/>
              <a:t>3 Si Compra &lt; Demanda</a:t>
            </a:r>
          </a:p>
          <a:p>
            <a:r>
              <a:rPr lang="es-ES" sz="1200" dirty="0"/>
              <a:t>Ganancias = 1,25 </a:t>
            </a:r>
            <a:r>
              <a:rPr lang="es-ES" sz="1200" dirty="0" smtClean="0"/>
              <a:t>Demanda – 0,8 Compra – (0,8*1,1) (Demanda-</a:t>
            </a:r>
            <a:r>
              <a:rPr lang="es-ES" sz="1200" dirty="0"/>
              <a:t> Compra</a:t>
            </a:r>
            <a:r>
              <a:rPr lang="es-ES" sz="1200" dirty="0" smtClean="0"/>
              <a:t>)</a:t>
            </a:r>
            <a:endParaRPr lang="es-ES" sz="1200" dirty="0"/>
          </a:p>
        </p:txBody>
      </p:sp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971003"/>
              </p:ext>
            </p:extLst>
          </p:nvPr>
        </p:nvGraphicFramePr>
        <p:xfrm>
          <a:off x="970005" y="4471975"/>
          <a:ext cx="183909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336"/>
                <a:gridCol w="1002762"/>
              </a:tblGrid>
              <a:tr h="0"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Demanda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Probabilidad</a:t>
                      </a:r>
                      <a:endParaRPr lang="es-ES" sz="1200" dirty="0"/>
                    </a:p>
                  </a:txBody>
                  <a:tcPr/>
                </a:tc>
              </a:tr>
              <a:tr h="268601">
                <a:tc>
                  <a:txBody>
                    <a:bodyPr/>
                    <a:lstStyle/>
                    <a:p>
                      <a:r>
                        <a:rPr lang="es-ES" sz="1200" baseline="0" dirty="0" smtClean="0"/>
                        <a:t>100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0,35</a:t>
                      </a:r>
                      <a:endParaRPr lang="es-ES" sz="1200" dirty="0"/>
                    </a:p>
                  </a:txBody>
                  <a:tcPr/>
                </a:tc>
              </a:tr>
              <a:tr h="268601"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200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0,45</a:t>
                      </a:r>
                      <a:endParaRPr lang="es-ES" sz="1200" dirty="0"/>
                    </a:p>
                  </a:txBody>
                  <a:tcPr/>
                </a:tc>
              </a:tr>
              <a:tr h="268601"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300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0,20</a:t>
                      </a:r>
                      <a:endParaRPr lang="es-ES" sz="12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Conector recto de flecha 4"/>
          <p:cNvCxnSpPr/>
          <p:nvPr/>
        </p:nvCxnSpPr>
        <p:spPr>
          <a:xfrm flipV="1">
            <a:off x="2858530" y="4388308"/>
            <a:ext cx="2724663" cy="727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494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1137</TotalTime>
  <Words>2849</Words>
  <Application>Microsoft Office PowerPoint</Application>
  <PresentationFormat>Panorámica</PresentationFormat>
  <Paragraphs>381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de Office</vt:lpstr>
      <vt:lpstr>Teoría de las decisiones</vt:lpstr>
      <vt:lpstr>Teoría de las decisiones | Universo Aleatorio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Lineal</dc:title>
  <dc:creator>Guillermo</dc:creator>
  <cp:lastModifiedBy>Guillermo</cp:lastModifiedBy>
  <cp:revision>116</cp:revision>
  <dcterms:created xsi:type="dcterms:W3CDTF">2020-03-15T22:14:40Z</dcterms:created>
  <dcterms:modified xsi:type="dcterms:W3CDTF">2020-08-05T04:06:43Z</dcterms:modified>
</cp:coreProperties>
</file>