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handoutMasterIdLst>
    <p:handoutMasterId r:id="rId9"/>
  </p:handoutMasterIdLst>
  <p:sldIdLst>
    <p:sldId id="366" r:id="rId2"/>
    <p:sldId id="267" r:id="rId3"/>
    <p:sldId id="367" r:id="rId4"/>
    <p:sldId id="268" r:id="rId5"/>
    <p:sldId id="368" r:id="rId6"/>
    <p:sldId id="369" r:id="rId7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9844" autoAdjust="0"/>
  </p:normalViewPr>
  <p:slideViewPr>
    <p:cSldViewPr>
      <p:cViewPr varScale="1">
        <p:scale>
          <a:sx n="89" d="100"/>
          <a:sy n="89" d="100"/>
        </p:scale>
        <p:origin x="6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A3A57F-EFAC-4A09-99DF-276275B487F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16580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8A66F0-54D1-41F6-9C11-B6E9E635C21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9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EAB7-525F-44B2-B174-65710C0109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6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F63D-73A7-4579-8215-E84D0F5BCAB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083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9C998-2B4C-4998-A511-C0217591703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777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049-8E96-4DCE-8BD5-66CD13C7488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28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899D-2CCD-4BC3-98B6-AC1144E8B9F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945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991E-400D-44DE-8740-BC64C65CEA0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43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D1601-1164-4A16-8618-BA3DA352E40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69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F4D2-7A12-445E-BA1A-23DF80832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558675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2286-6B77-47B1-B556-B12CD82FFB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02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19FC-8730-4F89-B574-994FB31E724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638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14A9-1B51-4A9F-8BD2-DF1AC76C522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61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561E0-4F61-49E1-B0AE-8BD070CC0D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DD9B12-CB9B-4809-9146-491677B7D2D0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s-ES" altLang="es-AR" sz="1400">
              <a:latin typeface="+mn-lt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1622854" y="1081175"/>
            <a:ext cx="9144000" cy="986523"/>
          </a:xfrm>
        </p:spPr>
        <p:txBody>
          <a:bodyPr>
            <a:normAutofit/>
          </a:bodyPr>
          <a:lstStyle/>
          <a:p>
            <a:r>
              <a:rPr lang="es-ES" u="sng" dirty="0" smtClean="0">
                <a:latin typeface="+mn-lt"/>
              </a:rPr>
              <a:t>Teoría de las decisiones</a:t>
            </a:r>
            <a:endParaRPr lang="es-ES" u="sng" dirty="0">
              <a:latin typeface="+mn-lt"/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692876" y="2067698"/>
            <a:ext cx="9144000" cy="593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>
                <a:latin typeface="+mn-lt"/>
              </a:rPr>
              <a:t>UNIVERSO ALEATORIO</a:t>
            </a:r>
          </a:p>
        </p:txBody>
      </p:sp>
      <p:pic>
        <p:nvPicPr>
          <p:cNvPr id="6" name="Picture 5" descr="https://3cero.com/wp-content/uploads/2013/06/No-dejes-al-azar-tu-suerte-como-emprende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760" y="2780928"/>
            <a:ext cx="4824413" cy="3300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A46E47-505A-4ADA-82D9-1B2FACC5504E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s-ES" altLang="es-AR" sz="1400">
              <a:latin typeface="+mn-lt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963702" y="2367686"/>
            <a:ext cx="7944841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AR" sz="2400" b="1" dirty="0">
                <a:latin typeface="+mn-lt"/>
              </a:rPr>
              <a:t>Elementos a tener en cuenta:</a:t>
            </a:r>
            <a:endParaRPr lang="es-ES" altLang="es-AR" sz="2400" b="1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s-ES" altLang="es-AR" sz="2400" dirty="0">
                <a:latin typeface="+mn-lt"/>
              </a:rPr>
              <a:t>Que el experimento se repita un </a:t>
            </a:r>
            <a:r>
              <a:rPr lang="es-ES_tradnl" altLang="es-AR" sz="2400" dirty="0">
                <a:latin typeface="+mn-lt"/>
              </a:rPr>
              <a:t>número grande de veces</a:t>
            </a:r>
            <a:r>
              <a:rPr lang="es-ES" altLang="es-AR" sz="2400" dirty="0" smtClean="0">
                <a:latin typeface="+mn-lt"/>
              </a:rPr>
              <a:t>.</a:t>
            </a:r>
            <a:endParaRPr lang="es-ES" altLang="es-AR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s-ES_tradnl" altLang="es-AR" sz="2400" dirty="0">
                <a:latin typeface="+mn-lt"/>
              </a:rPr>
              <a:t>Que el experimento se realice bajo las mismas </a:t>
            </a:r>
            <a:r>
              <a:rPr lang="es-ES_tradnl" altLang="es-AR" sz="2400" dirty="0" smtClean="0">
                <a:latin typeface="+mn-lt"/>
              </a:rPr>
              <a:t>condiciones, mismas reglas</a:t>
            </a:r>
            <a:r>
              <a:rPr lang="es-ES" altLang="es-AR" sz="2400" dirty="0" smtClean="0">
                <a:latin typeface="+mn-lt"/>
              </a:rPr>
              <a:t>.</a:t>
            </a:r>
            <a:endParaRPr lang="es-ES" altLang="es-AR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s-ES" altLang="es-AR" sz="2400" dirty="0" smtClean="0">
                <a:latin typeface="+mn-lt"/>
              </a:rPr>
              <a:t>La </a:t>
            </a:r>
            <a:r>
              <a:rPr lang="es-ES_tradnl" altLang="es-AR" sz="2400" dirty="0">
                <a:latin typeface="+mn-lt"/>
              </a:rPr>
              <a:t>distribución de </a:t>
            </a:r>
            <a:r>
              <a:rPr lang="es-ES_tradnl" altLang="es-AR" sz="2400" dirty="0" smtClean="0">
                <a:latin typeface="+mn-lt"/>
              </a:rPr>
              <a:t>probabilidad </a:t>
            </a:r>
            <a:r>
              <a:rPr lang="es-ES_tradnl" altLang="es-AR" sz="2400" dirty="0" smtClean="0">
                <a:latin typeface="+mn-lt"/>
              </a:rPr>
              <a:t>de cada resultado es constante.</a:t>
            </a:r>
            <a:endParaRPr lang="es-ES" altLang="es-AR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s-ES_tradnl" altLang="es-AR" sz="2400" dirty="0" smtClean="0">
                <a:latin typeface="+mn-lt"/>
              </a:rPr>
              <a:t>La </a:t>
            </a:r>
            <a:r>
              <a:rPr lang="es-ES_tradnl" altLang="es-AR" sz="2400" dirty="0" smtClean="0">
                <a:solidFill>
                  <a:srgbClr val="FF0000"/>
                </a:solidFill>
                <a:latin typeface="+mn-lt"/>
              </a:rPr>
              <a:t>Probabilidad </a:t>
            </a:r>
            <a:r>
              <a:rPr lang="es-ES_tradnl" altLang="es-AR" sz="2400" dirty="0">
                <a:solidFill>
                  <a:srgbClr val="FF0000"/>
                </a:solidFill>
                <a:latin typeface="+mn-lt"/>
              </a:rPr>
              <a:t>de </a:t>
            </a:r>
            <a:r>
              <a:rPr lang="es-ES_tradnl" altLang="es-AR" sz="2400" dirty="0" smtClean="0">
                <a:solidFill>
                  <a:srgbClr val="FF0000"/>
                </a:solidFill>
                <a:latin typeface="+mn-lt"/>
              </a:rPr>
              <a:t>Ruina</a:t>
            </a:r>
            <a:r>
              <a:rPr lang="es-ES_tradnl" altLang="es-AR" sz="2400" dirty="0" smtClean="0">
                <a:latin typeface="+mn-lt"/>
              </a:rPr>
              <a:t>, no debe existir, porque puede detener el proceso por completo y no se lograría el valor esperado. </a:t>
            </a:r>
            <a:endParaRPr lang="es-ES" altLang="es-AR" sz="2400" dirty="0">
              <a:latin typeface="+mn-lt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967583" y="1337654"/>
            <a:ext cx="7940959" cy="576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X* = 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Máx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.</a:t>
            </a:r>
            <a:r>
              <a:rPr lang="es-ES_tradnl" altLang="es-AR" sz="1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{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E[c(</a:t>
            </a:r>
            <a:r>
              <a:rPr lang="es-ES_tradnl" altLang="es-AR" sz="2400" b="1" i="1" dirty="0" err="1" smtClean="0">
                <a:solidFill>
                  <a:srgbClr val="FF0000"/>
                </a:solidFill>
                <a:latin typeface="+mn-lt"/>
              </a:rPr>
              <a:t>x,y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)]  = </a:t>
            </a:r>
            <a:r>
              <a:rPr lang="el-GR" sz="2400" b="1" dirty="0">
                <a:solidFill>
                  <a:srgbClr val="FF0000"/>
                </a:solidFill>
              </a:rPr>
              <a:t>Σ</a:t>
            </a:r>
            <a:r>
              <a:rPr lang="es-ES_tradnl" altLang="es-AR" sz="2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c (x, y)</a:t>
            </a:r>
            <a:r>
              <a:rPr lang="es-ES_tradnl" altLang="es-AR" sz="2400" b="1" i="1" baseline="-25000" dirty="0">
                <a:solidFill>
                  <a:srgbClr val="FF0000"/>
                </a:solidFill>
                <a:latin typeface="+mn-lt"/>
              </a:rPr>
              <a:t>*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p (y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)} 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(en caso de Beneficio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)</a:t>
            </a:r>
            <a:endParaRPr lang="es-ES" altLang="es-AR" sz="24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607540" y="644011"/>
            <a:ext cx="5200428" cy="48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 smtClean="0">
                <a:solidFill>
                  <a:srgbClr val="FF0000"/>
                </a:solidFill>
              </a:rPr>
              <a:t>ESPERANZA MATEMÁTICA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577133" y="261209"/>
            <a:ext cx="8584804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>
                <a:latin typeface="+mn-lt"/>
              </a:rPr>
              <a:t>TEORÍA DE LAS DECISIONES </a:t>
            </a:r>
            <a:r>
              <a:rPr lang="es-ES" sz="2400" dirty="0" smtClean="0">
                <a:latin typeface="+mn-lt"/>
              </a:rPr>
              <a:t>| UNIVERSO ALEATORIO</a:t>
            </a:r>
            <a:endParaRPr lang="es-ES" sz="2400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63701" y="1852670"/>
            <a:ext cx="7944841" cy="576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X* = 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Mín.</a:t>
            </a:r>
            <a:r>
              <a:rPr lang="es-ES_tradnl" altLang="es-AR" sz="1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{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E[c(</a:t>
            </a:r>
            <a:r>
              <a:rPr lang="es-ES_tradnl" altLang="es-AR" sz="2400" b="1" i="1" dirty="0" err="1" smtClean="0">
                <a:solidFill>
                  <a:srgbClr val="FF0000"/>
                </a:solidFill>
                <a:latin typeface="+mn-lt"/>
              </a:rPr>
              <a:t>x,y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)]  = </a:t>
            </a:r>
            <a:r>
              <a:rPr lang="el-GR" sz="2400" b="1" dirty="0">
                <a:solidFill>
                  <a:srgbClr val="FF0000"/>
                </a:solidFill>
              </a:rPr>
              <a:t>Σ</a:t>
            </a:r>
            <a:r>
              <a:rPr lang="es-ES_tradnl" altLang="es-AR" sz="24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c (x, y)</a:t>
            </a:r>
            <a:r>
              <a:rPr lang="es-ES_tradnl" altLang="es-AR" sz="2400" b="1" i="1" baseline="-25000" dirty="0">
                <a:solidFill>
                  <a:srgbClr val="FF0000"/>
                </a:solidFill>
                <a:latin typeface="+mn-lt"/>
              </a:rPr>
              <a:t>* </a:t>
            </a:r>
            <a:r>
              <a:rPr lang="es-ES_tradnl" altLang="es-AR" sz="2400" b="1" i="1" dirty="0">
                <a:solidFill>
                  <a:srgbClr val="FF0000"/>
                </a:solidFill>
                <a:latin typeface="+mn-lt"/>
              </a:rPr>
              <a:t>p (y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)} </a:t>
            </a:r>
            <a:r>
              <a:rPr lang="es-ES_tradnl" altLang="es-AR" sz="2400" b="1" i="1" dirty="0" smtClean="0">
                <a:solidFill>
                  <a:srgbClr val="FF0000"/>
                </a:solidFill>
                <a:latin typeface="+mn-lt"/>
              </a:rPr>
              <a:t>(en caso de Costo)</a:t>
            </a:r>
            <a:endParaRPr lang="es-ES" altLang="es-AR" sz="2400" b="1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A46E47-505A-4ADA-82D9-1B2FACC5504E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s-ES" altLang="es-AR" sz="1400">
              <a:latin typeface="+mn-lt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135560" y="1628800"/>
            <a:ext cx="8160865" cy="13110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i="1" dirty="0" smtClean="0">
                <a:latin typeface="+mn-lt"/>
              </a:rPr>
              <a:t>(1) 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Valor esperado con </a:t>
            </a:r>
            <a:r>
              <a:rPr lang="es-ES_tradnl" altLang="es-AR" sz="2400" i="1" dirty="0" err="1" smtClean="0">
                <a:solidFill>
                  <a:srgbClr val="FF0000"/>
                </a:solidFill>
                <a:latin typeface="+mn-lt"/>
              </a:rPr>
              <a:t>inf</a:t>
            </a:r>
            <a:r>
              <a:rPr lang="es-ES_tradnl" altLang="es-AR" sz="2400" i="1" dirty="0">
                <a:solidFill>
                  <a:srgbClr val="FF0000"/>
                </a:solidFill>
                <a:latin typeface="+mn-lt"/>
              </a:rPr>
              <a:t>.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perfecta </a:t>
            </a:r>
            <a:r>
              <a:rPr lang="es-ES_tradnl" altLang="es-AR" sz="2400" i="1" dirty="0" smtClean="0">
                <a:latin typeface="+mn-lt"/>
              </a:rPr>
              <a:t>= </a:t>
            </a:r>
            <a:r>
              <a:rPr lang="es-ES" altLang="es-AR" sz="2400" i="1" dirty="0" smtClean="0">
                <a:latin typeface="+mn-lt"/>
              </a:rPr>
              <a:t>sumatoria del </a:t>
            </a:r>
            <a:r>
              <a:rPr lang="es-ES" altLang="es-AR" sz="2400" b="1" i="1" dirty="0" smtClean="0">
                <a:latin typeface="+mn-lt"/>
              </a:rPr>
              <a:t>mejor valor de cada estado de la naturaleza</a:t>
            </a:r>
            <a:r>
              <a:rPr lang="es-ES" altLang="es-AR" sz="2400" i="1" dirty="0" smtClean="0">
                <a:latin typeface="+mn-lt"/>
              </a:rPr>
              <a:t> por su probabilidad de ocurrencia.</a:t>
            </a:r>
            <a:endParaRPr lang="es-ES" altLang="es-AR" sz="2400" i="1" dirty="0">
              <a:latin typeface="+mn-lt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577132" y="907974"/>
            <a:ext cx="8033468" cy="48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 smtClean="0">
                <a:solidFill>
                  <a:srgbClr val="FF0000"/>
                </a:solidFill>
              </a:rPr>
              <a:t>CALCULAR LOS VALORES </a:t>
            </a:r>
            <a:r>
              <a:rPr lang="es-ES" dirty="0" smtClean="0">
                <a:solidFill>
                  <a:srgbClr val="FF0000"/>
                </a:solidFill>
              </a:rPr>
              <a:t>DE </a:t>
            </a:r>
            <a:r>
              <a:rPr lang="es-ES" dirty="0" smtClean="0">
                <a:solidFill>
                  <a:srgbClr val="FF0000"/>
                </a:solidFill>
              </a:rPr>
              <a:t>LA INFORMACIÓN </a:t>
            </a:r>
            <a:r>
              <a:rPr lang="es-ES" dirty="0" smtClean="0">
                <a:solidFill>
                  <a:srgbClr val="FF0000"/>
                </a:solidFill>
              </a:rPr>
              <a:t>PERFECTA E IMPERFECTA: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577133" y="261209"/>
            <a:ext cx="8584804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>
                <a:latin typeface="+mn-lt"/>
              </a:rPr>
              <a:t>TEORÍA DE LAS DECISIONES </a:t>
            </a:r>
            <a:r>
              <a:rPr lang="es-ES" sz="2400" dirty="0" smtClean="0">
                <a:latin typeface="+mn-lt"/>
              </a:rPr>
              <a:t>| UNIVERSO ALEATORIO</a:t>
            </a:r>
            <a:endParaRPr lang="es-ES" sz="2400" dirty="0">
              <a:latin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5559" y="3068960"/>
            <a:ext cx="8160865" cy="9361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i="1" dirty="0" smtClean="0">
                <a:latin typeface="+mn-lt"/>
              </a:rPr>
              <a:t>(2) 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Valor esperado sin 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información </a:t>
            </a:r>
            <a:r>
              <a:rPr lang="es-ES_tradnl" altLang="es-AR" sz="2400" i="1" dirty="0" smtClean="0">
                <a:latin typeface="+mn-lt"/>
              </a:rPr>
              <a:t>= Esperanza matemática de cada alternativa de decisión.</a:t>
            </a:r>
            <a:endParaRPr lang="es-ES" altLang="es-AR" sz="2400" i="1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135559" y="4244603"/>
            <a:ext cx="8160865" cy="9361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Valor </a:t>
            </a:r>
            <a:r>
              <a:rPr lang="es-ES_tradnl" altLang="es-AR" sz="2400" i="1" dirty="0" err="1" smtClean="0">
                <a:solidFill>
                  <a:srgbClr val="FF0000"/>
                </a:solidFill>
                <a:latin typeface="+mn-lt"/>
              </a:rPr>
              <a:t>info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 PERFECTA </a:t>
            </a:r>
            <a:r>
              <a:rPr lang="es-ES_tradnl" altLang="es-AR" sz="2400" i="1" dirty="0" smtClean="0">
                <a:solidFill>
                  <a:srgbClr val="FF0000"/>
                </a:solidFill>
                <a:latin typeface="+mn-lt"/>
              </a:rPr>
              <a:t>= </a:t>
            </a:r>
            <a:endParaRPr lang="es-ES_tradnl" altLang="es-AR" sz="2400" i="1" dirty="0" smtClean="0">
              <a:solidFill>
                <a:srgbClr val="FF0000"/>
              </a:solidFill>
              <a:latin typeface="+mn-lt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400" i="1" dirty="0" smtClean="0">
                <a:latin typeface="+mn-lt"/>
              </a:rPr>
              <a:t>Valor Esp. con I. Perfecta - Valor Esp. Sin Información</a:t>
            </a:r>
            <a:endParaRPr lang="es-ES" altLang="es-AR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4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5C6C18-DFA5-4674-B269-8A1C3386545E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s-ES" altLang="es-AR" sz="1400">
              <a:latin typeface="+mn-lt"/>
            </a:endParaRPr>
          </a:p>
        </p:txBody>
      </p:sp>
      <p:sp>
        <p:nvSpPr>
          <p:cNvPr id="38954" name="Text Box 41"/>
          <p:cNvSpPr txBox="1">
            <a:spLocks noChangeArrowheads="1"/>
          </p:cNvSpPr>
          <p:nvPr/>
        </p:nvSpPr>
        <p:spPr bwMode="auto">
          <a:xfrm>
            <a:off x="9323481" y="2013785"/>
            <a:ext cx="2520851" cy="503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dirty="0" smtClean="0">
                <a:latin typeface="+mn-lt"/>
              </a:rPr>
              <a:t>E(x</a:t>
            </a:r>
            <a:r>
              <a:rPr lang="es-ES_tradnl" altLang="es-AR" sz="2000" baseline="-25000" dirty="0" smtClean="0">
                <a:latin typeface="+mn-lt"/>
              </a:rPr>
              <a:t>i</a:t>
            </a:r>
            <a:r>
              <a:rPr lang="es-ES_tradnl" altLang="es-AR" sz="2000" dirty="0" smtClean="0">
                <a:latin typeface="+mn-lt"/>
              </a:rPr>
              <a:t>) </a:t>
            </a:r>
            <a:r>
              <a:rPr lang="es-ES_tradnl" altLang="es-AR" sz="2000" dirty="0">
                <a:latin typeface="+mn-lt"/>
              </a:rPr>
              <a:t>= </a:t>
            </a:r>
            <a:r>
              <a:rPr lang="el-GR" sz="2000" dirty="0"/>
              <a:t>Σ</a:t>
            </a:r>
            <a:r>
              <a:rPr lang="es-ES_tradnl" altLang="es-AR" sz="2000" dirty="0" smtClean="0">
                <a:latin typeface="+mn-lt"/>
              </a:rPr>
              <a:t> </a:t>
            </a:r>
            <a:r>
              <a:rPr lang="es-ES_tradnl" altLang="es-AR" sz="2000" dirty="0">
                <a:latin typeface="+mn-lt"/>
              </a:rPr>
              <a:t>c ( x</a:t>
            </a:r>
            <a:r>
              <a:rPr lang="es-ES_tradnl" altLang="es-AR" sz="2000" baseline="-25000" dirty="0">
                <a:latin typeface="+mn-lt"/>
              </a:rPr>
              <a:t>i </a:t>
            </a:r>
            <a:r>
              <a:rPr lang="es-ES_tradnl" altLang="es-AR" sz="2000" dirty="0">
                <a:latin typeface="+mn-lt"/>
              </a:rPr>
              <a:t>, </a:t>
            </a:r>
            <a:r>
              <a:rPr lang="es-ES_tradnl" altLang="es-AR" sz="2000" dirty="0" err="1" smtClean="0">
                <a:latin typeface="+mn-lt"/>
              </a:rPr>
              <a:t>y</a:t>
            </a:r>
            <a:r>
              <a:rPr lang="es-ES_tradnl" altLang="es-AR" sz="2000" baseline="-25000" dirty="0" err="1" smtClean="0">
                <a:latin typeface="+mn-lt"/>
              </a:rPr>
              <a:t>j</a:t>
            </a:r>
            <a:r>
              <a:rPr lang="es-ES_tradnl" altLang="es-AR" sz="2000" dirty="0" smtClean="0">
                <a:latin typeface="+mn-lt"/>
              </a:rPr>
              <a:t>)</a:t>
            </a:r>
            <a:r>
              <a:rPr lang="es-ES_tradnl" altLang="es-AR" sz="2000" baseline="-25000" dirty="0" smtClean="0">
                <a:latin typeface="+mn-lt"/>
              </a:rPr>
              <a:t>*</a:t>
            </a:r>
            <a:r>
              <a:rPr lang="es-ES_tradnl" altLang="es-AR" sz="2000" dirty="0" err="1" smtClean="0">
                <a:latin typeface="+mn-lt"/>
              </a:rPr>
              <a:t>w</a:t>
            </a:r>
            <a:r>
              <a:rPr lang="es-ES_tradnl" altLang="es-AR" sz="2000" baseline="-25000" dirty="0" err="1" smtClean="0">
                <a:latin typeface="+mn-lt"/>
              </a:rPr>
              <a:t>j</a:t>
            </a:r>
            <a:endParaRPr lang="es-ES" altLang="es-AR" sz="2000" dirty="0">
              <a:latin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AR" sz="2000" dirty="0">
              <a:latin typeface="+mn-lt"/>
            </a:endParaRPr>
          </a:p>
        </p:txBody>
      </p:sp>
      <p:sp>
        <p:nvSpPr>
          <p:cNvPr id="38955" name="Rectangle 42"/>
          <p:cNvSpPr>
            <a:spLocks noChangeArrowheads="1"/>
          </p:cNvSpPr>
          <p:nvPr/>
        </p:nvSpPr>
        <p:spPr bwMode="auto">
          <a:xfrm>
            <a:off x="2351584" y="1179076"/>
            <a:ext cx="734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AR" sz="2400" dirty="0">
                <a:latin typeface="+mn-lt"/>
              </a:rPr>
              <a:t>Si resolvemos utilizando la esperanza matemática: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577133" y="261209"/>
            <a:ext cx="8584804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>
                <a:latin typeface="+mn-lt"/>
              </a:rPr>
              <a:t>TEORÍA DE LAS DECISIONES </a:t>
            </a:r>
            <a:r>
              <a:rPr lang="es-ES" sz="2400" dirty="0" smtClean="0">
                <a:latin typeface="+mn-lt"/>
              </a:rPr>
              <a:t>| UNIVERSO ALEATORIO</a:t>
            </a:r>
            <a:endParaRPr lang="es-ES" sz="2400" dirty="0">
              <a:latin typeface="+mn-lt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1"/>
            <a:ext cx="5200428" cy="48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 smtClean="0">
                <a:solidFill>
                  <a:srgbClr val="FF0000"/>
                </a:solidFill>
              </a:rPr>
              <a:t>CASO DE EJEMPLO BENEFICIO</a:t>
            </a:r>
            <a:endParaRPr lang="es-ES" dirty="0">
              <a:solidFill>
                <a:srgbClr val="FF0000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53506"/>
              </p:ext>
            </p:extLst>
          </p:nvPr>
        </p:nvGraphicFramePr>
        <p:xfrm>
          <a:off x="3105147" y="1757041"/>
          <a:ext cx="6197600" cy="117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1333500"/>
                <a:gridCol w="1333500"/>
                <a:gridCol w="1333500"/>
                <a:gridCol w="1130300"/>
              </a:tblGrid>
              <a:tr h="33337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Productos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H1 (50%)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H2  (25%)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H3  (25%)</a:t>
                      </a:r>
                      <a:endParaRPr lang="es-E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u="none" strike="noStrike">
                          <a:effectLst/>
                        </a:rPr>
                        <a:t>Valor esperado</a:t>
                      </a:r>
                      <a:endParaRPr lang="es-E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b="1" u="none" strike="noStrike" dirty="0">
                          <a:effectLst/>
                        </a:rPr>
                        <a:t>500,000.00 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b="1" u="none" strike="noStrike" dirty="0">
                          <a:effectLst/>
                        </a:rPr>
                        <a:t>750,000.00 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1,000,000.00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687,500.00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B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400,000.00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600,000.00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b="1" u="none" strike="noStrike" dirty="0">
                          <a:effectLst/>
                        </a:rPr>
                        <a:t>1,400,000.00  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700,000.00 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endParaRPr lang="es-E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6225"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C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500,000.00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>
                          <a:effectLst/>
                        </a:rPr>
                        <a:t>500,000.00  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1,250,000.00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400" u="none" strike="noStrike" dirty="0">
                          <a:effectLst/>
                        </a:rPr>
                        <a:t>687,500.00 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5670"/>
              </p:ext>
            </p:extLst>
          </p:nvPr>
        </p:nvGraphicFramePr>
        <p:xfrm>
          <a:off x="4188061" y="4362341"/>
          <a:ext cx="367240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0834"/>
                <a:gridCol w="1311574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Ganancia </a:t>
                      </a:r>
                      <a:r>
                        <a:rPr lang="es-ES" sz="1600" u="none" strike="noStrike" dirty="0" smtClean="0">
                          <a:effectLst/>
                        </a:rPr>
                        <a:t>CON </a:t>
                      </a:r>
                      <a:r>
                        <a:rPr lang="es-ES" sz="1600" u="none" strike="noStrike" dirty="0" err="1">
                          <a:effectLst/>
                        </a:rPr>
                        <a:t>inf</a:t>
                      </a:r>
                      <a:r>
                        <a:rPr lang="es-ES" sz="1600" u="none" strike="noStrike" dirty="0">
                          <a:effectLst/>
                        </a:rPr>
                        <a:t> </a:t>
                      </a:r>
                      <a:r>
                        <a:rPr lang="es-ES" sz="1600" u="none" strike="noStrike" dirty="0" err="1">
                          <a:effectLst/>
                        </a:rPr>
                        <a:t>perf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787,500.00</a:t>
                      </a:r>
                      <a:r>
                        <a:rPr lang="es-ES" sz="1600" u="none" strike="noStrike" dirty="0">
                          <a:effectLst/>
                        </a:rPr>
                        <a:t>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 smtClean="0">
                          <a:effectLst/>
                        </a:rPr>
                        <a:t>Ganancia SIN </a:t>
                      </a:r>
                      <a:r>
                        <a:rPr lang="es-ES" sz="1600" u="none" strike="noStrike" dirty="0" err="1" smtClean="0">
                          <a:effectLst/>
                        </a:rPr>
                        <a:t>inf</a:t>
                      </a:r>
                      <a:r>
                        <a:rPr lang="es-ES" sz="1600" u="none" strike="noStrike" dirty="0" smtClean="0">
                          <a:effectLst/>
                        </a:rPr>
                        <a:t>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700,000.00  </a:t>
                      </a:r>
                      <a:endParaRPr lang="es-E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----------------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u="none" strike="noStrike" dirty="0">
                          <a:effectLst/>
                        </a:rPr>
                        <a:t>Valor de la información perfecta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600" b="1" u="none" strike="noStrike" dirty="0">
                          <a:effectLst/>
                        </a:rPr>
                        <a:t>87,500.00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2531265" y="3098739"/>
            <a:ext cx="734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AR" sz="2400" dirty="0" smtClean="0">
                <a:latin typeface="+mn-lt"/>
              </a:rPr>
              <a:t>Cálculo del valor esperado con información perfecta:</a:t>
            </a:r>
            <a:endParaRPr lang="es-ES" altLang="es-AR" sz="2400" dirty="0"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9350" y="3555939"/>
            <a:ext cx="10729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s-ES_tradnl" altLang="es-AR" sz="1400" i="1" dirty="0" smtClean="0"/>
              <a:t>Ganancia con </a:t>
            </a:r>
            <a:r>
              <a:rPr lang="es-ES_tradnl" altLang="es-AR" sz="1400" i="1" dirty="0" err="1"/>
              <a:t>inf</a:t>
            </a:r>
            <a:r>
              <a:rPr lang="es-ES_tradnl" altLang="es-AR" sz="1400" i="1" dirty="0"/>
              <a:t> perfecta = </a:t>
            </a:r>
            <a:r>
              <a:rPr lang="es-ES" altLang="es-AR" sz="1400" i="1" dirty="0"/>
              <a:t>sumatoria del mejor valor de cada estado de la naturaleza por su probabilidad de ocurrencia</a:t>
            </a:r>
            <a:r>
              <a:rPr lang="es-ES" altLang="es-AR" sz="1400" i="1" dirty="0" smtClean="0"/>
              <a:t>.</a:t>
            </a:r>
          </a:p>
          <a:p>
            <a:pPr algn="ctr" eaLnBrk="1" hangingPunct="1"/>
            <a:r>
              <a:rPr lang="es-ES" altLang="es-AR" sz="1400" i="1" dirty="0" smtClean="0"/>
              <a:t>Ganancia con </a:t>
            </a:r>
            <a:r>
              <a:rPr lang="es-ES" altLang="es-AR" sz="1400" i="1" dirty="0" err="1" smtClean="0"/>
              <a:t>inf</a:t>
            </a:r>
            <a:r>
              <a:rPr lang="es-ES" altLang="es-AR" sz="1400" i="1" dirty="0" smtClean="0"/>
              <a:t> </a:t>
            </a:r>
            <a:r>
              <a:rPr lang="es-ES" altLang="es-AR" sz="1400" i="1" dirty="0" smtClean="0"/>
              <a:t>perfecta </a:t>
            </a:r>
            <a:r>
              <a:rPr lang="es-ES" altLang="es-AR" sz="1400" i="1" dirty="0" smtClean="0"/>
              <a:t>= 500.000*0,5 + 750.000*0,25 + 1.400.000*0.25 = </a:t>
            </a:r>
            <a:r>
              <a:rPr lang="es-ES" altLang="es-AR" sz="1400" i="1" dirty="0" smtClean="0">
                <a:solidFill>
                  <a:srgbClr val="00B050"/>
                </a:solidFill>
              </a:rPr>
              <a:t>787.500</a:t>
            </a:r>
            <a:endParaRPr lang="es-ES" altLang="es-AR" sz="14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5C6C18-DFA5-4674-B269-8A1C3386545E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altLang="es-AR" sz="140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577133" y="261209"/>
            <a:ext cx="8584804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>
                <a:latin typeface="+mn-lt"/>
              </a:rPr>
              <a:t>TEORÍA DE LAS DECISIONES </a:t>
            </a:r>
            <a:r>
              <a:rPr lang="es-ES" sz="2400" dirty="0" smtClean="0">
                <a:latin typeface="+mn-lt"/>
              </a:rPr>
              <a:t>| UNIVERSO ALEATORIO</a:t>
            </a:r>
            <a:endParaRPr lang="es-ES" sz="2400" dirty="0">
              <a:latin typeface="+mn-lt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1"/>
            <a:ext cx="5200428" cy="48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 smtClean="0">
                <a:solidFill>
                  <a:srgbClr val="FF0000"/>
                </a:solidFill>
              </a:rPr>
              <a:t>CASO DE EJEMPLO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63" y="1412777"/>
            <a:ext cx="922975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5C6C18-DFA5-4674-B269-8A1C3386545E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" altLang="es-AR" sz="140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577133" y="261209"/>
            <a:ext cx="8584804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>
                <a:latin typeface="+mn-lt"/>
              </a:rPr>
              <a:t>TEORÍA DE LAS DECISIONES </a:t>
            </a:r>
            <a:r>
              <a:rPr lang="es-ES" sz="2400" dirty="0" smtClean="0">
                <a:latin typeface="+mn-lt"/>
              </a:rPr>
              <a:t>| UNIVERSO ALEATORIO</a:t>
            </a:r>
            <a:endParaRPr lang="es-ES" sz="2400" dirty="0">
              <a:latin typeface="+mn-lt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1"/>
            <a:ext cx="5200428" cy="48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 smtClean="0">
                <a:solidFill>
                  <a:srgbClr val="FF0000"/>
                </a:solidFill>
              </a:rPr>
              <a:t>CASO DE EJEMPLO</a:t>
            </a:r>
            <a:endParaRPr lang="es-ES" dirty="0">
              <a:solidFill>
                <a:srgbClr val="FF0000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D268AC7E-A9ED-4C00-88B9-49F1CB801885}"/>
              </a:ext>
            </a:extLst>
          </p:cNvPr>
          <p:cNvGrpSpPr/>
          <p:nvPr/>
        </p:nvGrpSpPr>
        <p:grpSpPr>
          <a:xfrm>
            <a:off x="1559496" y="1171774"/>
            <a:ext cx="8250513" cy="5184576"/>
            <a:chOff x="0" y="0"/>
            <a:chExt cx="7066667" cy="4676677"/>
          </a:xfrm>
        </p:grpSpPr>
        <p:pic>
          <p:nvPicPr>
            <p:cNvPr id="10" name="Imagen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xmlns:xdr="http://schemas.openxmlformats.org/drawingml/2006/spreadsheetDrawing" id="{BF4ADBF9-B985-45D6-93EE-4D881A2CB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066667" cy="397142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xmlns:xdr="http://schemas.openxmlformats.org/drawingml/2006/spreadsheetDrawing" id="{616A8192-73FD-4C13-B37B-64A183FE2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196"/>
            <a:stretch/>
          </p:blipFill>
          <p:spPr>
            <a:xfrm>
              <a:off x="28575" y="3990975"/>
              <a:ext cx="6990476" cy="685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92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4926</TotalTime>
  <Words>349</Words>
  <Application>Microsoft Office PowerPoint</Application>
  <PresentationFormat>Panorámica</PresentationFormat>
  <Paragraphs>61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Teoría de las decisiones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RTConsultores</dc:creator>
  <cp:lastModifiedBy>Guillermo</cp:lastModifiedBy>
  <cp:revision>268</cp:revision>
  <dcterms:created xsi:type="dcterms:W3CDTF">2008-03-18T14:06:37Z</dcterms:created>
  <dcterms:modified xsi:type="dcterms:W3CDTF">2022-08-10T19:42:26Z</dcterms:modified>
</cp:coreProperties>
</file>