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7"/>
  </p:notesMasterIdLst>
  <p:handoutMasterIdLst>
    <p:handoutMasterId r:id="rId18"/>
  </p:handoutMasterIdLst>
  <p:sldIdLst>
    <p:sldId id="366" r:id="rId2"/>
    <p:sldId id="371" r:id="rId3"/>
    <p:sldId id="396" r:id="rId4"/>
    <p:sldId id="386" r:id="rId5"/>
    <p:sldId id="372" r:id="rId6"/>
    <p:sldId id="374" r:id="rId7"/>
    <p:sldId id="388" r:id="rId8"/>
    <p:sldId id="390" r:id="rId9"/>
    <p:sldId id="391" r:id="rId10"/>
    <p:sldId id="397" r:id="rId11"/>
    <p:sldId id="392" r:id="rId12"/>
    <p:sldId id="393" r:id="rId13"/>
    <p:sldId id="394" r:id="rId14"/>
    <p:sldId id="384" r:id="rId15"/>
    <p:sldId id="395" r:id="rId16"/>
  </p:sldIdLst>
  <p:sldSz cx="12192000" cy="6858000"/>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9844" autoAdjust="0"/>
  </p:normalViewPr>
  <p:slideViewPr>
    <p:cSldViewPr>
      <p:cViewPr varScale="1">
        <p:scale>
          <a:sx n="61" d="100"/>
          <a:sy n="61" d="100"/>
        </p:scale>
        <p:origin x="907" y="6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ES"/>
          </a:p>
        </p:txBody>
      </p:sp>
      <p:sp>
        <p:nvSpPr>
          <p:cNvPr id="174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ES"/>
          </a:p>
        </p:txBody>
      </p:sp>
      <p:sp>
        <p:nvSpPr>
          <p:cNvPr id="174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ES"/>
          </a:p>
        </p:txBody>
      </p:sp>
      <p:sp>
        <p:nvSpPr>
          <p:cNvPr id="174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4A3A57F-EFAC-4A09-99DF-276275B487F1}" type="slidenum">
              <a:rPr lang="es-ES" altLang="es-AR"/>
              <a:pPr>
                <a:defRPr/>
              </a:pPr>
              <a:t>‹Nº›</a:t>
            </a:fld>
            <a:endParaRPr lang="es-ES" altLang="es-AR"/>
          </a:p>
        </p:txBody>
      </p:sp>
    </p:spTree>
    <p:extLst>
      <p:ext uri="{BB962C8B-B14F-4D97-AF65-F5344CB8AC3E}">
        <p14:creationId xmlns:p14="http://schemas.microsoft.com/office/powerpoint/2010/main" val="2316580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E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E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E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38A66F0-54D1-41F6-9C11-B6E9E635C21A}" type="slidenum">
              <a:rPr lang="es-ES" altLang="es-AR"/>
              <a:pPr>
                <a:defRPr/>
              </a:pPr>
              <a:t>‹Nº›</a:t>
            </a:fld>
            <a:endParaRPr lang="es-ES" altLang="es-AR"/>
          </a:p>
        </p:txBody>
      </p:sp>
    </p:spTree>
    <p:extLst>
      <p:ext uri="{BB962C8B-B14F-4D97-AF65-F5344CB8AC3E}">
        <p14:creationId xmlns:p14="http://schemas.microsoft.com/office/powerpoint/2010/main" val="1559585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C586EAB7-525F-44B2-B174-65710C01099C}" type="slidenum">
              <a:rPr lang="es-ES" altLang="es-AR"/>
              <a:pPr>
                <a:defRPr/>
              </a:pPr>
              <a:t>‹Nº›</a:t>
            </a:fld>
            <a:endParaRPr lang="es-ES" altLang="es-AR"/>
          </a:p>
        </p:txBody>
      </p:sp>
    </p:spTree>
    <p:extLst>
      <p:ext uri="{BB962C8B-B14F-4D97-AF65-F5344CB8AC3E}">
        <p14:creationId xmlns:p14="http://schemas.microsoft.com/office/powerpoint/2010/main" val="306161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2D85F63D-73A7-4579-8215-E84D0F5BCABD}" type="slidenum">
              <a:rPr lang="es-ES" altLang="es-AR"/>
              <a:pPr>
                <a:defRPr/>
              </a:pPr>
              <a:t>‹Nº›</a:t>
            </a:fld>
            <a:endParaRPr lang="es-ES" altLang="es-AR"/>
          </a:p>
        </p:txBody>
      </p:sp>
    </p:spTree>
    <p:extLst>
      <p:ext uri="{BB962C8B-B14F-4D97-AF65-F5344CB8AC3E}">
        <p14:creationId xmlns:p14="http://schemas.microsoft.com/office/powerpoint/2010/main" val="420834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6589C998-2B4C-4998-A511-C0217591703A}" type="slidenum">
              <a:rPr lang="es-ES" altLang="es-AR"/>
              <a:pPr>
                <a:defRPr/>
              </a:pPr>
              <a:t>‹Nº›</a:t>
            </a:fld>
            <a:endParaRPr lang="es-ES" altLang="es-AR"/>
          </a:p>
        </p:txBody>
      </p:sp>
    </p:spTree>
    <p:extLst>
      <p:ext uri="{BB962C8B-B14F-4D97-AF65-F5344CB8AC3E}">
        <p14:creationId xmlns:p14="http://schemas.microsoft.com/office/powerpoint/2010/main" val="57775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EBC9E049-8E96-4DCE-8BD5-66CD13C7488A}" type="slidenum">
              <a:rPr lang="es-ES" altLang="es-AR"/>
              <a:pPr>
                <a:defRPr/>
              </a:pPr>
              <a:t>‹Nº›</a:t>
            </a:fld>
            <a:endParaRPr lang="es-ES" altLang="es-AR"/>
          </a:p>
        </p:txBody>
      </p:sp>
    </p:spTree>
    <p:extLst>
      <p:ext uri="{BB962C8B-B14F-4D97-AF65-F5344CB8AC3E}">
        <p14:creationId xmlns:p14="http://schemas.microsoft.com/office/powerpoint/2010/main" val="392847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C3F5899D-2CCD-4BC3-98B6-AC1144E8B9F9}" type="slidenum">
              <a:rPr lang="es-ES" altLang="es-AR"/>
              <a:pPr>
                <a:defRPr/>
              </a:pPr>
              <a:t>‹Nº›</a:t>
            </a:fld>
            <a:endParaRPr lang="es-ES" altLang="es-AR"/>
          </a:p>
        </p:txBody>
      </p:sp>
    </p:spTree>
    <p:extLst>
      <p:ext uri="{BB962C8B-B14F-4D97-AF65-F5344CB8AC3E}">
        <p14:creationId xmlns:p14="http://schemas.microsoft.com/office/powerpoint/2010/main" val="49450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6809991E-400D-44DE-8740-BC64C65CEA0C}" type="slidenum">
              <a:rPr lang="es-ES" altLang="es-AR"/>
              <a:pPr>
                <a:defRPr/>
              </a:pPr>
              <a:t>‹Nº›</a:t>
            </a:fld>
            <a:endParaRPr lang="es-ES" altLang="es-AR"/>
          </a:p>
        </p:txBody>
      </p:sp>
    </p:spTree>
    <p:extLst>
      <p:ext uri="{BB962C8B-B14F-4D97-AF65-F5344CB8AC3E}">
        <p14:creationId xmlns:p14="http://schemas.microsoft.com/office/powerpoint/2010/main" val="59432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s-ES"/>
          </a:p>
        </p:txBody>
      </p:sp>
      <p:sp>
        <p:nvSpPr>
          <p:cNvPr id="8" name="Footer Placeholder 4"/>
          <p:cNvSpPr>
            <a:spLocks noGrp="1"/>
          </p:cNvSpPr>
          <p:nvPr>
            <p:ph type="ftr" sz="quarter" idx="11"/>
          </p:nvPr>
        </p:nvSpPr>
        <p:spPr/>
        <p:txBody>
          <a:bodyPr/>
          <a:lstStyle>
            <a:lvl1pPr>
              <a:defRPr/>
            </a:lvl1pPr>
          </a:lstStyle>
          <a:p>
            <a:pPr>
              <a:defRPr/>
            </a:pPr>
            <a:endParaRPr lang="es-ES"/>
          </a:p>
        </p:txBody>
      </p:sp>
      <p:sp>
        <p:nvSpPr>
          <p:cNvPr id="9" name="Slide Number Placeholder 5"/>
          <p:cNvSpPr>
            <a:spLocks noGrp="1"/>
          </p:cNvSpPr>
          <p:nvPr>
            <p:ph type="sldNum" sz="quarter" idx="12"/>
          </p:nvPr>
        </p:nvSpPr>
        <p:spPr/>
        <p:txBody>
          <a:bodyPr/>
          <a:lstStyle>
            <a:lvl1pPr>
              <a:defRPr/>
            </a:lvl1pPr>
          </a:lstStyle>
          <a:p>
            <a:pPr>
              <a:defRPr/>
            </a:pPr>
            <a:fld id="{35FD1601-1164-4A16-8618-BA3DA352E404}" type="slidenum">
              <a:rPr lang="es-ES" altLang="es-AR"/>
              <a:pPr>
                <a:defRPr/>
              </a:pPr>
              <a:t>‹Nº›</a:t>
            </a:fld>
            <a:endParaRPr lang="es-ES" altLang="es-AR"/>
          </a:p>
        </p:txBody>
      </p:sp>
    </p:spTree>
    <p:extLst>
      <p:ext uri="{BB962C8B-B14F-4D97-AF65-F5344CB8AC3E}">
        <p14:creationId xmlns:p14="http://schemas.microsoft.com/office/powerpoint/2010/main" val="109694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endParaRPr lang="es-ES"/>
          </a:p>
        </p:txBody>
      </p:sp>
      <p:sp>
        <p:nvSpPr>
          <p:cNvPr id="4" name="Footer Placeholder 4"/>
          <p:cNvSpPr>
            <a:spLocks noGrp="1"/>
          </p:cNvSpPr>
          <p:nvPr>
            <p:ph type="ftr" sz="quarter" idx="11"/>
          </p:nvPr>
        </p:nvSpPr>
        <p:spPr/>
        <p:txBody>
          <a:bodyPr/>
          <a:lstStyle>
            <a:lvl1pPr>
              <a:defRPr/>
            </a:lvl1pPr>
          </a:lstStyle>
          <a:p>
            <a:pPr>
              <a:defRPr/>
            </a:pPr>
            <a:endParaRPr lang="es-ES"/>
          </a:p>
        </p:txBody>
      </p:sp>
      <p:sp>
        <p:nvSpPr>
          <p:cNvPr id="5" name="Slide Number Placeholder 5"/>
          <p:cNvSpPr>
            <a:spLocks noGrp="1"/>
          </p:cNvSpPr>
          <p:nvPr>
            <p:ph type="sldNum" sz="quarter" idx="12"/>
          </p:nvPr>
        </p:nvSpPr>
        <p:spPr/>
        <p:txBody>
          <a:bodyPr/>
          <a:lstStyle>
            <a:lvl1pPr>
              <a:defRPr/>
            </a:lvl1pPr>
          </a:lstStyle>
          <a:p>
            <a:pPr>
              <a:defRPr/>
            </a:pPr>
            <a:fld id="{F213F4D2-7A12-445E-BA1A-23DF80832FFF}" type="slidenum">
              <a:rPr lang="es-ES" altLang="es-AR"/>
              <a:pPr>
                <a:defRPr/>
              </a:pPr>
              <a:t>‹Nº›</a:t>
            </a:fld>
            <a:endParaRPr lang="es-ES" altLang="es-AR"/>
          </a:p>
        </p:txBody>
      </p:sp>
    </p:spTree>
    <p:extLst>
      <p:ext uri="{BB962C8B-B14F-4D97-AF65-F5344CB8AC3E}">
        <p14:creationId xmlns:p14="http://schemas.microsoft.com/office/powerpoint/2010/main" val="39558675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s-ES"/>
          </a:p>
        </p:txBody>
      </p:sp>
      <p:sp>
        <p:nvSpPr>
          <p:cNvPr id="3" name="Footer Placeholder 4"/>
          <p:cNvSpPr>
            <a:spLocks noGrp="1"/>
          </p:cNvSpPr>
          <p:nvPr>
            <p:ph type="ftr" sz="quarter" idx="11"/>
          </p:nvPr>
        </p:nvSpPr>
        <p:spPr/>
        <p:txBody>
          <a:bodyPr/>
          <a:lstStyle>
            <a:lvl1pPr>
              <a:defRPr/>
            </a:lvl1pPr>
          </a:lstStyle>
          <a:p>
            <a:pPr>
              <a:defRPr/>
            </a:pPr>
            <a:endParaRPr lang="es-ES"/>
          </a:p>
        </p:txBody>
      </p:sp>
      <p:sp>
        <p:nvSpPr>
          <p:cNvPr id="4" name="Slide Number Placeholder 5"/>
          <p:cNvSpPr>
            <a:spLocks noGrp="1"/>
          </p:cNvSpPr>
          <p:nvPr>
            <p:ph type="sldNum" sz="quarter" idx="12"/>
          </p:nvPr>
        </p:nvSpPr>
        <p:spPr/>
        <p:txBody>
          <a:bodyPr/>
          <a:lstStyle>
            <a:lvl1pPr>
              <a:defRPr/>
            </a:lvl1pPr>
          </a:lstStyle>
          <a:p>
            <a:pPr>
              <a:defRPr/>
            </a:pPr>
            <a:fld id="{871C2286-6B77-47B1-B556-B12CD82FFBDB}" type="slidenum">
              <a:rPr lang="es-ES" altLang="es-AR"/>
              <a:pPr>
                <a:defRPr/>
              </a:pPr>
              <a:t>‹Nº›</a:t>
            </a:fld>
            <a:endParaRPr lang="es-ES" altLang="es-AR"/>
          </a:p>
        </p:txBody>
      </p:sp>
    </p:spTree>
    <p:extLst>
      <p:ext uri="{BB962C8B-B14F-4D97-AF65-F5344CB8AC3E}">
        <p14:creationId xmlns:p14="http://schemas.microsoft.com/office/powerpoint/2010/main" val="118027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A0E819FC-8730-4F89-B574-994FB31E7248}" type="slidenum">
              <a:rPr lang="es-ES" altLang="es-AR"/>
              <a:pPr>
                <a:defRPr/>
              </a:pPr>
              <a:t>‹Nº›</a:t>
            </a:fld>
            <a:endParaRPr lang="es-ES" altLang="es-AR"/>
          </a:p>
        </p:txBody>
      </p:sp>
    </p:spTree>
    <p:extLst>
      <p:ext uri="{BB962C8B-B14F-4D97-AF65-F5344CB8AC3E}">
        <p14:creationId xmlns:p14="http://schemas.microsoft.com/office/powerpoint/2010/main" val="136383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02BC14A9-1B51-4A9F-8BD2-DF1AC76C5222}" type="slidenum">
              <a:rPr lang="es-ES" altLang="es-AR"/>
              <a:pPr>
                <a:defRPr/>
              </a:pPr>
              <a:t>‹Nº›</a:t>
            </a:fld>
            <a:endParaRPr lang="es-ES" altLang="es-AR"/>
          </a:p>
        </p:txBody>
      </p:sp>
    </p:spTree>
    <p:extLst>
      <p:ext uri="{BB962C8B-B14F-4D97-AF65-F5344CB8AC3E}">
        <p14:creationId xmlns:p14="http://schemas.microsoft.com/office/powerpoint/2010/main" val="40161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endParaRPr lang="en-US" altLang="es-E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endParaRPr lang="en-US" altLang="es-E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FD7561E0-4F61-49E1-B0AE-8BD070CC0DE4}" type="slidenum">
              <a:rPr lang="es-ES" altLang="es-AR"/>
              <a:pPr>
                <a:defRPr/>
              </a:pPr>
              <a:t>‹Nº›</a:t>
            </a:fld>
            <a:endParaRPr lang="es-ES" altLang="es-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descr="https://policonomics.com/wp-content/uploads/2016/02/Aversion-al-ries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1844824"/>
            <a:ext cx="5472113"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BDD9B12-CB9B-4809-9146-491677B7D2D0}" type="slidenum">
              <a:rPr lang="es-ES" altLang="es-AR" sz="1400">
                <a:latin typeface="+mn-lt"/>
              </a:rPr>
              <a:pPr>
                <a:lnSpc>
                  <a:spcPct val="100000"/>
                </a:lnSpc>
                <a:spcBef>
                  <a:spcPct val="0"/>
                </a:spcBef>
                <a:buFontTx/>
                <a:buNone/>
              </a:pPr>
              <a:t>1</a:t>
            </a:fld>
            <a:endParaRPr lang="es-ES" altLang="es-AR" sz="1400">
              <a:latin typeface="+mn-lt"/>
            </a:endParaRPr>
          </a:p>
        </p:txBody>
      </p:sp>
      <p:sp>
        <p:nvSpPr>
          <p:cNvPr id="16" name="Título 1"/>
          <p:cNvSpPr>
            <a:spLocks noGrp="1"/>
          </p:cNvSpPr>
          <p:nvPr>
            <p:ph type="ctrTitle"/>
          </p:nvPr>
        </p:nvSpPr>
        <p:spPr>
          <a:xfrm>
            <a:off x="1692876" y="271318"/>
            <a:ext cx="9144000" cy="986523"/>
          </a:xfrm>
        </p:spPr>
        <p:txBody>
          <a:bodyPr>
            <a:normAutofit/>
          </a:bodyPr>
          <a:lstStyle/>
          <a:p>
            <a:r>
              <a:rPr lang="es-ES" u="sng" dirty="0">
                <a:latin typeface="+mn-lt"/>
              </a:rPr>
              <a:t>Teoría de la decisión</a:t>
            </a:r>
          </a:p>
        </p:txBody>
      </p:sp>
      <p:sp>
        <p:nvSpPr>
          <p:cNvPr id="17" name="Título 1"/>
          <p:cNvSpPr txBox="1">
            <a:spLocks/>
          </p:cNvSpPr>
          <p:nvPr/>
        </p:nvSpPr>
        <p:spPr>
          <a:xfrm>
            <a:off x="1631504" y="1251693"/>
            <a:ext cx="9144000" cy="59313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dirty="0">
                <a:solidFill>
                  <a:srgbClr val="FF0000"/>
                </a:solidFill>
                <a:latin typeface="+mn-lt"/>
              </a:rPr>
              <a:t>TEORÍA DE LA UTILIDAD</a:t>
            </a:r>
          </a:p>
        </p:txBody>
      </p:sp>
      <p:pic>
        <p:nvPicPr>
          <p:cNvPr id="7" name="Picture 5" descr="https://us.123rf.com/450wm/samuraitop/samuraitop1402/samuraitop140200197/26024365-hombre-de-negocios-que-optan-por-tomar-un-riesgo.jpg?ve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263" y="3598863"/>
            <a:ext cx="513397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E93948F-C4AF-4665-A495-8EC80DCC5E99}" type="slidenum">
              <a:rPr lang="es-ES" altLang="es-AR" sz="1400">
                <a:latin typeface="+mn-lt"/>
              </a:rPr>
              <a:pPr>
                <a:lnSpc>
                  <a:spcPct val="100000"/>
                </a:lnSpc>
                <a:spcBef>
                  <a:spcPct val="0"/>
                </a:spcBef>
                <a:buFontTx/>
                <a:buNone/>
              </a:pPr>
              <a:t>10</a:t>
            </a:fld>
            <a:endParaRPr lang="es-ES" altLang="es-AR" sz="1400">
              <a:latin typeface="+mn-lt"/>
            </a:endParaRPr>
          </a:p>
        </p:txBody>
      </p:sp>
      <p:sp>
        <p:nvSpPr>
          <p:cNvPr id="50179" name="Rectangle 2"/>
          <p:cNvSpPr>
            <a:spLocks noChangeArrowheads="1"/>
          </p:cNvSpPr>
          <p:nvPr/>
        </p:nvSpPr>
        <p:spPr bwMode="auto">
          <a:xfrm>
            <a:off x="1666875" y="54868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EJEMPLO DE USO DE LA UTILIDAD</a:t>
            </a:r>
            <a:endParaRPr lang="es-ES" altLang="es-AR" sz="3600" b="1" dirty="0">
              <a:solidFill>
                <a:srgbClr val="FF0000"/>
              </a:solidFill>
              <a:latin typeface="+mn-lt"/>
            </a:endParaRPr>
          </a:p>
        </p:txBody>
      </p:sp>
      <p:sp>
        <p:nvSpPr>
          <p:cNvPr id="9" name="Rectángulo 8"/>
          <p:cNvSpPr/>
          <p:nvPr/>
        </p:nvSpPr>
        <p:spPr>
          <a:xfrm>
            <a:off x="1199456" y="1700808"/>
            <a:ext cx="10009112" cy="1200329"/>
          </a:xfrm>
          <a:prstGeom prst="rect">
            <a:avLst/>
          </a:prstGeom>
        </p:spPr>
        <p:txBody>
          <a:bodyPr wrap="square">
            <a:spAutoFit/>
          </a:bodyPr>
          <a:lstStyle/>
          <a:p>
            <a:r>
              <a:rPr lang="es-ES" dirty="0">
                <a:solidFill>
                  <a:srgbClr val="FF0000"/>
                </a:solidFill>
                <a:latin typeface="Times-Roman"/>
              </a:rPr>
              <a:t>PASO 2</a:t>
            </a:r>
            <a:r>
              <a:rPr lang="es-ES" dirty="0">
                <a:latin typeface="Times-Roman"/>
              </a:rPr>
              <a:t>: Calculamos la utilidad para el caso de 30.000… recordando que la escala de utilidad definida era </a:t>
            </a:r>
            <a:r>
              <a:rPr lang="es-ES" dirty="0">
                <a:solidFill>
                  <a:srgbClr val="FF0000"/>
                </a:solidFill>
                <a:latin typeface="Times-Roman"/>
              </a:rPr>
              <a:t>10 </a:t>
            </a:r>
            <a:r>
              <a:rPr lang="es-ES" dirty="0" err="1">
                <a:solidFill>
                  <a:srgbClr val="FF0000"/>
                </a:solidFill>
                <a:latin typeface="Times-Roman"/>
              </a:rPr>
              <a:t>max</a:t>
            </a:r>
            <a:r>
              <a:rPr lang="es-ES" dirty="0">
                <a:solidFill>
                  <a:srgbClr val="FF0000"/>
                </a:solidFill>
                <a:latin typeface="Times-Roman"/>
              </a:rPr>
              <a:t> y 0 min </a:t>
            </a:r>
            <a:r>
              <a:rPr lang="es-ES" dirty="0">
                <a:latin typeface="Times-Roman"/>
              </a:rPr>
              <a:t>y que la probabilidad de indiferencia es </a:t>
            </a:r>
            <a:r>
              <a:rPr lang="es-ES" dirty="0">
                <a:solidFill>
                  <a:srgbClr val="FF0000"/>
                </a:solidFill>
                <a:latin typeface="Times-Roman"/>
              </a:rPr>
              <a:t>p=0,95</a:t>
            </a:r>
            <a:r>
              <a:rPr lang="es-ES" dirty="0">
                <a:latin typeface="Times-Roman"/>
              </a:rPr>
              <a:t> y su complemento es </a:t>
            </a:r>
            <a:r>
              <a:rPr lang="es-ES" dirty="0">
                <a:solidFill>
                  <a:srgbClr val="FF0000"/>
                </a:solidFill>
                <a:latin typeface="Times-Roman"/>
              </a:rPr>
              <a:t>1-p=0,05</a:t>
            </a:r>
            <a:r>
              <a:rPr lang="es-ES" dirty="0">
                <a:latin typeface="Times-Roman"/>
              </a:rPr>
              <a:t>, entonces la utilidad percibida de ganar 30.000 se calcula como: </a:t>
            </a:r>
          </a:p>
          <a:p>
            <a:endParaRPr lang="es-ES" dirty="0">
              <a:latin typeface="Times-Roman"/>
            </a:endParaRPr>
          </a:p>
        </p:txBody>
      </p:sp>
      <p:sp>
        <p:nvSpPr>
          <p:cNvPr id="3" name="Rectángulo 2"/>
          <p:cNvSpPr/>
          <p:nvPr/>
        </p:nvSpPr>
        <p:spPr>
          <a:xfrm>
            <a:off x="3065462" y="3420030"/>
            <a:ext cx="6096000" cy="1477328"/>
          </a:xfrm>
          <a:prstGeom prst="rect">
            <a:avLst/>
          </a:prstGeom>
        </p:spPr>
        <p:txBody>
          <a:bodyPr>
            <a:spAutoFit/>
          </a:bodyPr>
          <a:lstStyle/>
          <a:p>
            <a:pPr algn="ctr"/>
            <a:r>
              <a:rPr lang="es-ES" dirty="0">
                <a:solidFill>
                  <a:srgbClr val="FF0000"/>
                </a:solidFill>
                <a:latin typeface="Times-Roman"/>
              </a:rPr>
              <a:t>U(x) = </a:t>
            </a:r>
            <a:r>
              <a:rPr lang="es-ES" dirty="0">
                <a:solidFill>
                  <a:srgbClr val="00B050"/>
                </a:solidFill>
                <a:latin typeface="Times-Roman"/>
              </a:rPr>
              <a:t>p</a:t>
            </a:r>
            <a:r>
              <a:rPr lang="es-ES" dirty="0">
                <a:solidFill>
                  <a:srgbClr val="FF0000"/>
                </a:solidFill>
                <a:latin typeface="Times-Roman"/>
              </a:rPr>
              <a:t> * </a:t>
            </a:r>
            <a:r>
              <a:rPr lang="es-ES" dirty="0">
                <a:solidFill>
                  <a:srgbClr val="0066FF"/>
                </a:solidFill>
                <a:latin typeface="Times-Roman"/>
              </a:rPr>
              <a:t>(máx. valor de ut.) </a:t>
            </a:r>
            <a:r>
              <a:rPr lang="es-ES" dirty="0">
                <a:solidFill>
                  <a:srgbClr val="FF0000"/>
                </a:solidFill>
                <a:latin typeface="Times-Roman"/>
              </a:rPr>
              <a:t>+  </a:t>
            </a:r>
            <a:r>
              <a:rPr lang="es-ES" dirty="0">
                <a:solidFill>
                  <a:srgbClr val="00B050"/>
                </a:solidFill>
                <a:latin typeface="Times-Roman"/>
              </a:rPr>
              <a:t>(1-p) </a:t>
            </a:r>
            <a:r>
              <a:rPr lang="es-ES" dirty="0">
                <a:solidFill>
                  <a:srgbClr val="0066FF"/>
                </a:solidFill>
                <a:latin typeface="Times-Roman"/>
              </a:rPr>
              <a:t>* (min. valor de ut)</a:t>
            </a:r>
            <a:endParaRPr lang="es-ES" dirty="0">
              <a:solidFill>
                <a:srgbClr val="FF0000"/>
              </a:solidFill>
              <a:latin typeface="Times-Roman"/>
            </a:endParaRPr>
          </a:p>
          <a:p>
            <a:pPr algn="ctr"/>
            <a:endParaRPr lang="es-ES" dirty="0">
              <a:latin typeface="Times-Roman"/>
            </a:endParaRPr>
          </a:p>
          <a:p>
            <a:pPr algn="ctr"/>
            <a:r>
              <a:rPr lang="es-ES" dirty="0">
                <a:latin typeface="Times-Roman"/>
              </a:rPr>
              <a:t>U(</a:t>
            </a:r>
            <a:r>
              <a:rPr lang="es-ES" sz="1100" dirty="0">
                <a:latin typeface="Times-Roman"/>
              </a:rPr>
              <a:t>30.000</a:t>
            </a:r>
            <a:r>
              <a:rPr lang="es-ES" dirty="0">
                <a:latin typeface="Times-Roman"/>
              </a:rPr>
              <a:t>)= (</a:t>
            </a:r>
            <a:r>
              <a:rPr lang="es-ES" dirty="0">
                <a:solidFill>
                  <a:srgbClr val="00B050"/>
                </a:solidFill>
                <a:latin typeface="Times-Roman"/>
              </a:rPr>
              <a:t>0,95</a:t>
            </a:r>
            <a:r>
              <a:rPr lang="es-ES" dirty="0">
                <a:latin typeface="Times-Roman"/>
              </a:rPr>
              <a:t>*</a:t>
            </a:r>
            <a:r>
              <a:rPr lang="es-ES" dirty="0">
                <a:solidFill>
                  <a:srgbClr val="0070C0"/>
                </a:solidFill>
                <a:latin typeface="Times-Roman"/>
              </a:rPr>
              <a:t>10</a:t>
            </a:r>
            <a:r>
              <a:rPr lang="es-ES" dirty="0">
                <a:latin typeface="Times-Roman"/>
              </a:rPr>
              <a:t>) + (</a:t>
            </a:r>
            <a:r>
              <a:rPr lang="es-ES" dirty="0">
                <a:solidFill>
                  <a:srgbClr val="00B050"/>
                </a:solidFill>
                <a:latin typeface="Times-Roman"/>
              </a:rPr>
              <a:t>0,05</a:t>
            </a:r>
            <a:r>
              <a:rPr lang="es-ES" dirty="0">
                <a:latin typeface="Times-Roman"/>
              </a:rPr>
              <a:t>*</a:t>
            </a:r>
            <a:r>
              <a:rPr lang="es-ES" dirty="0">
                <a:solidFill>
                  <a:srgbClr val="0070C0"/>
                </a:solidFill>
                <a:latin typeface="Times-Roman"/>
              </a:rPr>
              <a:t>0</a:t>
            </a:r>
            <a:r>
              <a:rPr lang="es-ES" dirty="0">
                <a:latin typeface="Times-Roman"/>
              </a:rPr>
              <a:t>) = 9,5</a:t>
            </a:r>
          </a:p>
          <a:p>
            <a:pPr algn="ctr"/>
            <a:endParaRPr lang="es-ES" dirty="0">
              <a:latin typeface="Times-Roman"/>
            </a:endParaRPr>
          </a:p>
          <a:p>
            <a:pPr algn="ctr"/>
            <a:r>
              <a:rPr lang="es-ES" b="1" dirty="0">
                <a:latin typeface="Times-Roman"/>
              </a:rPr>
              <a:t>U(</a:t>
            </a:r>
            <a:r>
              <a:rPr lang="es-ES" sz="1100" b="1" dirty="0">
                <a:latin typeface="Times-Roman"/>
              </a:rPr>
              <a:t>30.000</a:t>
            </a:r>
            <a:r>
              <a:rPr lang="es-ES" b="1" dirty="0">
                <a:latin typeface="Times-Roman"/>
              </a:rPr>
              <a:t>) = 9,5 </a:t>
            </a:r>
          </a:p>
        </p:txBody>
      </p:sp>
      <p:pic>
        <p:nvPicPr>
          <p:cNvPr id="6" name="Imagen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207" y="4188917"/>
            <a:ext cx="2085975"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80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E93948F-C4AF-4665-A495-8EC80DCC5E99}" type="slidenum">
              <a:rPr lang="es-ES" altLang="es-AR" sz="1400">
                <a:latin typeface="+mn-lt"/>
              </a:rPr>
              <a:pPr>
                <a:lnSpc>
                  <a:spcPct val="100000"/>
                </a:lnSpc>
                <a:spcBef>
                  <a:spcPct val="0"/>
                </a:spcBef>
                <a:buFontTx/>
                <a:buNone/>
              </a:pPr>
              <a:t>11</a:t>
            </a:fld>
            <a:endParaRPr lang="es-ES" altLang="es-AR" sz="1400">
              <a:latin typeface="+mn-lt"/>
            </a:endParaRPr>
          </a:p>
        </p:txBody>
      </p:sp>
      <p:sp>
        <p:nvSpPr>
          <p:cNvPr id="50179" name="Rectangle 2"/>
          <p:cNvSpPr>
            <a:spLocks noChangeArrowheads="1"/>
          </p:cNvSpPr>
          <p:nvPr/>
        </p:nvSpPr>
        <p:spPr bwMode="auto">
          <a:xfrm>
            <a:off x="1666875" y="54868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EJEMPLO DE USO DE LA UTILIDAD</a:t>
            </a:r>
            <a:endParaRPr lang="es-ES" altLang="es-AR" sz="3600" b="1" dirty="0">
              <a:solidFill>
                <a:srgbClr val="FF0000"/>
              </a:solidFill>
              <a:latin typeface="+mn-lt"/>
            </a:endParaRPr>
          </a:p>
        </p:txBody>
      </p:sp>
      <p:sp>
        <p:nvSpPr>
          <p:cNvPr id="5" name="Rectángulo 4"/>
          <p:cNvSpPr/>
          <p:nvPr/>
        </p:nvSpPr>
        <p:spPr>
          <a:xfrm>
            <a:off x="1415480" y="1239230"/>
            <a:ext cx="10009112" cy="3970318"/>
          </a:xfrm>
          <a:prstGeom prst="rect">
            <a:avLst/>
          </a:prstGeom>
        </p:spPr>
        <p:txBody>
          <a:bodyPr wrap="square">
            <a:spAutoFit/>
          </a:bodyPr>
          <a:lstStyle/>
          <a:p>
            <a:r>
              <a:rPr lang="es-ES" dirty="0">
                <a:solidFill>
                  <a:srgbClr val="FF0000"/>
                </a:solidFill>
                <a:latin typeface="Times-Roman"/>
              </a:rPr>
              <a:t>Paso 3: </a:t>
            </a:r>
            <a:r>
              <a:rPr lang="es-ES" dirty="0">
                <a:latin typeface="Times-Roman"/>
              </a:rPr>
              <a:t>Continuamos evaluando los otros resultados.</a:t>
            </a:r>
          </a:p>
          <a:p>
            <a:r>
              <a:rPr lang="es-ES" dirty="0">
                <a:latin typeface="Times-Roman"/>
              </a:rPr>
              <a:t>Preguntamos al decisor si tiene la </a:t>
            </a:r>
            <a:r>
              <a:rPr lang="es-ES" dirty="0">
                <a:solidFill>
                  <a:srgbClr val="FF0000"/>
                </a:solidFill>
                <a:latin typeface="Times-Roman"/>
              </a:rPr>
              <a:t>certeza de perder 20.000 </a:t>
            </a:r>
            <a:r>
              <a:rPr lang="es-ES" dirty="0">
                <a:latin typeface="Times-Roman"/>
              </a:rPr>
              <a:t>o correr el </a:t>
            </a:r>
            <a:r>
              <a:rPr lang="es-ES" dirty="0">
                <a:solidFill>
                  <a:srgbClr val="FF0000"/>
                </a:solidFill>
                <a:latin typeface="Times-Roman"/>
              </a:rPr>
              <a:t>riesgo de ganar o perder 50.000</a:t>
            </a:r>
            <a:r>
              <a:rPr lang="es-ES" dirty="0">
                <a:latin typeface="Times-Roman"/>
              </a:rPr>
              <a:t> ¿cuál sería la probabilidad mínima que tendría que tener la opción ganar 50.000 para ser elegida?. Analicemos este caso donde la certeza es perder: </a:t>
            </a:r>
            <a:r>
              <a:rPr lang="es-ES" dirty="0">
                <a:solidFill>
                  <a:srgbClr val="0070C0"/>
                </a:solidFill>
                <a:latin typeface="Times-Roman"/>
              </a:rPr>
              <a:t>Si hubiera una probabilidad de 99% de ganar 50.000, preferirá arriesgar, mientras si existe una probabilidad 1% de ganar 50.000, preferirá a perder 20,000 con certeza en vez de arriesgarse a perder 50.000 casi seguro (99%),</a:t>
            </a:r>
          </a:p>
          <a:p>
            <a:endParaRPr lang="es-ES" dirty="0">
              <a:solidFill>
                <a:srgbClr val="0070C0"/>
              </a:solidFill>
              <a:latin typeface="Times-Roman"/>
            </a:endParaRPr>
          </a:p>
          <a:p>
            <a:r>
              <a:rPr lang="es-ES" dirty="0">
                <a:latin typeface="Times-Roman"/>
              </a:rPr>
              <a:t>Supongamos que la probabilidad de indiferencia en este caso es p=0,55  y entonces 1-p=0,45.</a:t>
            </a:r>
          </a:p>
          <a:p>
            <a:endParaRPr lang="es-ES" dirty="0">
              <a:latin typeface="Times-Roman"/>
            </a:endParaRPr>
          </a:p>
          <a:p>
            <a:r>
              <a:rPr lang="es-ES" dirty="0">
                <a:latin typeface="Times-Roman"/>
              </a:rPr>
              <a:t>El Valor Esperado de este juego / “lotería”, de ganar o perder 50.000, o perder 20.000 con certeza sería:  </a:t>
            </a:r>
            <a:r>
              <a:rPr lang="es-ES" dirty="0">
                <a:solidFill>
                  <a:srgbClr val="FF0000"/>
                </a:solidFill>
                <a:latin typeface="Times-Roman"/>
              </a:rPr>
              <a:t>E(</a:t>
            </a:r>
            <a:r>
              <a:rPr lang="es-ES" sz="1100" dirty="0">
                <a:solidFill>
                  <a:srgbClr val="FF0000"/>
                </a:solidFill>
                <a:latin typeface="Times-Roman"/>
              </a:rPr>
              <a:t>50.000, p=0,55</a:t>
            </a:r>
            <a:r>
              <a:rPr lang="es-ES" dirty="0">
                <a:solidFill>
                  <a:srgbClr val="FF0000"/>
                </a:solidFill>
                <a:latin typeface="Times-Roman"/>
              </a:rPr>
              <a:t>) = 0,55*50,000 + 0,45*-50,000 = 5000.</a:t>
            </a:r>
          </a:p>
          <a:p>
            <a:endParaRPr lang="es-ES" dirty="0">
              <a:solidFill>
                <a:srgbClr val="FF0000"/>
              </a:solidFill>
              <a:latin typeface="Times-Roman"/>
            </a:endParaRPr>
          </a:p>
          <a:p>
            <a:r>
              <a:rPr lang="es-ES" dirty="0">
                <a:latin typeface="Times-Roman"/>
              </a:rPr>
              <a:t>La </a:t>
            </a:r>
            <a:r>
              <a:rPr lang="es-ES" dirty="0">
                <a:solidFill>
                  <a:srgbClr val="FF0000"/>
                </a:solidFill>
                <a:latin typeface="Times-Roman"/>
              </a:rPr>
              <a:t>PRIMA DE RIESGO </a:t>
            </a:r>
            <a:r>
              <a:rPr lang="es-ES" dirty="0">
                <a:latin typeface="Times-Roman"/>
              </a:rPr>
              <a:t>en este caso es </a:t>
            </a:r>
            <a:r>
              <a:rPr lang="es-ES" dirty="0">
                <a:solidFill>
                  <a:srgbClr val="FF0000"/>
                </a:solidFill>
                <a:latin typeface="Times-Roman"/>
              </a:rPr>
              <a:t>25.000 </a:t>
            </a:r>
            <a:r>
              <a:rPr lang="es-ES" dirty="0">
                <a:latin typeface="Times-Roman"/>
              </a:rPr>
              <a:t>(diferencia entre </a:t>
            </a:r>
            <a:r>
              <a:rPr lang="es-ES" dirty="0">
                <a:solidFill>
                  <a:srgbClr val="FF0000"/>
                </a:solidFill>
                <a:latin typeface="Times-Roman"/>
              </a:rPr>
              <a:t>perder -20.000 con certeza </a:t>
            </a:r>
            <a:r>
              <a:rPr lang="es-ES" dirty="0">
                <a:latin typeface="Times-Roman"/>
              </a:rPr>
              <a:t>y </a:t>
            </a:r>
            <a:r>
              <a:rPr lang="es-ES" dirty="0">
                <a:solidFill>
                  <a:srgbClr val="FF0000"/>
                </a:solidFill>
                <a:latin typeface="Times-Roman"/>
              </a:rPr>
              <a:t>ganar 5.000 arriesgando</a:t>
            </a:r>
            <a:r>
              <a:rPr lang="es-ES" dirty="0">
                <a:latin typeface="Times-Roman"/>
              </a:rPr>
              <a:t>)  </a:t>
            </a:r>
          </a:p>
        </p:txBody>
      </p:sp>
      <p:grpSp>
        <p:nvGrpSpPr>
          <p:cNvPr id="7" name="Grupo 6"/>
          <p:cNvGrpSpPr/>
          <p:nvPr/>
        </p:nvGrpSpPr>
        <p:grpSpPr>
          <a:xfrm>
            <a:off x="2423592" y="5132517"/>
            <a:ext cx="6276077" cy="753464"/>
            <a:chOff x="3257552" y="5126420"/>
            <a:chExt cx="6276077" cy="753464"/>
          </a:xfrm>
        </p:grpSpPr>
        <p:sp>
          <p:nvSpPr>
            <p:cNvPr id="2" name="Rectángulo 1"/>
            <p:cNvSpPr/>
            <p:nvPr/>
          </p:nvSpPr>
          <p:spPr>
            <a:xfrm>
              <a:off x="3257552" y="5510552"/>
              <a:ext cx="6276077" cy="369332"/>
            </a:xfrm>
            <a:prstGeom prst="rect">
              <a:avLst/>
            </a:prstGeom>
          </p:spPr>
          <p:txBody>
            <a:bodyPr wrap="none">
              <a:spAutoFit/>
            </a:bodyPr>
            <a:lstStyle/>
            <a:p>
              <a:r>
                <a:rPr lang="es-ES" dirty="0">
                  <a:solidFill>
                    <a:srgbClr val="FF0000"/>
                  </a:solidFill>
                  <a:latin typeface="Times-Roman"/>
                </a:rPr>
                <a:t>-20.000 con certeza                                5.000 arriesgando</a:t>
              </a:r>
              <a:endParaRPr lang="es-ES" dirty="0"/>
            </a:p>
          </p:txBody>
        </p:sp>
        <p:sp>
          <p:nvSpPr>
            <p:cNvPr id="3" name="Flecha izquierda y derecha 2"/>
            <p:cNvSpPr/>
            <p:nvPr/>
          </p:nvSpPr>
          <p:spPr>
            <a:xfrm>
              <a:off x="5639506" y="5602885"/>
              <a:ext cx="1512168" cy="1846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p:cNvSpPr/>
            <p:nvPr/>
          </p:nvSpPr>
          <p:spPr>
            <a:xfrm>
              <a:off x="5644564" y="5126420"/>
              <a:ext cx="1409360" cy="369332"/>
            </a:xfrm>
            <a:prstGeom prst="rect">
              <a:avLst/>
            </a:prstGeom>
          </p:spPr>
          <p:txBody>
            <a:bodyPr wrap="none">
              <a:spAutoFit/>
            </a:bodyPr>
            <a:lstStyle/>
            <a:p>
              <a:r>
                <a:rPr lang="es-ES" dirty="0">
                  <a:latin typeface="Times-Roman"/>
                </a:rPr>
                <a:t>PR=</a:t>
              </a:r>
              <a:r>
                <a:rPr lang="es-ES" dirty="0">
                  <a:solidFill>
                    <a:srgbClr val="FF0000"/>
                  </a:solidFill>
                  <a:latin typeface="Times-Roman"/>
                </a:rPr>
                <a:t>25.000 </a:t>
              </a:r>
              <a:endParaRPr lang="es-ES" dirty="0"/>
            </a:p>
          </p:txBody>
        </p:sp>
      </p:grpSp>
      <p:grpSp>
        <p:nvGrpSpPr>
          <p:cNvPr id="6" name="Grupo 5"/>
          <p:cNvGrpSpPr/>
          <p:nvPr/>
        </p:nvGrpSpPr>
        <p:grpSpPr>
          <a:xfrm>
            <a:off x="8992920" y="5288001"/>
            <a:ext cx="897726" cy="1052762"/>
            <a:chOff x="9696400" y="4834424"/>
            <a:chExt cx="1512168" cy="1521926"/>
          </a:xfrm>
        </p:grpSpPr>
        <p:pic>
          <p:nvPicPr>
            <p:cNvPr id="8" name="Imagen 7"/>
            <p:cNvPicPr>
              <a:picLocks noChangeAspect="1"/>
            </p:cNvPicPr>
            <p:nvPr/>
          </p:nvPicPr>
          <p:blipFill rotWithShape="1">
            <a:blip r:embed="rId2"/>
            <a:srcRect r="66979" b="22454"/>
            <a:stretch/>
          </p:blipFill>
          <p:spPr>
            <a:xfrm>
              <a:off x="9696400" y="4834424"/>
              <a:ext cx="1512168" cy="1521926"/>
            </a:xfrm>
            <a:prstGeom prst="rect">
              <a:avLst/>
            </a:prstGeom>
          </p:spPr>
        </p:pic>
        <p:sp>
          <p:nvSpPr>
            <p:cNvPr id="9" name="Estrella de 5 puntas 8"/>
            <p:cNvSpPr/>
            <p:nvPr/>
          </p:nvSpPr>
          <p:spPr>
            <a:xfrm>
              <a:off x="10350937" y="6042995"/>
              <a:ext cx="67956" cy="75122"/>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p>
          </p:txBody>
        </p:sp>
      </p:grpSp>
      <p:pic>
        <p:nvPicPr>
          <p:cNvPr id="12" name="Imagen 11"/>
          <p:cNvPicPr>
            <a:picLocks noChangeAspect="1"/>
          </p:cNvPicPr>
          <p:nvPr/>
        </p:nvPicPr>
        <p:blipFill rotWithShape="1">
          <a:blip r:embed="rId3"/>
          <a:srcRect l="188" r="68860"/>
          <a:stretch/>
        </p:blipFill>
        <p:spPr>
          <a:xfrm>
            <a:off x="335360" y="1484784"/>
            <a:ext cx="866942" cy="2160240"/>
          </a:xfrm>
          <a:prstGeom prst="rect">
            <a:avLst/>
          </a:prstGeom>
          <a:solidFill>
            <a:schemeClr val="bg1"/>
          </a:solidFill>
        </p:spPr>
      </p:pic>
      <p:sp>
        <p:nvSpPr>
          <p:cNvPr id="10" name="Elipse 9"/>
          <p:cNvSpPr/>
          <p:nvPr/>
        </p:nvSpPr>
        <p:spPr>
          <a:xfrm>
            <a:off x="263352" y="2924944"/>
            <a:ext cx="938950" cy="360040"/>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129233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E93948F-C4AF-4665-A495-8EC80DCC5E99}" type="slidenum">
              <a:rPr lang="es-ES" altLang="es-AR" sz="1400">
                <a:latin typeface="+mn-lt"/>
              </a:rPr>
              <a:pPr>
                <a:lnSpc>
                  <a:spcPct val="100000"/>
                </a:lnSpc>
                <a:spcBef>
                  <a:spcPct val="0"/>
                </a:spcBef>
                <a:buFontTx/>
                <a:buNone/>
              </a:pPr>
              <a:t>12</a:t>
            </a:fld>
            <a:endParaRPr lang="es-ES" altLang="es-AR" sz="1400">
              <a:latin typeface="+mn-lt"/>
            </a:endParaRPr>
          </a:p>
        </p:txBody>
      </p:sp>
      <p:sp>
        <p:nvSpPr>
          <p:cNvPr id="50179" name="Rectangle 2"/>
          <p:cNvSpPr>
            <a:spLocks noChangeArrowheads="1"/>
          </p:cNvSpPr>
          <p:nvPr/>
        </p:nvSpPr>
        <p:spPr bwMode="auto">
          <a:xfrm>
            <a:off x="1666875" y="54868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EJEMPLO DE USO DE LA UTILIDAD</a:t>
            </a:r>
            <a:endParaRPr lang="es-ES" altLang="es-AR" sz="3600" b="1" dirty="0">
              <a:solidFill>
                <a:srgbClr val="FF0000"/>
              </a:solidFill>
              <a:latin typeface="+mn-lt"/>
            </a:endParaRPr>
          </a:p>
        </p:txBody>
      </p:sp>
      <p:sp>
        <p:nvSpPr>
          <p:cNvPr id="6" name="Rectángulo 5"/>
          <p:cNvSpPr/>
          <p:nvPr/>
        </p:nvSpPr>
        <p:spPr>
          <a:xfrm>
            <a:off x="1108906" y="1340768"/>
            <a:ext cx="10009112" cy="369332"/>
          </a:xfrm>
          <a:prstGeom prst="rect">
            <a:avLst/>
          </a:prstGeom>
        </p:spPr>
        <p:txBody>
          <a:bodyPr wrap="square">
            <a:spAutoFit/>
          </a:bodyPr>
          <a:lstStyle/>
          <a:p>
            <a:r>
              <a:rPr lang="es-ES" dirty="0">
                <a:solidFill>
                  <a:srgbClr val="FF0000"/>
                </a:solidFill>
                <a:latin typeface="Times-Roman"/>
              </a:rPr>
              <a:t>Paso 4: </a:t>
            </a:r>
            <a:r>
              <a:rPr lang="es-ES" dirty="0">
                <a:latin typeface="Times-Roman"/>
              </a:rPr>
              <a:t>Continuamos haciendo este ejercicio para todos los resultados, hasta obtener la tabla:</a:t>
            </a:r>
          </a:p>
        </p:txBody>
      </p:sp>
      <p:pic>
        <p:nvPicPr>
          <p:cNvPr id="7" name="Imagen 6"/>
          <p:cNvPicPr>
            <a:picLocks noChangeAspect="1"/>
          </p:cNvPicPr>
          <p:nvPr/>
        </p:nvPicPr>
        <p:blipFill>
          <a:blip r:embed="rId2"/>
          <a:stretch>
            <a:fillRect/>
          </a:stretch>
        </p:blipFill>
        <p:spPr>
          <a:xfrm>
            <a:off x="4943872" y="1982689"/>
            <a:ext cx="2808312" cy="2507421"/>
          </a:xfrm>
          <a:prstGeom prst="rect">
            <a:avLst/>
          </a:prstGeom>
        </p:spPr>
      </p:pic>
      <p:sp>
        <p:nvSpPr>
          <p:cNvPr id="11" name="Rectángulo 10"/>
          <p:cNvSpPr/>
          <p:nvPr/>
        </p:nvSpPr>
        <p:spPr>
          <a:xfrm>
            <a:off x="7933877" y="2725469"/>
            <a:ext cx="3385592" cy="1077218"/>
          </a:xfrm>
          <a:prstGeom prst="rect">
            <a:avLst/>
          </a:prstGeom>
        </p:spPr>
        <p:txBody>
          <a:bodyPr wrap="square">
            <a:spAutoFit/>
          </a:bodyPr>
          <a:lstStyle/>
          <a:p>
            <a:r>
              <a:rPr lang="es-ES" sz="1600" dirty="0">
                <a:latin typeface="Times-Roman"/>
              </a:rPr>
              <a:t>Este es el gráfico que obtendremos. Un gráfico típico del perfil del decisor “evasor del riesgo”.</a:t>
            </a:r>
          </a:p>
        </p:txBody>
      </p:sp>
      <p:pic>
        <p:nvPicPr>
          <p:cNvPr id="2" name="Imagen 1"/>
          <p:cNvPicPr>
            <a:picLocks noChangeAspect="1"/>
          </p:cNvPicPr>
          <p:nvPr/>
        </p:nvPicPr>
        <p:blipFill>
          <a:blip r:embed="rId3"/>
          <a:stretch>
            <a:fillRect/>
          </a:stretch>
        </p:blipFill>
        <p:spPr>
          <a:xfrm>
            <a:off x="1271464" y="1909106"/>
            <a:ext cx="3384376" cy="2610264"/>
          </a:xfrm>
          <a:prstGeom prst="rect">
            <a:avLst/>
          </a:prstGeom>
        </p:spPr>
      </p:pic>
      <p:sp>
        <p:nvSpPr>
          <p:cNvPr id="10" name="Rectángulo 9"/>
          <p:cNvSpPr/>
          <p:nvPr/>
        </p:nvSpPr>
        <p:spPr>
          <a:xfrm>
            <a:off x="3431704" y="4718376"/>
            <a:ext cx="6096000" cy="1477328"/>
          </a:xfrm>
          <a:prstGeom prst="rect">
            <a:avLst/>
          </a:prstGeom>
        </p:spPr>
        <p:txBody>
          <a:bodyPr>
            <a:spAutoFit/>
          </a:bodyPr>
          <a:lstStyle/>
          <a:p>
            <a:pPr algn="ctr"/>
            <a:r>
              <a:rPr lang="es-ES" dirty="0">
                <a:solidFill>
                  <a:srgbClr val="FF0000"/>
                </a:solidFill>
                <a:latin typeface="Times-Roman"/>
              </a:rPr>
              <a:t>U(x) = </a:t>
            </a:r>
            <a:r>
              <a:rPr lang="es-ES" dirty="0">
                <a:solidFill>
                  <a:srgbClr val="00B050"/>
                </a:solidFill>
                <a:latin typeface="Times-Roman"/>
              </a:rPr>
              <a:t>p</a:t>
            </a:r>
            <a:r>
              <a:rPr lang="es-ES" dirty="0">
                <a:solidFill>
                  <a:srgbClr val="FF0000"/>
                </a:solidFill>
                <a:latin typeface="Times-Roman"/>
              </a:rPr>
              <a:t> * </a:t>
            </a:r>
            <a:r>
              <a:rPr lang="es-ES" dirty="0">
                <a:solidFill>
                  <a:srgbClr val="0066FF"/>
                </a:solidFill>
                <a:latin typeface="Times-Roman"/>
              </a:rPr>
              <a:t>(máx. valor de ut.) </a:t>
            </a:r>
            <a:r>
              <a:rPr lang="es-ES" dirty="0">
                <a:solidFill>
                  <a:srgbClr val="FF0000"/>
                </a:solidFill>
                <a:latin typeface="Times-Roman"/>
              </a:rPr>
              <a:t>+  </a:t>
            </a:r>
            <a:r>
              <a:rPr lang="es-ES" dirty="0">
                <a:solidFill>
                  <a:srgbClr val="00B050"/>
                </a:solidFill>
                <a:latin typeface="Times-Roman"/>
              </a:rPr>
              <a:t>(1-p) </a:t>
            </a:r>
            <a:r>
              <a:rPr lang="es-ES" dirty="0">
                <a:solidFill>
                  <a:srgbClr val="0066FF"/>
                </a:solidFill>
                <a:latin typeface="Times-Roman"/>
              </a:rPr>
              <a:t>* (min. valor de ut)</a:t>
            </a:r>
            <a:endParaRPr lang="es-ES" dirty="0">
              <a:solidFill>
                <a:srgbClr val="FF0000"/>
              </a:solidFill>
              <a:latin typeface="Times-Roman"/>
            </a:endParaRPr>
          </a:p>
          <a:p>
            <a:pPr algn="ctr"/>
            <a:endParaRPr lang="es-ES" dirty="0">
              <a:latin typeface="Times-Roman"/>
            </a:endParaRPr>
          </a:p>
          <a:p>
            <a:pPr algn="ctr"/>
            <a:r>
              <a:rPr lang="es-ES" dirty="0">
                <a:latin typeface="Times-Roman"/>
              </a:rPr>
              <a:t>U(</a:t>
            </a:r>
            <a:r>
              <a:rPr lang="es-ES" sz="1100" dirty="0">
                <a:latin typeface="Times-Roman"/>
              </a:rPr>
              <a:t>-20.000</a:t>
            </a:r>
            <a:r>
              <a:rPr lang="es-ES" dirty="0">
                <a:latin typeface="Times-Roman"/>
              </a:rPr>
              <a:t>)= (</a:t>
            </a:r>
            <a:r>
              <a:rPr lang="es-ES" dirty="0">
                <a:solidFill>
                  <a:srgbClr val="00B050"/>
                </a:solidFill>
                <a:latin typeface="Times-Roman"/>
              </a:rPr>
              <a:t>0,55</a:t>
            </a:r>
            <a:r>
              <a:rPr lang="es-ES" dirty="0">
                <a:latin typeface="Times-Roman"/>
              </a:rPr>
              <a:t>*</a:t>
            </a:r>
            <a:r>
              <a:rPr lang="es-ES" dirty="0">
                <a:solidFill>
                  <a:srgbClr val="0070C0"/>
                </a:solidFill>
                <a:latin typeface="Times-Roman"/>
              </a:rPr>
              <a:t>10</a:t>
            </a:r>
            <a:r>
              <a:rPr lang="es-ES" dirty="0">
                <a:latin typeface="Times-Roman"/>
              </a:rPr>
              <a:t>) + (</a:t>
            </a:r>
            <a:r>
              <a:rPr lang="es-ES" dirty="0">
                <a:solidFill>
                  <a:srgbClr val="00B050"/>
                </a:solidFill>
                <a:latin typeface="Times-Roman"/>
              </a:rPr>
              <a:t>0,45</a:t>
            </a:r>
            <a:r>
              <a:rPr lang="es-ES" dirty="0">
                <a:latin typeface="Times-Roman"/>
              </a:rPr>
              <a:t>*</a:t>
            </a:r>
            <a:r>
              <a:rPr lang="es-ES" dirty="0">
                <a:solidFill>
                  <a:srgbClr val="0070C0"/>
                </a:solidFill>
                <a:latin typeface="Times-Roman"/>
              </a:rPr>
              <a:t>0</a:t>
            </a:r>
            <a:r>
              <a:rPr lang="es-ES" dirty="0">
                <a:latin typeface="Times-Roman"/>
              </a:rPr>
              <a:t>) = 5,5</a:t>
            </a:r>
          </a:p>
          <a:p>
            <a:pPr algn="ctr"/>
            <a:endParaRPr lang="es-ES" dirty="0">
              <a:latin typeface="Times-Roman"/>
            </a:endParaRPr>
          </a:p>
          <a:p>
            <a:pPr algn="ctr"/>
            <a:r>
              <a:rPr lang="es-ES" b="1" dirty="0">
                <a:latin typeface="Times-Roman"/>
              </a:rPr>
              <a:t>U(-</a:t>
            </a:r>
            <a:r>
              <a:rPr lang="es-ES" sz="1100" b="1" dirty="0">
                <a:latin typeface="Times-Roman"/>
              </a:rPr>
              <a:t>20.000</a:t>
            </a:r>
            <a:r>
              <a:rPr lang="es-ES" b="1" dirty="0">
                <a:latin typeface="Times-Roman"/>
              </a:rPr>
              <a:t>) = 5,5 </a:t>
            </a:r>
          </a:p>
        </p:txBody>
      </p:sp>
      <p:pic>
        <p:nvPicPr>
          <p:cNvPr id="12" name="Imagen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449" y="5487263"/>
            <a:ext cx="2085975"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78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E93948F-C4AF-4665-A495-8EC80DCC5E99}" type="slidenum">
              <a:rPr lang="es-ES" altLang="es-AR" sz="1400">
                <a:latin typeface="+mn-lt"/>
              </a:rPr>
              <a:pPr>
                <a:lnSpc>
                  <a:spcPct val="100000"/>
                </a:lnSpc>
                <a:spcBef>
                  <a:spcPct val="0"/>
                </a:spcBef>
                <a:buFontTx/>
                <a:buNone/>
              </a:pPr>
              <a:t>13</a:t>
            </a:fld>
            <a:endParaRPr lang="es-ES" altLang="es-AR" sz="1400">
              <a:latin typeface="+mn-lt"/>
            </a:endParaRPr>
          </a:p>
        </p:txBody>
      </p:sp>
      <p:sp>
        <p:nvSpPr>
          <p:cNvPr id="50179" name="Rectangle 2"/>
          <p:cNvSpPr>
            <a:spLocks noChangeArrowheads="1"/>
          </p:cNvSpPr>
          <p:nvPr/>
        </p:nvSpPr>
        <p:spPr bwMode="auto">
          <a:xfrm>
            <a:off x="1666875" y="54868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EJEMPLO DE USO DE LA UTILIDAD</a:t>
            </a:r>
            <a:endParaRPr lang="es-ES" altLang="es-AR" sz="3600" b="1" dirty="0">
              <a:solidFill>
                <a:srgbClr val="FF0000"/>
              </a:solidFill>
              <a:latin typeface="+mn-lt"/>
            </a:endParaRPr>
          </a:p>
        </p:txBody>
      </p:sp>
      <p:sp>
        <p:nvSpPr>
          <p:cNvPr id="9" name="Rectángulo 8"/>
          <p:cNvSpPr/>
          <p:nvPr/>
        </p:nvSpPr>
        <p:spPr>
          <a:xfrm>
            <a:off x="6384032" y="4653136"/>
            <a:ext cx="4969768" cy="369332"/>
          </a:xfrm>
          <a:prstGeom prst="rect">
            <a:avLst/>
          </a:prstGeom>
        </p:spPr>
        <p:txBody>
          <a:bodyPr wrap="square">
            <a:spAutoFit/>
          </a:bodyPr>
          <a:lstStyle/>
          <a:p>
            <a:pPr algn="ctr"/>
            <a:r>
              <a:rPr lang="es-ES" dirty="0">
                <a:latin typeface="Times-Roman"/>
              </a:rPr>
              <a:t>Ahora la mejor decisión es “</a:t>
            </a:r>
            <a:r>
              <a:rPr lang="es-ES" b="1" dirty="0">
                <a:latin typeface="Times-Roman"/>
              </a:rPr>
              <a:t>No invertir”</a:t>
            </a:r>
            <a:r>
              <a:rPr lang="es-ES" dirty="0">
                <a:latin typeface="Times-Roman"/>
              </a:rPr>
              <a:t>.</a:t>
            </a:r>
          </a:p>
        </p:txBody>
      </p:sp>
      <p:pic>
        <p:nvPicPr>
          <p:cNvPr id="10" name="Imagen 9"/>
          <p:cNvPicPr>
            <a:picLocks noChangeAspect="1"/>
          </p:cNvPicPr>
          <p:nvPr/>
        </p:nvPicPr>
        <p:blipFill>
          <a:blip r:embed="rId2"/>
          <a:stretch>
            <a:fillRect/>
          </a:stretch>
        </p:blipFill>
        <p:spPr>
          <a:xfrm>
            <a:off x="7631037" y="2079803"/>
            <a:ext cx="2371113" cy="848235"/>
          </a:xfrm>
          <a:prstGeom prst="rect">
            <a:avLst/>
          </a:prstGeom>
        </p:spPr>
      </p:pic>
      <p:pic>
        <p:nvPicPr>
          <p:cNvPr id="11" name="Imagen 10"/>
          <p:cNvPicPr>
            <a:picLocks noChangeAspect="1"/>
          </p:cNvPicPr>
          <p:nvPr/>
        </p:nvPicPr>
        <p:blipFill>
          <a:blip r:embed="rId3"/>
          <a:stretch>
            <a:fillRect/>
          </a:stretch>
        </p:blipFill>
        <p:spPr>
          <a:xfrm>
            <a:off x="6270824" y="3202057"/>
            <a:ext cx="5082976" cy="1236181"/>
          </a:xfrm>
          <a:prstGeom prst="rect">
            <a:avLst/>
          </a:prstGeom>
        </p:spPr>
      </p:pic>
      <p:sp>
        <p:nvSpPr>
          <p:cNvPr id="12" name="Rectángulo 11"/>
          <p:cNvSpPr/>
          <p:nvPr/>
        </p:nvSpPr>
        <p:spPr>
          <a:xfrm>
            <a:off x="1344688" y="1302461"/>
            <a:ext cx="10009112" cy="646331"/>
          </a:xfrm>
          <a:prstGeom prst="rect">
            <a:avLst/>
          </a:prstGeom>
        </p:spPr>
        <p:txBody>
          <a:bodyPr wrap="square">
            <a:spAutoFit/>
          </a:bodyPr>
          <a:lstStyle/>
          <a:p>
            <a:r>
              <a:rPr lang="es-ES" dirty="0">
                <a:solidFill>
                  <a:srgbClr val="FF0000"/>
                </a:solidFill>
                <a:latin typeface="Times-Roman"/>
              </a:rPr>
              <a:t>Paso 5</a:t>
            </a:r>
            <a:r>
              <a:rPr lang="es-ES" dirty="0">
                <a:latin typeface="Times-Roman"/>
              </a:rPr>
              <a:t>: Reemplazamos la tabla de resultados por sus utilidades y calculamos el valor esperado, pero con las utilidades (Utilidad Esperada “</a:t>
            </a:r>
            <a:r>
              <a:rPr lang="es-ES" b="1" i="1" dirty="0">
                <a:latin typeface="Times-Roman"/>
              </a:rPr>
              <a:t>UE</a:t>
            </a:r>
            <a:r>
              <a:rPr lang="es-ES" dirty="0">
                <a:latin typeface="Times-Roman"/>
              </a:rPr>
              <a:t>” de cada decisión).</a:t>
            </a:r>
          </a:p>
        </p:txBody>
      </p:sp>
      <p:pic>
        <p:nvPicPr>
          <p:cNvPr id="13" name="Imagen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424" y="3198450"/>
            <a:ext cx="4535627" cy="122244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abajo 1"/>
          <p:cNvSpPr/>
          <p:nvPr/>
        </p:nvSpPr>
        <p:spPr>
          <a:xfrm rot="16200000">
            <a:off x="6005450" y="3935867"/>
            <a:ext cx="216024" cy="354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abajo 13"/>
          <p:cNvSpPr/>
          <p:nvPr/>
        </p:nvSpPr>
        <p:spPr>
          <a:xfrm rot="16200000">
            <a:off x="636127" y="3431811"/>
            <a:ext cx="216024" cy="354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7120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AFC3B36E-7DDF-4C7A-891D-1E8E89BF9770}" type="slidenum">
              <a:rPr lang="es-ES" altLang="es-AR" sz="1400">
                <a:latin typeface="+mn-lt"/>
              </a:rPr>
              <a:pPr>
                <a:lnSpc>
                  <a:spcPct val="100000"/>
                </a:lnSpc>
                <a:spcBef>
                  <a:spcPct val="0"/>
                </a:spcBef>
                <a:buFontTx/>
                <a:buNone/>
              </a:pPr>
              <a:t>14</a:t>
            </a:fld>
            <a:endParaRPr lang="es-ES" altLang="es-AR" sz="1400">
              <a:latin typeface="+mn-lt"/>
            </a:endParaRPr>
          </a:p>
        </p:txBody>
      </p:sp>
      <p:sp>
        <p:nvSpPr>
          <p:cNvPr id="57347" name="Rectangle 2"/>
          <p:cNvSpPr>
            <a:spLocks noChangeArrowheads="1"/>
          </p:cNvSpPr>
          <p:nvPr/>
        </p:nvSpPr>
        <p:spPr bwMode="auto">
          <a:xfrm>
            <a:off x="1703512" y="54868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FUNCIONES DE UTILIDAD</a:t>
            </a:r>
            <a:endParaRPr lang="es-ES" altLang="es-AR" sz="3600" b="1" dirty="0">
              <a:solidFill>
                <a:srgbClr val="FF0000"/>
              </a:solidFill>
              <a:latin typeface="+mn-lt"/>
            </a:endParaRPr>
          </a:p>
        </p:txBody>
      </p:sp>
      <p:sp>
        <p:nvSpPr>
          <p:cNvPr id="2" name="Rectángulo 1"/>
          <p:cNvSpPr/>
          <p:nvPr/>
        </p:nvSpPr>
        <p:spPr>
          <a:xfrm>
            <a:off x="1388409" y="2276872"/>
            <a:ext cx="9577064" cy="2585323"/>
          </a:xfrm>
          <a:prstGeom prst="rect">
            <a:avLst/>
          </a:prstGeom>
        </p:spPr>
        <p:txBody>
          <a:bodyPr wrap="square">
            <a:spAutoFit/>
          </a:bodyPr>
          <a:lstStyle/>
          <a:p>
            <a:r>
              <a:rPr lang="es-ES" dirty="0">
                <a:solidFill>
                  <a:srgbClr val="FF0000"/>
                </a:solidFill>
                <a:latin typeface="Times-Roman"/>
              </a:rPr>
              <a:t>Críticas al método</a:t>
            </a:r>
            <a:r>
              <a:rPr lang="es-ES" dirty="0">
                <a:latin typeface="Times-Roman"/>
              </a:rPr>
              <a:t>:</a:t>
            </a:r>
          </a:p>
          <a:p>
            <a:endParaRPr lang="es-ES" dirty="0">
              <a:latin typeface="Times-Roman"/>
            </a:endParaRPr>
          </a:p>
          <a:p>
            <a:r>
              <a:rPr lang="es-ES" dirty="0">
                <a:latin typeface="Times-Roman"/>
              </a:rPr>
              <a:t>La medición de la utilidad requiere un </a:t>
            </a:r>
            <a:r>
              <a:rPr lang="es-ES" b="1" dirty="0">
                <a:latin typeface="Times-Roman"/>
              </a:rPr>
              <a:t>grado de subjetividad </a:t>
            </a:r>
            <a:r>
              <a:rPr lang="es-ES" dirty="0">
                <a:latin typeface="Times-Roman"/>
              </a:rPr>
              <a:t>por parte del tomador de decisiones, y los distintos tomadores de decisiones tendrán diferentes funciones de utilidad.</a:t>
            </a:r>
          </a:p>
          <a:p>
            <a:endParaRPr lang="es-ES" dirty="0">
              <a:latin typeface="Times-Roman"/>
            </a:endParaRPr>
          </a:p>
          <a:p>
            <a:r>
              <a:rPr lang="es-ES" dirty="0"/>
              <a:t>No obstante, si usted se encuentra en una situación en la cual está convencido</a:t>
            </a:r>
          </a:p>
          <a:p>
            <a:r>
              <a:rPr lang="es-ES" dirty="0"/>
              <a:t>de que </a:t>
            </a:r>
            <a:r>
              <a:rPr lang="es-ES" i="1" dirty="0"/>
              <a:t>el valor monetario no es una buena medida de “desempeño”, </a:t>
            </a:r>
            <a:r>
              <a:rPr lang="es-ES" dirty="0"/>
              <a:t>y vale la pena realizar un estudio cuantitativo del problema, puede </a:t>
            </a:r>
            <a:r>
              <a:rPr lang="es-ES" b="1" dirty="0"/>
              <a:t>complementar el</a:t>
            </a:r>
            <a:r>
              <a:rPr lang="es-ES" dirty="0"/>
              <a:t> </a:t>
            </a:r>
            <a:r>
              <a:rPr lang="es-ES" b="1" dirty="0"/>
              <a:t>análisis con “el punto de vista de la utilidad”</a:t>
            </a:r>
            <a:r>
              <a:rPr lang="es-ES" dirty="0"/>
              <a:t>.</a:t>
            </a:r>
          </a:p>
        </p:txBody>
      </p:sp>
      <p:sp>
        <p:nvSpPr>
          <p:cNvPr id="3" name="Rectángulo 2"/>
          <p:cNvSpPr/>
          <p:nvPr/>
        </p:nvSpPr>
        <p:spPr>
          <a:xfrm>
            <a:off x="1361567" y="1484784"/>
            <a:ext cx="9577064" cy="646331"/>
          </a:xfrm>
          <a:prstGeom prst="rect">
            <a:avLst/>
          </a:prstGeom>
        </p:spPr>
        <p:txBody>
          <a:bodyPr wrap="square">
            <a:spAutoFit/>
          </a:bodyPr>
          <a:lstStyle/>
          <a:p>
            <a:r>
              <a:rPr lang="es-ES" dirty="0"/>
              <a:t>Existen varios métodos para realizar el cálculo de la utilidad. El aquí desarrollado se suele llamar “</a:t>
            </a:r>
            <a:r>
              <a:rPr lang="es-ES" dirty="0">
                <a:solidFill>
                  <a:srgbClr val="FF0000"/>
                </a:solidFill>
              </a:rPr>
              <a:t>Equivalente cierto de una lotería</a:t>
            </a:r>
            <a:r>
              <a:rPr lang="es-ES" dirty="0"/>
              <a:t>”. </a:t>
            </a:r>
          </a:p>
        </p:txBody>
      </p:sp>
    </p:spTree>
    <p:extLst>
      <p:ext uri="{BB962C8B-B14F-4D97-AF65-F5344CB8AC3E}">
        <p14:creationId xmlns:p14="http://schemas.microsoft.com/office/powerpoint/2010/main" val="291818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stretch>
            <a:fillRect/>
          </a:stretch>
        </p:blipFill>
        <p:spPr>
          <a:xfrm>
            <a:off x="2330884" y="1209612"/>
            <a:ext cx="7751196" cy="3321942"/>
          </a:xfrm>
          <a:prstGeom prst="rect">
            <a:avLst/>
          </a:prstGeom>
        </p:spPr>
      </p:pic>
      <p:sp>
        <p:nvSpPr>
          <p:cNvPr id="49154"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3F440F9-8410-4DDC-834B-28B79EDCA9C1}" type="slidenum">
              <a:rPr lang="es-ES" altLang="es-AR" sz="1400">
                <a:latin typeface="+mn-lt"/>
              </a:rPr>
              <a:pPr>
                <a:lnSpc>
                  <a:spcPct val="100000"/>
                </a:lnSpc>
                <a:spcBef>
                  <a:spcPct val="0"/>
                </a:spcBef>
                <a:buFontTx/>
                <a:buNone/>
              </a:pPr>
              <a:t>15</a:t>
            </a:fld>
            <a:endParaRPr lang="es-ES" altLang="es-AR" sz="1400">
              <a:latin typeface="+mn-lt"/>
            </a:endParaRPr>
          </a:p>
        </p:txBody>
      </p:sp>
      <p:sp>
        <p:nvSpPr>
          <p:cNvPr id="49155" name="Rectangle 2"/>
          <p:cNvSpPr>
            <a:spLocks noChangeArrowheads="1"/>
          </p:cNvSpPr>
          <p:nvPr/>
        </p:nvSpPr>
        <p:spPr bwMode="auto">
          <a:xfrm>
            <a:off x="1759894" y="492287"/>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INTERPRETACIÓN DE GRÁFICO</a:t>
            </a:r>
            <a:endParaRPr lang="es-ES" altLang="es-AR" sz="3600" b="1" dirty="0">
              <a:solidFill>
                <a:schemeClr val="tx2"/>
              </a:solidFill>
              <a:latin typeface="+mn-lt"/>
            </a:endParaRPr>
          </a:p>
        </p:txBody>
      </p:sp>
      <p:sp>
        <p:nvSpPr>
          <p:cNvPr id="5" name="Elipse 4"/>
          <p:cNvSpPr/>
          <p:nvPr/>
        </p:nvSpPr>
        <p:spPr>
          <a:xfrm>
            <a:off x="6206481" y="2257822"/>
            <a:ext cx="252000" cy="25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gen 10"/>
          <p:cNvPicPr>
            <a:picLocks noChangeAspect="1"/>
          </p:cNvPicPr>
          <p:nvPr/>
        </p:nvPicPr>
        <p:blipFill>
          <a:blip r:embed="rId3"/>
          <a:stretch>
            <a:fillRect/>
          </a:stretch>
        </p:blipFill>
        <p:spPr>
          <a:xfrm>
            <a:off x="2639616" y="4591073"/>
            <a:ext cx="6636365" cy="1705758"/>
          </a:xfrm>
          <a:prstGeom prst="rect">
            <a:avLst/>
          </a:prstGeom>
        </p:spPr>
      </p:pic>
    </p:spTree>
    <p:extLst>
      <p:ext uri="{BB962C8B-B14F-4D97-AF65-F5344CB8AC3E}">
        <p14:creationId xmlns:p14="http://schemas.microsoft.com/office/powerpoint/2010/main" val="93858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4FB05DB-DE05-4CFD-95EB-72F7F2F6FF86}" type="slidenum">
              <a:rPr lang="es-ES" altLang="es-AR" sz="1400">
                <a:latin typeface="+mn-lt"/>
              </a:rPr>
              <a:pPr>
                <a:lnSpc>
                  <a:spcPct val="100000"/>
                </a:lnSpc>
                <a:spcBef>
                  <a:spcPct val="0"/>
                </a:spcBef>
                <a:buFontTx/>
                <a:buNone/>
              </a:pPr>
              <a:t>2</a:t>
            </a:fld>
            <a:endParaRPr lang="es-ES" altLang="es-AR" sz="1400">
              <a:latin typeface="+mn-lt"/>
            </a:endParaRPr>
          </a:p>
        </p:txBody>
      </p:sp>
      <p:sp>
        <p:nvSpPr>
          <p:cNvPr id="44035" name="Rectangle 2"/>
          <p:cNvSpPr>
            <a:spLocks noChangeArrowheads="1"/>
          </p:cNvSpPr>
          <p:nvPr/>
        </p:nvSpPr>
        <p:spPr bwMode="auto">
          <a:xfrm>
            <a:off x="1649412" y="54868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MODELO  DE UTILIDAD</a:t>
            </a:r>
            <a:r>
              <a:rPr lang="es-ES_tradnl" altLang="es-AR" sz="3600" b="1" dirty="0">
                <a:solidFill>
                  <a:schemeClr val="tx2"/>
                </a:solidFill>
                <a:latin typeface="+mn-lt"/>
              </a:rPr>
              <a:t>  </a:t>
            </a:r>
            <a:endParaRPr lang="es-ES" altLang="es-AR" sz="3600" b="1" dirty="0">
              <a:solidFill>
                <a:schemeClr val="tx2"/>
              </a:solidFill>
              <a:latin typeface="+mn-lt"/>
            </a:endParaRPr>
          </a:p>
        </p:txBody>
      </p:sp>
      <p:sp>
        <p:nvSpPr>
          <p:cNvPr id="44036" name="Rectangle 11"/>
          <p:cNvSpPr>
            <a:spLocks noChangeArrowheads="1"/>
          </p:cNvSpPr>
          <p:nvPr/>
        </p:nvSpPr>
        <p:spPr bwMode="auto">
          <a:xfrm>
            <a:off x="1847849" y="1844824"/>
            <a:ext cx="8496300" cy="334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buClr>
                <a:srgbClr val="FFCC00"/>
              </a:buClr>
              <a:buSzPct val="80000"/>
              <a:buNone/>
            </a:pPr>
            <a:r>
              <a:rPr lang="es-ES" altLang="es-AR" sz="2000" dirty="0"/>
              <a:t>La actitud y comportamiento hacia el riesgo ha sido muy estudiado en la psicología y sus aplicaciones económicas han importantes.</a:t>
            </a:r>
          </a:p>
          <a:p>
            <a:pPr marL="0" indent="0" algn="ctr">
              <a:buClr>
                <a:srgbClr val="FFCC00"/>
              </a:buClr>
              <a:buSzPct val="80000"/>
              <a:buNone/>
            </a:pPr>
            <a:r>
              <a:rPr lang="es-ES" altLang="es-AR" sz="1800" i="1" dirty="0" err="1"/>
              <a:t>Ej</a:t>
            </a:r>
            <a:r>
              <a:rPr lang="es-ES" altLang="es-AR" sz="1800" i="1" dirty="0"/>
              <a:t>: “ESCUELA AUSTRÍACA DE LA ECONOMÍA”</a:t>
            </a:r>
          </a:p>
          <a:p>
            <a:pPr marL="0" indent="0">
              <a:buClr>
                <a:srgbClr val="FFCC00"/>
              </a:buClr>
              <a:buSzPct val="80000"/>
              <a:buNone/>
            </a:pPr>
            <a:r>
              <a:rPr lang="es-ES" sz="2000" dirty="0"/>
              <a:t>Mientras que algunos están </a:t>
            </a:r>
            <a:r>
              <a:rPr lang="es-ES" sz="2000" b="1" dirty="0">
                <a:solidFill>
                  <a:schemeClr val="tx2"/>
                </a:solidFill>
              </a:rPr>
              <a:t>dispuestos a asumir riesgos </a:t>
            </a:r>
            <a:r>
              <a:rPr lang="es-ES" sz="2000" dirty="0"/>
              <a:t>para obtener beneficios económicos, </a:t>
            </a:r>
            <a:r>
              <a:rPr lang="es-ES" sz="2000" b="1" dirty="0"/>
              <a:t>otros prefieren evitarlos</a:t>
            </a:r>
            <a:r>
              <a:rPr lang="es-ES" sz="2000" dirty="0"/>
              <a:t>. </a:t>
            </a:r>
          </a:p>
          <a:p>
            <a:pPr marL="0" indent="0">
              <a:buClr>
                <a:srgbClr val="FFCC00"/>
              </a:buClr>
              <a:buSzPct val="80000"/>
              <a:buNone/>
            </a:pPr>
            <a:r>
              <a:rPr lang="es-ES" sz="2000" dirty="0"/>
              <a:t>Los del primer caso se considera </a:t>
            </a:r>
            <a:r>
              <a:rPr lang="es-ES" sz="2000" b="1" dirty="0"/>
              <a:t>“amantes del riesgo”</a:t>
            </a:r>
            <a:r>
              <a:rPr lang="es-ES" sz="2000" dirty="0"/>
              <a:t>, mientras que los del segundo son </a:t>
            </a:r>
            <a:r>
              <a:rPr lang="es-ES" sz="2000" b="1" dirty="0"/>
              <a:t>“adversos al riesgo”</a:t>
            </a:r>
            <a:r>
              <a:rPr lang="es-ES" sz="2000" dirty="0"/>
              <a:t>.</a:t>
            </a:r>
          </a:p>
          <a:p>
            <a:pPr marL="0" indent="0">
              <a:buNone/>
            </a:pPr>
            <a:r>
              <a:rPr lang="es-ES" sz="2000" dirty="0"/>
              <a:t>La </a:t>
            </a:r>
            <a:r>
              <a:rPr lang="es-ES" sz="2000" b="1" dirty="0"/>
              <a:t>“utilidad”</a:t>
            </a:r>
            <a:r>
              <a:rPr lang="es-ES" sz="2000" dirty="0"/>
              <a:t> busca ser una </a:t>
            </a:r>
            <a:r>
              <a:rPr lang="es-ES" sz="2000" b="1" dirty="0"/>
              <a:t>medida del </a:t>
            </a:r>
            <a:r>
              <a:rPr lang="es-ES" sz="2000" b="1" dirty="0">
                <a:solidFill>
                  <a:srgbClr val="FF0000"/>
                </a:solidFill>
              </a:rPr>
              <a:t>“valor total” </a:t>
            </a:r>
            <a:r>
              <a:rPr lang="es-ES" sz="2000" b="1" dirty="0"/>
              <a:t>de un resultado, que intenta reflejar la actitud del tomador de decisiones</a:t>
            </a:r>
            <a:r>
              <a:rPr lang="es-ES" sz="2000" dirty="0"/>
              <a:t> hacia un conjunto de factores, como ser </a:t>
            </a:r>
            <a:r>
              <a:rPr lang="es-ES" sz="2000" b="1" dirty="0"/>
              <a:t>las ganancias, las pérdidas y los riesgos</a:t>
            </a:r>
            <a:r>
              <a:rPr lang="es-ES" sz="2000" dirty="0"/>
              <a:t>.</a:t>
            </a:r>
          </a:p>
        </p:txBody>
      </p:sp>
    </p:spTree>
    <p:extLst>
      <p:ext uri="{BB962C8B-B14F-4D97-AF65-F5344CB8AC3E}">
        <p14:creationId xmlns:p14="http://schemas.microsoft.com/office/powerpoint/2010/main" val="2308574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4FB05DB-DE05-4CFD-95EB-72F7F2F6FF86}" type="slidenum">
              <a:rPr lang="es-ES" altLang="es-AR" sz="1400">
                <a:latin typeface="+mn-lt"/>
              </a:rPr>
              <a:pPr>
                <a:lnSpc>
                  <a:spcPct val="100000"/>
                </a:lnSpc>
                <a:spcBef>
                  <a:spcPct val="0"/>
                </a:spcBef>
                <a:buFontTx/>
                <a:buNone/>
              </a:pPr>
              <a:t>3</a:t>
            </a:fld>
            <a:endParaRPr lang="es-ES" altLang="es-AR" sz="1400">
              <a:latin typeface="+mn-lt"/>
            </a:endParaRPr>
          </a:p>
        </p:txBody>
      </p:sp>
      <p:sp>
        <p:nvSpPr>
          <p:cNvPr id="44035" name="Rectangle 2"/>
          <p:cNvSpPr>
            <a:spLocks noChangeArrowheads="1"/>
          </p:cNvSpPr>
          <p:nvPr/>
        </p:nvSpPr>
        <p:spPr bwMode="auto">
          <a:xfrm>
            <a:off x="1649412" y="54868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MODELO  DE UTILIDAD</a:t>
            </a:r>
            <a:r>
              <a:rPr lang="es-ES_tradnl" altLang="es-AR" sz="3600" b="1" dirty="0">
                <a:solidFill>
                  <a:schemeClr val="tx2"/>
                </a:solidFill>
                <a:latin typeface="+mn-lt"/>
              </a:rPr>
              <a:t>  </a:t>
            </a:r>
            <a:endParaRPr lang="es-ES" altLang="es-AR" sz="3600" b="1" dirty="0">
              <a:solidFill>
                <a:schemeClr val="tx2"/>
              </a:solidFill>
              <a:latin typeface="+mn-lt"/>
            </a:endParaRPr>
          </a:p>
        </p:txBody>
      </p:sp>
      <p:sp>
        <p:nvSpPr>
          <p:cNvPr id="44036" name="Rectangle 11"/>
          <p:cNvSpPr>
            <a:spLocks noChangeArrowheads="1"/>
          </p:cNvSpPr>
          <p:nvPr/>
        </p:nvSpPr>
        <p:spPr bwMode="auto">
          <a:xfrm>
            <a:off x="1847849" y="1224156"/>
            <a:ext cx="8496300" cy="2159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buNone/>
            </a:pPr>
            <a:r>
              <a:rPr lang="es-ES" altLang="es-AR" sz="2000" dirty="0">
                <a:latin typeface="+mn-lt"/>
                <a:cs typeface="Arial" panose="020B0604020202020204" pitchFamily="34" charset="0"/>
              </a:rPr>
              <a:t>La </a:t>
            </a:r>
            <a:r>
              <a:rPr lang="es-ES" altLang="es-AR" sz="2000" b="1" dirty="0">
                <a:latin typeface="+mn-lt"/>
                <a:cs typeface="Arial" panose="020B0604020202020204" pitchFamily="34" charset="0"/>
              </a:rPr>
              <a:t>utilidad</a:t>
            </a:r>
            <a:r>
              <a:rPr lang="es-ES" altLang="es-AR" sz="2000" dirty="0">
                <a:latin typeface="+mn-lt"/>
                <a:cs typeface="Arial" panose="020B0604020202020204" pitchFamily="34" charset="0"/>
              </a:rPr>
              <a:t> también se puede llamar </a:t>
            </a:r>
            <a:r>
              <a:rPr lang="es-ES" altLang="es-AR" sz="2000" b="1" dirty="0">
                <a:latin typeface="+mn-lt"/>
                <a:cs typeface="Arial" panose="020B0604020202020204" pitchFamily="34" charset="0"/>
              </a:rPr>
              <a:t>satisfacción</a:t>
            </a:r>
            <a:r>
              <a:rPr lang="es-ES" altLang="es-AR" sz="2000" dirty="0">
                <a:latin typeface="+mn-lt"/>
                <a:cs typeface="Arial" panose="020B0604020202020204" pitchFamily="34" charset="0"/>
              </a:rPr>
              <a:t>. Por lo general la utilidad o satisfacción tiene un rendimiento marginal decreciente, es decir que el rendimiento por unidad va decreciendo con el aumento. Por ejemplo:</a:t>
            </a:r>
          </a:p>
          <a:p>
            <a:pPr marL="0" indent="0">
              <a:buNone/>
            </a:pPr>
            <a:r>
              <a:rPr lang="es-ES" altLang="es-AR" sz="2000" dirty="0">
                <a:latin typeface="+mn-lt"/>
                <a:cs typeface="Arial" panose="020B0604020202020204" pitchFamily="34" charset="0"/>
              </a:rPr>
              <a:t>Comer una manzana genera una satisfacción grande, pero comer 10 manzanas también genera una satisfacción, pero la satisfacción promedio por cada manzana es mucho menor que la de comer una sola manzana, incluso puede experimentar insatisfacción. </a:t>
            </a:r>
          </a:p>
        </p:txBody>
      </p:sp>
      <p:pic>
        <p:nvPicPr>
          <p:cNvPr id="1026" name="Picture 2" descr="https://cdn4.dibujos.net/dibujos/pintados/201338/manzana-grande-comida-frutas-pintado-por-mariajesum-98468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5560" y="3465401"/>
            <a:ext cx="1812948" cy="14201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am.tbg.com.mx/content/dam/editorialTelevisa/mexico/padresehijos/mx/ser-bebe/16/03/7/empacho2.jpg.im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3552" y="4967224"/>
            <a:ext cx="2107794" cy="115212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stretch>
            <a:fillRect/>
          </a:stretch>
        </p:blipFill>
        <p:spPr>
          <a:xfrm>
            <a:off x="6268303" y="3429940"/>
            <a:ext cx="964068" cy="1147119"/>
          </a:xfrm>
          <a:prstGeom prst="rect">
            <a:avLst/>
          </a:prstGeom>
        </p:spPr>
      </p:pic>
      <p:pic>
        <p:nvPicPr>
          <p:cNvPr id="8" name="Imagen 7"/>
          <p:cNvPicPr>
            <a:picLocks noChangeAspect="1"/>
          </p:cNvPicPr>
          <p:nvPr/>
        </p:nvPicPr>
        <p:blipFill>
          <a:blip r:embed="rId4"/>
          <a:stretch>
            <a:fillRect/>
          </a:stretch>
        </p:blipFill>
        <p:spPr>
          <a:xfrm>
            <a:off x="6846791" y="3429940"/>
            <a:ext cx="964068" cy="1147119"/>
          </a:xfrm>
          <a:prstGeom prst="rect">
            <a:avLst/>
          </a:prstGeom>
        </p:spPr>
      </p:pic>
      <p:pic>
        <p:nvPicPr>
          <p:cNvPr id="9" name="Imagen 8"/>
          <p:cNvPicPr>
            <a:picLocks noChangeAspect="1"/>
          </p:cNvPicPr>
          <p:nvPr/>
        </p:nvPicPr>
        <p:blipFill>
          <a:blip r:embed="rId4"/>
          <a:stretch>
            <a:fillRect/>
          </a:stretch>
        </p:blipFill>
        <p:spPr>
          <a:xfrm>
            <a:off x="7350310" y="3445250"/>
            <a:ext cx="964068" cy="1147119"/>
          </a:xfrm>
          <a:prstGeom prst="rect">
            <a:avLst/>
          </a:prstGeom>
        </p:spPr>
      </p:pic>
      <p:pic>
        <p:nvPicPr>
          <p:cNvPr id="10" name="Imagen 9"/>
          <p:cNvPicPr>
            <a:picLocks noChangeAspect="1"/>
          </p:cNvPicPr>
          <p:nvPr/>
        </p:nvPicPr>
        <p:blipFill>
          <a:blip r:embed="rId4"/>
          <a:stretch>
            <a:fillRect/>
          </a:stretch>
        </p:blipFill>
        <p:spPr>
          <a:xfrm>
            <a:off x="7824192" y="3383722"/>
            <a:ext cx="964068" cy="1147119"/>
          </a:xfrm>
          <a:prstGeom prst="rect">
            <a:avLst/>
          </a:prstGeom>
        </p:spPr>
      </p:pic>
      <p:pic>
        <p:nvPicPr>
          <p:cNvPr id="11" name="Imagen 10"/>
          <p:cNvPicPr>
            <a:picLocks noChangeAspect="1"/>
          </p:cNvPicPr>
          <p:nvPr/>
        </p:nvPicPr>
        <p:blipFill>
          <a:blip r:embed="rId4"/>
          <a:stretch>
            <a:fillRect/>
          </a:stretch>
        </p:blipFill>
        <p:spPr>
          <a:xfrm>
            <a:off x="8298074" y="3445250"/>
            <a:ext cx="964068" cy="1147119"/>
          </a:xfrm>
          <a:prstGeom prst="rect">
            <a:avLst/>
          </a:prstGeom>
        </p:spPr>
      </p:pic>
      <p:pic>
        <p:nvPicPr>
          <p:cNvPr id="12" name="Imagen 11"/>
          <p:cNvPicPr>
            <a:picLocks noChangeAspect="1"/>
          </p:cNvPicPr>
          <p:nvPr/>
        </p:nvPicPr>
        <p:blipFill>
          <a:blip r:embed="rId4"/>
          <a:stretch>
            <a:fillRect/>
          </a:stretch>
        </p:blipFill>
        <p:spPr>
          <a:xfrm>
            <a:off x="8721910" y="3440030"/>
            <a:ext cx="964068" cy="1147119"/>
          </a:xfrm>
          <a:prstGeom prst="rect">
            <a:avLst/>
          </a:prstGeom>
        </p:spPr>
      </p:pic>
      <p:pic>
        <p:nvPicPr>
          <p:cNvPr id="3" name="Imagen 2"/>
          <p:cNvPicPr>
            <a:picLocks noChangeAspect="1"/>
          </p:cNvPicPr>
          <p:nvPr/>
        </p:nvPicPr>
        <p:blipFill>
          <a:blip r:embed="rId5"/>
          <a:stretch>
            <a:fillRect/>
          </a:stretch>
        </p:blipFill>
        <p:spPr>
          <a:xfrm>
            <a:off x="6528048" y="4674048"/>
            <a:ext cx="2928483" cy="1615871"/>
          </a:xfrm>
          <a:prstGeom prst="rect">
            <a:avLst/>
          </a:prstGeom>
        </p:spPr>
      </p:pic>
    </p:spTree>
    <p:extLst>
      <p:ext uri="{BB962C8B-B14F-4D97-AF65-F5344CB8AC3E}">
        <p14:creationId xmlns:p14="http://schemas.microsoft.com/office/powerpoint/2010/main" val="341987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4FB05DB-DE05-4CFD-95EB-72F7F2F6FF86}" type="slidenum">
              <a:rPr lang="es-ES" altLang="es-AR" sz="1400">
                <a:latin typeface="+mn-lt"/>
              </a:rPr>
              <a:pPr>
                <a:lnSpc>
                  <a:spcPct val="100000"/>
                </a:lnSpc>
                <a:spcBef>
                  <a:spcPct val="0"/>
                </a:spcBef>
                <a:buFontTx/>
                <a:buNone/>
              </a:pPr>
              <a:t>4</a:t>
            </a:fld>
            <a:endParaRPr lang="es-ES" altLang="es-AR" sz="1400">
              <a:latin typeface="+mn-lt"/>
            </a:endParaRPr>
          </a:p>
        </p:txBody>
      </p:sp>
      <p:sp>
        <p:nvSpPr>
          <p:cNvPr id="44035" name="Rectangle 2"/>
          <p:cNvSpPr>
            <a:spLocks noChangeArrowheads="1"/>
          </p:cNvSpPr>
          <p:nvPr/>
        </p:nvSpPr>
        <p:spPr bwMode="auto">
          <a:xfrm>
            <a:off x="1649412" y="54868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MODELO  DE UTILIDAD</a:t>
            </a:r>
            <a:r>
              <a:rPr lang="es-ES_tradnl" altLang="es-AR" sz="3600" b="1" dirty="0">
                <a:solidFill>
                  <a:schemeClr val="tx2"/>
                </a:solidFill>
                <a:latin typeface="+mn-lt"/>
              </a:rPr>
              <a:t>  </a:t>
            </a:r>
            <a:endParaRPr lang="es-ES" altLang="es-AR" sz="3600" b="1" dirty="0">
              <a:solidFill>
                <a:schemeClr val="tx2"/>
              </a:solidFill>
              <a:latin typeface="+mn-lt"/>
            </a:endParaRPr>
          </a:p>
        </p:txBody>
      </p:sp>
      <p:sp>
        <p:nvSpPr>
          <p:cNvPr id="44036" name="Rectangle 11"/>
          <p:cNvSpPr>
            <a:spLocks noChangeArrowheads="1"/>
          </p:cNvSpPr>
          <p:nvPr/>
        </p:nvSpPr>
        <p:spPr bwMode="auto">
          <a:xfrm>
            <a:off x="911424" y="1224156"/>
            <a:ext cx="10153128" cy="160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buNone/>
            </a:pPr>
            <a:r>
              <a:rPr lang="es-ES" altLang="es-AR" sz="2000" dirty="0">
                <a:latin typeface="+mn-lt"/>
                <a:cs typeface="Arial" panose="020B0604020202020204" pitchFamily="34" charset="0"/>
              </a:rPr>
              <a:t>Con las </a:t>
            </a:r>
            <a:r>
              <a:rPr lang="es-ES" altLang="es-AR" sz="2000" b="1" dirty="0">
                <a:latin typeface="+mn-lt"/>
                <a:cs typeface="Arial" panose="020B0604020202020204" pitchFamily="34" charset="0"/>
              </a:rPr>
              <a:t>inversiones y el riesgo </a:t>
            </a:r>
            <a:r>
              <a:rPr lang="es-ES" altLang="es-AR" sz="2000" dirty="0">
                <a:latin typeface="+mn-lt"/>
                <a:cs typeface="Arial" panose="020B0604020202020204" pitchFamily="34" charset="0"/>
              </a:rPr>
              <a:t>pasa lo mismo, por lo general</a:t>
            </a:r>
            <a:r>
              <a:rPr lang="es-ES" altLang="es-AR" sz="2000" b="1" dirty="0">
                <a:latin typeface="+mn-lt"/>
                <a:cs typeface="Arial" panose="020B0604020202020204" pitchFamily="34" charset="0"/>
              </a:rPr>
              <a:t> arriesgar más</a:t>
            </a:r>
            <a:r>
              <a:rPr lang="es-ES" altLang="es-AR" sz="2000" dirty="0">
                <a:latin typeface="+mn-lt"/>
                <a:cs typeface="Arial" panose="020B0604020202020204" pitchFamily="34" charset="0"/>
              </a:rPr>
              <a:t> tiene posibilidades de mayores beneficios, pero también de </a:t>
            </a:r>
            <a:r>
              <a:rPr lang="es-ES" altLang="es-AR" sz="2000" b="1" dirty="0">
                <a:latin typeface="+mn-lt"/>
                <a:cs typeface="Arial" panose="020B0604020202020204" pitchFamily="34" charset="0"/>
              </a:rPr>
              <a:t>mayores riesgos</a:t>
            </a:r>
            <a:r>
              <a:rPr lang="es-ES" altLang="es-AR" sz="2000" dirty="0">
                <a:latin typeface="+mn-lt"/>
                <a:cs typeface="Arial" panose="020B0604020202020204" pitchFamily="34" charset="0"/>
              </a:rPr>
              <a:t>, </a:t>
            </a:r>
            <a:r>
              <a:rPr lang="es-ES" altLang="es-AR" sz="2000" b="1" dirty="0">
                <a:latin typeface="+mn-lt"/>
                <a:cs typeface="Arial" panose="020B0604020202020204" pitchFamily="34" charset="0"/>
              </a:rPr>
              <a:t>entonces COMPITE la satisfacción del beneficio con la insatisfacción por los riegos</a:t>
            </a:r>
            <a:r>
              <a:rPr lang="es-ES" altLang="es-AR" sz="2000" dirty="0">
                <a:latin typeface="+mn-lt"/>
                <a:cs typeface="Arial" panose="020B0604020202020204" pitchFamily="34" charset="0"/>
              </a:rPr>
              <a:t>, hasta un punto en que el decisor decide no arriesgar más.</a:t>
            </a:r>
          </a:p>
          <a:p>
            <a:pPr marL="0" indent="0">
              <a:buNone/>
            </a:pPr>
            <a:r>
              <a:rPr lang="es-ES" altLang="es-AR" sz="2000" b="1" i="1" dirty="0">
                <a:latin typeface="+mn-lt"/>
                <a:cs typeface="Arial" panose="020B0604020202020204" pitchFamily="34" charset="0"/>
              </a:rPr>
              <a:t>A veces los</a:t>
            </a:r>
            <a:r>
              <a:rPr lang="es-ES" altLang="es-AR" sz="2000" b="1" i="1" dirty="0">
                <a:cs typeface="Arial" panose="020B0604020202020204" pitchFamily="34" charset="0"/>
              </a:rPr>
              <a:t> beneficios compensan los riesgos y otras veces no</a:t>
            </a:r>
            <a:r>
              <a:rPr lang="es-ES" altLang="es-AR" sz="2000" b="1" i="1" dirty="0">
                <a:latin typeface="+mn-lt"/>
                <a:cs typeface="Arial" panose="020B0604020202020204" pitchFamily="34" charset="0"/>
              </a:rPr>
              <a:t>.</a:t>
            </a:r>
          </a:p>
        </p:txBody>
      </p:sp>
      <p:pic>
        <p:nvPicPr>
          <p:cNvPr id="5" name="Imagen 4"/>
          <p:cNvPicPr>
            <a:picLocks noChangeAspect="1"/>
          </p:cNvPicPr>
          <p:nvPr/>
        </p:nvPicPr>
        <p:blipFill rotWithShape="1">
          <a:blip r:embed="rId2"/>
          <a:srcRect b="7899"/>
          <a:stretch/>
        </p:blipFill>
        <p:spPr>
          <a:xfrm>
            <a:off x="2280815" y="2878697"/>
            <a:ext cx="7414346" cy="2926567"/>
          </a:xfrm>
          <a:prstGeom prst="rect">
            <a:avLst/>
          </a:prstGeom>
        </p:spPr>
      </p:pic>
    </p:spTree>
    <p:extLst>
      <p:ext uri="{BB962C8B-B14F-4D97-AF65-F5344CB8AC3E}">
        <p14:creationId xmlns:p14="http://schemas.microsoft.com/office/powerpoint/2010/main" val="359947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935850A0-7C7B-4838-A109-FF7342F014B2}" type="slidenum">
              <a:rPr lang="es-ES" altLang="es-AR" sz="1400">
                <a:latin typeface="+mn-lt"/>
              </a:rPr>
              <a:pPr>
                <a:lnSpc>
                  <a:spcPct val="100000"/>
                </a:lnSpc>
                <a:spcBef>
                  <a:spcPct val="0"/>
                </a:spcBef>
                <a:buFontTx/>
                <a:buNone/>
              </a:pPr>
              <a:t>5</a:t>
            </a:fld>
            <a:endParaRPr lang="es-ES" altLang="es-AR" sz="1400">
              <a:latin typeface="+mn-lt"/>
            </a:endParaRPr>
          </a:p>
        </p:txBody>
      </p:sp>
      <p:sp>
        <p:nvSpPr>
          <p:cNvPr id="45059" name="Rectangle 2"/>
          <p:cNvSpPr>
            <a:spLocks noChangeArrowheads="1"/>
          </p:cNvSpPr>
          <p:nvPr/>
        </p:nvSpPr>
        <p:spPr bwMode="auto">
          <a:xfrm>
            <a:off x="1775520" y="54868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INFLUENCIAS EN LAS DECISIONES</a:t>
            </a:r>
            <a:endParaRPr lang="es-ES" altLang="es-AR" sz="3600" b="1" dirty="0">
              <a:solidFill>
                <a:srgbClr val="FF0000"/>
              </a:solidFill>
              <a:latin typeface="+mn-lt"/>
            </a:endParaRPr>
          </a:p>
        </p:txBody>
      </p:sp>
      <p:sp>
        <p:nvSpPr>
          <p:cNvPr id="45060" name="Rectangle 11"/>
          <p:cNvSpPr>
            <a:spLocks noChangeArrowheads="1"/>
          </p:cNvSpPr>
          <p:nvPr/>
        </p:nvSpPr>
        <p:spPr bwMode="auto">
          <a:xfrm>
            <a:off x="2172148" y="1772816"/>
            <a:ext cx="8496547" cy="4111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Clr>
                <a:srgbClr val="00B050"/>
              </a:buClr>
              <a:buSzPct val="80000"/>
              <a:buFont typeface="Wingdings" panose="05000000000000000000" pitchFamily="2" charset="2"/>
              <a:buChar char="v"/>
            </a:pPr>
            <a:r>
              <a:rPr lang="es-ES_tradnl" altLang="es-AR" sz="3200" b="1" dirty="0">
                <a:latin typeface="+mn-lt"/>
              </a:rPr>
              <a:t>Experiencia del decisor </a:t>
            </a:r>
            <a:r>
              <a:rPr lang="es-ES_tradnl" altLang="es-AR" sz="1800" b="1" dirty="0">
                <a:latin typeface="+mn-lt"/>
              </a:rPr>
              <a:t>(menos experiencia = menos tranquilidad).</a:t>
            </a:r>
            <a:endParaRPr lang="es-ES_tradnl" altLang="es-AR" sz="3200" b="1" dirty="0">
              <a:latin typeface="+mn-lt"/>
            </a:endParaRPr>
          </a:p>
          <a:p>
            <a:pPr eaLnBrk="1" hangingPunct="1">
              <a:lnSpc>
                <a:spcPct val="100000"/>
              </a:lnSpc>
              <a:spcBef>
                <a:spcPct val="20000"/>
              </a:spcBef>
              <a:buClr>
                <a:srgbClr val="00B050"/>
              </a:buClr>
              <a:buSzPct val="80000"/>
              <a:buFont typeface="Wingdings" panose="05000000000000000000" pitchFamily="2" charset="2"/>
              <a:buChar char="v"/>
            </a:pPr>
            <a:r>
              <a:rPr lang="es-ES_tradnl" altLang="es-AR" sz="3200" b="1" dirty="0">
                <a:latin typeface="+mn-lt"/>
              </a:rPr>
              <a:t>Reacciones emocionales:</a:t>
            </a:r>
          </a:p>
          <a:p>
            <a:pPr lvl="1" eaLnBrk="1" hangingPunct="1">
              <a:lnSpc>
                <a:spcPct val="100000"/>
              </a:lnSpc>
              <a:spcBef>
                <a:spcPct val="20000"/>
              </a:spcBef>
              <a:buClr>
                <a:srgbClr val="00B050"/>
              </a:buClr>
              <a:buSzPct val="80000"/>
              <a:buFont typeface="Wingdings" panose="05000000000000000000" pitchFamily="2" charset="2"/>
              <a:buChar char="ü"/>
            </a:pPr>
            <a:r>
              <a:rPr lang="es-ES_tradnl" altLang="es-AR" b="1" dirty="0">
                <a:latin typeface="+mn-lt"/>
              </a:rPr>
              <a:t>Placer a arriesgar.</a:t>
            </a:r>
          </a:p>
          <a:p>
            <a:pPr lvl="1" eaLnBrk="1" hangingPunct="1">
              <a:lnSpc>
                <a:spcPct val="100000"/>
              </a:lnSpc>
              <a:spcBef>
                <a:spcPct val="20000"/>
              </a:spcBef>
              <a:buClr>
                <a:srgbClr val="00B050"/>
              </a:buClr>
              <a:buSzPct val="80000"/>
              <a:buFont typeface="Wingdings" panose="05000000000000000000" pitchFamily="2" charset="2"/>
              <a:buChar char="ü"/>
            </a:pPr>
            <a:r>
              <a:rPr lang="es-ES_tradnl" altLang="es-AR" b="1" dirty="0">
                <a:latin typeface="+mn-lt"/>
              </a:rPr>
              <a:t>Frustración a perder.</a:t>
            </a:r>
          </a:p>
          <a:p>
            <a:pPr eaLnBrk="1" hangingPunct="1">
              <a:lnSpc>
                <a:spcPct val="100000"/>
              </a:lnSpc>
              <a:spcBef>
                <a:spcPct val="20000"/>
              </a:spcBef>
              <a:buClr>
                <a:srgbClr val="00B050"/>
              </a:buClr>
              <a:buSzPct val="80000"/>
              <a:buFont typeface="Wingdings" panose="05000000000000000000" pitchFamily="2" charset="2"/>
              <a:buChar char="v"/>
            </a:pPr>
            <a:r>
              <a:rPr lang="es-ES_tradnl" altLang="es-AR" sz="3200" b="1" dirty="0">
                <a:latin typeface="+mn-lt"/>
              </a:rPr>
              <a:t>Esquemas mentales </a:t>
            </a:r>
            <a:r>
              <a:rPr lang="es-ES_tradnl" altLang="es-AR" sz="2400" b="1" dirty="0">
                <a:latin typeface="+mn-lt"/>
              </a:rPr>
              <a:t>(éxito, fracaso).</a:t>
            </a:r>
            <a:endParaRPr lang="es-ES_tradnl" altLang="es-AR" sz="3200" b="1" dirty="0">
              <a:latin typeface="+mn-lt"/>
            </a:endParaRPr>
          </a:p>
          <a:p>
            <a:pPr eaLnBrk="1" hangingPunct="1">
              <a:lnSpc>
                <a:spcPct val="100000"/>
              </a:lnSpc>
              <a:spcBef>
                <a:spcPct val="20000"/>
              </a:spcBef>
              <a:buClr>
                <a:srgbClr val="00B050"/>
              </a:buClr>
              <a:buSzPct val="80000"/>
              <a:buFont typeface="Wingdings" panose="05000000000000000000" pitchFamily="2" charset="2"/>
              <a:buChar char="v"/>
            </a:pPr>
            <a:r>
              <a:rPr lang="es-ES_tradnl" altLang="es-AR" sz="3200" b="1" dirty="0">
                <a:latin typeface="+mn-lt"/>
              </a:rPr>
              <a:t>Probabilidad de ruina </a:t>
            </a:r>
            <a:r>
              <a:rPr lang="es-ES_tradnl" altLang="es-AR" sz="2400" b="1" dirty="0">
                <a:latin typeface="+mn-lt"/>
              </a:rPr>
              <a:t>(probabilidad de “muerte”).</a:t>
            </a:r>
            <a:endParaRPr lang="es-ES_tradnl" altLang="es-AR" sz="3200" b="1" dirty="0">
              <a:latin typeface="+mn-lt"/>
            </a:endParaRPr>
          </a:p>
          <a:p>
            <a:pPr eaLnBrk="1" hangingPunct="1">
              <a:lnSpc>
                <a:spcPct val="100000"/>
              </a:lnSpc>
              <a:spcBef>
                <a:spcPct val="20000"/>
              </a:spcBef>
              <a:buClr>
                <a:srgbClr val="00B050"/>
              </a:buClr>
              <a:buSzPct val="80000"/>
              <a:buFont typeface="Wingdings" panose="05000000000000000000" pitchFamily="2" charset="2"/>
              <a:buChar char="v"/>
            </a:pPr>
            <a:r>
              <a:rPr lang="es-ES_tradnl" altLang="es-AR" sz="3200" b="1" dirty="0">
                <a:latin typeface="+mn-lt"/>
              </a:rPr>
              <a:t>Etc.</a:t>
            </a:r>
            <a:endParaRPr lang="es-ES" altLang="es-AR" sz="4000" b="1" dirty="0">
              <a:latin typeface="+mn-lt"/>
            </a:endParaRPr>
          </a:p>
        </p:txBody>
      </p:sp>
    </p:spTree>
    <p:extLst>
      <p:ext uri="{BB962C8B-B14F-4D97-AF65-F5344CB8AC3E}">
        <p14:creationId xmlns:p14="http://schemas.microsoft.com/office/powerpoint/2010/main" val="156348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174F013-B9FD-434C-9B52-C897BD567CB1}" type="slidenum">
              <a:rPr lang="es-ES" altLang="es-AR" sz="1400">
                <a:latin typeface="+mn-lt"/>
              </a:rPr>
              <a:pPr>
                <a:lnSpc>
                  <a:spcPct val="100000"/>
                </a:lnSpc>
                <a:spcBef>
                  <a:spcPct val="0"/>
                </a:spcBef>
                <a:buFontTx/>
                <a:buNone/>
              </a:pPr>
              <a:t>6</a:t>
            </a:fld>
            <a:endParaRPr lang="es-ES" altLang="es-AR" sz="1400">
              <a:latin typeface="+mn-lt"/>
            </a:endParaRPr>
          </a:p>
        </p:txBody>
      </p:sp>
      <p:sp>
        <p:nvSpPr>
          <p:cNvPr id="47107" name="Rectangle 2"/>
          <p:cNvSpPr>
            <a:spLocks noChangeArrowheads="1"/>
          </p:cNvSpPr>
          <p:nvPr/>
        </p:nvSpPr>
        <p:spPr bwMode="auto">
          <a:xfrm>
            <a:off x="1577404" y="692697"/>
            <a:ext cx="8893175"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TRANSFORMACIÓN DE VALOR A UTILIDAD</a:t>
            </a:r>
          </a:p>
        </p:txBody>
      </p:sp>
      <p:sp>
        <p:nvSpPr>
          <p:cNvPr id="47108" name="Rectangle 11"/>
          <p:cNvSpPr>
            <a:spLocks noChangeArrowheads="1"/>
          </p:cNvSpPr>
          <p:nvPr/>
        </p:nvSpPr>
        <p:spPr bwMode="auto">
          <a:xfrm>
            <a:off x="911424" y="1556792"/>
            <a:ext cx="10225136"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eaLnBrk="1" hangingPunct="1">
              <a:lnSpc>
                <a:spcPct val="100000"/>
              </a:lnSpc>
              <a:spcBef>
                <a:spcPct val="20000"/>
              </a:spcBef>
              <a:buClr>
                <a:srgbClr val="00B050"/>
              </a:buClr>
              <a:buSzPct val="80000"/>
              <a:buNone/>
            </a:pPr>
            <a:r>
              <a:rPr lang="es-ES_tradnl" altLang="es-AR" dirty="0">
                <a:latin typeface="+mn-lt"/>
              </a:rPr>
              <a:t>La teoría de la utilidad propone transformar </a:t>
            </a:r>
            <a:r>
              <a:rPr lang="es-ES_tradnl" altLang="es-AR" b="1" dirty="0">
                <a:latin typeface="+mn-lt"/>
              </a:rPr>
              <a:t>los </a:t>
            </a:r>
            <a:r>
              <a:rPr lang="es-ES_tradnl" altLang="es-AR" b="1" dirty="0">
                <a:solidFill>
                  <a:srgbClr val="FF0000"/>
                </a:solidFill>
                <a:latin typeface="+mn-lt"/>
              </a:rPr>
              <a:t>resultados económicos (compensaciones) </a:t>
            </a:r>
            <a:r>
              <a:rPr lang="es-ES_tradnl" altLang="es-AR" b="1" dirty="0">
                <a:latin typeface="+mn-lt"/>
              </a:rPr>
              <a:t>a valores de utilidad/satisfacción</a:t>
            </a:r>
            <a:r>
              <a:rPr lang="es-ES_tradnl" altLang="es-AR" dirty="0">
                <a:latin typeface="+mn-lt"/>
              </a:rPr>
              <a:t> </a:t>
            </a:r>
            <a:r>
              <a:rPr lang="es-ES_tradnl" altLang="es-AR" b="1" dirty="0">
                <a:latin typeface="+mn-lt"/>
              </a:rPr>
              <a:t>“percibida”.</a:t>
            </a:r>
          </a:p>
          <a:p>
            <a:pPr marL="0" indent="0" eaLnBrk="1" hangingPunct="1">
              <a:lnSpc>
                <a:spcPct val="100000"/>
              </a:lnSpc>
              <a:spcBef>
                <a:spcPct val="20000"/>
              </a:spcBef>
              <a:buClr>
                <a:srgbClr val="00B050"/>
              </a:buClr>
              <a:buSzPct val="80000"/>
              <a:buNone/>
            </a:pPr>
            <a:r>
              <a:rPr lang="es-ES_tradnl" altLang="es-AR" dirty="0">
                <a:latin typeface="+mn-lt"/>
              </a:rPr>
              <a:t>Luego de esta transformación para cada alternativa (</a:t>
            </a:r>
            <a:r>
              <a:rPr lang="es-ES_tradnl" altLang="es-AR" dirty="0"/>
              <a:t>X</a:t>
            </a:r>
            <a:r>
              <a:rPr lang="es-ES_tradnl" altLang="es-AR" sz="1400" dirty="0"/>
              <a:t>i</a:t>
            </a:r>
            <a:r>
              <a:rPr lang="es-ES_tradnl" altLang="es-AR" dirty="0"/>
              <a:t>)</a:t>
            </a:r>
            <a:r>
              <a:rPr lang="es-ES_tradnl" altLang="es-AR" dirty="0">
                <a:latin typeface="+mn-lt"/>
              </a:rPr>
              <a:t> se calcula la Esperanza Matemática (E) en términos de Utilidad / </a:t>
            </a:r>
            <a:r>
              <a:rPr lang="es-ES_tradnl" altLang="es-AR" dirty="0"/>
              <a:t>Satisfacción.</a:t>
            </a:r>
          </a:p>
          <a:p>
            <a:pPr marL="0" indent="0" eaLnBrk="1" hangingPunct="1">
              <a:lnSpc>
                <a:spcPct val="100000"/>
              </a:lnSpc>
              <a:spcBef>
                <a:spcPct val="20000"/>
              </a:spcBef>
              <a:buClr>
                <a:srgbClr val="00B050"/>
              </a:buClr>
              <a:buSzPct val="80000"/>
              <a:buNone/>
            </a:pPr>
            <a:r>
              <a:rPr lang="es-ES_tradnl" altLang="es-AR" dirty="0">
                <a:latin typeface="+mn-lt"/>
              </a:rPr>
              <a:t>Es decir la suma de cada una de las utilidades ponderadas por sus probabilidades de ocurrencia (Esperanza Matemática del Univ. Aleatorio).</a:t>
            </a:r>
            <a:endParaRPr lang="es-ES" altLang="es-AR" sz="3600" dirty="0">
              <a:latin typeface="+mn-lt"/>
            </a:endParaRPr>
          </a:p>
        </p:txBody>
      </p:sp>
      <p:pic>
        <p:nvPicPr>
          <p:cNvPr id="2" name="Imagen 1"/>
          <p:cNvPicPr>
            <a:picLocks noChangeAspect="1"/>
          </p:cNvPicPr>
          <p:nvPr/>
        </p:nvPicPr>
        <p:blipFill>
          <a:blip r:embed="rId2"/>
          <a:stretch>
            <a:fillRect/>
          </a:stretch>
        </p:blipFill>
        <p:spPr>
          <a:xfrm>
            <a:off x="4439816" y="4869160"/>
            <a:ext cx="2522068" cy="1016750"/>
          </a:xfrm>
          <a:prstGeom prst="rect">
            <a:avLst/>
          </a:prstGeom>
        </p:spPr>
      </p:pic>
    </p:spTree>
    <p:extLst>
      <p:ext uri="{BB962C8B-B14F-4D97-AF65-F5344CB8AC3E}">
        <p14:creationId xmlns:p14="http://schemas.microsoft.com/office/powerpoint/2010/main" val="39185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E93948F-C4AF-4665-A495-8EC80DCC5E99}" type="slidenum">
              <a:rPr lang="es-ES" altLang="es-AR" sz="1400">
                <a:latin typeface="+mn-lt"/>
              </a:rPr>
              <a:pPr>
                <a:lnSpc>
                  <a:spcPct val="100000"/>
                </a:lnSpc>
                <a:spcBef>
                  <a:spcPct val="0"/>
                </a:spcBef>
                <a:buFontTx/>
                <a:buNone/>
              </a:pPr>
              <a:t>7</a:t>
            </a:fld>
            <a:endParaRPr lang="es-ES" altLang="es-AR" sz="1400">
              <a:latin typeface="+mn-lt"/>
            </a:endParaRPr>
          </a:p>
        </p:txBody>
      </p:sp>
      <p:sp>
        <p:nvSpPr>
          <p:cNvPr id="50179" name="Rectangle 2"/>
          <p:cNvSpPr>
            <a:spLocks noChangeArrowheads="1"/>
          </p:cNvSpPr>
          <p:nvPr/>
        </p:nvSpPr>
        <p:spPr bwMode="auto">
          <a:xfrm>
            <a:off x="1666875" y="54868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EJEMPLO DE USO DE LA UTILIDAD</a:t>
            </a:r>
            <a:endParaRPr lang="es-ES" altLang="es-AR" sz="3600" b="1" dirty="0">
              <a:solidFill>
                <a:srgbClr val="FF0000"/>
              </a:solidFill>
              <a:latin typeface="+mn-lt"/>
            </a:endParaRPr>
          </a:p>
        </p:txBody>
      </p:sp>
      <p:sp>
        <p:nvSpPr>
          <p:cNvPr id="2" name="Rectángulo 1"/>
          <p:cNvSpPr/>
          <p:nvPr/>
        </p:nvSpPr>
        <p:spPr>
          <a:xfrm>
            <a:off x="1199456" y="1259386"/>
            <a:ext cx="9865095" cy="646331"/>
          </a:xfrm>
          <a:prstGeom prst="rect">
            <a:avLst/>
          </a:prstGeom>
        </p:spPr>
        <p:txBody>
          <a:bodyPr wrap="square">
            <a:spAutoFit/>
          </a:bodyPr>
          <a:lstStyle/>
          <a:p>
            <a:r>
              <a:rPr lang="es-ES" dirty="0">
                <a:latin typeface="Times-Roman"/>
              </a:rPr>
              <a:t>“El Decisor” actualmente tiene sólo 2 oportunidades de inversión, pero </a:t>
            </a:r>
            <a:r>
              <a:rPr lang="es-ES" dirty="0"/>
              <a:t>puede considerar “No invertir”. Los estados de la naturaleza y sus resultados son:</a:t>
            </a:r>
          </a:p>
        </p:txBody>
      </p:sp>
      <p:sp>
        <p:nvSpPr>
          <p:cNvPr id="9" name="Rectángulo 8"/>
          <p:cNvSpPr/>
          <p:nvPr/>
        </p:nvSpPr>
        <p:spPr>
          <a:xfrm>
            <a:off x="1199455" y="4725144"/>
            <a:ext cx="9865096" cy="1477328"/>
          </a:xfrm>
          <a:prstGeom prst="rect">
            <a:avLst/>
          </a:prstGeom>
        </p:spPr>
        <p:txBody>
          <a:bodyPr wrap="square">
            <a:spAutoFit/>
          </a:bodyPr>
          <a:lstStyle/>
          <a:p>
            <a:r>
              <a:rPr lang="es-ES" dirty="0">
                <a:latin typeface="Times-Roman"/>
              </a:rPr>
              <a:t>Mediante el criterio de VALOR ESPERADO, la mejor inversión es “A”. </a:t>
            </a:r>
          </a:p>
          <a:p>
            <a:endParaRPr lang="es-ES" dirty="0">
              <a:latin typeface="Times-Roman"/>
            </a:endParaRPr>
          </a:p>
          <a:p>
            <a:r>
              <a:rPr lang="es-ES" dirty="0">
                <a:latin typeface="Times-Roman"/>
              </a:rPr>
              <a:t>Pero la empresa, en realidad corre el </a:t>
            </a:r>
            <a:r>
              <a:rPr lang="es-ES" dirty="0">
                <a:solidFill>
                  <a:srgbClr val="FF0000"/>
                </a:solidFill>
                <a:latin typeface="Times-Roman"/>
              </a:rPr>
              <a:t>riesgo de ruina</a:t>
            </a:r>
            <a:r>
              <a:rPr lang="es-ES" dirty="0">
                <a:latin typeface="Times-Roman"/>
              </a:rPr>
              <a:t>, si suceden los resultados -50,000 o -30,000, por lo cual tal vez la decisión más adecuada sería “No invertir”… entonces en este tipo de situaciones, </a:t>
            </a:r>
            <a:r>
              <a:rPr lang="es-ES" i="1" dirty="0">
                <a:latin typeface="Times-Roman"/>
              </a:rPr>
              <a:t>conviene incorporar más información y utilizar el concepto de utilidad</a:t>
            </a:r>
            <a:r>
              <a:rPr lang="es-ES" dirty="0">
                <a:latin typeface="Times-Roman"/>
              </a:rPr>
              <a:t>.</a:t>
            </a:r>
            <a:endParaRPr lang="es-ES" dirty="0"/>
          </a:p>
        </p:txBody>
      </p:sp>
      <p:pic>
        <p:nvPicPr>
          <p:cNvPr id="11" name="Imagen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578" y="2219498"/>
            <a:ext cx="75628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E93948F-C4AF-4665-A495-8EC80DCC5E99}" type="slidenum">
              <a:rPr lang="es-ES" altLang="es-AR" sz="1400">
                <a:latin typeface="+mn-lt"/>
              </a:rPr>
              <a:pPr>
                <a:lnSpc>
                  <a:spcPct val="100000"/>
                </a:lnSpc>
                <a:spcBef>
                  <a:spcPct val="0"/>
                </a:spcBef>
                <a:buFontTx/>
                <a:buNone/>
              </a:pPr>
              <a:t>8</a:t>
            </a:fld>
            <a:endParaRPr lang="es-ES" altLang="es-AR" sz="1400">
              <a:latin typeface="+mn-lt"/>
            </a:endParaRPr>
          </a:p>
        </p:txBody>
      </p:sp>
      <p:sp>
        <p:nvSpPr>
          <p:cNvPr id="50179" name="Rectangle 2"/>
          <p:cNvSpPr>
            <a:spLocks noChangeArrowheads="1"/>
          </p:cNvSpPr>
          <p:nvPr/>
        </p:nvSpPr>
        <p:spPr bwMode="auto">
          <a:xfrm>
            <a:off x="1666875" y="332656"/>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EJEMPLO DE USO DE LA UTILIDAD</a:t>
            </a:r>
            <a:endParaRPr lang="es-ES" altLang="es-AR" sz="3600" b="1" dirty="0">
              <a:solidFill>
                <a:srgbClr val="FF0000"/>
              </a:solidFill>
              <a:latin typeface="+mn-lt"/>
            </a:endParaRPr>
          </a:p>
        </p:txBody>
      </p:sp>
      <p:sp>
        <p:nvSpPr>
          <p:cNvPr id="2" name="Rectángulo 1"/>
          <p:cNvSpPr/>
          <p:nvPr/>
        </p:nvSpPr>
        <p:spPr>
          <a:xfrm>
            <a:off x="1199456" y="1052736"/>
            <a:ext cx="9865095" cy="646331"/>
          </a:xfrm>
          <a:prstGeom prst="rect">
            <a:avLst/>
          </a:prstGeom>
        </p:spPr>
        <p:txBody>
          <a:bodyPr wrap="square">
            <a:spAutoFit/>
          </a:bodyPr>
          <a:lstStyle/>
          <a:p>
            <a:r>
              <a:rPr lang="es-ES" dirty="0">
                <a:solidFill>
                  <a:srgbClr val="FF0000"/>
                </a:solidFill>
                <a:latin typeface="Times-Roman"/>
              </a:rPr>
              <a:t>PASO 1: </a:t>
            </a:r>
            <a:r>
              <a:rPr lang="es-ES" dirty="0">
                <a:latin typeface="Times-Roman"/>
              </a:rPr>
              <a:t>Asignar un valor de utilidad (en una escala a gusto del decisor) donde se asigne </a:t>
            </a:r>
            <a:r>
              <a:rPr lang="es-ES" b="1" dirty="0">
                <a:latin typeface="Times-Roman"/>
              </a:rPr>
              <a:t>el máximo valor al mejor resultado y el mínimo al peor</a:t>
            </a:r>
            <a:r>
              <a:rPr lang="es-ES" dirty="0">
                <a:latin typeface="Times-Roman"/>
              </a:rPr>
              <a:t>. </a:t>
            </a:r>
            <a:endParaRPr lang="es-ES" dirty="0"/>
          </a:p>
        </p:txBody>
      </p:sp>
      <p:sp>
        <p:nvSpPr>
          <p:cNvPr id="9" name="Rectángulo 8"/>
          <p:cNvSpPr/>
          <p:nvPr/>
        </p:nvSpPr>
        <p:spPr>
          <a:xfrm>
            <a:off x="767408" y="3217029"/>
            <a:ext cx="10801199" cy="2862322"/>
          </a:xfrm>
          <a:prstGeom prst="rect">
            <a:avLst/>
          </a:prstGeom>
        </p:spPr>
        <p:txBody>
          <a:bodyPr wrap="square">
            <a:spAutoFit/>
          </a:bodyPr>
          <a:lstStyle/>
          <a:p>
            <a:r>
              <a:rPr lang="es-ES" dirty="0">
                <a:latin typeface="Times-Roman"/>
              </a:rPr>
              <a:t>Luego averiguamos las utilidades intermedias. Comenzamos por ejemplo con 30.000:</a:t>
            </a:r>
          </a:p>
          <a:p>
            <a:r>
              <a:rPr lang="es-ES" dirty="0">
                <a:latin typeface="Times-Roman"/>
              </a:rPr>
              <a:t>Iniciamos </a:t>
            </a:r>
            <a:r>
              <a:rPr lang="es-ES" b="1" dirty="0">
                <a:latin typeface="Times-Roman"/>
              </a:rPr>
              <a:t>preguntando al decisor: </a:t>
            </a:r>
            <a:r>
              <a:rPr lang="es-ES" dirty="0">
                <a:latin typeface="Times-Roman"/>
              </a:rPr>
              <a:t>si tuviera la certeza de ganar 30.000 (a esto lo llamamos </a:t>
            </a:r>
            <a:r>
              <a:rPr lang="es-ES" b="1" dirty="0">
                <a:latin typeface="Times-Roman"/>
              </a:rPr>
              <a:t>Valor Cierto</a:t>
            </a:r>
            <a:r>
              <a:rPr lang="es-ES" dirty="0">
                <a:latin typeface="Times-Roman"/>
              </a:rPr>
              <a:t>) o </a:t>
            </a:r>
            <a:r>
              <a:rPr lang="es-ES" i="1" dirty="0">
                <a:latin typeface="Times-Roman"/>
              </a:rPr>
              <a:t>correr el riesgo de ganar 50,000 o perder -50.000 </a:t>
            </a:r>
            <a:r>
              <a:rPr lang="es-ES" dirty="0">
                <a:latin typeface="Times-Roman"/>
              </a:rPr>
              <a:t>¿cuál sería la probabilidad mínima que tendría que tener la opción de ganar 50.000 para ser elegida?... </a:t>
            </a:r>
            <a:r>
              <a:rPr lang="es-ES" dirty="0">
                <a:solidFill>
                  <a:srgbClr val="0070C0"/>
                </a:solidFill>
                <a:latin typeface="Times-Roman"/>
              </a:rPr>
              <a:t>Es decir, si hubiera una probabilidad del 99% de ganar 50.000, se preferirá arriesgar …, mientras que si fuera del 1% la probabilidad de ganar (y 99% de perder), se preferirá ganar con certeza 30.000. Por lógica existe un valor límite en el que se pasa de una opción a la otra, que se denomina </a:t>
            </a:r>
            <a:r>
              <a:rPr lang="es-ES" b="1" dirty="0">
                <a:solidFill>
                  <a:srgbClr val="FF0000"/>
                </a:solidFill>
                <a:latin typeface="Times-Roman"/>
              </a:rPr>
              <a:t>probabilidad de indiferencia</a:t>
            </a:r>
            <a:r>
              <a:rPr lang="es-ES" dirty="0">
                <a:solidFill>
                  <a:srgbClr val="0070C0"/>
                </a:solidFill>
                <a:latin typeface="Times-Roman"/>
              </a:rPr>
              <a:t>.</a:t>
            </a:r>
          </a:p>
          <a:p>
            <a:endParaRPr lang="es-ES" dirty="0">
              <a:latin typeface="Times-Roman"/>
            </a:endParaRPr>
          </a:p>
          <a:p>
            <a:r>
              <a:rPr lang="es-ES" dirty="0">
                <a:latin typeface="Times-Roman"/>
              </a:rPr>
              <a:t>Supongamos que esta probabilidad de indiferencia es </a:t>
            </a:r>
            <a:r>
              <a:rPr lang="es-ES" dirty="0">
                <a:solidFill>
                  <a:srgbClr val="FF0000"/>
                </a:solidFill>
                <a:latin typeface="Times-Roman"/>
              </a:rPr>
              <a:t>p=0,95</a:t>
            </a:r>
            <a:r>
              <a:rPr lang="es-ES" dirty="0">
                <a:latin typeface="Times-Roman"/>
              </a:rPr>
              <a:t>, entonces su complemento es </a:t>
            </a:r>
            <a:r>
              <a:rPr lang="es-ES" dirty="0">
                <a:solidFill>
                  <a:srgbClr val="FF0000"/>
                </a:solidFill>
                <a:latin typeface="Times-Roman"/>
              </a:rPr>
              <a:t>(1-p)=0,05</a:t>
            </a:r>
            <a:r>
              <a:rPr lang="es-ES" dirty="0">
                <a:latin typeface="Times-Roman"/>
              </a:rPr>
              <a:t>.</a:t>
            </a:r>
          </a:p>
          <a:p>
            <a:endParaRPr lang="es-ES" dirty="0">
              <a:latin typeface="Times-Roman"/>
            </a:endParaRPr>
          </a:p>
        </p:txBody>
      </p:sp>
      <p:pic>
        <p:nvPicPr>
          <p:cNvPr id="8" name="Imagen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1865447"/>
            <a:ext cx="2085975" cy="81915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1559496" y="2090356"/>
            <a:ext cx="1146468" cy="369332"/>
          </a:xfrm>
          <a:prstGeom prst="rect">
            <a:avLst/>
          </a:prstGeom>
        </p:spPr>
        <p:txBody>
          <a:bodyPr wrap="none">
            <a:spAutoFit/>
          </a:bodyPr>
          <a:lstStyle/>
          <a:p>
            <a:r>
              <a:rPr lang="es-ES" dirty="0">
                <a:latin typeface="Times-Roman"/>
              </a:rPr>
              <a:t>Ejemplo: </a:t>
            </a:r>
            <a:endParaRPr lang="es-ES" dirty="0"/>
          </a:p>
        </p:txBody>
      </p:sp>
      <p:pic>
        <p:nvPicPr>
          <p:cNvPr id="10" name="Imagen 9"/>
          <p:cNvPicPr>
            <a:picLocks noChangeAspect="1"/>
          </p:cNvPicPr>
          <p:nvPr/>
        </p:nvPicPr>
        <p:blipFill rotWithShape="1">
          <a:blip r:embed="rId3"/>
          <a:srcRect l="188" r="68860"/>
          <a:stretch/>
        </p:blipFill>
        <p:spPr>
          <a:xfrm>
            <a:off x="5447928" y="1813048"/>
            <a:ext cx="504056" cy="1256003"/>
          </a:xfrm>
          <a:prstGeom prst="rect">
            <a:avLst/>
          </a:prstGeom>
          <a:solidFill>
            <a:schemeClr val="bg1"/>
          </a:solidFill>
        </p:spPr>
      </p:pic>
      <p:sp>
        <p:nvSpPr>
          <p:cNvPr id="11" name="Elipse 10"/>
          <p:cNvSpPr/>
          <p:nvPr/>
        </p:nvSpPr>
        <p:spPr>
          <a:xfrm>
            <a:off x="5379323" y="2174649"/>
            <a:ext cx="716677" cy="281759"/>
          </a:xfrm>
          <a:prstGeom prst="ellipse">
            <a:avLst/>
          </a:prstGeom>
          <a:no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s-ES"/>
          </a:p>
        </p:txBody>
      </p:sp>
      <p:cxnSp>
        <p:nvCxnSpPr>
          <p:cNvPr id="5" name="Conector recto de flecha 4"/>
          <p:cNvCxnSpPr/>
          <p:nvPr/>
        </p:nvCxnSpPr>
        <p:spPr>
          <a:xfrm>
            <a:off x="5231904" y="2090356"/>
            <a:ext cx="0" cy="9786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75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E93948F-C4AF-4665-A495-8EC80DCC5E99}" type="slidenum">
              <a:rPr lang="es-ES" altLang="es-AR" sz="1400">
                <a:latin typeface="+mn-lt"/>
              </a:rPr>
              <a:pPr>
                <a:lnSpc>
                  <a:spcPct val="100000"/>
                </a:lnSpc>
                <a:spcBef>
                  <a:spcPct val="0"/>
                </a:spcBef>
                <a:buFontTx/>
                <a:buNone/>
              </a:pPr>
              <a:t>9</a:t>
            </a:fld>
            <a:endParaRPr lang="es-ES" altLang="es-AR" sz="1400">
              <a:latin typeface="+mn-lt"/>
            </a:endParaRPr>
          </a:p>
        </p:txBody>
      </p:sp>
      <p:sp>
        <p:nvSpPr>
          <p:cNvPr id="50179" name="Rectangle 2"/>
          <p:cNvSpPr>
            <a:spLocks noChangeArrowheads="1"/>
          </p:cNvSpPr>
          <p:nvPr/>
        </p:nvSpPr>
        <p:spPr bwMode="auto">
          <a:xfrm>
            <a:off x="1666875" y="54868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a:solidFill>
                  <a:srgbClr val="FF0000"/>
                </a:solidFill>
                <a:latin typeface="+mn-lt"/>
              </a:rPr>
              <a:t>EJEMPLO DE USO DE LA UTILIDAD</a:t>
            </a:r>
            <a:endParaRPr lang="es-ES" altLang="es-AR" sz="3600" b="1" dirty="0">
              <a:solidFill>
                <a:srgbClr val="FF0000"/>
              </a:solidFill>
              <a:latin typeface="+mn-lt"/>
            </a:endParaRPr>
          </a:p>
        </p:txBody>
      </p:sp>
      <p:sp>
        <p:nvSpPr>
          <p:cNvPr id="2" name="Rectángulo 1"/>
          <p:cNvSpPr/>
          <p:nvPr/>
        </p:nvSpPr>
        <p:spPr>
          <a:xfrm>
            <a:off x="1108906" y="1340768"/>
            <a:ext cx="10009112" cy="2862322"/>
          </a:xfrm>
          <a:prstGeom prst="rect">
            <a:avLst/>
          </a:prstGeom>
        </p:spPr>
        <p:txBody>
          <a:bodyPr wrap="square">
            <a:spAutoFit/>
          </a:bodyPr>
          <a:lstStyle/>
          <a:p>
            <a:r>
              <a:rPr lang="es-ES" dirty="0">
                <a:latin typeface="Times-Roman"/>
              </a:rPr>
              <a:t>El valor esperado de este juego / “lotería”, de ganar o perder 50.000, o ganar 30.000 con certeza sería: </a:t>
            </a:r>
          </a:p>
          <a:p>
            <a:endParaRPr lang="es-ES" dirty="0">
              <a:solidFill>
                <a:srgbClr val="FF0000"/>
              </a:solidFill>
              <a:latin typeface="Times-Roman"/>
            </a:endParaRPr>
          </a:p>
          <a:p>
            <a:r>
              <a:rPr lang="es-ES" dirty="0">
                <a:solidFill>
                  <a:srgbClr val="FF0000"/>
                </a:solidFill>
                <a:latin typeface="Times-Roman"/>
              </a:rPr>
              <a:t>E(</a:t>
            </a:r>
            <a:r>
              <a:rPr lang="es-ES" sz="1050" dirty="0">
                <a:solidFill>
                  <a:srgbClr val="FF0000"/>
                </a:solidFill>
                <a:latin typeface="Times-Roman"/>
              </a:rPr>
              <a:t>50.000</a:t>
            </a:r>
            <a:r>
              <a:rPr lang="es-ES" dirty="0">
                <a:solidFill>
                  <a:srgbClr val="FF0000"/>
                </a:solidFill>
                <a:latin typeface="Times-Roman"/>
              </a:rPr>
              <a:t>, </a:t>
            </a:r>
            <a:r>
              <a:rPr lang="es-ES" sz="1100" dirty="0">
                <a:solidFill>
                  <a:srgbClr val="FF0000"/>
                </a:solidFill>
                <a:latin typeface="Times-Roman"/>
              </a:rPr>
              <a:t>p=0,95</a:t>
            </a:r>
            <a:r>
              <a:rPr lang="es-ES" dirty="0">
                <a:solidFill>
                  <a:srgbClr val="FF0000"/>
                </a:solidFill>
                <a:latin typeface="Times-Roman"/>
              </a:rPr>
              <a:t>) = (0,95*</a:t>
            </a:r>
            <a:r>
              <a:rPr lang="es-ES" dirty="0">
                <a:latin typeface="Times-Roman"/>
              </a:rPr>
              <a:t>50.000</a:t>
            </a:r>
            <a:r>
              <a:rPr lang="es-ES" dirty="0">
                <a:solidFill>
                  <a:srgbClr val="FF0000"/>
                </a:solidFill>
                <a:latin typeface="Times-Roman"/>
              </a:rPr>
              <a:t>) + (0,05*</a:t>
            </a:r>
            <a:r>
              <a:rPr lang="es-ES" dirty="0">
                <a:latin typeface="Times-Roman"/>
              </a:rPr>
              <a:t>-50.000</a:t>
            </a:r>
            <a:r>
              <a:rPr lang="es-ES" dirty="0">
                <a:solidFill>
                  <a:srgbClr val="FF0000"/>
                </a:solidFill>
                <a:latin typeface="Times-Roman"/>
              </a:rPr>
              <a:t>) = 45.000</a:t>
            </a:r>
          </a:p>
          <a:p>
            <a:endParaRPr lang="es-ES" dirty="0">
              <a:solidFill>
                <a:srgbClr val="FF0000"/>
              </a:solidFill>
              <a:latin typeface="Times-Roman"/>
            </a:endParaRPr>
          </a:p>
          <a:p>
            <a:r>
              <a:rPr lang="es-ES" dirty="0">
                <a:latin typeface="Times-Roman"/>
              </a:rPr>
              <a:t>Concepto Prima de Riesgo:</a:t>
            </a:r>
          </a:p>
          <a:p>
            <a:endParaRPr lang="es-ES" dirty="0">
              <a:latin typeface="Times-Roman"/>
            </a:endParaRPr>
          </a:p>
          <a:p>
            <a:r>
              <a:rPr lang="es-ES" dirty="0">
                <a:latin typeface="Times-Roman"/>
              </a:rPr>
              <a:t>La diferencia entre ganar </a:t>
            </a:r>
            <a:r>
              <a:rPr lang="es-ES" dirty="0">
                <a:solidFill>
                  <a:srgbClr val="FF0000"/>
                </a:solidFill>
                <a:latin typeface="Times-Roman"/>
              </a:rPr>
              <a:t>45.000 arriesgando </a:t>
            </a:r>
            <a:r>
              <a:rPr lang="es-ES" dirty="0">
                <a:latin typeface="Times-Roman"/>
              </a:rPr>
              <a:t>y ganar </a:t>
            </a:r>
            <a:r>
              <a:rPr lang="es-ES" dirty="0">
                <a:solidFill>
                  <a:srgbClr val="FF0000"/>
                </a:solidFill>
                <a:latin typeface="Times-Roman"/>
              </a:rPr>
              <a:t>30.000 con certeza, </a:t>
            </a:r>
            <a:r>
              <a:rPr lang="es-ES" dirty="0">
                <a:latin typeface="Times-Roman"/>
              </a:rPr>
              <a:t>es</a:t>
            </a:r>
            <a:r>
              <a:rPr lang="es-ES" dirty="0">
                <a:solidFill>
                  <a:srgbClr val="FF0000"/>
                </a:solidFill>
                <a:latin typeface="Times-Roman"/>
              </a:rPr>
              <a:t> 15.000, </a:t>
            </a:r>
            <a:r>
              <a:rPr lang="es-ES" dirty="0">
                <a:latin typeface="Times-Roman"/>
              </a:rPr>
              <a:t>lo cual se llama “</a:t>
            </a:r>
            <a:r>
              <a:rPr lang="es-ES" dirty="0">
                <a:solidFill>
                  <a:srgbClr val="FF0000"/>
                </a:solidFill>
                <a:latin typeface="Times-Roman"/>
              </a:rPr>
              <a:t>Prima de Riesgo”</a:t>
            </a:r>
            <a:r>
              <a:rPr lang="es-ES" dirty="0">
                <a:latin typeface="Times-Roman"/>
              </a:rPr>
              <a:t>, y es el “premio extra” mínimo que motiva al decisor a arriesgar a ganar o perder.  </a:t>
            </a:r>
          </a:p>
        </p:txBody>
      </p:sp>
      <p:pic>
        <p:nvPicPr>
          <p:cNvPr id="7" name="Imagen 6"/>
          <p:cNvPicPr>
            <a:picLocks noChangeAspect="1"/>
          </p:cNvPicPr>
          <p:nvPr/>
        </p:nvPicPr>
        <p:blipFill rotWithShape="1">
          <a:blip r:embed="rId2"/>
          <a:srcRect r="66979" b="22454"/>
          <a:stretch/>
        </p:blipFill>
        <p:spPr>
          <a:xfrm>
            <a:off x="5015880" y="4060575"/>
            <a:ext cx="2160240" cy="2174181"/>
          </a:xfrm>
          <a:prstGeom prst="rect">
            <a:avLst/>
          </a:prstGeom>
        </p:spPr>
      </p:pic>
      <p:sp>
        <p:nvSpPr>
          <p:cNvPr id="4" name="Estrella de 5 puntas 3"/>
          <p:cNvSpPr/>
          <p:nvPr/>
        </p:nvSpPr>
        <p:spPr>
          <a:xfrm>
            <a:off x="5806150" y="5301208"/>
            <a:ext cx="161478" cy="144016"/>
          </a:xfrm>
          <a:prstGeom prst="star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2806860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5532</TotalTime>
  <Words>1343</Words>
  <Application>Microsoft Office PowerPoint</Application>
  <PresentationFormat>Panorámica</PresentationFormat>
  <Paragraphs>99</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Times-Roman</vt:lpstr>
      <vt:lpstr>Wingdings</vt:lpstr>
      <vt:lpstr>Tema de Office</vt:lpstr>
      <vt:lpstr>Teoría de la decisión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RTConsultores</dc:creator>
  <cp:lastModifiedBy>Guillermo Vega</cp:lastModifiedBy>
  <cp:revision>316</cp:revision>
  <dcterms:created xsi:type="dcterms:W3CDTF">2008-03-18T14:06:37Z</dcterms:created>
  <dcterms:modified xsi:type="dcterms:W3CDTF">2023-08-03T03:01:40Z</dcterms:modified>
</cp:coreProperties>
</file>