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1"/>
  </p:notesMasterIdLst>
  <p:handoutMasterIdLst>
    <p:handoutMasterId r:id="rId12"/>
  </p:handoutMasterIdLst>
  <p:sldIdLst>
    <p:sldId id="287" r:id="rId2"/>
    <p:sldId id="388" r:id="rId3"/>
    <p:sldId id="389" r:id="rId4"/>
    <p:sldId id="351" r:id="rId5"/>
    <p:sldId id="390" r:id="rId6"/>
    <p:sldId id="393" r:id="rId7"/>
    <p:sldId id="394" r:id="rId8"/>
    <p:sldId id="395" r:id="rId9"/>
    <p:sldId id="396" r:id="rId10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7" autoAdjust="0"/>
    <p:restoredTop sz="99844" autoAdjust="0"/>
  </p:normalViewPr>
  <p:slideViewPr>
    <p:cSldViewPr>
      <p:cViewPr varScale="1">
        <p:scale>
          <a:sx n="94" d="100"/>
          <a:sy n="94" d="100"/>
        </p:scale>
        <p:origin x="442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2ACC02-89C5-430C-9377-67A544309F0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506D6D1-B2BF-4D41-AF11-804F304E39BA}">
      <dgm:prSet phldrT="[Texto]"/>
      <dgm:spPr/>
      <dgm:t>
        <a:bodyPr/>
        <a:lstStyle/>
        <a:p>
          <a:r>
            <a:rPr lang="es-E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Probabilidades a priori (subjetivas o no)</a:t>
          </a:r>
          <a:endParaRPr lang="es-E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AD0DC6B5-5826-4EFF-A8A6-159A0BF7DE88}" type="parTrans" cxnId="{6E61786D-DB75-4CCA-BAAE-B6CF3AD7E930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170ED3AA-6368-4529-B57A-4A00D43E352F}" type="sibTrans" cxnId="{6E61786D-DB75-4CCA-BAAE-B6CF3AD7E930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94313F1-F313-4CCE-9944-71379818E7E6}">
      <dgm:prSet phldrT="[Texto]"/>
      <dgm:spPr/>
      <dgm:t>
        <a:bodyPr/>
        <a:lstStyle/>
        <a:p>
          <a:r>
            <a:rPr lang="es-E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Consideración de información extra (Prueba / Estudio)</a:t>
          </a:r>
          <a:endParaRPr lang="es-E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865760FB-5456-47CA-9228-F38914A7EBAF}" type="parTrans" cxnId="{6F0B4F8C-6D81-4DC6-957C-0A2F911C7DB9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48183012-203E-4EC5-B205-296554C3F47C}" type="sibTrans" cxnId="{6F0B4F8C-6D81-4DC6-957C-0A2F911C7DB9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277F4016-0275-45D1-B6A2-99C14913977A}">
      <dgm:prSet phldrT="[Texto]"/>
      <dgm:spPr/>
      <dgm:t>
        <a:bodyPr/>
        <a:lstStyle/>
        <a:p>
          <a:r>
            <a:rPr lang="es-E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Aplicación del teorema.</a:t>
          </a:r>
          <a:endParaRPr lang="es-E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3B7A6D2E-9D28-4354-A1A6-E73EA52B64B8}" type="parTrans" cxnId="{3003856B-A440-4DB1-898B-C78DFE7623B2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EF5AD9A-43A2-4847-9796-99FB800DAB4D}" type="sibTrans" cxnId="{3003856B-A440-4DB1-898B-C78DFE7623B2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1E0750BB-3F3F-4EBF-93E4-7A8D4362864E}">
      <dgm:prSet phldrT="[Texto]"/>
      <dgm:spPr/>
      <dgm:t>
        <a:bodyPr/>
        <a:lstStyle/>
        <a:p>
          <a:r>
            <a:rPr lang="es-E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Calculo de probabilidades posteriores</a:t>
          </a:r>
          <a:endParaRPr lang="es-E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78DB8046-7748-4BFC-BC34-4C0FF0C5D2F7}" type="parTrans" cxnId="{658E38D9-F6CF-4434-A200-01C937A950C7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609D743E-AF98-4DFA-9281-1895FE6EF6E1}" type="sibTrans" cxnId="{658E38D9-F6CF-4434-A200-01C937A950C7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F8552438-1E94-47E4-86C2-EEBD22F595CB}">
      <dgm:prSet phldrT="[Texto]"/>
      <dgm:spPr/>
      <dgm:t>
        <a:bodyPr/>
        <a:lstStyle/>
        <a:p>
          <a:r>
            <a:rPr lang="es-ES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Cálculo de respuestas al problema</a:t>
          </a:r>
          <a:endParaRPr lang="es-ES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B8143216-0A7C-488C-87E2-0CF350D01CC7}" type="parTrans" cxnId="{5105EB38-6F83-4415-884F-D642A0F99F9D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E4A6D371-45E2-4F64-9AA0-27CD807C05EC}" type="sibTrans" cxnId="{5105EB38-6F83-4415-884F-D642A0F99F9D}">
      <dgm:prSet/>
      <dgm:spPr/>
      <dgm:t>
        <a:bodyPr/>
        <a:lstStyle/>
        <a:p>
          <a:endParaRPr lang="es-ES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gm:t>
    </dgm:pt>
    <dgm:pt modelId="{DCF23070-5DDD-481C-B6E6-B7182B537BD9}" type="pres">
      <dgm:prSet presAssocID="{D12ACC02-89C5-430C-9377-67A544309F0B}" presName="Name0" presStyleCnt="0">
        <dgm:presLayoutVars>
          <dgm:dir/>
          <dgm:resizeHandles val="exact"/>
        </dgm:presLayoutVars>
      </dgm:prSet>
      <dgm:spPr/>
    </dgm:pt>
    <dgm:pt modelId="{04BD3A19-77BC-41AB-88C2-99723B5BAB5B}" type="pres">
      <dgm:prSet presAssocID="{9506D6D1-B2BF-4D41-AF11-804F304E39BA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645BA7-A84F-48C5-87C8-9DF78DA70D44}" type="pres">
      <dgm:prSet presAssocID="{170ED3AA-6368-4529-B57A-4A00D43E352F}" presName="parSpace" presStyleCnt="0"/>
      <dgm:spPr/>
    </dgm:pt>
    <dgm:pt modelId="{CF1DC349-338A-4C84-B5AE-D5BCD8F9B2E4}" type="pres">
      <dgm:prSet presAssocID="{E94313F1-F313-4CCE-9944-71379818E7E6}" presName="parTxOnly" presStyleLbl="node1" presStyleIdx="1" presStyleCnt="5" custScaleX="12638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A2A654-4FC3-430C-ADA9-9B1826A74224}" type="pres">
      <dgm:prSet presAssocID="{48183012-203E-4EC5-B205-296554C3F47C}" presName="parSpace" presStyleCnt="0"/>
      <dgm:spPr/>
    </dgm:pt>
    <dgm:pt modelId="{7691C26E-D55A-499E-B4BD-71B46309AA02}" type="pres">
      <dgm:prSet presAssocID="{277F4016-0275-45D1-B6A2-99C14913977A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86DEC4F-6DCC-4D33-B234-6D138FD9F4A0}" type="pres">
      <dgm:prSet presAssocID="{7EF5AD9A-43A2-4847-9796-99FB800DAB4D}" presName="parSpace" presStyleCnt="0"/>
      <dgm:spPr/>
    </dgm:pt>
    <dgm:pt modelId="{0B793D77-A962-4107-9735-0D2335958B09}" type="pres">
      <dgm:prSet presAssocID="{1E0750BB-3F3F-4EBF-93E4-7A8D4362864E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5A787FB-0915-4415-9702-38DF9D080653}" type="pres">
      <dgm:prSet presAssocID="{609D743E-AF98-4DFA-9281-1895FE6EF6E1}" presName="parSpace" presStyleCnt="0"/>
      <dgm:spPr/>
    </dgm:pt>
    <dgm:pt modelId="{D0C04625-03D8-4A11-9C69-531A51C05E1A}" type="pres">
      <dgm:prSet presAssocID="{F8552438-1E94-47E4-86C2-EEBD22F595CB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0E7EA95-68CC-4750-9E37-810DF71A50C3}" type="presOf" srcId="{E94313F1-F313-4CCE-9944-71379818E7E6}" destId="{CF1DC349-338A-4C84-B5AE-D5BCD8F9B2E4}" srcOrd="0" destOrd="0" presId="urn:microsoft.com/office/officeart/2005/8/layout/hChevron3"/>
    <dgm:cxn modelId="{EE2F173D-FCB8-41E4-B5F6-33AACCA1FFAE}" type="presOf" srcId="{D12ACC02-89C5-430C-9377-67A544309F0B}" destId="{DCF23070-5DDD-481C-B6E6-B7182B537BD9}" srcOrd="0" destOrd="0" presId="urn:microsoft.com/office/officeart/2005/8/layout/hChevron3"/>
    <dgm:cxn modelId="{6E61786D-DB75-4CCA-BAAE-B6CF3AD7E930}" srcId="{D12ACC02-89C5-430C-9377-67A544309F0B}" destId="{9506D6D1-B2BF-4D41-AF11-804F304E39BA}" srcOrd="0" destOrd="0" parTransId="{AD0DC6B5-5826-4EFF-A8A6-159A0BF7DE88}" sibTransId="{170ED3AA-6368-4529-B57A-4A00D43E352F}"/>
    <dgm:cxn modelId="{E29FF028-555B-49E6-B823-8C4A737793E8}" type="presOf" srcId="{F8552438-1E94-47E4-86C2-EEBD22F595CB}" destId="{D0C04625-03D8-4A11-9C69-531A51C05E1A}" srcOrd="0" destOrd="0" presId="urn:microsoft.com/office/officeart/2005/8/layout/hChevron3"/>
    <dgm:cxn modelId="{CB7084D9-0CBF-4FFD-8A65-A2032FE06771}" type="presOf" srcId="{277F4016-0275-45D1-B6A2-99C14913977A}" destId="{7691C26E-D55A-499E-B4BD-71B46309AA02}" srcOrd="0" destOrd="0" presId="urn:microsoft.com/office/officeart/2005/8/layout/hChevron3"/>
    <dgm:cxn modelId="{BBB60BD6-71B2-4198-81B4-314BB485EFAD}" type="presOf" srcId="{1E0750BB-3F3F-4EBF-93E4-7A8D4362864E}" destId="{0B793D77-A962-4107-9735-0D2335958B09}" srcOrd="0" destOrd="0" presId="urn:microsoft.com/office/officeart/2005/8/layout/hChevron3"/>
    <dgm:cxn modelId="{3003856B-A440-4DB1-898B-C78DFE7623B2}" srcId="{D12ACC02-89C5-430C-9377-67A544309F0B}" destId="{277F4016-0275-45D1-B6A2-99C14913977A}" srcOrd="2" destOrd="0" parTransId="{3B7A6D2E-9D28-4354-A1A6-E73EA52B64B8}" sibTransId="{7EF5AD9A-43A2-4847-9796-99FB800DAB4D}"/>
    <dgm:cxn modelId="{5105EB38-6F83-4415-884F-D642A0F99F9D}" srcId="{D12ACC02-89C5-430C-9377-67A544309F0B}" destId="{F8552438-1E94-47E4-86C2-EEBD22F595CB}" srcOrd="4" destOrd="0" parTransId="{B8143216-0A7C-488C-87E2-0CF350D01CC7}" sibTransId="{E4A6D371-45E2-4F64-9AA0-27CD807C05EC}"/>
    <dgm:cxn modelId="{FAD1506F-1FDE-406F-A125-FBA66BD65C61}" type="presOf" srcId="{9506D6D1-B2BF-4D41-AF11-804F304E39BA}" destId="{04BD3A19-77BC-41AB-88C2-99723B5BAB5B}" srcOrd="0" destOrd="0" presId="urn:microsoft.com/office/officeart/2005/8/layout/hChevron3"/>
    <dgm:cxn modelId="{658E38D9-F6CF-4434-A200-01C937A950C7}" srcId="{D12ACC02-89C5-430C-9377-67A544309F0B}" destId="{1E0750BB-3F3F-4EBF-93E4-7A8D4362864E}" srcOrd="3" destOrd="0" parTransId="{78DB8046-7748-4BFC-BC34-4C0FF0C5D2F7}" sibTransId="{609D743E-AF98-4DFA-9281-1895FE6EF6E1}"/>
    <dgm:cxn modelId="{6F0B4F8C-6D81-4DC6-957C-0A2F911C7DB9}" srcId="{D12ACC02-89C5-430C-9377-67A544309F0B}" destId="{E94313F1-F313-4CCE-9944-71379818E7E6}" srcOrd="1" destOrd="0" parTransId="{865760FB-5456-47CA-9228-F38914A7EBAF}" sibTransId="{48183012-203E-4EC5-B205-296554C3F47C}"/>
    <dgm:cxn modelId="{95239AAF-FB46-4783-9130-54F01C45968A}" type="presParOf" srcId="{DCF23070-5DDD-481C-B6E6-B7182B537BD9}" destId="{04BD3A19-77BC-41AB-88C2-99723B5BAB5B}" srcOrd="0" destOrd="0" presId="urn:microsoft.com/office/officeart/2005/8/layout/hChevron3"/>
    <dgm:cxn modelId="{618B1FA3-DFDB-4888-81EC-46A222FE20D1}" type="presParOf" srcId="{DCF23070-5DDD-481C-B6E6-B7182B537BD9}" destId="{0C645BA7-A84F-48C5-87C8-9DF78DA70D44}" srcOrd="1" destOrd="0" presId="urn:microsoft.com/office/officeart/2005/8/layout/hChevron3"/>
    <dgm:cxn modelId="{F070C2A6-7A11-4F27-A7A1-E424D603B5E0}" type="presParOf" srcId="{DCF23070-5DDD-481C-B6E6-B7182B537BD9}" destId="{CF1DC349-338A-4C84-B5AE-D5BCD8F9B2E4}" srcOrd="2" destOrd="0" presId="urn:microsoft.com/office/officeart/2005/8/layout/hChevron3"/>
    <dgm:cxn modelId="{08FFD63A-B784-4545-B8F1-C1A823D79C03}" type="presParOf" srcId="{DCF23070-5DDD-481C-B6E6-B7182B537BD9}" destId="{70A2A654-4FC3-430C-ADA9-9B1826A74224}" srcOrd="3" destOrd="0" presId="urn:microsoft.com/office/officeart/2005/8/layout/hChevron3"/>
    <dgm:cxn modelId="{8D1F48E5-072E-4359-B807-D483EE5CDEC1}" type="presParOf" srcId="{DCF23070-5DDD-481C-B6E6-B7182B537BD9}" destId="{7691C26E-D55A-499E-B4BD-71B46309AA02}" srcOrd="4" destOrd="0" presId="urn:microsoft.com/office/officeart/2005/8/layout/hChevron3"/>
    <dgm:cxn modelId="{CEE67099-9185-41FA-8630-CF1635937A9E}" type="presParOf" srcId="{DCF23070-5DDD-481C-B6E6-B7182B537BD9}" destId="{086DEC4F-6DCC-4D33-B234-6D138FD9F4A0}" srcOrd="5" destOrd="0" presId="urn:microsoft.com/office/officeart/2005/8/layout/hChevron3"/>
    <dgm:cxn modelId="{609F377A-7A08-487A-99CA-88ED300A6485}" type="presParOf" srcId="{DCF23070-5DDD-481C-B6E6-B7182B537BD9}" destId="{0B793D77-A962-4107-9735-0D2335958B09}" srcOrd="6" destOrd="0" presId="urn:microsoft.com/office/officeart/2005/8/layout/hChevron3"/>
    <dgm:cxn modelId="{3D48EC20-7C58-4D57-B4D2-23377110B474}" type="presParOf" srcId="{DCF23070-5DDD-481C-B6E6-B7182B537BD9}" destId="{05A787FB-0915-4415-9702-38DF9D080653}" srcOrd="7" destOrd="0" presId="urn:microsoft.com/office/officeart/2005/8/layout/hChevron3"/>
    <dgm:cxn modelId="{C3C959A3-8555-4684-9EE2-C07664CDCF66}" type="presParOf" srcId="{DCF23070-5DDD-481C-B6E6-B7182B537BD9}" destId="{D0C04625-03D8-4A11-9C69-531A51C05E1A}" srcOrd="8" destOrd="0" presId="urn:microsoft.com/office/officeart/2005/8/layout/hChevron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D3A19-77BC-41AB-88C2-99723B5BAB5B}">
      <dsp:nvSpPr>
        <dsp:cNvPr id="0" name=""/>
        <dsp:cNvSpPr/>
      </dsp:nvSpPr>
      <dsp:spPr>
        <a:xfrm>
          <a:off x="2628" y="166808"/>
          <a:ext cx="1819671" cy="7278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Probabilidades a priori (subjetivas o no)</a:t>
          </a:r>
          <a:endParaRPr lang="es-ES" sz="13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628" y="166808"/>
        <a:ext cx="1637704" cy="727868"/>
      </dsp:txXfrm>
    </dsp:sp>
    <dsp:sp modelId="{CF1DC349-338A-4C84-B5AE-D5BCD8F9B2E4}">
      <dsp:nvSpPr>
        <dsp:cNvPr id="0" name=""/>
        <dsp:cNvSpPr/>
      </dsp:nvSpPr>
      <dsp:spPr>
        <a:xfrm>
          <a:off x="1458366" y="166808"/>
          <a:ext cx="2299792" cy="727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Consideración de información extra (Prueba / Estudio)</a:t>
          </a:r>
          <a:endParaRPr lang="es-ES" sz="13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822300" y="166808"/>
        <a:ext cx="1571924" cy="727868"/>
      </dsp:txXfrm>
    </dsp:sp>
    <dsp:sp modelId="{7691C26E-D55A-499E-B4BD-71B46309AA02}">
      <dsp:nvSpPr>
        <dsp:cNvPr id="0" name=""/>
        <dsp:cNvSpPr/>
      </dsp:nvSpPr>
      <dsp:spPr>
        <a:xfrm>
          <a:off x="3394224" y="166808"/>
          <a:ext cx="1819671" cy="727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Aplicación del teorema.</a:t>
          </a:r>
          <a:endParaRPr lang="es-ES" sz="13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758158" y="166808"/>
        <a:ext cx="1091803" cy="727868"/>
      </dsp:txXfrm>
    </dsp:sp>
    <dsp:sp modelId="{0B793D77-A962-4107-9735-0D2335958B09}">
      <dsp:nvSpPr>
        <dsp:cNvPr id="0" name=""/>
        <dsp:cNvSpPr/>
      </dsp:nvSpPr>
      <dsp:spPr>
        <a:xfrm>
          <a:off x="4849961" y="166808"/>
          <a:ext cx="1819671" cy="727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Calculo de probabilidades posteriores</a:t>
          </a:r>
          <a:endParaRPr lang="es-ES" sz="13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213895" y="166808"/>
        <a:ext cx="1091803" cy="727868"/>
      </dsp:txXfrm>
    </dsp:sp>
    <dsp:sp modelId="{D0C04625-03D8-4A11-9C69-531A51C05E1A}">
      <dsp:nvSpPr>
        <dsp:cNvPr id="0" name=""/>
        <dsp:cNvSpPr/>
      </dsp:nvSpPr>
      <dsp:spPr>
        <a:xfrm>
          <a:off x="6305699" y="166808"/>
          <a:ext cx="1819671" cy="7278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300" kern="1200" dirty="0" smtClean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rPr>
            <a:t>Cálculo de respuestas al problema</a:t>
          </a:r>
          <a:endParaRPr lang="es-ES" sz="1300" kern="1200" dirty="0"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669633" y="166808"/>
        <a:ext cx="1091803" cy="727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4A3A57F-EFAC-4A09-99DF-276275B487F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16580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38A66F0-54D1-41F6-9C11-B6E9E635C21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595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6EAB7-525F-44B2-B174-65710C01099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6161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5F63D-73A7-4579-8215-E84D0F5BCAB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2083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9C998-2B4C-4998-A511-C0217591703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7775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9E049-8E96-4DCE-8BD5-66CD13C7488A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284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5899D-2CCD-4BC3-98B6-AC1144E8B9F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945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991E-400D-44DE-8740-BC64C65CEA0C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59432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D1601-1164-4A16-8618-BA3DA352E40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9694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F4D2-7A12-445E-BA1A-23DF80832FF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95586750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2286-6B77-47B1-B556-B12CD82FFB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18027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819FC-8730-4F89-B574-994FB31E724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6383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14A9-1B51-4A9F-8BD2-DF1AC76C522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161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  <a:endParaRPr lang="en-US" altLang="es-E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  <a:endParaRPr lang="en-US" altLang="es-E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7561E0-4F61-49E1-B0AE-8BD070CC0DE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643921"/>
            <a:ext cx="7344816" cy="3847284"/>
          </a:xfrm>
          <a:prstGeom prst="rect">
            <a:avLst/>
          </a:prstGeom>
        </p:spPr>
      </p:pic>
      <p:sp>
        <p:nvSpPr>
          <p:cNvPr id="58370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AC227F1-9A49-4A4C-8EC2-F26212F3D662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s-ES" altLang="es-AR" sz="1400">
              <a:latin typeface="+mn-lt"/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1668090" y="1584198"/>
            <a:ext cx="9144000" cy="9865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 smtClean="0"/>
              <a:t>ÁRBOLES DE DECISIÓN + PROB. CONDICIONALES Y PROB.POSTERIORES</a:t>
            </a:r>
            <a:endParaRPr lang="es-ES" sz="4000" dirty="0"/>
          </a:p>
        </p:txBody>
      </p:sp>
      <p:sp>
        <p:nvSpPr>
          <p:cNvPr id="13" name="Título 1"/>
          <p:cNvSpPr>
            <a:spLocks noGrp="1"/>
          </p:cNvSpPr>
          <p:nvPr>
            <p:ph type="ctrTitle"/>
          </p:nvPr>
        </p:nvSpPr>
        <p:spPr>
          <a:xfrm>
            <a:off x="1559496" y="588960"/>
            <a:ext cx="9144000" cy="787477"/>
          </a:xfrm>
        </p:spPr>
        <p:txBody>
          <a:bodyPr>
            <a:normAutofit fontScale="90000"/>
          </a:bodyPr>
          <a:lstStyle/>
          <a:p>
            <a:r>
              <a:rPr lang="es-ES" u="sng" dirty="0" smtClean="0"/>
              <a:t>Teorema de Bayes</a:t>
            </a:r>
            <a:endParaRPr lang="es-ES" u="sng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284" y="5004550"/>
            <a:ext cx="456475" cy="432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767963" y="4238339"/>
            <a:ext cx="720080" cy="6413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+</a:t>
            </a:r>
            <a:endParaRPr lang="es-ES" altLang="es-AR" sz="36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22" y="4715653"/>
            <a:ext cx="3337627" cy="933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090" y="2784598"/>
            <a:ext cx="4954959" cy="931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87CEB5-1211-4C90-A3F5-33BC6A350F09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s-ES" altLang="es-AR" sz="1400">
              <a:latin typeface="+mn-lt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 bwMode="auto">
          <a:xfrm>
            <a:off x="838200" y="200061"/>
            <a:ext cx="10515600" cy="5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/>
              <a:t>TEOREMA DE BAYES </a:t>
            </a:r>
            <a:r>
              <a:rPr lang="es-ES" sz="2400" dirty="0" smtClean="0"/>
              <a:t>| ÁRBOLES, PROB. CONDICIONAL Y CONJUNTA</a:t>
            </a:r>
            <a:endParaRPr lang="es-ES" sz="2400" dirty="0"/>
          </a:p>
        </p:txBody>
      </p:sp>
      <p:sp>
        <p:nvSpPr>
          <p:cNvPr id="6" name="Rectángulo 5"/>
          <p:cNvSpPr/>
          <p:nvPr/>
        </p:nvSpPr>
        <p:spPr>
          <a:xfrm>
            <a:off x="893309" y="1663430"/>
            <a:ext cx="10405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En </a:t>
            </a:r>
            <a:r>
              <a:rPr lang="es-ES" dirty="0"/>
              <a:t>muchas situaciones </a:t>
            </a:r>
            <a:r>
              <a:rPr lang="es-ES" dirty="0" smtClean="0"/>
              <a:t>es </a:t>
            </a:r>
            <a:r>
              <a:rPr lang="es-ES" dirty="0"/>
              <a:t>importante determinar la probabilidad de </a:t>
            </a:r>
            <a:r>
              <a:rPr lang="es-ES" dirty="0" smtClean="0"/>
              <a:t>ocurrencia de un evento, </a:t>
            </a:r>
            <a:r>
              <a:rPr lang="es-ES" dirty="0"/>
              <a:t>cuando se </a:t>
            </a:r>
            <a:r>
              <a:rPr lang="es-ES" dirty="0" smtClean="0"/>
              <a:t>sabe, </a:t>
            </a:r>
            <a:r>
              <a:rPr lang="es-ES" dirty="0"/>
              <a:t>que otro </a:t>
            </a:r>
            <a:r>
              <a:rPr lang="es-ES" dirty="0" smtClean="0"/>
              <a:t>evento </a:t>
            </a:r>
            <a:r>
              <a:rPr lang="es-ES" dirty="0" smtClean="0">
                <a:solidFill>
                  <a:srgbClr val="FF0000"/>
                </a:solidFill>
              </a:rPr>
              <a:t>relacionado</a:t>
            </a:r>
            <a:r>
              <a:rPr lang="es-ES" dirty="0" smtClean="0"/>
              <a:t> ha ocurrido</a:t>
            </a:r>
            <a:r>
              <a:rPr lang="es-ES" dirty="0"/>
              <a:t>… es decir eventos </a:t>
            </a:r>
            <a:r>
              <a:rPr lang="es-ES" dirty="0" smtClean="0"/>
              <a:t>que </a:t>
            </a:r>
            <a:r>
              <a:rPr lang="es-ES" dirty="0" smtClean="0">
                <a:solidFill>
                  <a:srgbClr val="FF0000"/>
                </a:solidFill>
              </a:rPr>
              <a:t>no son independientes entre si</a:t>
            </a:r>
            <a:r>
              <a:rPr lang="es-ES" dirty="0" smtClean="0"/>
              <a:t>.</a:t>
            </a:r>
            <a:endParaRPr lang="es-ES" dirty="0"/>
          </a:p>
        </p:txBody>
      </p:sp>
      <p:grpSp>
        <p:nvGrpSpPr>
          <p:cNvPr id="3" name="Grupo 2"/>
          <p:cNvGrpSpPr/>
          <p:nvPr/>
        </p:nvGrpSpPr>
        <p:grpSpPr>
          <a:xfrm>
            <a:off x="1032596" y="2540480"/>
            <a:ext cx="10031955" cy="2760728"/>
            <a:chOff x="946876" y="2225307"/>
            <a:chExt cx="10031955" cy="2760728"/>
          </a:xfrm>
        </p:grpSpPr>
        <p:grpSp>
          <p:nvGrpSpPr>
            <p:cNvPr id="2" name="Grupo 1"/>
            <p:cNvGrpSpPr/>
            <p:nvPr/>
          </p:nvGrpSpPr>
          <p:grpSpPr>
            <a:xfrm>
              <a:off x="946876" y="2225307"/>
              <a:ext cx="10031955" cy="2760728"/>
              <a:chOff x="946876" y="2225307"/>
              <a:chExt cx="10031955" cy="2760728"/>
            </a:xfrm>
          </p:grpSpPr>
          <p:sp>
            <p:nvSpPr>
              <p:cNvPr id="61" name="Rectángulo redondeado 60"/>
              <p:cNvSpPr/>
              <p:nvPr/>
            </p:nvSpPr>
            <p:spPr>
              <a:xfrm>
                <a:off x="983432" y="3236367"/>
                <a:ext cx="1508505" cy="169778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3342391" y="3577307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A</a:t>
                </a:r>
                <a:endParaRPr lang="es-ES" dirty="0"/>
              </a:p>
            </p:txBody>
          </p:sp>
          <p:sp>
            <p:nvSpPr>
              <p:cNvPr id="12" name="Rectángulo 11"/>
              <p:cNvSpPr/>
              <p:nvPr/>
            </p:nvSpPr>
            <p:spPr>
              <a:xfrm>
                <a:off x="3339608" y="4341608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s-ES" dirty="0"/>
              </a:p>
            </p:txBody>
          </p:sp>
          <p:sp>
            <p:nvSpPr>
              <p:cNvPr id="13" name="Rectángulo 12"/>
              <p:cNvSpPr/>
              <p:nvPr/>
            </p:nvSpPr>
            <p:spPr>
              <a:xfrm>
                <a:off x="4557251" y="4616703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A</a:t>
                </a:r>
                <a:endParaRPr lang="es-ES" dirty="0"/>
              </a:p>
            </p:txBody>
          </p:sp>
          <p:sp>
            <p:nvSpPr>
              <p:cNvPr id="14" name="Rectángulo 13"/>
              <p:cNvSpPr/>
              <p:nvPr/>
            </p:nvSpPr>
            <p:spPr>
              <a:xfrm>
                <a:off x="4557251" y="4167992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s-ES" dirty="0"/>
              </a:p>
            </p:txBody>
          </p:sp>
          <p:sp>
            <p:nvSpPr>
              <p:cNvPr id="9" name="Elipse 8"/>
              <p:cNvSpPr/>
              <p:nvPr/>
            </p:nvSpPr>
            <p:spPr>
              <a:xfrm>
                <a:off x="2974482" y="4012110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Elipse 15"/>
              <p:cNvSpPr/>
              <p:nvPr/>
            </p:nvSpPr>
            <p:spPr>
              <a:xfrm>
                <a:off x="3788080" y="3704153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3788080" y="4314945"/>
                <a:ext cx="288032" cy="28803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4557251" y="3779656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A</a:t>
                </a:r>
                <a:endParaRPr lang="es-ES" dirty="0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4557251" y="3317991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B</a:t>
                </a:r>
                <a:endParaRPr lang="es-ES" dirty="0"/>
              </a:p>
            </p:txBody>
          </p:sp>
          <p:cxnSp>
            <p:nvCxnSpPr>
              <p:cNvPr id="11" name="Conector recto de flecha 10"/>
              <p:cNvCxnSpPr>
                <a:stCxn id="9" idx="7"/>
                <a:endCxn id="16" idx="2"/>
              </p:cNvCxnSpPr>
              <p:nvPr/>
            </p:nvCxnSpPr>
            <p:spPr>
              <a:xfrm flipV="1">
                <a:off x="3220333" y="3848169"/>
                <a:ext cx="567747" cy="206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de flecha 21"/>
              <p:cNvCxnSpPr>
                <a:stCxn id="9" idx="5"/>
                <a:endCxn id="17" idx="2"/>
              </p:cNvCxnSpPr>
              <p:nvPr/>
            </p:nvCxnSpPr>
            <p:spPr>
              <a:xfrm>
                <a:off x="3220333" y="4257961"/>
                <a:ext cx="567747" cy="201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de flecha 24"/>
              <p:cNvCxnSpPr>
                <a:stCxn id="17" idx="7"/>
                <a:endCxn id="14" idx="1"/>
              </p:cNvCxnSpPr>
              <p:nvPr/>
            </p:nvCxnSpPr>
            <p:spPr>
              <a:xfrm flipV="1">
                <a:off x="4033931" y="4352658"/>
                <a:ext cx="523320" cy="44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de flecha 25"/>
              <p:cNvCxnSpPr>
                <a:stCxn id="17" idx="5"/>
                <a:endCxn id="13" idx="1"/>
              </p:cNvCxnSpPr>
              <p:nvPr/>
            </p:nvCxnSpPr>
            <p:spPr>
              <a:xfrm>
                <a:off x="4033931" y="4560796"/>
                <a:ext cx="523320" cy="2405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stCxn id="16" idx="7"/>
                <a:endCxn id="19" idx="1"/>
              </p:cNvCxnSpPr>
              <p:nvPr/>
            </p:nvCxnSpPr>
            <p:spPr>
              <a:xfrm flipV="1">
                <a:off x="4033931" y="3502657"/>
                <a:ext cx="523320" cy="2436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de flecha 32"/>
              <p:cNvCxnSpPr>
                <a:stCxn id="16" idx="5"/>
                <a:endCxn id="18" idx="1"/>
              </p:cNvCxnSpPr>
              <p:nvPr/>
            </p:nvCxnSpPr>
            <p:spPr>
              <a:xfrm>
                <a:off x="4033931" y="3950004"/>
                <a:ext cx="523320" cy="14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ángulo 63"/>
              <p:cNvSpPr/>
              <p:nvPr/>
            </p:nvSpPr>
            <p:spPr>
              <a:xfrm>
                <a:off x="5102828" y="3288249"/>
                <a:ext cx="2482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P(A n B) = PA * </a:t>
                </a:r>
                <a:r>
                  <a:rPr lang="es-ES" dirty="0"/>
                  <a:t>P(B/A)</a:t>
                </a:r>
              </a:p>
            </p:txBody>
          </p:sp>
          <p:sp>
            <p:nvSpPr>
              <p:cNvPr id="65" name="Rectángulo 64"/>
              <p:cNvSpPr/>
              <p:nvPr/>
            </p:nvSpPr>
            <p:spPr>
              <a:xfrm>
                <a:off x="5109208" y="3738881"/>
                <a:ext cx="24696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P(A n A) = PA * P(A/A</a:t>
                </a:r>
                <a:r>
                  <a:rPr lang="es-ES" dirty="0"/>
                  <a:t>)</a:t>
                </a:r>
              </a:p>
            </p:txBody>
          </p:sp>
          <p:sp>
            <p:nvSpPr>
              <p:cNvPr id="66" name="Rectángulo 65"/>
              <p:cNvSpPr/>
              <p:nvPr/>
            </p:nvSpPr>
            <p:spPr>
              <a:xfrm>
                <a:off x="5087888" y="4181196"/>
                <a:ext cx="25250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P(B n B) = PB * P(B/B)</a:t>
                </a:r>
                <a:endParaRPr lang="es-ES" dirty="0"/>
              </a:p>
            </p:txBody>
          </p:sp>
          <p:sp>
            <p:nvSpPr>
              <p:cNvPr id="67" name="Rectángulo 66"/>
              <p:cNvSpPr/>
              <p:nvPr/>
            </p:nvSpPr>
            <p:spPr>
              <a:xfrm>
                <a:off x="5087888" y="4602977"/>
                <a:ext cx="2512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P(B n A) = PB * P(A/B)</a:t>
                </a:r>
                <a:endParaRPr lang="es-ES" dirty="0"/>
              </a:p>
            </p:txBody>
          </p:sp>
          <p:sp>
            <p:nvSpPr>
              <p:cNvPr id="68" name="Rectángulo 67"/>
              <p:cNvSpPr/>
              <p:nvPr/>
            </p:nvSpPr>
            <p:spPr>
              <a:xfrm>
                <a:off x="2735220" y="3014143"/>
                <a:ext cx="7665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1100" dirty="0" smtClean="0"/>
                  <a:t>EVENTO</a:t>
                </a:r>
              </a:p>
              <a:p>
                <a:pPr algn="ctr"/>
                <a:r>
                  <a:rPr lang="es-ES" sz="1100" dirty="0"/>
                  <a:t>1</a:t>
                </a:r>
              </a:p>
            </p:txBody>
          </p:sp>
          <p:sp>
            <p:nvSpPr>
              <p:cNvPr id="69" name="Rectángulo 68"/>
              <p:cNvSpPr/>
              <p:nvPr/>
            </p:nvSpPr>
            <p:spPr>
              <a:xfrm>
                <a:off x="3548818" y="3014142"/>
                <a:ext cx="76655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1100" dirty="0" smtClean="0"/>
                  <a:t>EVENTO</a:t>
                </a:r>
              </a:p>
              <a:p>
                <a:pPr algn="ctr"/>
                <a:r>
                  <a:rPr lang="es-ES" sz="1100" dirty="0" smtClean="0"/>
                  <a:t>2</a:t>
                </a:r>
                <a:endParaRPr lang="es-ES" sz="1100" dirty="0"/>
              </a:p>
            </p:txBody>
          </p:sp>
          <p:sp>
            <p:nvSpPr>
              <p:cNvPr id="81" name="Rectángulo 80"/>
              <p:cNvSpPr/>
              <p:nvPr/>
            </p:nvSpPr>
            <p:spPr>
              <a:xfrm>
                <a:off x="7896200" y="3260364"/>
                <a:ext cx="2469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P(B/A) = P(A n B) /</a:t>
                </a:r>
                <a:r>
                  <a:rPr lang="es-ES" dirty="0"/>
                  <a:t> PA</a:t>
                </a:r>
              </a:p>
            </p:txBody>
          </p:sp>
          <p:sp>
            <p:nvSpPr>
              <p:cNvPr id="82" name="Rectángulo 81"/>
              <p:cNvSpPr/>
              <p:nvPr/>
            </p:nvSpPr>
            <p:spPr>
              <a:xfrm>
                <a:off x="5087888" y="2232429"/>
                <a:ext cx="237954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dirty="0" smtClean="0"/>
                  <a:t>P. De Intersección o P. Conjuntas</a:t>
                </a:r>
              </a:p>
              <a:p>
                <a:pPr algn="ctr"/>
                <a:r>
                  <a:rPr lang="es-ES" dirty="0" smtClean="0"/>
                  <a:t> (que se dé A y B)</a:t>
                </a:r>
                <a:endParaRPr lang="es-ES" dirty="0"/>
              </a:p>
            </p:txBody>
          </p:sp>
          <p:sp>
            <p:nvSpPr>
              <p:cNvPr id="83" name="Rectángulo 82"/>
              <p:cNvSpPr/>
              <p:nvPr/>
            </p:nvSpPr>
            <p:spPr>
              <a:xfrm>
                <a:off x="7824192" y="2225307"/>
                <a:ext cx="315463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dirty="0" smtClean="0"/>
                  <a:t>P. Condicionales (de que se dé un resultado dado, siendo que previamente se dio otro) </a:t>
                </a:r>
                <a:endParaRPr lang="es-ES" dirty="0"/>
              </a:p>
            </p:txBody>
          </p:sp>
          <p:sp>
            <p:nvSpPr>
              <p:cNvPr id="84" name="Rectángulo 83"/>
              <p:cNvSpPr/>
              <p:nvPr/>
            </p:nvSpPr>
            <p:spPr>
              <a:xfrm>
                <a:off x="7896200" y="3687323"/>
                <a:ext cx="2456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P(A/A) = P(A n A) / </a:t>
                </a:r>
                <a:r>
                  <a:rPr lang="es-ES" dirty="0"/>
                  <a:t>PA</a:t>
                </a:r>
              </a:p>
            </p:txBody>
          </p:sp>
          <p:sp>
            <p:nvSpPr>
              <p:cNvPr id="85" name="Rectángulo 84"/>
              <p:cNvSpPr/>
              <p:nvPr/>
            </p:nvSpPr>
            <p:spPr>
              <a:xfrm>
                <a:off x="7911019" y="4172593"/>
                <a:ext cx="24994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P(B/B) = P(B n B) / </a:t>
                </a:r>
                <a:r>
                  <a:rPr lang="es-ES" dirty="0"/>
                  <a:t>PB</a:t>
                </a:r>
              </a:p>
            </p:txBody>
          </p:sp>
          <p:sp>
            <p:nvSpPr>
              <p:cNvPr id="86" name="Rectángulo 85"/>
              <p:cNvSpPr/>
              <p:nvPr/>
            </p:nvSpPr>
            <p:spPr>
              <a:xfrm>
                <a:off x="7911019" y="4591416"/>
                <a:ext cx="24866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dirty="0" smtClean="0"/>
                  <a:t>P(A/B) = P(B n A) / </a:t>
                </a:r>
                <a:r>
                  <a:rPr lang="es-ES" dirty="0"/>
                  <a:t>PB</a:t>
                </a:r>
              </a:p>
            </p:txBody>
          </p:sp>
          <p:sp>
            <p:nvSpPr>
              <p:cNvPr id="44" name="Rectángulo 43"/>
              <p:cNvSpPr/>
              <p:nvPr/>
            </p:nvSpPr>
            <p:spPr>
              <a:xfrm>
                <a:off x="2718077" y="2403018"/>
                <a:ext cx="158161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100" dirty="0" smtClean="0"/>
                  <a:t>EVENTOS DEPENDIENTES</a:t>
                </a:r>
                <a:endParaRPr lang="es-ES" sz="1100" dirty="0"/>
              </a:p>
            </p:txBody>
          </p:sp>
          <p:sp>
            <p:nvSpPr>
              <p:cNvPr id="45" name="Rectángulo 44"/>
              <p:cNvSpPr/>
              <p:nvPr/>
            </p:nvSpPr>
            <p:spPr>
              <a:xfrm>
                <a:off x="946876" y="2738353"/>
                <a:ext cx="1581616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1100" dirty="0" smtClean="0"/>
                  <a:t>BOLSA DE MUETRAS</a:t>
                </a:r>
                <a:endParaRPr lang="es-ES" sz="1100" dirty="0"/>
              </a:p>
            </p:txBody>
          </p:sp>
        </p:grpSp>
        <p:sp>
          <p:nvSpPr>
            <p:cNvPr id="70" name="Rectángulo 69"/>
            <p:cNvSpPr/>
            <p:nvPr/>
          </p:nvSpPr>
          <p:spPr>
            <a:xfrm>
              <a:off x="1254813" y="3392227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71" name="Rectángulo 70"/>
            <p:cNvSpPr/>
            <p:nvPr/>
          </p:nvSpPr>
          <p:spPr>
            <a:xfrm>
              <a:off x="1264953" y="4279882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B</a:t>
              </a:r>
              <a:endParaRPr lang="es-ES" dirty="0"/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1601898" y="3391847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73" name="Rectángulo 72"/>
            <p:cNvSpPr/>
            <p:nvPr/>
          </p:nvSpPr>
          <p:spPr>
            <a:xfrm>
              <a:off x="1882751" y="428641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B</a:t>
              </a:r>
              <a:endParaRPr lang="es-ES" dirty="0"/>
            </a:p>
          </p:txBody>
        </p:sp>
        <p:sp>
          <p:nvSpPr>
            <p:cNvPr id="87" name="Rectángulo 86"/>
            <p:cNvSpPr/>
            <p:nvPr/>
          </p:nvSpPr>
          <p:spPr>
            <a:xfrm>
              <a:off x="1905229" y="3406165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88" name="Rectángulo 87"/>
            <p:cNvSpPr/>
            <p:nvPr/>
          </p:nvSpPr>
          <p:spPr>
            <a:xfrm>
              <a:off x="1254813" y="3704153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89" name="Rectángulo 88"/>
            <p:cNvSpPr/>
            <p:nvPr/>
          </p:nvSpPr>
          <p:spPr>
            <a:xfrm>
              <a:off x="1601898" y="3703773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90" name="Rectángulo 89"/>
            <p:cNvSpPr/>
            <p:nvPr/>
          </p:nvSpPr>
          <p:spPr>
            <a:xfrm>
              <a:off x="1905229" y="3718091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A</a:t>
              </a:r>
              <a:endParaRPr lang="es-ES" dirty="0"/>
            </a:p>
          </p:txBody>
        </p:sp>
        <p:sp>
          <p:nvSpPr>
            <p:cNvPr id="97" name="Rectángulo 96"/>
            <p:cNvSpPr/>
            <p:nvPr/>
          </p:nvSpPr>
          <p:spPr>
            <a:xfrm>
              <a:off x="1589650" y="411606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B</a:t>
              </a:r>
              <a:endParaRPr lang="es-ES" dirty="0"/>
            </a:p>
          </p:txBody>
        </p:sp>
        <p:sp>
          <p:nvSpPr>
            <p:cNvPr id="98" name="Rectángulo 97"/>
            <p:cNvSpPr/>
            <p:nvPr/>
          </p:nvSpPr>
          <p:spPr>
            <a:xfrm>
              <a:off x="1582328" y="4464548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 smtClean="0"/>
                <a:t>B</a:t>
              </a:r>
              <a:endParaRPr lang="es-ES" dirty="0"/>
            </a:p>
          </p:txBody>
        </p:sp>
      </p:grp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615281" y="836712"/>
            <a:ext cx="88931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PROBABILIDAD CONDICIONAL Y CONJUNTA </a:t>
            </a:r>
            <a:r>
              <a:rPr lang="es-ES" altLang="es-AR" sz="1800" b="1" dirty="0" smtClean="0">
                <a:solidFill>
                  <a:srgbClr val="FF0000"/>
                </a:solidFill>
                <a:latin typeface="+mn-lt"/>
              </a:rPr>
              <a:t>(dependientes)</a:t>
            </a:r>
            <a:endParaRPr lang="es-ES" altLang="es-AR" sz="1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7670959" y="4519943"/>
            <a:ext cx="310961" cy="31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 53"/>
          <p:cNvSpPr/>
          <p:nvPr/>
        </p:nvSpPr>
        <p:spPr>
          <a:xfrm>
            <a:off x="1058604" y="5517232"/>
            <a:ext cx="9861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Pregunta difícil: </a:t>
            </a:r>
          </a:p>
          <a:p>
            <a:r>
              <a:rPr lang="es-ES" dirty="0" smtClean="0">
                <a:solidFill>
                  <a:srgbClr val="FF0000"/>
                </a:solidFill>
              </a:rPr>
              <a:t>Si la ultima pieza sacada fue B ¿cuál es la probabilidad de que la pieza anterior haya sido A?..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50" name="Flecha derecha 49"/>
          <p:cNvSpPr/>
          <p:nvPr/>
        </p:nvSpPr>
        <p:spPr>
          <a:xfrm>
            <a:off x="7664578" y="3638393"/>
            <a:ext cx="310961" cy="31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 derecha 50"/>
          <p:cNvSpPr/>
          <p:nvPr/>
        </p:nvSpPr>
        <p:spPr>
          <a:xfrm>
            <a:off x="7664578" y="4070430"/>
            <a:ext cx="310961" cy="31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Flecha derecha 51"/>
          <p:cNvSpPr/>
          <p:nvPr/>
        </p:nvSpPr>
        <p:spPr>
          <a:xfrm>
            <a:off x="7685778" y="4945036"/>
            <a:ext cx="310961" cy="315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0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87CEB5-1211-4C90-A3F5-33BC6A350F09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s-ES" altLang="es-AR" sz="1400"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93309" y="1519414"/>
            <a:ext cx="10405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Otro ejemplo:  Los proveedores A y B, brindan el 65% y 35% de un insumo. A y B brindan una calidad BUENA(</a:t>
            </a:r>
            <a:r>
              <a:rPr lang="es-ES" dirty="0" err="1" smtClean="0"/>
              <a:t>Good</a:t>
            </a:r>
            <a:r>
              <a:rPr lang="es-ES" dirty="0" smtClean="0"/>
              <a:t>) del 98% y 95%. Por consiguiente brindan una calidad MALA (</a:t>
            </a:r>
            <a:r>
              <a:rPr lang="es-ES" dirty="0" err="1" smtClean="0"/>
              <a:t>Bad</a:t>
            </a:r>
            <a:r>
              <a:rPr lang="es-ES" dirty="0" smtClean="0"/>
              <a:t>) del 2% y 5%. </a:t>
            </a:r>
            <a:endParaRPr lang="es-ES" dirty="0"/>
          </a:p>
        </p:txBody>
      </p:sp>
      <p:sp>
        <p:nvSpPr>
          <p:cNvPr id="48" name="Rectangle 2"/>
          <p:cNvSpPr>
            <a:spLocks noChangeArrowheads="1"/>
          </p:cNvSpPr>
          <p:nvPr/>
        </p:nvSpPr>
        <p:spPr bwMode="auto">
          <a:xfrm>
            <a:off x="1615281" y="664240"/>
            <a:ext cx="889317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PROBABILIDAD CONDICIONAL Y CONJUNTA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1600" b="1" dirty="0" smtClean="0">
                <a:solidFill>
                  <a:srgbClr val="FF0000"/>
                </a:solidFill>
                <a:latin typeface="+mn-lt"/>
              </a:rPr>
              <a:t>(independientes)</a:t>
            </a:r>
            <a:endParaRPr lang="es-ES" altLang="es-AR" sz="3600" b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055440" y="2374552"/>
            <a:ext cx="9865096" cy="3956935"/>
            <a:chOff x="1055440" y="2537631"/>
            <a:chExt cx="9865096" cy="395693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t="18652"/>
            <a:stretch/>
          </p:blipFill>
          <p:spPr>
            <a:xfrm>
              <a:off x="1055440" y="3140968"/>
              <a:ext cx="6391275" cy="2719709"/>
            </a:xfrm>
            <a:prstGeom prst="rect">
              <a:avLst/>
            </a:prstGeom>
          </p:spPr>
        </p:pic>
        <p:sp>
          <p:nvSpPr>
            <p:cNvPr id="49" name="Rectángulo 48"/>
            <p:cNvSpPr/>
            <p:nvPr/>
          </p:nvSpPr>
          <p:spPr>
            <a:xfrm>
              <a:off x="1382503" y="2809411"/>
              <a:ext cx="11521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 smtClean="0"/>
                <a:t>EVENTO 1</a:t>
              </a:r>
              <a:endParaRPr lang="es-ES" sz="1100" b="1" dirty="0"/>
            </a:p>
          </p:txBody>
        </p:sp>
        <p:sp>
          <p:nvSpPr>
            <p:cNvPr id="51" name="Rectángulo 50"/>
            <p:cNvSpPr/>
            <p:nvPr/>
          </p:nvSpPr>
          <p:spPr>
            <a:xfrm>
              <a:off x="1236880" y="2537631"/>
              <a:ext cx="338437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 smtClean="0"/>
                <a:t>EVENTOS DEPENDIENTES</a:t>
              </a:r>
              <a:endParaRPr lang="es-ES" sz="1100" b="1" dirty="0"/>
            </a:p>
          </p:txBody>
        </p:sp>
        <p:sp>
          <p:nvSpPr>
            <p:cNvPr id="52" name="Rectángulo 51"/>
            <p:cNvSpPr/>
            <p:nvPr/>
          </p:nvSpPr>
          <p:spPr>
            <a:xfrm>
              <a:off x="3001263" y="2798381"/>
              <a:ext cx="115212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 smtClean="0"/>
                <a:t>EVENTO 1</a:t>
              </a:r>
              <a:endParaRPr lang="es-ES" sz="1100" b="1" dirty="0"/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4620023" y="2700374"/>
              <a:ext cx="282669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 smtClean="0"/>
                <a:t>P. INTERSDECCIÓN O CONJUNTAS</a:t>
              </a:r>
              <a:endParaRPr lang="es-ES" sz="1100" b="1" dirty="0"/>
            </a:p>
          </p:txBody>
        </p:sp>
        <p:sp>
          <p:nvSpPr>
            <p:cNvPr id="54" name="Rectángulo 53"/>
            <p:cNvSpPr/>
            <p:nvPr/>
          </p:nvSpPr>
          <p:spPr>
            <a:xfrm>
              <a:off x="8311136" y="2703113"/>
              <a:ext cx="165618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b="1" dirty="0" smtClean="0"/>
                <a:t>P. CONDICIONALES</a:t>
              </a:r>
              <a:endParaRPr lang="es-ES" sz="1100" b="1" dirty="0"/>
            </a:p>
          </p:txBody>
        </p:sp>
        <p:sp>
          <p:nvSpPr>
            <p:cNvPr id="55" name="Flecha derecha 54"/>
            <p:cNvSpPr/>
            <p:nvPr/>
          </p:nvSpPr>
          <p:spPr>
            <a:xfrm>
              <a:off x="7680175" y="4570113"/>
              <a:ext cx="310961" cy="3155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 55"/>
            <p:cNvSpPr/>
            <p:nvPr/>
          </p:nvSpPr>
          <p:spPr>
            <a:xfrm>
              <a:off x="5096126" y="3356992"/>
              <a:ext cx="21602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smtClean="0"/>
                <a:t>n</a:t>
              </a:r>
              <a:endParaRPr lang="es-ES" sz="1100" dirty="0"/>
            </a:p>
          </p:txBody>
        </p:sp>
        <p:sp>
          <p:nvSpPr>
            <p:cNvPr id="57" name="Rectángulo 56"/>
            <p:cNvSpPr/>
            <p:nvPr/>
          </p:nvSpPr>
          <p:spPr>
            <a:xfrm>
              <a:off x="5118706" y="4288700"/>
              <a:ext cx="21602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smtClean="0"/>
                <a:t>n</a:t>
              </a:r>
              <a:endParaRPr lang="es-ES" sz="1100" dirty="0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5110468" y="4588940"/>
              <a:ext cx="21602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smtClean="0"/>
                <a:t>n</a:t>
              </a:r>
              <a:endParaRPr lang="es-ES" sz="1100" dirty="0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5120840" y="5543654"/>
              <a:ext cx="21602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 smtClean="0"/>
                <a:t>n</a:t>
              </a:r>
              <a:endParaRPr lang="es-ES" sz="1100" dirty="0"/>
            </a:p>
          </p:txBody>
        </p:sp>
        <p:sp>
          <p:nvSpPr>
            <p:cNvPr id="60" name="Rectángulo 59"/>
            <p:cNvSpPr/>
            <p:nvPr/>
          </p:nvSpPr>
          <p:spPr>
            <a:xfrm>
              <a:off x="8112345" y="3310222"/>
              <a:ext cx="20537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P(G/A1) = P(A1 n G) /</a:t>
              </a:r>
              <a:r>
                <a:rPr lang="es-ES" sz="1400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 </a:t>
              </a:r>
              <a:r>
                <a:rPr lang="es-ES" sz="1400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PA1</a:t>
              </a:r>
              <a:endParaRPr lang="es-ES" sz="1400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62" name="Rectángulo 61"/>
            <p:cNvSpPr/>
            <p:nvPr/>
          </p:nvSpPr>
          <p:spPr>
            <a:xfrm>
              <a:off x="8132295" y="4257378"/>
              <a:ext cx="20120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P(B/A1) = P(A1 n B) / PA1</a:t>
              </a:r>
              <a:endParaRPr lang="es-ES" sz="1400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5" name="Rectángulo 74"/>
            <p:cNvSpPr/>
            <p:nvPr/>
          </p:nvSpPr>
          <p:spPr>
            <a:xfrm>
              <a:off x="8112345" y="4627326"/>
              <a:ext cx="20537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P(G/A2) = P(A2 n G) /</a:t>
              </a:r>
              <a:r>
                <a:rPr lang="es-ES" sz="1400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 </a:t>
              </a:r>
              <a:r>
                <a:rPr lang="es-ES" sz="1400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PA2</a:t>
              </a:r>
              <a:endParaRPr lang="es-ES" sz="1400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6" name="Rectángulo 75"/>
            <p:cNvSpPr/>
            <p:nvPr/>
          </p:nvSpPr>
          <p:spPr>
            <a:xfrm>
              <a:off x="8132295" y="5534609"/>
              <a:ext cx="20120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400" dirty="0" smtClean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P(B/A2) = P(A2 n B) / PA2</a:t>
              </a:r>
              <a:endParaRPr lang="es-ES" sz="1400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7" name="Rectángulo 76"/>
            <p:cNvSpPr/>
            <p:nvPr/>
          </p:nvSpPr>
          <p:spPr>
            <a:xfrm>
              <a:off x="1058604" y="5879013"/>
              <a:ext cx="9861932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 smtClean="0">
                  <a:solidFill>
                    <a:srgbClr val="FF0000"/>
                  </a:solidFill>
                </a:rPr>
                <a:t>Pregunta difícil: </a:t>
              </a:r>
            </a:p>
            <a:p>
              <a:r>
                <a:rPr lang="es-ES" sz="1600" dirty="0" smtClean="0">
                  <a:solidFill>
                    <a:srgbClr val="FF0000"/>
                  </a:solidFill>
                </a:rPr>
                <a:t>Si encuentro una pieza MALA(</a:t>
              </a:r>
              <a:r>
                <a:rPr lang="es-ES" sz="1600" dirty="0" err="1" smtClean="0">
                  <a:solidFill>
                    <a:srgbClr val="FF0000"/>
                  </a:solidFill>
                </a:rPr>
                <a:t>Bad</a:t>
              </a:r>
              <a:r>
                <a:rPr lang="es-ES" sz="1600" dirty="0" smtClean="0">
                  <a:solidFill>
                    <a:srgbClr val="FF0000"/>
                  </a:solidFill>
                </a:rPr>
                <a:t>) ¿cuál es la probabilidad de que la pieza sea del proveedor A1?..</a:t>
              </a:r>
              <a:endParaRPr lang="es-ES" sz="1600" dirty="0">
                <a:solidFill>
                  <a:srgbClr val="FF0000"/>
                </a:solidFill>
              </a:endParaRPr>
            </a:p>
          </p:txBody>
        </p:sp>
        <p:sp>
          <p:nvSpPr>
            <p:cNvPr id="24" name="Flecha derecha 23"/>
            <p:cNvSpPr/>
            <p:nvPr/>
          </p:nvSpPr>
          <p:spPr>
            <a:xfrm>
              <a:off x="7680176" y="3330017"/>
              <a:ext cx="310961" cy="3155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Flecha derecha 24"/>
            <p:cNvSpPr/>
            <p:nvPr/>
          </p:nvSpPr>
          <p:spPr>
            <a:xfrm>
              <a:off x="7670959" y="5406523"/>
              <a:ext cx="310961" cy="3155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Flecha derecha 25"/>
            <p:cNvSpPr/>
            <p:nvPr/>
          </p:nvSpPr>
          <p:spPr>
            <a:xfrm>
              <a:off x="7680176" y="4234750"/>
              <a:ext cx="310961" cy="3155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3" name="Título 1"/>
          <p:cNvSpPr txBox="1">
            <a:spLocks/>
          </p:cNvSpPr>
          <p:nvPr/>
        </p:nvSpPr>
        <p:spPr bwMode="auto">
          <a:xfrm>
            <a:off x="838200" y="200061"/>
            <a:ext cx="10515600" cy="5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/>
              <a:t>TEOREMA DE BAYES </a:t>
            </a:r>
            <a:r>
              <a:rPr lang="es-ES" sz="2400" dirty="0" smtClean="0"/>
              <a:t>| ÁRBOLES, PROB. CONDICIONAL Y CONJUNTA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434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DA93B56-335F-46A9-84D8-295A93CE0967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s-ES" altLang="es-AR" sz="1400">
              <a:latin typeface="+mn-lt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1649412" y="808548"/>
            <a:ext cx="8893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DEMOSTRACIÓN TEOREMA DE BAYES</a:t>
            </a:r>
            <a:endParaRPr lang="es-ES" altLang="es-AR" sz="36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968" y="1755076"/>
            <a:ext cx="2019300" cy="58102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870480" y="1772816"/>
            <a:ext cx="7097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-Roman"/>
              </a:rPr>
              <a:t>A partir de la </a:t>
            </a:r>
            <a:r>
              <a:rPr lang="es-ES" dirty="0" smtClean="0">
                <a:latin typeface="Times-Roman"/>
              </a:rPr>
              <a:t>definición </a:t>
            </a:r>
            <a:r>
              <a:rPr lang="es-ES" dirty="0">
                <a:latin typeface="Times-Roman"/>
              </a:rPr>
              <a:t>de </a:t>
            </a:r>
            <a:r>
              <a:rPr lang="es-ES" dirty="0" smtClean="0">
                <a:latin typeface="Times-Roman"/>
              </a:rPr>
              <a:t>probabilidad condicional (Ej. </a:t>
            </a:r>
            <a:r>
              <a:rPr lang="es-ES" dirty="0" err="1">
                <a:latin typeface="Adobe Devanagari" panose="02040503050201020203" pitchFamily="18" charset="0"/>
                <a:cs typeface="Adobe Devanagari" panose="02040503050201020203" pitchFamily="18" charset="0"/>
              </a:rPr>
              <a:t>Ej</a:t>
            </a:r>
            <a:r>
              <a:rPr lang="es-ES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: P(B/A1) = P(A1 n B) / </a:t>
            </a:r>
            <a:r>
              <a:rPr lang="es-ES" dirty="0" smtClean="0">
                <a:latin typeface="Adobe Devanagari" panose="02040503050201020203" pitchFamily="18" charset="0"/>
                <a:cs typeface="Adobe Devanagari" panose="02040503050201020203" pitchFamily="18" charset="0"/>
              </a:rPr>
              <a:t>PA1)</a:t>
            </a:r>
            <a:r>
              <a:rPr lang="es-ES" dirty="0" smtClean="0">
                <a:latin typeface="Times-Roman"/>
              </a:rPr>
              <a:t>, podemos deducir como calcular la P(A1/B):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838200" y="2339588"/>
            <a:ext cx="5814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latin typeface="Times-Roman"/>
              </a:rPr>
              <a:t>Luego observando el </a:t>
            </a:r>
            <a:r>
              <a:rPr lang="es-ES" dirty="0">
                <a:latin typeface="Times-Roman"/>
              </a:rPr>
              <a:t>árbol de probabilidad vemos </a:t>
            </a:r>
            <a:r>
              <a:rPr lang="es-ES" dirty="0" smtClean="0">
                <a:latin typeface="Times-Roman"/>
              </a:rPr>
              <a:t>que: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968" y="2420888"/>
            <a:ext cx="2400300" cy="39052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70480" y="4823071"/>
            <a:ext cx="60366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-Roman"/>
              </a:rPr>
              <a:t>Para obtener </a:t>
            </a:r>
            <a:r>
              <a:rPr lang="es-ES" i="1" dirty="0">
                <a:latin typeface="Times-Italic"/>
              </a:rPr>
              <a:t>P</a:t>
            </a:r>
            <a:r>
              <a:rPr lang="es-ES" dirty="0">
                <a:latin typeface="Times-Roman"/>
              </a:rPr>
              <a:t>(</a:t>
            </a:r>
            <a:r>
              <a:rPr lang="es-ES" i="1" dirty="0">
                <a:latin typeface="Times-Italic"/>
              </a:rPr>
              <a:t>B</a:t>
            </a:r>
            <a:r>
              <a:rPr lang="es-ES" dirty="0">
                <a:latin typeface="Times-Roman"/>
              </a:rPr>
              <a:t>), observamos que el evento </a:t>
            </a:r>
            <a:r>
              <a:rPr lang="es-ES" i="1" dirty="0">
                <a:latin typeface="Times-Italic"/>
              </a:rPr>
              <a:t>B </a:t>
            </a:r>
            <a:r>
              <a:rPr lang="es-ES" dirty="0">
                <a:latin typeface="Times-Roman"/>
              </a:rPr>
              <a:t>puede ocurrir sólo de dos </a:t>
            </a:r>
            <a:r>
              <a:rPr lang="es-ES" dirty="0" smtClean="0">
                <a:latin typeface="Times-Roman"/>
              </a:rPr>
              <a:t>maneras: </a:t>
            </a:r>
            <a:r>
              <a:rPr lang="es-ES" i="1" dirty="0" smtClean="0">
                <a:latin typeface="Times-Italic"/>
              </a:rPr>
              <a:t>P</a:t>
            </a:r>
            <a:r>
              <a:rPr lang="es-ES" dirty="0" smtClean="0">
                <a:latin typeface="Times-Roman"/>
              </a:rPr>
              <a:t>(</a:t>
            </a:r>
            <a:r>
              <a:rPr lang="es-ES" i="1" dirty="0" smtClean="0">
                <a:latin typeface="Times-Italic"/>
              </a:rPr>
              <a:t>A</a:t>
            </a:r>
            <a:r>
              <a:rPr lang="es-ES" sz="800" dirty="0" smtClean="0">
                <a:latin typeface="Times-Roman"/>
              </a:rPr>
              <a:t>1 </a:t>
            </a:r>
            <a:r>
              <a:rPr lang="es-ES" dirty="0" smtClean="0">
                <a:latin typeface="Times-Roman"/>
              </a:rPr>
              <a:t>n</a:t>
            </a:r>
            <a:r>
              <a:rPr lang="es-ES" dirty="0" smtClean="0">
                <a:latin typeface="Optr2k"/>
              </a:rPr>
              <a:t> </a:t>
            </a:r>
            <a:r>
              <a:rPr lang="es-ES" i="1" dirty="0">
                <a:latin typeface="Times-Italic"/>
              </a:rPr>
              <a:t>B</a:t>
            </a:r>
            <a:r>
              <a:rPr lang="es-ES" dirty="0">
                <a:latin typeface="Times-Roman"/>
              </a:rPr>
              <a:t>) y </a:t>
            </a:r>
            <a:r>
              <a:rPr lang="es-ES" i="1" dirty="0">
                <a:latin typeface="Times-Italic"/>
              </a:rPr>
              <a:t>P</a:t>
            </a:r>
            <a:r>
              <a:rPr lang="es-ES" dirty="0">
                <a:latin typeface="Times-Roman"/>
              </a:rPr>
              <a:t>(</a:t>
            </a:r>
            <a:r>
              <a:rPr lang="es-ES" i="1" dirty="0">
                <a:latin typeface="Times-Italic"/>
              </a:rPr>
              <a:t>A</a:t>
            </a:r>
            <a:r>
              <a:rPr lang="es-ES" sz="800" dirty="0">
                <a:latin typeface="Times-Roman"/>
              </a:rPr>
              <a:t>2 </a:t>
            </a:r>
            <a:r>
              <a:rPr lang="es-ES" sz="800" dirty="0" smtClean="0">
                <a:latin typeface="Times-Roman"/>
              </a:rPr>
              <a:t> </a:t>
            </a:r>
            <a:r>
              <a:rPr lang="es-ES" dirty="0" smtClean="0">
                <a:latin typeface="Times-Roman"/>
              </a:rPr>
              <a:t>n</a:t>
            </a:r>
            <a:r>
              <a:rPr lang="es-ES" dirty="0" smtClean="0">
                <a:latin typeface="Optr2k"/>
              </a:rPr>
              <a:t> </a:t>
            </a:r>
            <a:r>
              <a:rPr lang="es-ES" i="1" dirty="0">
                <a:latin typeface="Times-Italic"/>
              </a:rPr>
              <a:t>B</a:t>
            </a:r>
            <a:r>
              <a:rPr lang="es-ES" dirty="0">
                <a:latin typeface="Times-Roman"/>
              </a:rPr>
              <a:t>). Por tanto, </a:t>
            </a:r>
            <a:r>
              <a:rPr lang="es-ES" dirty="0" smtClean="0">
                <a:latin typeface="Times-Roman"/>
              </a:rPr>
              <a:t>tenemos: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779525"/>
            <a:ext cx="3467100" cy="7334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529" y="2836847"/>
            <a:ext cx="2506947" cy="185829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870480" y="5696372"/>
            <a:ext cx="56078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Times-Roman"/>
              </a:rPr>
              <a:t>Al sustituir las ecuaciones </a:t>
            </a:r>
            <a:r>
              <a:rPr lang="es-ES" dirty="0" smtClean="0">
                <a:latin typeface="Times-Roman"/>
              </a:rPr>
              <a:t>se </a:t>
            </a:r>
            <a:r>
              <a:rPr lang="es-ES" dirty="0">
                <a:latin typeface="Times-Roman"/>
              </a:rPr>
              <a:t>obtiene el teorema de Bayes para el caso de dos </a:t>
            </a:r>
            <a:r>
              <a:rPr lang="es-ES" dirty="0" smtClean="0">
                <a:latin typeface="Times-Roman"/>
              </a:rPr>
              <a:t>eventos:</a:t>
            </a:r>
            <a:endParaRPr lang="es-E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719" y="5570792"/>
            <a:ext cx="3773422" cy="647700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endCxn id="7" idx="1"/>
          </p:cNvCxnSpPr>
          <p:nvPr/>
        </p:nvCxnSpPr>
        <p:spPr>
          <a:xfrm flipV="1">
            <a:off x="7104112" y="2616151"/>
            <a:ext cx="1570856" cy="9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endCxn id="9" idx="0"/>
          </p:cNvCxnSpPr>
          <p:nvPr/>
        </p:nvCxnSpPr>
        <p:spPr>
          <a:xfrm>
            <a:off x="7248128" y="3688918"/>
            <a:ext cx="2093590" cy="1090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endCxn id="9" idx="0"/>
          </p:cNvCxnSpPr>
          <p:nvPr/>
        </p:nvCxnSpPr>
        <p:spPr>
          <a:xfrm>
            <a:off x="7295468" y="4581128"/>
            <a:ext cx="2046250" cy="1983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/>
          <p:cNvSpPr txBox="1">
            <a:spLocks/>
          </p:cNvSpPr>
          <p:nvPr/>
        </p:nvSpPr>
        <p:spPr bwMode="auto">
          <a:xfrm>
            <a:off x="838200" y="200061"/>
            <a:ext cx="10515600" cy="5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/>
              <a:t>TEOREMA DE BAYES </a:t>
            </a:r>
            <a:r>
              <a:rPr lang="es-ES" sz="2400" dirty="0" smtClean="0"/>
              <a:t>| DEMOSTRACIÓN BAYES</a:t>
            </a:r>
            <a:endParaRPr lang="es-ES" sz="2400" dirty="0"/>
          </a:p>
        </p:txBody>
      </p:sp>
      <p:cxnSp>
        <p:nvCxnSpPr>
          <p:cNvPr id="19" name="Conector recto de flecha 18"/>
          <p:cNvCxnSpPr>
            <a:stCxn id="3" idx="3"/>
          </p:cNvCxnSpPr>
          <p:nvPr/>
        </p:nvCxnSpPr>
        <p:spPr>
          <a:xfrm flipV="1">
            <a:off x="7968208" y="1949101"/>
            <a:ext cx="706760" cy="14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4" idx="3"/>
          </p:cNvCxnSpPr>
          <p:nvPr/>
        </p:nvCxnSpPr>
        <p:spPr>
          <a:xfrm flipV="1">
            <a:off x="6652612" y="2492896"/>
            <a:ext cx="1957988" cy="31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/>
          <p:cNvSpPr txBox="1"/>
          <p:nvPr/>
        </p:nvSpPr>
        <p:spPr>
          <a:xfrm>
            <a:off x="10841871" y="12311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(1)</a:t>
            </a:r>
            <a:endParaRPr lang="es-E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8976320" y="29224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(3)</a:t>
            </a:r>
            <a:endParaRPr lang="es-E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11110776" y="20414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(2)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10912004" y="551170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(1=&gt;3)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10921630" y="585924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(2=&gt;4)</a:t>
            </a:r>
            <a:endParaRPr lang="es-ES" dirty="0"/>
          </a:p>
        </p:txBody>
      </p:sp>
      <p:sp>
        <p:nvSpPr>
          <p:cNvPr id="31" name="CuadroTexto 30"/>
          <p:cNvSpPr txBox="1"/>
          <p:nvPr/>
        </p:nvSpPr>
        <p:spPr>
          <a:xfrm>
            <a:off x="7684406" y="414379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70C0"/>
                </a:solidFill>
              </a:rPr>
              <a:t>(2)</a:t>
            </a:r>
            <a:endParaRPr lang="es-ES" dirty="0">
              <a:solidFill>
                <a:srgbClr val="0070C0"/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8571420" y="18363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(a)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903015" y="246915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(b)</a:t>
            </a:r>
            <a:endParaRPr lang="es-ES" dirty="0"/>
          </a:p>
        </p:txBody>
      </p:sp>
      <p:sp>
        <p:nvSpPr>
          <p:cNvPr id="34" name="CuadroTexto 33"/>
          <p:cNvSpPr txBox="1"/>
          <p:nvPr/>
        </p:nvSpPr>
        <p:spPr>
          <a:xfrm>
            <a:off x="7126561" y="4782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(c)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6411144" y="57113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(a)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36" name="Conector recto de flecha 35"/>
          <p:cNvCxnSpPr>
            <a:stCxn id="6" idx="1"/>
          </p:cNvCxnSpPr>
          <p:nvPr/>
        </p:nvCxnSpPr>
        <p:spPr>
          <a:xfrm flipH="1">
            <a:off x="10542587" y="1415766"/>
            <a:ext cx="299284" cy="35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26" idx="1"/>
          </p:cNvCxnSpPr>
          <p:nvPr/>
        </p:nvCxnSpPr>
        <p:spPr>
          <a:xfrm flipH="1" flipV="1">
            <a:off x="10841871" y="2171253"/>
            <a:ext cx="268905" cy="5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24" idx="0"/>
          </p:cNvCxnSpPr>
          <p:nvPr/>
        </p:nvCxnSpPr>
        <p:spPr>
          <a:xfrm flipV="1">
            <a:off x="9209717" y="2756990"/>
            <a:ext cx="0" cy="165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31" idx="2"/>
          </p:cNvCxnSpPr>
          <p:nvPr/>
        </p:nvCxnSpPr>
        <p:spPr>
          <a:xfrm>
            <a:off x="7917803" y="4513127"/>
            <a:ext cx="0" cy="30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28" idx="1"/>
          </p:cNvCxnSpPr>
          <p:nvPr/>
        </p:nvCxnSpPr>
        <p:spPr>
          <a:xfrm flipH="1">
            <a:off x="9875118" y="5696372"/>
            <a:ext cx="1036886" cy="1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29" idx="1"/>
          </p:cNvCxnSpPr>
          <p:nvPr/>
        </p:nvCxnSpPr>
        <p:spPr>
          <a:xfrm flipH="1">
            <a:off x="10690141" y="6043915"/>
            <a:ext cx="231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7091607" y="51241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(5)</a:t>
            </a:r>
            <a:endParaRPr lang="es-ES" dirty="0"/>
          </a:p>
        </p:txBody>
      </p:sp>
      <p:cxnSp>
        <p:nvCxnSpPr>
          <p:cNvPr id="54" name="Conector recto de flecha 53"/>
          <p:cNvCxnSpPr/>
          <p:nvPr/>
        </p:nvCxnSpPr>
        <p:spPr>
          <a:xfrm flipV="1">
            <a:off x="7558401" y="5307486"/>
            <a:ext cx="409807" cy="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1125035" y="510007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(1=&gt;3)</a:t>
            </a:r>
            <a:endParaRPr lang="es-ES" dirty="0"/>
          </a:p>
        </p:txBody>
      </p:sp>
      <p:sp>
        <p:nvSpPr>
          <p:cNvPr id="61" name="CuadroTexto 60"/>
          <p:cNvSpPr txBox="1"/>
          <p:nvPr/>
        </p:nvSpPr>
        <p:spPr>
          <a:xfrm>
            <a:off x="10265790" y="302761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(4)</a:t>
            </a:r>
            <a:endParaRPr lang="es-ES" dirty="0"/>
          </a:p>
        </p:txBody>
      </p:sp>
      <p:cxnSp>
        <p:nvCxnSpPr>
          <p:cNvPr id="62" name="Conector recto de flecha 61"/>
          <p:cNvCxnSpPr>
            <a:stCxn id="61" idx="0"/>
          </p:cNvCxnSpPr>
          <p:nvPr/>
        </p:nvCxnSpPr>
        <p:spPr>
          <a:xfrm flipV="1">
            <a:off x="10499187" y="2811415"/>
            <a:ext cx="28604" cy="21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/>
          <p:cNvSpPr/>
          <p:nvPr/>
        </p:nvSpPr>
        <p:spPr>
          <a:xfrm>
            <a:off x="6409324" y="152703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s-ES" sz="1400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DA93B56-335F-46A9-84D8-295A93CE0967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s-ES" altLang="es-AR" sz="1400">
              <a:latin typeface="+mn-lt"/>
            </a:endParaRP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1649412" y="808548"/>
            <a:ext cx="8893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DEMOSTRACIÓN TEOREMA DE BAYES</a:t>
            </a:r>
            <a:endParaRPr lang="es-ES" altLang="es-AR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547134" y="1713866"/>
            <a:ext cx="7097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Times-Roman"/>
              </a:rPr>
              <a:t>Finalmente el teorema de </a:t>
            </a:r>
            <a:r>
              <a:rPr lang="es-ES" dirty="0">
                <a:latin typeface="Times-Roman"/>
              </a:rPr>
              <a:t>B</a:t>
            </a:r>
            <a:r>
              <a:rPr lang="es-ES" dirty="0" smtClean="0">
                <a:latin typeface="Times-Roman"/>
              </a:rPr>
              <a:t>ayes se puede simplificar en: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945"/>
          <a:stretch/>
        </p:blipFill>
        <p:spPr>
          <a:xfrm>
            <a:off x="5481435" y="2661780"/>
            <a:ext cx="3627090" cy="85380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ángulo 19"/>
          <p:cNvSpPr/>
          <p:nvPr/>
        </p:nvSpPr>
        <p:spPr>
          <a:xfrm>
            <a:off x="2634424" y="3800148"/>
            <a:ext cx="7097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latin typeface="Times-Roman"/>
              </a:rPr>
              <a:t>Generalizando para problemas de más de 2 opciones:</a:t>
            </a:r>
            <a:endParaRPr lang="es-ES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4253055"/>
            <a:ext cx="57912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ángulo 21"/>
          <p:cNvSpPr/>
          <p:nvPr/>
        </p:nvSpPr>
        <p:spPr>
          <a:xfrm>
            <a:off x="859548" y="5373216"/>
            <a:ext cx="1029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/>
              <a:t>Se trata de una probabilidad condicional que se puede leer como: </a:t>
            </a:r>
          </a:p>
          <a:p>
            <a:pPr algn="ctr"/>
            <a:r>
              <a:rPr lang="es-ES" dirty="0" smtClean="0"/>
              <a:t>“Habiendo ocurrido el evento B, cual es la probabilidad de que el evento anterior haya sido A”.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2762567"/>
            <a:ext cx="3903136" cy="650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lecha derecha 1"/>
          <p:cNvSpPr/>
          <p:nvPr/>
        </p:nvSpPr>
        <p:spPr>
          <a:xfrm>
            <a:off x="4975120" y="292494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ítulo 1"/>
          <p:cNvSpPr txBox="1">
            <a:spLocks/>
          </p:cNvSpPr>
          <p:nvPr/>
        </p:nvSpPr>
        <p:spPr bwMode="auto">
          <a:xfrm>
            <a:off x="838200" y="200061"/>
            <a:ext cx="10515600" cy="5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/>
              <a:t>TEOREMA DE BAYES </a:t>
            </a:r>
            <a:r>
              <a:rPr lang="es-ES" sz="2400" dirty="0" smtClean="0"/>
              <a:t>| DEMOSTRACIÓN BAYES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875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1130612" y="1515556"/>
            <a:ext cx="98619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500" dirty="0" smtClean="0"/>
              <a:t>El teorema de Bayes nos ayuda para calcular las </a:t>
            </a:r>
            <a:r>
              <a:rPr lang="es-ES" sz="1500" dirty="0" smtClean="0">
                <a:solidFill>
                  <a:srgbClr val="FF0000"/>
                </a:solidFill>
              </a:rPr>
              <a:t>probabilidades condicionales “posteriores”</a:t>
            </a:r>
            <a:r>
              <a:rPr lang="es-ES" sz="1500" dirty="0" smtClean="0"/>
              <a:t>, que ocurren al agregar una información extra (información muestral) al problema original, por ello se llaman posteriores, posteriores a la información extra. </a:t>
            </a:r>
          </a:p>
          <a:p>
            <a:endParaRPr lang="es-ES" sz="1500" dirty="0"/>
          </a:p>
          <a:p>
            <a:r>
              <a:rPr lang="es-ES" sz="1500" b="1" dirty="0" smtClean="0"/>
              <a:t>Por ejemplo:</a:t>
            </a:r>
          </a:p>
          <a:p>
            <a:endParaRPr lang="es-ES" sz="1500" dirty="0" smtClean="0"/>
          </a:p>
          <a:p>
            <a:r>
              <a:rPr lang="es-ES" sz="1500" dirty="0" smtClean="0"/>
              <a:t>-Habiendo habido un pronóstico de lluvia </a:t>
            </a:r>
            <a:r>
              <a:rPr lang="es-ES" sz="1500" dirty="0" smtClean="0">
                <a:solidFill>
                  <a:srgbClr val="FF0000"/>
                </a:solidFill>
              </a:rPr>
              <a:t>¿qué probabilidad hay de que llueva?</a:t>
            </a:r>
          </a:p>
          <a:p>
            <a:r>
              <a:rPr lang="es-ES" sz="1500" dirty="0" smtClean="0"/>
              <a:t> </a:t>
            </a:r>
          </a:p>
          <a:p>
            <a:r>
              <a:rPr lang="es-ES" sz="1500" dirty="0" smtClean="0"/>
              <a:t>-Habiendo recibido un email “X” y habiendo aplicado un filtro de detección de spam </a:t>
            </a:r>
            <a:r>
              <a:rPr lang="es-ES" sz="1500" dirty="0" smtClean="0">
                <a:solidFill>
                  <a:srgbClr val="FF0000"/>
                </a:solidFill>
              </a:rPr>
              <a:t>¿si el filtro determinó que es spam, </a:t>
            </a:r>
            <a:r>
              <a:rPr lang="es-ES" sz="1500" dirty="0">
                <a:solidFill>
                  <a:srgbClr val="FF0000"/>
                </a:solidFill>
              </a:rPr>
              <a:t>qué probabilidad hay de que </a:t>
            </a:r>
            <a:r>
              <a:rPr lang="es-ES" sz="1500" dirty="0" smtClean="0">
                <a:solidFill>
                  <a:srgbClr val="FF0000"/>
                </a:solidFill>
              </a:rPr>
              <a:t>sea spam? (machine learning)</a:t>
            </a:r>
          </a:p>
          <a:p>
            <a:endParaRPr lang="es-ES" sz="1500" dirty="0" smtClean="0">
              <a:solidFill>
                <a:srgbClr val="FF0000"/>
              </a:solidFill>
            </a:endParaRPr>
          </a:p>
          <a:p>
            <a:r>
              <a:rPr lang="es-ES" sz="1500" dirty="0" smtClean="0"/>
              <a:t>-En la industria podría aplicarse a un método de control de calidad </a:t>
            </a:r>
            <a:r>
              <a:rPr lang="es-ES" sz="1500" dirty="0" smtClean="0">
                <a:solidFill>
                  <a:srgbClr val="FF0000"/>
                </a:solidFill>
              </a:rPr>
              <a:t>¿si </a:t>
            </a:r>
            <a:r>
              <a:rPr lang="es-ES" sz="1500" dirty="0">
                <a:solidFill>
                  <a:srgbClr val="FF0000"/>
                </a:solidFill>
              </a:rPr>
              <a:t>el </a:t>
            </a:r>
            <a:r>
              <a:rPr lang="es-ES" sz="1500" dirty="0" smtClean="0">
                <a:solidFill>
                  <a:srgbClr val="FF0000"/>
                </a:solidFill>
              </a:rPr>
              <a:t>control de calidad DICE que </a:t>
            </a:r>
            <a:r>
              <a:rPr lang="es-ES" sz="1500" dirty="0">
                <a:solidFill>
                  <a:srgbClr val="FF0000"/>
                </a:solidFill>
              </a:rPr>
              <a:t>es </a:t>
            </a:r>
            <a:r>
              <a:rPr lang="es-ES" sz="1500" dirty="0" smtClean="0">
                <a:solidFill>
                  <a:srgbClr val="FF0000"/>
                </a:solidFill>
              </a:rPr>
              <a:t>una pieza defectuosa</a:t>
            </a:r>
            <a:r>
              <a:rPr lang="es-ES" sz="1500" dirty="0">
                <a:solidFill>
                  <a:srgbClr val="FF0000"/>
                </a:solidFill>
              </a:rPr>
              <a:t>, qué probabilidad hay de que </a:t>
            </a:r>
            <a:r>
              <a:rPr lang="es-ES" sz="1500" dirty="0" smtClean="0">
                <a:solidFill>
                  <a:srgbClr val="FF0000"/>
                </a:solidFill>
              </a:rPr>
              <a:t>sea una pieza defectuosa?</a:t>
            </a:r>
          </a:p>
          <a:p>
            <a:endParaRPr lang="es-ES" sz="1500" dirty="0">
              <a:solidFill>
                <a:srgbClr val="FF0000"/>
              </a:solidFill>
            </a:endParaRPr>
          </a:p>
          <a:p>
            <a:r>
              <a:rPr lang="es-ES" sz="1500" dirty="0" smtClean="0"/>
              <a:t>- Si un estudio de mercado estima un cierto nivel de ventas </a:t>
            </a:r>
            <a:r>
              <a:rPr lang="es-ES" sz="1500" dirty="0" smtClean="0">
                <a:solidFill>
                  <a:srgbClr val="FF0000"/>
                </a:solidFill>
              </a:rPr>
              <a:t>¿qué probabilidad hay de que se cumpla ese nivel de ventas?</a:t>
            </a:r>
          </a:p>
        </p:txBody>
      </p:sp>
      <p:sp>
        <p:nvSpPr>
          <p:cNvPr id="593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87CEB5-1211-4C90-A3F5-33BC6A350F09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s-ES" altLang="es-AR" sz="1400">
              <a:latin typeface="+mn-lt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614990" y="814700"/>
            <a:ext cx="8893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PROBABILIDAD CONDICIONAL POSTERIOR</a:t>
            </a:r>
            <a:endParaRPr lang="es-ES" altLang="es-AR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838200" y="200061"/>
            <a:ext cx="10515600" cy="5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/>
              <a:t>TEOREMA DE BAYES </a:t>
            </a:r>
            <a:r>
              <a:rPr lang="es-ES" sz="2400" dirty="0" smtClean="0"/>
              <a:t>| BAYES Y PROBABILIDADES POSTERIORES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539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/>
          </p:nvPr>
        </p:nvGraphicFramePr>
        <p:xfrm>
          <a:off x="2031998" y="3248707"/>
          <a:ext cx="8128000" cy="106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93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87CEB5-1211-4C90-A3F5-33BC6A350F09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s-ES" altLang="es-AR" sz="1400">
              <a:latin typeface="+mn-lt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649412" y="835198"/>
            <a:ext cx="8893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PROBABILIDADES POSTERIORES</a:t>
            </a:r>
            <a:endParaRPr lang="es-ES" altLang="es-AR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383801" y="2409257"/>
            <a:ext cx="5424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/>
              <a:t>El </a:t>
            </a:r>
            <a:r>
              <a:rPr lang="es-ES" sz="1600" b="1" dirty="0"/>
              <a:t>T</a:t>
            </a:r>
            <a:r>
              <a:rPr lang="es-ES" sz="1600" b="1" dirty="0" smtClean="0"/>
              <a:t>eorema </a:t>
            </a:r>
            <a:r>
              <a:rPr lang="es-ES" sz="1600" b="1" dirty="0"/>
              <a:t>de </a:t>
            </a:r>
            <a:r>
              <a:rPr lang="es-ES" sz="1600" b="1" dirty="0" smtClean="0"/>
              <a:t>Bayes</a:t>
            </a:r>
            <a:r>
              <a:rPr lang="es-ES" sz="1600" dirty="0" smtClean="0"/>
              <a:t> se utiliza en el siguiente proceso:</a:t>
            </a:r>
            <a:endParaRPr lang="es-ES" sz="1600" dirty="0"/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838200" y="200061"/>
            <a:ext cx="10515600" cy="5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/>
              <a:t>TEOREMA DE BAYES </a:t>
            </a:r>
            <a:r>
              <a:rPr lang="es-ES" sz="2400" dirty="0" smtClean="0"/>
              <a:t>| BAYES Y PROBABILIDADES POSTERIORES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21654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87CEB5-1211-4C90-A3F5-33BC6A350F09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s-ES" altLang="es-AR" sz="1400">
              <a:latin typeface="+mn-lt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649412" y="715975"/>
            <a:ext cx="8893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PROBABILIDADES POSTERIORES</a:t>
            </a:r>
            <a:endParaRPr lang="es-ES" altLang="es-AR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838200" y="200061"/>
            <a:ext cx="10515600" cy="5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/>
              <a:t>TEOREMA DE BAYES </a:t>
            </a:r>
            <a:r>
              <a:rPr lang="es-ES" sz="2400" dirty="0" smtClean="0"/>
              <a:t>| BAYES Y PROBABILIDADES POSTERIORES</a:t>
            </a:r>
            <a:endParaRPr lang="es-ES" sz="24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33" y="1628800"/>
            <a:ext cx="9025324" cy="4727550"/>
          </a:xfrm>
          <a:prstGeom prst="rect">
            <a:avLst/>
          </a:prstGeom>
        </p:spPr>
      </p:pic>
      <p:sp>
        <p:nvSpPr>
          <p:cNvPr id="3" name="Flecha abajo 2"/>
          <p:cNvSpPr/>
          <p:nvPr/>
        </p:nvSpPr>
        <p:spPr>
          <a:xfrm>
            <a:off x="6528048" y="1844824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abajo 10"/>
          <p:cNvSpPr/>
          <p:nvPr/>
        </p:nvSpPr>
        <p:spPr>
          <a:xfrm>
            <a:off x="8904312" y="2965758"/>
            <a:ext cx="288032" cy="455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155793" y="1534091"/>
            <a:ext cx="1020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 smtClean="0">
                <a:solidFill>
                  <a:srgbClr val="0070C0"/>
                </a:solidFill>
                <a:latin typeface="Times-Roman"/>
              </a:rPr>
              <a:t>A PRIORI</a:t>
            </a:r>
            <a:endParaRPr lang="es-ES" sz="1400" dirty="0">
              <a:solidFill>
                <a:srgbClr val="0070C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7464152" y="2040521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>
                <a:latin typeface="Times-Roman"/>
              </a:rPr>
              <a:t>ÉXITO</a:t>
            </a:r>
            <a:endParaRPr lang="es-ES" sz="900" dirty="0"/>
          </a:p>
        </p:txBody>
      </p:sp>
      <p:sp>
        <p:nvSpPr>
          <p:cNvPr id="15" name="Rectángulo 14"/>
          <p:cNvSpPr/>
          <p:nvPr/>
        </p:nvSpPr>
        <p:spPr>
          <a:xfrm>
            <a:off x="7464152" y="2358195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/>
              <a:t>FALLA</a:t>
            </a:r>
            <a:endParaRPr lang="es-ES" sz="900" dirty="0"/>
          </a:p>
        </p:txBody>
      </p:sp>
      <p:sp>
        <p:nvSpPr>
          <p:cNvPr id="16" name="Rectángulo 15"/>
          <p:cNvSpPr/>
          <p:nvPr/>
        </p:nvSpPr>
        <p:spPr>
          <a:xfrm>
            <a:off x="7439723" y="2734926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>
                <a:latin typeface="Times-Roman"/>
              </a:rPr>
              <a:t>ÉXITO</a:t>
            </a:r>
            <a:endParaRPr lang="es-ES" sz="900" dirty="0"/>
          </a:p>
        </p:txBody>
      </p:sp>
      <p:sp>
        <p:nvSpPr>
          <p:cNvPr id="17" name="Rectángulo 16"/>
          <p:cNvSpPr/>
          <p:nvPr/>
        </p:nvSpPr>
        <p:spPr>
          <a:xfrm>
            <a:off x="7439723" y="3052600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/>
              <a:t>FALLA</a:t>
            </a:r>
            <a:endParaRPr lang="es-ES" sz="900" dirty="0"/>
          </a:p>
        </p:txBody>
      </p:sp>
      <p:sp>
        <p:nvSpPr>
          <p:cNvPr id="18" name="Rectángulo 17"/>
          <p:cNvSpPr/>
          <p:nvPr/>
        </p:nvSpPr>
        <p:spPr>
          <a:xfrm>
            <a:off x="9855530" y="3420990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>
                <a:latin typeface="Times-Roman"/>
              </a:rPr>
              <a:t>ÉXITO</a:t>
            </a:r>
            <a:endParaRPr lang="es-ES" sz="900" dirty="0"/>
          </a:p>
        </p:txBody>
      </p:sp>
      <p:sp>
        <p:nvSpPr>
          <p:cNvPr id="19" name="Rectángulo 18"/>
          <p:cNvSpPr/>
          <p:nvPr/>
        </p:nvSpPr>
        <p:spPr>
          <a:xfrm>
            <a:off x="9855530" y="3738664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/>
              <a:t>FALLA</a:t>
            </a:r>
            <a:endParaRPr lang="es-ES" sz="900" dirty="0"/>
          </a:p>
        </p:txBody>
      </p:sp>
      <p:sp>
        <p:nvSpPr>
          <p:cNvPr id="20" name="Rectángulo 19"/>
          <p:cNvSpPr/>
          <p:nvPr/>
        </p:nvSpPr>
        <p:spPr>
          <a:xfrm>
            <a:off x="9855530" y="4240971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>
                <a:latin typeface="Times-Roman"/>
              </a:rPr>
              <a:t>ÉXITO</a:t>
            </a:r>
            <a:endParaRPr lang="es-ES" sz="900" dirty="0"/>
          </a:p>
        </p:txBody>
      </p:sp>
      <p:sp>
        <p:nvSpPr>
          <p:cNvPr id="21" name="Rectángulo 20"/>
          <p:cNvSpPr/>
          <p:nvPr/>
        </p:nvSpPr>
        <p:spPr>
          <a:xfrm>
            <a:off x="9855530" y="4558645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/>
              <a:t>FALLA</a:t>
            </a:r>
            <a:endParaRPr lang="es-ES" sz="900" dirty="0"/>
          </a:p>
        </p:txBody>
      </p:sp>
      <p:sp>
        <p:nvSpPr>
          <p:cNvPr id="22" name="Rectángulo 21"/>
          <p:cNvSpPr/>
          <p:nvPr/>
        </p:nvSpPr>
        <p:spPr>
          <a:xfrm>
            <a:off x="9855530" y="4990015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>
                <a:latin typeface="Times-Roman"/>
              </a:rPr>
              <a:t>ÉXITO</a:t>
            </a:r>
            <a:endParaRPr lang="es-ES" sz="900" dirty="0"/>
          </a:p>
        </p:txBody>
      </p:sp>
      <p:sp>
        <p:nvSpPr>
          <p:cNvPr id="23" name="Rectángulo 22"/>
          <p:cNvSpPr/>
          <p:nvPr/>
        </p:nvSpPr>
        <p:spPr>
          <a:xfrm>
            <a:off x="9855530" y="5307689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/>
              <a:t>FALLA</a:t>
            </a:r>
            <a:endParaRPr lang="es-ES" sz="900" dirty="0"/>
          </a:p>
        </p:txBody>
      </p:sp>
      <p:sp>
        <p:nvSpPr>
          <p:cNvPr id="24" name="Rectángulo 23"/>
          <p:cNvSpPr/>
          <p:nvPr/>
        </p:nvSpPr>
        <p:spPr>
          <a:xfrm>
            <a:off x="9855530" y="5726192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>
                <a:latin typeface="Times-Roman"/>
              </a:rPr>
              <a:t>ÉXITO</a:t>
            </a:r>
            <a:endParaRPr lang="es-ES" sz="900" dirty="0"/>
          </a:p>
        </p:txBody>
      </p:sp>
      <p:sp>
        <p:nvSpPr>
          <p:cNvPr id="25" name="Rectángulo 24"/>
          <p:cNvSpPr/>
          <p:nvPr/>
        </p:nvSpPr>
        <p:spPr>
          <a:xfrm>
            <a:off x="9855530" y="6043866"/>
            <a:ext cx="103254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900" dirty="0" smtClean="0"/>
              <a:t>FALLA</a:t>
            </a:r>
            <a:endParaRPr lang="es-ES" sz="900" dirty="0"/>
          </a:p>
        </p:txBody>
      </p:sp>
      <p:sp>
        <p:nvSpPr>
          <p:cNvPr id="4" name="Elipse 3"/>
          <p:cNvSpPr/>
          <p:nvPr/>
        </p:nvSpPr>
        <p:spPr>
          <a:xfrm>
            <a:off x="3022327" y="4365104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8311283" y="1910822"/>
            <a:ext cx="33418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 smtClean="0">
                <a:solidFill>
                  <a:srgbClr val="0070C0"/>
                </a:solidFill>
              </a:rPr>
              <a:t>PROB. POSTERIORES:</a:t>
            </a:r>
          </a:p>
          <a:p>
            <a:pPr algn="ctr"/>
            <a:r>
              <a:rPr lang="es-ES" sz="1400" dirty="0" smtClean="0">
                <a:solidFill>
                  <a:srgbClr val="0070C0"/>
                </a:solidFill>
              </a:rPr>
              <a:t>Probabilidades de ocurrencia de los estados de la naturaleza, luego de el resultado de un estudio o prueba.</a:t>
            </a:r>
            <a:endParaRPr lang="es-E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587CEB5-1211-4C90-A3F5-33BC6A350F09}" type="slidenum">
              <a:rPr lang="es-ES" altLang="es-AR" sz="1400">
                <a:latin typeface="+mn-lt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s-ES" altLang="es-AR" sz="1400">
              <a:latin typeface="+mn-lt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1649410" y="1198437"/>
            <a:ext cx="88931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PROBABILIDADES POSTERIORES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s-ES" altLang="es-AR" sz="3600" b="1" dirty="0" smtClean="0">
                <a:solidFill>
                  <a:srgbClr val="FF0000"/>
                </a:solidFill>
                <a:latin typeface="+mn-lt"/>
              </a:rPr>
              <a:t>Método Tabular</a:t>
            </a:r>
            <a:endParaRPr lang="es-ES" altLang="es-AR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 bwMode="auto">
          <a:xfrm>
            <a:off x="838200" y="200061"/>
            <a:ext cx="10515600" cy="50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 eaLnBrk="1" hangingPunct="1"/>
            <a:r>
              <a:rPr lang="es-ES" sz="2400" b="1" dirty="0" smtClean="0"/>
              <a:t>TEOREMA DE BAYES </a:t>
            </a:r>
            <a:r>
              <a:rPr lang="es-ES" sz="2400" dirty="0" smtClean="0"/>
              <a:t>| BAYES Y PROBABILIDADES POSTERIORES</a:t>
            </a:r>
            <a:endParaRPr lang="es-ES" sz="2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6811" b="8056"/>
          <a:stretch/>
        </p:blipFill>
        <p:spPr>
          <a:xfrm>
            <a:off x="2098760" y="2996952"/>
            <a:ext cx="7994477" cy="156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5169</TotalTime>
  <Words>859</Words>
  <Application>Microsoft Office PowerPoint</Application>
  <PresentationFormat>Panorámica</PresentationFormat>
  <Paragraphs>135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Adobe Devanagari</vt:lpstr>
      <vt:lpstr>Arial</vt:lpstr>
      <vt:lpstr>Calibri</vt:lpstr>
      <vt:lpstr>Calibri Light</vt:lpstr>
      <vt:lpstr>Optr2k</vt:lpstr>
      <vt:lpstr>Times-Italic</vt:lpstr>
      <vt:lpstr>Times-Roman</vt:lpstr>
      <vt:lpstr>Tema de Office</vt:lpstr>
      <vt:lpstr>Teorema de Bayes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RTConsultores</dc:creator>
  <cp:lastModifiedBy>Guillermo</cp:lastModifiedBy>
  <cp:revision>316</cp:revision>
  <dcterms:created xsi:type="dcterms:W3CDTF">2008-03-18T14:06:37Z</dcterms:created>
  <dcterms:modified xsi:type="dcterms:W3CDTF">2022-08-16T01:08:32Z</dcterms:modified>
</cp:coreProperties>
</file>