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2"/>
  </p:notesMasterIdLst>
  <p:handoutMasterIdLst>
    <p:handoutMasterId r:id="rId23"/>
  </p:handoutMasterIdLst>
  <p:sldIdLst>
    <p:sldId id="256" r:id="rId2"/>
    <p:sldId id="277" r:id="rId3"/>
    <p:sldId id="261" r:id="rId4"/>
    <p:sldId id="272" r:id="rId5"/>
    <p:sldId id="258" r:id="rId6"/>
    <p:sldId id="262" r:id="rId7"/>
    <p:sldId id="273" r:id="rId8"/>
    <p:sldId id="271" r:id="rId9"/>
    <p:sldId id="274" r:id="rId10"/>
    <p:sldId id="263" r:id="rId11"/>
    <p:sldId id="264" r:id="rId12"/>
    <p:sldId id="265" r:id="rId13"/>
    <p:sldId id="266" r:id="rId14"/>
    <p:sldId id="267" r:id="rId15"/>
    <p:sldId id="275" r:id="rId16"/>
    <p:sldId id="268" r:id="rId17"/>
    <p:sldId id="276" r:id="rId18"/>
    <p:sldId id="269" r:id="rId19"/>
    <p:sldId id="270" r:id="rId20"/>
    <p:sldId id="260" r:id="rId21"/>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59687"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17/04/2023</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17/04/2023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t>
            </a:r>
            <a:r>
              <a:rPr lang="es-ES" dirty="0" err="1"/>
              <a:t>Instalacion</a:t>
            </a:r>
            <a:r>
              <a:rPr lang="es-ES" dirty="0"/>
              <a:t> local o en la nube: La versión en la nube de Bitrix24 podría ser una solución óptima si tiene entre 1 y 100 empleados1. Si eventualmente necesita un mayor nivel de personalización del producto, marca corporativa y/o integración con otro software empresarial, puede migrar su cuenta de Bitrix24 Cloud a la versión </a:t>
            </a:r>
            <a:r>
              <a:rPr lang="es-ES" dirty="0" err="1"/>
              <a:t>autohospedada</a:t>
            </a:r>
            <a:r>
              <a:rPr lang="es-ES" dirty="0"/>
              <a:t> en cualquier momento.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t>
            </a:r>
            <a:r>
              <a:rPr lang="es-ES" dirty="0" err="1"/>
              <a:t>Especializacion</a:t>
            </a:r>
            <a:r>
              <a:rPr lang="es-ES" dirty="0"/>
              <a:t>: </a:t>
            </a:r>
            <a:r>
              <a:rPr lang="es-ES" b="0" i="0" dirty="0">
                <a:solidFill>
                  <a:srgbClr val="D1D5DB"/>
                </a:solidFill>
                <a:effectLst/>
                <a:latin typeface="Söhne"/>
              </a:rPr>
              <a:t>La especialización de Bitrix24 es principalmente horizontal, ya que se trata de una plataforma de gestión empresarial integral que ofrece una amplia gama de herramientas y soluciones para la gestión de proyectos, la comunicación, el marketing, la ventas, la atención al cliente, el análisis de datos y mucho más. Esto significa que Bitrix24 está diseñado para satisfacer las necesidades de cualquier tipo de empresa, independientemente de su sector o industria. Sin embargo, Bitrix24 también cuenta con algunas características específicas que lo hacen adecuado para ciertos sectores, como por ejemplo su funcionalidad de gestión de proyectos para empresas de construcción o su integración con herramientas de contabilidad para empresas financieras. Por lo tanto, se podría decir que Bitrix24 tiene una especialización vertical limitada en algunos aspectos, pero su principal enfoque es ofrecer soluciones horizontales integrales para cualquier tipo de empresa.</a:t>
            </a: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r>
              <a:rPr lang="es-ES" dirty="0"/>
              <a:t> </a:t>
            </a:r>
            <a:endParaRPr lang="es-AR" dirty="0"/>
          </a:p>
        </p:txBody>
      </p:sp>
      <p:sp>
        <p:nvSpPr>
          <p:cNvPr id="4" name="Marcador de número de diapositiva 3"/>
          <p:cNvSpPr>
            <a:spLocks noGrp="1"/>
          </p:cNvSpPr>
          <p:nvPr>
            <p:ph type="sldNum" sz="quarter" idx="5"/>
          </p:nvPr>
        </p:nvSpPr>
        <p:spPr/>
        <p:txBody>
          <a:bodyPr/>
          <a:lstStyle/>
          <a:p>
            <a:pPr rtl="0"/>
            <a:fld id="{C6B3AB32-59DF-41F1-9618-EDFBF5049629}" type="slidenum">
              <a:rPr lang="es-ES" noProof="0" smtClean="0"/>
              <a:t>16</a:t>
            </a:fld>
            <a:endParaRPr lang="es-ES" noProof="0"/>
          </a:p>
        </p:txBody>
      </p:sp>
    </p:spTree>
    <p:extLst>
      <p:ext uri="{BB962C8B-B14F-4D97-AF65-F5344CB8AC3E}">
        <p14:creationId xmlns:p14="http://schemas.microsoft.com/office/powerpoint/2010/main" val="1507933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17</a:t>
            </a:fld>
            <a:endParaRPr lang="es-ES"/>
          </a:p>
        </p:txBody>
      </p:sp>
    </p:spTree>
    <p:extLst>
      <p:ext uri="{BB962C8B-B14F-4D97-AF65-F5344CB8AC3E}">
        <p14:creationId xmlns:p14="http://schemas.microsoft.com/office/powerpoint/2010/main" val="3907812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20</a:t>
            </a:fld>
            <a:endParaRPr lang="es-ES"/>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2</a:t>
            </a:fld>
            <a:endParaRPr lang="es-ES"/>
          </a:p>
        </p:txBody>
      </p:sp>
    </p:spTree>
    <p:extLst>
      <p:ext uri="{BB962C8B-B14F-4D97-AF65-F5344CB8AC3E}">
        <p14:creationId xmlns:p14="http://schemas.microsoft.com/office/powerpoint/2010/main" val="144533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3</a:t>
            </a:fld>
            <a:endParaRPr lang="es-ES"/>
          </a:p>
        </p:txBody>
      </p:sp>
    </p:spTree>
    <p:extLst>
      <p:ext uri="{BB962C8B-B14F-4D97-AF65-F5344CB8AC3E}">
        <p14:creationId xmlns:p14="http://schemas.microsoft.com/office/powerpoint/2010/main" val="43192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4</a:t>
            </a:fld>
            <a:endParaRPr lang="es-ES"/>
          </a:p>
        </p:txBody>
      </p:sp>
    </p:spTree>
    <p:extLst>
      <p:ext uri="{BB962C8B-B14F-4D97-AF65-F5344CB8AC3E}">
        <p14:creationId xmlns:p14="http://schemas.microsoft.com/office/powerpoint/2010/main" val="343504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5</a:t>
            </a:fld>
            <a:endParaRPr lang="es-ES"/>
          </a:p>
        </p:txBody>
      </p:sp>
    </p:spTree>
    <p:extLst>
      <p:ext uri="{BB962C8B-B14F-4D97-AF65-F5344CB8AC3E}">
        <p14:creationId xmlns:p14="http://schemas.microsoft.com/office/powerpoint/2010/main" val="4082966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7</a:t>
            </a:fld>
            <a:endParaRPr lang="es-ES"/>
          </a:p>
        </p:txBody>
      </p:sp>
    </p:spTree>
    <p:extLst>
      <p:ext uri="{BB962C8B-B14F-4D97-AF65-F5344CB8AC3E}">
        <p14:creationId xmlns:p14="http://schemas.microsoft.com/office/powerpoint/2010/main" val="237897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Link demo: https://www.youtube.com/watch?v=GipsvUe1gB0</a:t>
            </a:r>
          </a:p>
          <a:p>
            <a:endParaRPr lang="es-AR" dirty="0"/>
          </a:p>
        </p:txBody>
      </p:sp>
      <p:sp>
        <p:nvSpPr>
          <p:cNvPr id="4" name="Marcador de número de diapositiva 3"/>
          <p:cNvSpPr>
            <a:spLocks noGrp="1"/>
          </p:cNvSpPr>
          <p:nvPr>
            <p:ph type="sldNum" sz="quarter" idx="5"/>
          </p:nvPr>
        </p:nvSpPr>
        <p:spPr/>
        <p:txBody>
          <a:bodyPr/>
          <a:lstStyle/>
          <a:p>
            <a:pPr rtl="0"/>
            <a:fld id="{C6B3AB32-59DF-41F1-9618-EDFBF5049629}" type="slidenum">
              <a:rPr lang="es-ES" noProof="0" smtClean="0"/>
              <a:t>8</a:t>
            </a:fld>
            <a:endParaRPr lang="es-ES" noProof="0"/>
          </a:p>
        </p:txBody>
      </p:sp>
    </p:spTree>
    <p:extLst>
      <p:ext uri="{BB962C8B-B14F-4D97-AF65-F5344CB8AC3E}">
        <p14:creationId xmlns:p14="http://schemas.microsoft.com/office/powerpoint/2010/main" val="981258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9</a:t>
            </a:fld>
            <a:endParaRPr lang="es-ES"/>
          </a:p>
        </p:txBody>
      </p:sp>
    </p:spTree>
    <p:extLst>
      <p:ext uri="{BB962C8B-B14F-4D97-AF65-F5344CB8AC3E}">
        <p14:creationId xmlns:p14="http://schemas.microsoft.com/office/powerpoint/2010/main" val="461565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15</a:t>
            </a:fld>
            <a:endParaRPr lang="es-ES"/>
          </a:p>
        </p:txBody>
      </p:sp>
    </p:spTree>
    <p:extLst>
      <p:ext uri="{BB962C8B-B14F-4D97-AF65-F5344CB8AC3E}">
        <p14:creationId xmlns:p14="http://schemas.microsoft.com/office/powerpoint/2010/main" val="344936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17/04/2023</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17/04/2023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17/04/2023</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17/04/2023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17/04/2023</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17/04/2023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17/04/2023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17/04/2023</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17/04/2023</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17/04/2023</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17/04/2023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17/04/2023</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2290" y="4961693"/>
            <a:ext cx="10993549" cy="895244"/>
          </a:xfrm>
        </p:spPr>
        <p:txBody>
          <a:bodyPr rtlCol="0">
            <a:noAutofit/>
          </a:bodyPr>
          <a:lstStyle/>
          <a:p>
            <a:pPr rtl="0"/>
            <a:r>
              <a:rPr lang="es-ES" sz="6000" dirty="0">
                <a:solidFill>
                  <a:schemeClr val="bg1"/>
                </a:solidFill>
              </a:rPr>
              <a:t>Trabajo parcial 1</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02BB6-2ABD-ED52-49A8-B7B6CAFC9EC0}"/>
              </a:ext>
            </a:extLst>
          </p:cNvPr>
          <p:cNvSpPr>
            <a:spLocks noGrp="1"/>
          </p:cNvSpPr>
          <p:nvPr>
            <p:ph type="title"/>
          </p:nvPr>
        </p:nvSpPr>
        <p:spPr/>
        <p:txBody>
          <a:bodyPr/>
          <a:lstStyle/>
          <a:p>
            <a:r>
              <a:rPr lang="es-ES" dirty="0"/>
              <a:t>Clientes</a:t>
            </a:r>
            <a:endParaRPr lang="es-AR" dirty="0"/>
          </a:p>
        </p:txBody>
      </p:sp>
      <p:sp>
        <p:nvSpPr>
          <p:cNvPr id="5" name="CuadroTexto 4">
            <a:extLst>
              <a:ext uri="{FF2B5EF4-FFF2-40B4-BE49-F238E27FC236}">
                <a16:creationId xmlns:a16="http://schemas.microsoft.com/office/drawing/2014/main" id="{26864D3F-363B-B0AC-3739-902377199B22}"/>
              </a:ext>
            </a:extLst>
          </p:cNvPr>
          <p:cNvSpPr txBox="1"/>
          <p:nvPr/>
        </p:nvSpPr>
        <p:spPr>
          <a:xfrm>
            <a:off x="457200" y="2032000"/>
            <a:ext cx="11153609" cy="4247317"/>
          </a:xfrm>
          <a:prstGeom prst="rect">
            <a:avLst/>
          </a:prstGeom>
          <a:noFill/>
        </p:spPr>
        <p:txBody>
          <a:bodyPr wrap="square" rtlCol="0">
            <a:spAutoFit/>
          </a:bodyPr>
          <a:lstStyle/>
          <a:p>
            <a:r>
              <a:rPr lang="es-ES" dirty="0"/>
              <a:t>Bitrix24 es utilizado en: América, Europa, Asia, Oceanía y África.</a:t>
            </a:r>
          </a:p>
          <a:p>
            <a:endParaRPr lang="es-ES" dirty="0"/>
          </a:p>
          <a:p>
            <a:r>
              <a:rPr lang="es-ES" dirty="0"/>
              <a:t>Clientes de Bitrix24:</a:t>
            </a:r>
          </a:p>
          <a:p>
            <a:endParaRPr lang="es-ES" dirty="0"/>
          </a:p>
          <a:p>
            <a:pPr marL="742950" lvl="1" indent="-285750">
              <a:buFont typeface="Arial" panose="020B0604020202020204" pitchFamily="34" charset="0"/>
              <a:buChar char="•"/>
            </a:pPr>
            <a:r>
              <a:rPr lang="es-ES" dirty="0" err="1"/>
              <a:t>Enesa</a:t>
            </a:r>
            <a:r>
              <a:rPr lang="es-ES" dirty="0"/>
              <a:t> (Equipos Neumáticos, Costa Rica)</a:t>
            </a:r>
          </a:p>
          <a:p>
            <a:pPr marL="742950" lvl="1" indent="-285750">
              <a:buFont typeface="Arial" panose="020B0604020202020204" pitchFamily="34" charset="0"/>
              <a:buChar char="•"/>
            </a:pPr>
            <a:r>
              <a:rPr lang="es-ES" dirty="0"/>
              <a:t>RG energía (Maquinaria Eléctrica, Chile)</a:t>
            </a:r>
          </a:p>
          <a:p>
            <a:pPr marL="742950" lvl="1" indent="-285750">
              <a:buFont typeface="Arial" panose="020B0604020202020204" pitchFamily="34" charset="0"/>
              <a:buChar char="•"/>
            </a:pPr>
            <a:r>
              <a:rPr lang="es-ES" dirty="0"/>
              <a:t>Estrategos (Agencia de Publicidad, Ecuador)</a:t>
            </a:r>
          </a:p>
          <a:p>
            <a:pPr marL="742950" lvl="1" indent="-285750">
              <a:buFont typeface="Arial" panose="020B0604020202020204" pitchFamily="34" charset="0"/>
              <a:buChar char="•"/>
            </a:pPr>
            <a:r>
              <a:rPr lang="es-ES" dirty="0" err="1"/>
              <a:t>mobilblitz</a:t>
            </a:r>
            <a:r>
              <a:rPr lang="es-ES" dirty="0"/>
              <a:t> </a:t>
            </a:r>
            <a:r>
              <a:rPr lang="es-ES" dirty="0" err="1"/>
              <a:t>Geißler</a:t>
            </a:r>
            <a:r>
              <a:rPr lang="es-ES" dirty="0"/>
              <a:t> &amp; Ulrich </a:t>
            </a:r>
            <a:r>
              <a:rPr lang="es-ES" dirty="0" err="1"/>
              <a:t>GbR</a:t>
            </a:r>
            <a:r>
              <a:rPr lang="es-ES" dirty="0"/>
              <a:t> (Tecnología, Alemania)</a:t>
            </a:r>
          </a:p>
          <a:p>
            <a:pPr marL="742950" lvl="1" indent="-285750">
              <a:buFont typeface="Arial" panose="020B0604020202020204" pitchFamily="34" charset="0"/>
              <a:buChar char="•"/>
            </a:pPr>
            <a:r>
              <a:rPr lang="es-ES" dirty="0"/>
              <a:t>Caloryfrio.com s.l. (Climatización de ambientes, España)</a:t>
            </a:r>
          </a:p>
          <a:p>
            <a:pPr marL="742950" lvl="1" indent="-285750">
              <a:buFont typeface="Arial" panose="020B0604020202020204" pitchFamily="34" charset="0"/>
              <a:buChar char="•"/>
            </a:pPr>
            <a:r>
              <a:rPr lang="es-ES" dirty="0"/>
              <a:t>k-webs </a:t>
            </a:r>
            <a:r>
              <a:rPr lang="es-ES" dirty="0" err="1"/>
              <a:t>GmbH</a:t>
            </a:r>
            <a:r>
              <a:rPr lang="es-ES" dirty="0"/>
              <a:t> (Desarrollo web, Suiza)</a:t>
            </a:r>
          </a:p>
          <a:p>
            <a:pPr marL="742950" lvl="1" indent="-285750">
              <a:buFont typeface="Arial" panose="020B0604020202020204" pitchFamily="34" charset="0"/>
              <a:buChar char="•"/>
            </a:pPr>
            <a:r>
              <a:rPr lang="es-ES" dirty="0"/>
              <a:t>Ecuatoriana Industrial </a:t>
            </a:r>
            <a:r>
              <a:rPr lang="es-ES" dirty="0" err="1"/>
              <a:t>Termoval</a:t>
            </a:r>
            <a:r>
              <a:rPr lang="es-ES" dirty="0"/>
              <a:t> </a:t>
            </a:r>
            <a:r>
              <a:rPr lang="es-ES" dirty="0" err="1"/>
              <a:t>Cia</a:t>
            </a:r>
            <a:r>
              <a:rPr lang="es-ES" dirty="0"/>
              <a:t>. Ltda. (Tecnología para industrias, Ecuador)</a:t>
            </a:r>
          </a:p>
          <a:p>
            <a:pPr marL="742950" lvl="1" indent="-285750">
              <a:buFont typeface="Arial" panose="020B0604020202020204" pitchFamily="34" charset="0"/>
              <a:buChar char="•"/>
            </a:pPr>
            <a:r>
              <a:rPr lang="es-ES" dirty="0" err="1"/>
              <a:t>Artistic</a:t>
            </a:r>
            <a:r>
              <a:rPr lang="es-ES" dirty="0"/>
              <a:t> Closets Inc. (Mueblería, Estados Unidos)</a:t>
            </a:r>
          </a:p>
          <a:p>
            <a:pPr marL="742950" lvl="1" indent="-285750">
              <a:buFont typeface="Arial" panose="020B0604020202020204" pitchFamily="34" charset="0"/>
              <a:buChar char="•"/>
            </a:pPr>
            <a:r>
              <a:rPr lang="es-ES" dirty="0"/>
              <a:t>GHL </a:t>
            </a:r>
            <a:r>
              <a:rPr lang="es-ES" dirty="0" err="1"/>
              <a:t>Systems</a:t>
            </a:r>
            <a:r>
              <a:rPr lang="es-ES" dirty="0"/>
              <a:t> </a:t>
            </a:r>
            <a:r>
              <a:rPr lang="es-ES" dirty="0" err="1"/>
              <a:t>Berhad</a:t>
            </a:r>
            <a:r>
              <a:rPr lang="es-ES" dirty="0"/>
              <a:t> (Servicio de pago, Malasia)</a:t>
            </a:r>
          </a:p>
          <a:p>
            <a:pPr marL="742950" lvl="1" indent="-285750">
              <a:buFont typeface="Arial" panose="020B0604020202020204" pitchFamily="34" charset="0"/>
              <a:buChar char="•"/>
            </a:pPr>
            <a:r>
              <a:rPr lang="es-ES" dirty="0" err="1"/>
              <a:t>Smartway</a:t>
            </a:r>
            <a:r>
              <a:rPr lang="es-ES" dirty="0"/>
              <a:t> (E-Learning, Arabia Saudita)</a:t>
            </a: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117751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0F430D-0722-16FF-847D-C72197E3B332}"/>
              </a:ext>
            </a:extLst>
          </p:cNvPr>
          <p:cNvSpPr>
            <a:spLocks noGrp="1"/>
          </p:cNvSpPr>
          <p:nvPr>
            <p:ph type="title"/>
          </p:nvPr>
        </p:nvSpPr>
        <p:spPr/>
        <p:txBody>
          <a:bodyPr/>
          <a:lstStyle/>
          <a:p>
            <a:r>
              <a:rPr lang="es-ES" dirty="0"/>
              <a:t>Declaraciones de clientes</a:t>
            </a:r>
            <a:endParaRPr lang="es-AR" dirty="0"/>
          </a:p>
        </p:txBody>
      </p:sp>
      <p:pic>
        <p:nvPicPr>
          <p:cNvPr id="4" name="Imagen 3">
            <a:extLst>
              <a:ext uri="{FF2B5EF4-FFF2-40B4-BE49-F238E27FC236}">
                <a16:creationId xmlns:a16="http://schemas.microsoft.com/office/drawing/2014/main" id="{20F82AF0-374D-9A32-3A83-FC9E6423A858}"/>
              </a:ext>
            </a:extLst>
          </p:cNvPr>
          <p:cNvPicPr>
            <a:picLocks noChangeAspect="1"/>
          </p:cNvPicPr>
          <p:nvPr/>
        </p:nvPicPr>
        <p:blipFill>
          <a:blip r:embed="rId2"/>
          <a:stretch>
            <a:fillRect/>
          </a:stretch>
        </p:blipFill>
        <p:spPr>
          <a:xfrm>
            <a:off x="411839" y="2043365"/>
            <a:ext cx="6297297" cy="1482155"/>
          </a:xfrm>
          <a:prstGeom prst="rect">
            <a:avLst/>
          </a:prstGeom>
        </p:spPr>
      </p:pic>
      <p:pic>
        <p:nvPicPr>
          <p:cNvPr id="6" name="Imagen 5">
            <a:extLst>
              <a:ext uri="{FF2B5EF4-FFF2-40B4-BE49-F238E27FC236}">
                <a16:creationId xmlns:a16="http://schemas.microsoft.com/office/drawing/2014/main" id="{58124C73-7362-CD2B-7CE4-514317E822C4}"/>
              </a:ext>
            </a:extLst>
          </p:cNvPr>
          <p:cNvPicPr>
            <a:picLocks noChangeAspect="1"/>
          </p:cNvPicPr>
          <p:nvPr/>
        </p:nvPicPr>
        <p:blipFill>
          <a:blip r:embed="rId3"/>
          <a:stretch>
            <a:fillRect/>
          </a:stretch>
        </p:blipFill>
        <p:spPr>
          <a:xfrm>
            <a:off x="5302622" y="3429000"/>
            <a:ext cx="6726818" cy="1547209"/>
          </a:xfrm>
          <a:prstGeom prst="rect">
            <a:avLst/>
          </a:prstGeom>
        </p:spPr>
      </p:pic>
      <p:pic>
        <p:nvPicPr>
          <p:cNvPr id="8" name="Imagen 7">
            <a:extLst>
              <a:ext uri="{FF2B5EF4-FFF2-40B4-BE49-F238E27FC236}">
                <a16:creationId xmlns:a16="http://schemas.microsoft.com/office/drawing/2014/main" id="{20C998B2-E406-97D8-2109-63120E65480E}"/>
              </a:ext>
            </a:extLst>
          </p:cNvPr>
          <p:cNvPicPr>
            <a:picLocks noChangeAspect="1"/>
          </p:cNvPicPr>
          <p:nvPr/>
        </p:nvPicPr>
        <p:blipFill>
          <a:blip r:embed="rId4"/>
          <a:stretch>
            <a:fillRect/>
          </a:stretch>
        </p:blipFill>
        <p:spPr>
          <a:xfrm>
            <a:off x="411839" y="4976209"/>
            <a:ext cx="6726819" cy="1446716"/>
          </a:xfrm>
          <a:prstGeom prst="rect">
            <a:avLst/>
          </a:prstGeom>
        </p:spPr>
      </p:pic>
    </p:spTree>
    <p:extLst>
      <p:ext uri="{BB962C8B-B14F-4D97-AF65-F5344CB8AC3E}">
        <p14:creationId xmlns:p14="http://schemas.microsoft.com/office/powerpoint/2010/main" val="4089706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881B8-B435-9C3D-5AE1-D204CECB2629}"/>
              </a:ext>
            </a:extLst>
          </p:cNvPr>
          <p:cNvSpPr>
            <a:spLocks noGrp="1"/>
          </p:cNvSpPr>
          <p:nvPr>
            <p:ph type="title"/>
          </p:nvPr>
        </p:nvSpPr>
        <p:spPr/>
        <p:txBody>
          <a:bodyPr/>
          <a:lstStyle/>
          <a:p>
            <a:r>
              <a:rPr lang="es-ES" dirty="0"/>
              <a:t>Declaraciones de clientes</a:t>
            </a:r>
            <a:endParaRPr lang="es-AR" dirty="0"/>
          </a:p>
        </p:txBody>
      </p:sp>
      <p:pic>
        <p:nvPicPr>
          <p:cNvPr id="8" name="Imagen 7">
            <a:extLst>
              <a:ext uri="{FF2B5EF4-FFF2-40B4-BE49-F238E27FC236}">
                <a16:creationId xmlns:a16="http://schemas.microsoft.com/office/drawing/2014/main" id="{9E76B02B-6A3E-9F16-EB61-3352BDB8CE9B}"/>
              </a:ext>
            </a:extLst>
          </p:cNvPr>
          <p:cNvPicPr>
            <a:picLocks noChangeAspect="1"/>
          </p:cNvPicPr>
          <p:nvPr/>
        </p:nvPicPr>
        <p:blipFill>
          <a:blip r:embed="rId2"/>
          <a:stretch>
            <a:fillRect/>
          </a:stretch>
        </p:blipFill>
        <p:spPr>
          <a:xfrm>
            <a:off x="581191" y="1968508"/>
            <a:ext cx="5896307" cy="1129080"/>
          </a:xfrm>
          <a:prstGeom prst="rect">
            <a:avLst/>
          </a:prstGeom>
        </p:spPr>
      </p:pic>
      <p:pic>
        <p:nvPicPr>
          <p:cNvPr id="10" name="Imagen 9">
            <a:extLst>
              <a:ext uri="{FF2B5EF4-FFF2-40B4-BE49-F238E27FC236}">
                <a16:creationId xmlns:a16="http://schemas.microsoft.com/office/drawing/2014/main" id="{E46A9CE0-F8C6-1737-438E-94882E23E739}"/>
              </a:ext>
            </a:extLst>
          </p:cNvPr>
          <p:cNvPicPr>
            <a:picLocks noChangeAspect="1"/>
          </p:cNvPicPr>
          <p:nvPr/>
        </p:nvPicPr>
        <p:blipFill>
          <a:blip r:embed="rId3"/>
          <a:stretch>
            <a:fillRect/>
          </a:stretch>
        </p:blipFill>
        <p:spPr>
          <a:xfrm>
            <a:off x="5379290" y="2795900"/>
            <a:ext cx="6231519" cy="1283300"/>
          </a:xfrm>
          <a:prstGeom prst="rect">
            <a:avLst/>
          </a:prstGeom>
        </p:spPr>
      </p:pic>
      <p:pic>
        <p:nvPicPr>
          <p:cNvPr id="12" name="Imagen 11">
            <a:extLst>
              <a:ext uri="{FF2B5EF4-FFF2-40B4-BE49-F238E27FC236}">
                <a16:creationId xmlns:a16="http://schemas.microsoft.com/office/drawing/2014/main" id="{65330647-1433-9002-9539-C4BC9DFBBB0D}"/>
              </a:ext>
            </a:extLst>
          </p:cNvPr>
          <p:cNvPicPr>
            <a:picLocks noChangeAspect="1"/>
          </p:cNvPicPr>
          <p:nvPr/>
        </p:nvPicPr>
        <p:blipFill>
          <a:blip r:embed="rId4"/>
          <a:stretch>
            <a:fillRect/>
          </a:stretch>
        </p:blipFill>
        <p:spPr>
          <a:xfrm>
            <a:off x="581191" y="4099019"/>
            <a:ext cx="5680320" cy="1282897"/>
          </a:xfrm>
          <a:prstGeom prst="rect">
            <a:avLst/>
          </a:prstGeom>
        </p:spPr>
      </p:pic>
      <p:pic>
        <p:nvPicPr>
          <p:cNvPr id="14" name="Imagen 13">
            <a:extLst>
              <a:ext uri="{FF2B5EF4-FFF2-40B4-BE49-F238E27FC236}">
                <a16:creationId xmlns:a16="http://schemas.microsoft.com/office/drawing/2014/main" id="{7F52E9D5-4DCC-48F5-3A63-9A19290B9287}"/>
              </a:ext>
            </a:extLst>
          </p:cNvPr>
          <p:cNvPicPr>
            <a:picLocks noChangeAspect="1"/>
          </p:cNvPicPr>
          <p:nvPr/>
        </p:nvPicPr>
        <p:blipFill>
          <a:blip r:embed="rId5"/>
          <a:stretch>
            <a:fillRect/>
          </a:stretch>
        </p:blipFill>
        <p:spPr>
          <a:xfrm>
            <a:off x="5714502" y="5269128"/>
            <a:ext cx="5896307" cy="1314167"/>
          </a:xfrm>
          <a:prstGeom prst="rect">
            <a:avLst/>
          </a:prstGeom>
        </p:spPr>
      </p:pic>
    </p:spTree>
    <p:extLst>
      <p:ext uri="{BB962C8B-B14F-4D97-AF65-F5344CB8AC3E}">
        <p14:creationId xmlns:p14="http://schemas.microsoft.com/office/powerpoint/2010/main" val="171966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30465-CE0D-309C-366C-649B870F81ED}"/>
              </a:ext>
            </a:extLst>
          </p:cNvPr>
          <p:cNvSpPr>
            <a:spLocks noGrp="1"/>
          </p:cNvSpPr>
          <p:nvPr>
            <p:ph type="title"/>
          </p:nvPr>
        </p:nvSpPr>
        <p:spPr/>
        <p:txBody>
          <a:bodyPr/>
          <a:lstStyle/>
          <a:p>
            <a:r>
              <a:rPr lang="es-ES" dirty="0"/>
              <a:t>Declaraciones de clientes</a:t>
            </a:r>
            <a:endParaRPr lang="es-AR" dirty="0"/>
          </a:p>
        </p:txBody>
      </p:sp>
      <p:pic>
        <p:nvPicPr>
          <p:cNvPr id="6" name="Imagen 5">
            <a:extLst>
              <a:ext uri="{FF2B5EF4-FFF2-40B4-BE49-F238E27FC236}">
                <a16:creationId xmlns:a16="http://schemas.microsoft.com/office/drawing/2014/main" id="{5F828422-D4AA-60FA-6EFB-7CE857480641}"/>
              </a:ext>
            </a:extLst>
          </p:cNvPr>
          <p:cNvPicPr>
            <a:picLocks noChangeAspect="1"/>
          </p:cNvPicPr>
          <p:nvPr/>
        </p:nvPicPr>
        <p:blipFill>
          <a:blip r:embed="rId2"/>
          <a:stretch>
            <a:fillRect/>
          </a:stretch>
        </p:blipFill>
        <p:spPr>
          <a:xfrm>
            <a:off x="581193" y="2013381"/>
            <a:ext cx="7018728" cy="1415619"/>
          </a:xfrm>
          <a:prstGeom prst="rect">
            <a:avLst/>
          </a:prstGeom>
        </p:spPr>
      </p:pic>
      <p:pic>
        <p:nvPicPr>
          <p:cNvPr id="8" name="Imagen 7">
            <a:extLst>
              <a:ext uri="{FF2B5EF4-FFF2-40B4-BE49-F238E27FC236}">
                <a16:creationId xmlns:a16="http://schemas.microsoft.com/office/drawing/2014/main" id="{684E699A-A221-D3D5-60FF-3C3F66CE5D0F}"/>
              </a:ext>
            </a:extLst>
          </p:cNvPr>
          <p:cNvPicPr>
            <a:picLocks noChangeAspect="1"/>
          </p:cNvPicPr>
          <p:nvPr/>
        </p:nvPicPr>
        <p:blipFill>
          <a:blip r:embed="rId3"/>
          <a:stretch>
            <a:fillRect/>
          </a:stretch>
        </p:blipFill>
        <p:spPr>
          <a:xfrm>
            <a:off x="4739319" y="3525605"/>
            <a:ext cx="6850079" cy="1319014"/>
          </a:xfrm>
          <a:prstGeom prst="rect">
            <a:avLst/>
          </a:prstGeom>
        </p:spPr>
      </p:pic>
      <p:pic>
        <p:nvPicPr>
          <p:cNvPr id="10" name="Imagen 9">
            <a:extLst>
              <a:ext uri="{FF2B5EF4-FFF2-40B4-BE49-F238E27FC236}">
                <a16:creationId xmlns:a16="http://schemas.microsoft.com/office/drawing/2014/main" id="{4A634C62-5F72-B2F9-0B36-23998A7F0331}"/>
              </a:ext>
            </a:extLst>
          </p:cNvPr>
          <p:cNvPicPr>
            <a:picLocks noChangeAspect="1"/>
          </p:cNvPicPr>
          <p:nvPr/>
        </p:nvPicPr>
        <p:blipFill>
          <a:blip r:embed="rId4"/>
          <a:stretch>
            <a:fillRect/>
          </a:stretch>
        </p:blipFill>
        <p:spPr>
          <a:xfrm>
            <a:off x="720893" y="4941224"/>
            <a:ext cx="5488914" cy="1412050"/>
          </a:xfrm>
          <a:prstGeom prst="rect">
            <a:avLst/>
          </a:prstGeom>
        </p:spPr>
      </p:pic>
    </p:spTree>
    <p:extLst>
      <p:ext uri="{BB962C8B-B14F-4D97-AF65-F5344CB8AC3E}">
        <p14:creationId xmlns:p14="http://schemas.microsoft.com/office/powerpoint/2010/main" val="1294874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7F72F-30A2-EFF1-635A-63BD59E3FCC7}"/>
              </a:ext>
            </a:extLst>
          </p:cNvPr>
          <p:cNvSpPr>
            <a:spLocks noGrp="1"/>
          </p:cNvSpPr>
          <p:nvPr>
            <p:ph type="title"/>
          </p:nvPr>
        </p:nvSpPr>
        <p:spPr/>
        <p:txBody>
          <a:bodyPr/>
          <a:lstStyle/>
          <a:p>
            <a:r>
              <a:rPr lang="es-ES" dirty="0"/>
              <a:t>Beneficios</a:t>
            </a:r>
            <a:endParaRPr lang="es-AR" dirty="0"/>
          </a:p>
        </p:txBody>
      </p:sp>
      <p:sp>
        <p:nvSpPr>
          <p:cNvPr id="5" name="CuadroTexto 4">
            <a:extLst>
              <a:ext uri="{FF2B5EF4-FFF2-40B4-BE49-F238E27FC236}">
                <a16:creationId xmlns:a16="http://schemas.microsoft.com/office/drawing/2014/main" id="{212B4996-6192-1E14-BF87-777AE8758A0A}"/>
              </a:ext>
            </a:extLst>
          </p:cNvPr>
          <p:cNvSpPr txBox="1"/>
          <p:nvPr/>
        </p:nvSpPr>
        <p:spPr>
          <a:xfrm>
            <a:off x="353529" y="2277689"/>
            <a:ext cx="11257280" cy="3693319"/>
          </a:xfrm>
          <a:prstGeom prst="rect">
            <a:avLst/>
          </a:prstGeom>
          <a:noFill/>
        </p:spPr>
        <p:txBody>
          <a:bodyPr wrap="square" rtlCol="0">
            <a:spAutoFit/>
          </a:bodyPr>
          <a:lstStyle/>
          <a:p>
            <a:pPr marL="285750" indent="-285750">
              <a:buFont typeface="Arial" panose="020B0604020202020204" pitchFamily="34" charset="0"/>
              <a:buChar char="•"/>
            </a:pPr>
            <a:r>
              <a:rPr lang="es-ES" b="1" dirty="0"/>
              <a:t>Interfaz de usuario intuitiva</a:t>
            </a:r>
            <a:r>
              <a:rPr lang="es-ES" dirty="0"/>
              <a:t>: La interfaz de usuario de Bitrix24 es muy intuitiva y fácil de usar, lo que hace que la plataforma sea accesible para usuarios de todos los niveles de habilidad. Esto reduce la necesidad de entrenamiento y aumenta la eficiencia en el uso de la herramienta.</a:t>
            </a:r>
          </a:p>
          <a:p>
            <a:endParaRPr lang="es-ES" dirty="0"/>
          </a:p>
          <a:p>
            <a:pPr marL="285750" indent="-285750">
              <a:buFont typeface="Arial" panose="020B0604020202020204" pitchFamily="34" charset="0"/>
              <a:buChar char="•"/>
            </a:pPr>
            <a:r>
              <a:rPr lang="es-ES" b="1" dirty="0"/>
              <a:t>Amplia gama de funciones</a:t>
            </a:r>
            <a:r>
              <a:rPr lang="es-ES" dirty="0"/>
              <a:t>: Esto significa que los usuarios pueden acceder a todas las herramientas que necesitan en una sola plataforma en lugar de tener que utilizar múltiples sistemas.</a:t>
            </a:r>
          </a:p>
          <a:p>
            <a:endParaRPr lang="es-ES" dirty="0"/>
          </a:p>
          <a:p>
            <a:pPr marL="285750" indent="-285750">
              <a:buFont typeface="Arial" panose="020B0604020202020204" pitchFamily="34" charset="0"/>
              <a:buChar char="•"/>
            </a:pPr>
            <a:r>
              <a:rPr lang="es-ES" b="1" dirty="0"/>
              <a:t>Flexibilidad</a:t>
            </a:r>
            <a:r>
              <a:rPr lang="es-ES" dirty="0"/>
              <a:t>: Bitrix24 es altamente personalizable y se puede adaptar a las necesidades específicas de cada empresa.</a:t>
            </a:r>
          </a:p>
          <a:p>
            <a:endParaRPr lang="es-ES" dirty="0"/>
          </a:p>
          <a:p>
            <a:pPr marL="285750" indent="-285750">
              <a:buFont typeface="Arial" panose="020B0604020202020204" pitchFamily="34" charset="0"/>
              <a:buChar char="•"/>
            </a:pPr>
            <a:r>
              <a:rPr lang="es-ES" b="1" dirty="0"/>
              <a:t>Precios competitivos</a:t>
            </a:r>
            <a:r>
              <a:rPr lang="es-ES" dirty="0"/>
              <a:t>: Bitrix24 ofrece precios muy competitivos en comparación con otros sistemas ERP. También ofrece una opción gratuita con funciones limitadas que permite a las empresas probar la plataforma antes de comprometerse con una suscripción paga.</a:t>
            </a: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3550639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042147" y="2028826"/>
            <a:ext cx="3885693" cy="1760854"/>
          </a:xfrm>
        </p:spPr>
        <p:txBody>
          <a:bodyPr rtlCol="0">
            <a:normAutofit/>
          </a:bodyPr>
          <a:lstStyle/>
          <a:p>
            <a:pPr rtl="0"/>
            <a:r>
              <a:rPr lang="es-ES" sz="3200" dirty="0">
                <a:solidFill>
                  <a:srgbClr val="FFFFFF"/>
                </a:solidFill>
              </a:rPr>
              <a:t>Características</a:t>
            </a:r>
            <a:endParaRPr lang="es-ES" dirty="0">
              <a:solidFill>
                <a:srgbClr val="FFFFFF"/>
              </a:solidFill>
            </a:endParaRP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4112745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D3C1A-11A0-2215-8BEC-4B9F20560C1B}"/>
              </a:ext>
            </a:extLst>
          </p:cNvPr>
          <p:cNvSpPr>
            <a:spLocks noGrp="1"/>
          </p:cNvSpPr>
          <p:nvPr>
            <p:ph type="title"/>
          </p:nvPr>
        </p:nvSpPr>
        <p:spPr/>
        <p:txBody>
          <a:bodyPr/>
          <a:lstStyle/>
          <a:p>
            <a:r>
              <a:rPr lang="es-AR" dirty="0"/>
              <a:t>Características técnicas y funcionales</a:t>
            </a:r>
          </a:p>
        </p:txBody>
      </p:sp>
      <p:graphicFrame>
        <p:nvGraphicFramePr>
          <p:cNvPr id="6" name="Tabla 6">
            <a:extLst>
              <a:ext uri="{FF2B5EF4-FFF2-40B4-BE49-F238E27FC236}">
                <a16:creationId xmlns:a16="http://schemas.microsoft.com/office/drawing/2014/main" id="{2E0363B7-AE61-1C1A-214B-EE4908B39BED}"/>
              </a:ext>
            </a:extLst>
          </p:cNvPr>
          <p:cNvGraphicFramePr>
            <a:graphicFrameLocks noGrp="1"/>
          </p:cNvGraphicFramePr>
          <p:nvPr>
            <p:extLst>
              <p:ext uri="{D42A27DB-BD31-4B8C-83A1-F6EECF244321}">
                <p14:modId xmlns:p14="http://schemas.microsoft.com/office/powerpoint/2010/main" val="1913881597"/>
              </p:ext>
            </p:extLst>
          </p:nvPr>
        </p:nvGraphicFramePr>
        <p:xfrm>
          <a:off x="482600" y="2001689"/>
          <a:ext cx="11226800" cy="4301631"/>
        </p:xfrm>
        <a:graphic>
          <a:graphicData uri="http://schemas.openxmlformats.org/drawingml/2006/table">
            <a:tbl>
              <a:tblPr firstRow="1" bandRow="1">
                <a:tableStyleId>{5C22544A-7EE6-4342-B048-85BDC9FD1C3A}</a:tableStyleId>
              </a:tblPr>
              <a:tblGrid>
                <a:gridCol w="2890520">
                  <a:extLst>
                    <a:ext uri="{9D8B030D-6E8A-4147-A177-3AD203B41FA5}">
                      <a16:colId xmlns:a16="http://schemas.microsoft.com/office/drawing/2014/main" val="2767831821"/>
                    </a:ext>
                  </a:extLst>
                </a:gridCol>
                <a:gridCol w="8336280">
                  <a:extLst>
                    <a:ext uri="{9D8B030D-6E8A-4147-A177-3AD203B41FA5}">
                      <a16:colId xmlns:a16="http://schemas.microsoft.com/office/drawing/2014/main" val="2064230519"/>
                    </a:ext>
                  </a:extLst>
                </a:gridCol>
              </a:tblGrid>
              <a:tr h="1375551">
                <a:tc>
                  <a:txBody>
                    <a:bodyPr/>
                    <a:lstStyle/>
                    <a:p>
                      <a:endParaRPr lang="es-ES" dirty="0"/>
                    </a:p>
                    <a:p>
                      <a:endParaRPr lang="es-AR" dirty="0"/>
                    </a:p>
                    <a:p>
                      <a:pPr algn="ctr"/>
                      <a:r>
                        <a:rPr lang="es-AR" dirty="0"/>
                        <a:t> Multifuncionalidad</a:t>
                      </a:r>
                    </a:p>
                  </a:txBody>
                  <a:tcPr/>
                </a:tc>
                <a:tc>
                  <a:txBody>
                    <a:bodyPr/>
                    <a:lstStyle/>
                    <a:p>
                      <a:pPr marL="285750" indent="-285750">
                        <a:buFont typeface="Arial" panose="020B0604020202020204" pitchFamily="34" charset="0"/>
                        <a:buChar char="•"/>
                      </a:pPr>
                      <a:r>
                        <a:rPr lang="es-ES" dirty="0"/>
                        <a:t>Es </a:t>
                      </a:r>
                      <a:r>
                        <a:rPr lang="es-ES" dirty="0" err="1"/>
                        <a:t>multi-idioma</a:t>
                      </a:r>
                      <a:r>
                        <a:rPr lang="es-ES" dirty="0"/>
                        <a:t>, alguno de los idiomas son: español, ingles, alemán, </a:t>
                      </a:r>
                      <a:r>
                        <a:rPr lang="es-ES" dirty="0" err="1"/>
                        <a:t>portuges,etc</a:t>
                      </a:r>
                      <a:r>
                        <a:rPr lang="es-ES" dirty="0"/>
                        <a:t>.</a:t>
                      </a:r>
                    </a:p>
                    <a:p>
                      <a:pPr marL="285750" indent="-285750">
                        <a:buFont typeface="Arial" panose="020B0604020202020204" pitchFamily="34" charset="0"/>
                        <a:buChar char="•"/>
                      </a:pPr>
                      <a:r>
                        <a:rPr lang="es-ES" dirty="0"/>
                        <a:t>También cuenta con un sistema </a:t>
                      </a:r>
                      <a:r>
                        <a:rPr lang="es-ES" dirty="0" err="1"/>
                        <a:t>multimonedas</a:t>
                      </a:r>
                      <a:r>
                        <a:rPr lang="es-ES" dirty="0"/>
                        <a:t>.</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AR" dirty="0"/>
                    </a:p>
                  </a:txBody>
                  <a:tcPr/>
                </a:tc>
                <a:extLst>
                  <a:ext uri="{0D108BD9-81ED-4DB2-BD59-A6C34878D82A}">
                    <a16:rowId xmlns:a16="http://schemas.microsoft.com/office/drawing/2014/main" val="1395183336"/>
                  </a:ext>
                </a:extLst>
              </a:tr>
              <a:tr h="1375551">
                <a:tc>
                  <a:txBody>
                    <a:bodyPr/>
                    <a:lstStyle/>
                    <a:p>
                      <a:endParaRPr lang="es-ES" dirty="0"/>
                    </a:p>
                    <a:p>
                      <a:endParaRPr lang="es-AR" dirty="0"/>
                    </a:p>
                    <a:p>
                      <a:pPr algn="ctr"/>
                      <a:r>
                        <a:rPr lang="es-AR" dirty="0"/>
                        <a:t>Tipo de ERP</a:t>
                      </a:r>
                    </a:p>
                  </a:txBody>
                  <a:tcPr/>
                </a:tc>
                <a:tc>
                  <a:txBody>
                    <a:bodyPr/>
                    <a:lstStyle/>
                    <a:p>
                      <a:pPr marL="285750" indent="-285750">
                        <a:buFont typeface="Arial" panose="020B0604020202020204" pitchFamily="34" charset="0"/>
                        <a:buChar char="•"/>
                      </a:pPr>
                      <a:r>
                        <a:rPr lang="es-AR" dirty="0"/>
                        <a:t>Es un software propietario.</a:t>
                      </a:r>
                    </a:p>
                    <a:p>
                      <a:pPr marL="285750" indent="-285750">
                        <a:buFont typeface="Arial" panose="020B0604020202020204" pitchFamily="34" charset="0"/>
                        <a:buChar char="•"/>
                      </a:pPr>
                      <a:r>
                        <a:rPr lang="es-ES" dirty="0"/>
                        <a:t>Puede utilizarse como un servicio en línea (versión en la nube, SaaS) y como un producto “en caja” (versión auto hospedada, es decir, instalada en su propio servidor)</a:t>
                      </a:r>
                    </a:p>
                    <a:p>
                      <a:pPr marL="285750" indent="-285750">
                        <a:buFont typeface="Arial" panose="020B0604020202020204" pitchFamily="34" charset="0"/>
                        <a:buChar char="•"/>
                      </a:pPr>
                      <a:r>
                        <a:rPr lang="es-ES" dirty="0"/>
                        <a:t>La empresa tiene una especialización principalmente horizontal.</a:t>
                      </a:r>
                      <a:endParaRPr lang="es-AR" dirty="0"/>
                    </a:p>
                  </a:txBody>
                  <a:tcPr/>
                </a:tc>
                <a:extLst>
                  <a:ext uri="{0D108BD9-81ED-4DB2-BD59-A6C34878D82A}">
                    <a16:rowId xmlns:a16="http://schemas.microsoft.com/office/drawing/2014/main" val="3510876822"/>
                  </a:ext>
                </a:extLst>
              </a:tr>
              <a:tr h="1375551">
                <a:tc>
                  <a:txBody>
                    <a:bodyPr/>
                    <a:lstStyle/>
                    <a:p>
                      <a:endParaRPr lang="es-ES" dirty="0"/>
                    </a:p>
                    <a:p>
                      <a:pPr algn="ctr"/>
                      <a:endParaRPr lang="es-AR" dirty="0"/>
                    </a:p>
                    <a:p>
                      <a:pPr algn="ctr"/>
                      <a:r>
                        <a:rPr lang="es-AR" dirty="0"/>
                        <a:t>Cuestiones técnicas</a:t>
                      </a:r>
                    </a:p>
                    <a:p>
                      <a:endParaRPr lang="es-AR" dirty="0"/>
                    </a:p>
                  </a:txBody>
                  <a:tcPr/>
                </a:tc>
                <a:tc>
                  <a:txBody>
                    <a:bodyPr/>
                    <a:lstStyle/>
                    <a:p>
                      <a:pPr marL="285750" indent="-285750">
                        <a:buFont typeface="Arial" panose="020B0604020202020204" pitchFamily="34" charset="0"/>
                        <a:buChar char="•"/>
                      </a:pPr>
                      <a:r>
                        <a:rPr lang="es-ES" dirty="0"/>
                        <a:t>Puede ser utilizada en Windows, Linux y MacOS.</a:t>
                      </a:r>
                    </a:p>
                    <a:p>
                      <a:pPr marL="285750" indent="-285750">
                        <a:buFont typeface="Arial" panose="020B0604020202020204" pitchFamily="34" charset="0"/>
                        <a:buChar char="•"/>
                      </a:pPr>
                      <a:r>
                        <a:rPr lang="es-ES" dirty="0"/>
                        <a:t>MySQL es el DBMS que admite.</a:t>
                      </a:r>
                    </a:p>
                    <a:p>
                      <a:pPr marL="285750" indent="-285750">
                        <a:buFont typeface="Arial" panose="020B0604020202020204" pitchFamily="34" charset="0"/>
                        <a:buChar char="•"/>
                      </a:pPr>
                      <a:r>
                        <a:rPr lang="es-ES" dirty="0"/>
                        <a:t>La cantidad de usuarios depende del plan, pero pueden ser </a:t>
                      </a:r>
                      <a:r>
                        <a:rPr lang="es-ES" dirty="0" err="1"/>
                        <a:t>ilimatados</a:t>
                      </a:r>
                      <a:r>
                        <a:rPr lang="es-ES" dirty="0"/>
                        <a:t>.</a:t>
                      </a:r>
                    </a:p>
                    <a:p>
                      <a:pPr marL="0" indent="0">
                        <a:buFont typeface="Arial" panose="020B0604020202020204" pitchFamily="34" charset="0"/>
                        <a:buNone/>
                      </a:pPr>
                      <a:endParaRPr lang="es-AR" dirty="0"/>
                    </a:p>
                  </a:txBody>
                  <a:tcPr/>
                </a:tc>
                <a:extLst>
                  <a:ext uri="{0D108BD9-81ED-4DB2-BD59-A6C34878D82A}">
                    <a16:rowId xmlns:a16="http://schemas.microsoft.com/office/drawing/2014/main" val="3854477564"/>
                  </a:ext>
                </a:extLst>
              </a:tr>
            </a:tbl>
          </a:graphicData>
        </a:graphic>
      </p:graphicFrame>
    </p:spTree>
    <p:extLst>
      <p:ext uri="{BB962C8B-B14F-4D97-AF65-F5344CB8AC3E}">
        <p14:creationId xmlns:p14="http://schemas.microsoft.com/office/powerpoint/2010/main" val="3717604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929114" y="2548573"/>
            <a:ext cx="2026413" cy="1760854"/>
          </a:xfrm>
        </p:spPr>
        <p:txBody>
          <a:bodyPr rtlCol="0">
            <a:normAutofit/>
          </a:bodyPr>
          <a:lstStyle/>
          <a:p>
            <a:pPr rtl="0"/>
            <a:r>
              <a:rPr lang="es-ES" sz="3200" dirty="0">
                <a:solidFill>
                  <a:srgbClr val="FFFFFF"/>
                </a:solidFill>
              </a:rPr>
              <a:t>Costos</a:t>
            </a:r>
            <a:br>
              <a:rPr lang="es-ES" sz="3200" dirty="0">
                <a:solidFill>
                  <a:srgbClr val="FFFFFF"/>
                </a:solidFill>
              </a:rPr>
            </a:br>
            <a:r>
              <a:rPr lang="es-ES" sz="3200" dirty="0">
                <a:solidFill>
                  <a:srgbClr val="FFFFFF"/>
                </a:solidFill>
              </a:rPr>
              <a:t>	  y</a:t>
            </a:r>
            <a:br>
              <a:rPr lang="es-ES" sz="3200" dirty="0">
                <a:solidFill>
                  <a:srgbClr val="FFFFFF"/>
                </a:solidFill>
              </a:rPr>
            </a:br>
            <a:r>
              <a:rPr lang="es-ES" sz="3200" dirty="0">
                <a:solidFill>
                  <a:srgbClr val="FFFFFF"/>
                </a:solidFill>
              </a:rPr>
              <a:t>Soporte</a:t>
            </a:r>
            <a:endParaRPr lang="es-ES" dirty="0">
              <a:solidFill>
                <a:srgbClr val="FFFFFF"/>
              </a:solidFill>
            </a:endParaRP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24860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F8837A-834E-2E2C-26D4-3E3C77A80B60}"/>
              </a:ext>
            </a:extLst>
          </p:cNvPr>
          <p:cNvSpPr>
            <a:spLocks noGrp="1"/>
          </p:cNvSpPr>
          <p:nvPr>
            <p:ph type="title"/>
          </p:nvPr>
        </p:nvSpPr>
        <p:spPr/>
        <p:txBody>
          <a:bodyPr/>
          <a:lstStyle/>
          <a:p>
            <a:r>
              <a:rPr lang="es-ES" dirty="0"/>
              <a:t>Costos y servicios</a:t>
            </a:r>
            <a:endParaRPr lang="es-AR" dirty="0"/>
          </a:p>
        </p:txBody>
      </p:sp>
      <p:pic>
        <p:nvPicPr>
          <p:cNvPr id="8" name="Imagen 7">
            <a:extLst>
              <a:ext uri="{FF2B5EF4-FFF2-40B4-BE49-F238E27FC236}">
                <a16:creationId xmlns:a16="http://schemas.microsoft.com/office/drawing/2014/main" id="{49CB54E8-D165-734F-BF98-A9DCD9BF5C53}"/>
              </a:ext>
            </a:extLst>
          </p:cNvPr>
          <p:cNvPicPr>
            <a:picLocks noChangeAspect="1"/>
          </p:cNvPicPr>
          <p:nvPr/>
        </p:nvPicPr>
        <p:blipFill>
          <a:blip r:embed="rId2"/>
          <a:stretch>
            <a:fillRect/>
          </a:stretch>
        </p:blipFill>
        <p:spPr>
          <a:xfrm>
            <a:off x="703207" y="2946401"/>
            <a:ext cx="8593194" cy="2346011"/>
          </a:xfrm>
          <a:prstGeom prst="rect">
            <a:avLst/>
          </a:prstGeom>
        </p:spPr>
      </p:pic>
      <p:sp>
        <p:nvSpPr>
          <p:cNvPr id="9" name="CuadroTexto 8">
            <a:extLst>
              <a:ext uri="{FF2B5EF4-FFF2-40B4-BE49-F238E27FC236}">
                <a16:creationId xmlns:a16="http://schemas.microsoft.com/office/drawing/2014/main" id="{3601EC1A-2D9C-3E85-06DC-FDBDF8AFFCDD}"/>
              </a:ext>
            </a:extLst>
          </p:cNvPr>
          <p:cNvSpPr txBox="1"/>
          <p:nvPr/>
        </p:nvSpPr>
        <p:spPr>
          <a:xfrm>
            <a:off x="403393" y="2165486"/>
            <a:ext cx="3039807" cy="369332"/>
          </a:xfrm>
          <a:prstGeom prst="rect">
            <a:avLst/>
          </a:prstGeom>
          <a:noFill/>
        </p:spPr>
        <p:txBody>
          <a:bodyPr wrap="none" rtlCol="0">
            <a:spAutoFit/>
          </a:bodyPr>
          <a:lstStyle/>
          <a:p>
            <a:r>
              <a:rPr lang="es-ES" u="sng" dirty="0"/>
              <a:t>Precios de los distintos Planes</a:t>
            </a:r>
            <a:r>
              <a:rPr lang="es-ES" dirty="0"/>
              <a:t>:</a:t>
            </a:r>
            <a:endParaRPr lang="es-AR" dirty="0"/>
          </a:p>
        </p:txBody>
      </p:sp>
      <p:pic>
        <p:nvPicPr>
          <p:cNvPr id="11" name="Imagen 10">
            <a:extLst>
              <a:ext uri="{FF2B5EF4-FFF2-40B4-BE49-F238E27FC236}">
                <a16:creationId xmlns:a16="http://schemas.microsoft.com/office/drawing/2014/main" id="{A1E9E423-7F6A-6512-B846-64DAC2B65EFA}"/>
              </a:ext>
            </a:extLst>
          </p:cNvPr>
          <p:cNvPicPr>
            <a:picLocks noChangeAspect="1"/>
          </p:cNvPicPr>
          <p:nvPr/>
        </p:nvPicPr>
        <p:blipFill>
          <a:blip r:embed="rId3"/>
          <a:stretch>
            <a:fillRect/>
          </a:stretch>
        </p:blipFill>
        <p:spPr>
          <a:xfrm>
            <a:off x="9341864" y="2946401"/>
            <a:ext cx="2113018" cy="2346011"/>
          </a:xfrm>
          <a:prstGeom prst="rect">
            <a:avLst/>
          </a:prstGeom>
        </p:spPr>
      </p:pic>
    </p:spTree>
    <p:extLst>
      <p:ext uri="{BB962C8B-B14F-4D97-AF65-F5344CB8AC3E}">
        <p14:creationId xmlns:p14="http://schemas.microsoft.com/office/powerpoint/2010/main" val="898374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6732B-5D47-083B-3766-7F9E4B96B718}"/>
              </a:ext>
            </a:extLst>
          </p:cNvPr>
          <p:cNvSpPr>
            <a:spLocks noGrp="1"/>
          </p:cNvSpPr>
          <p:nvPr>
            <p:ph type="title"/>
          </p:nvPr>
        </p:nvSpPr>
        <p:spPr/>
        <p:txBody>
          <a:bodyPr/>
          <a:lstStyle/>
          <a:p>
            <a:r>
              <a:rPr lang="es-ES" dirty="0"/>
              <a:t>Características de los planes</a:t>
            </a:r>
            <a:endParaRPr lang="es-AR" dirty="0"/>
          </a:p>
        </p:txBody>
      </p:sp>
      <p:pic>
        <p:nvPicPr>
          <p:cNvPr id="6" name="Imagen 5">
            <a:extLst>
              <a:ext uri="{FF2B5EF4-FFF2-40B4-BE49-F238E27FC236}">
                <a16:creationId xmlns:a16="http://schemas.microsoft.com/office/drawing/2014/main" id="{3CEAF898-51AF-F72A-8579-31182ECCC447}"/>
              </a:ext>
            </a:extLst>
          </p:cNvPr>
          <p:cNvPicPr>
            <a:picLocks noChangeAspect="1"/>
          </p:cNvPicPr>
          <p:nvPr/>
        </p:nvPicPr>
        <p:blipFill>
          <a:blip r:embed="rId2"/>
          <a:stretch>
            <a:fillRect/>
          </a:stretch>
        </p:blipFill>
        <p:spPr>
          <a:xfrm>
            <a:off x="856130" y="1983370"/>
            <a:ext cx="2172961" cy="3460851"/>
          </a:xfrm>
          <a:prstGeom prst="rect">
            <a:avLst/>
          </a:prstGeom>
        </p:spPr>
      </p:pic>
      <p:pic>
        <p:nvPicPr>
          <p:cNvPr id="8" name="Imagen 7">
            <a:extLst>
              <a:ext uri="{FF2B5EF4-FFF2-40B4-BE49-F238E27FC236}">
                <a16:creationId xmlns:a16="http://schemas.microsoft.com/office/drawing/2014/main" id="{9988EE81-D3B7-EE54-A6DA-30E10B2335DF}"/>
              </a:ext>
            </a:extLst>
          </p:cNvPr>
          <p:cNvPicPr>
            <a:picLocks noChangeAspect="1"/>
          </p:cNvPicPr>
          <p:nvPr/>
        </p:nvPicPr>
        <p:blipFill>
          <a:blip r:embed="rId3"/>
          <a:stretch>
            <a:fillRect/>
          </a:stretch>
        </p:blipFill>
        <p:spPr>
          <a:xfrm>
            <a:off x="3187317" y="1983370"/>
            <a:ext cx="2250207" cy="3873699"/>
          </a:xfrm>
          <a:prstGeom prst="rect">
            <a:avLst/>
          </a:prstGeom>
        </p:spPr>
      </p:pic>
      <p:pic>
        <p:nvPicPr>
          <p:cNvPr id="10" name="Imagen 9">
            <a:extLst>
              <a:ext uri="{FF2B5EF4-FFF2-40B4-BE49-F238E27FC236}">
                <a16:creationId xmlns:a16="http://schemas.microsoft.com/office/drawing/2014/main" id="{83BB8694-5CAD-B750-FB35-5EAC64E48638}"/>
              </a:ext>
            </a:extLst>
          </p:cNvPr>
          <p:cNvPicPr>
            <a:picLocks noChangeAspect="1"/>
          </p:cNvPicPr>
          <p:nvPr/>
        </p:nvPicPr>
        <p:blipFill>
          <a:blip r:embed="rId4"/>
          <a:stretch>
            <a:fillRect/>
          </a:stretch>
        </p:blipFill>
        <p:spPr>
          <a:xfrm>
            <a:off x="5578150" y="1983370"/>
            <a:ext cx="1971656" cy="3954056"/>
          </a:xfrm>
          <a:prstGeom prst="rect">
            <a:avLst/>
          </a:prstGeom>
        </p:spPr>
      </p:pic>
      <p:pic>
        <p:nvPicPr>
          <p:cNvPr id="12" name="Imagen 11">
            <a:extLst>
              <a:ext uri="{FF2B5EF4-FFF2-40B4-BE49-F238E27FC236}">
                <a16:creationId xmlns:a16="http://schemas.microsoft.com/office/drawing/2014/main" id="{54B617F1-37FD-7807-65FA-0401329A4025}"/>
              </a:ext>
            </a:extLst>
          </p:cNvPr>
          <p:cNvPicPr>
            <a:picLocks noChangeAspect="1"/>
          </p:cNvPicPr>
          <p:nvPr/>
        </p:nvPicPr>
        <p:blipFill>
          <a:blip r:embed="rId5"/>
          <a:stretch>
            <a:fillRect/>
          </a:stretch>
        </p:blipFill>
        <p:spPr>
          <a:xfrm>
            <a:off x="7768992" y="1963050"/>
            <a:ext cx="1562180" cy="4413477"/>
          </a:xfrm>
          <a:prstGeom prst="rect">
            <a:avLst/>
          </a:prstGeom>
        </p:spPr>
      </p:pic>
      <p:pic>
        <p:nvPicPr>
          <p:cNvPr id="14" name="Imagen 13">
            <a:extLst>
              <a:ext uri="{FF2B5EF4-FFF2-40B4-BE49-F238E27FC236}">
                <a16:creationId xmlns:a16="http://schemas.microsoft.com/office/drawing/2014/main" id="{EC787CE5-D9B6-9790-F261-99B731E57BD4}"/>
              </a:ext>
            </a:extLst>
          </p:cNvPr>
          <p:cNvPicPr>
            <a:picLocks noChangeAspect="1"/>
          </p:cNvPicPr>
          <p:nvPr/>
        </p:nvPicPr>
        <p:blipFill>
          <a:blip r:embed="rId6"/>
          <a:stretch>
            <a:fillRect/>
          </a:stretch>
        </p:blipFill>
        <p:spPr>
          <a:xfrm>
            <a:off x="3357749" y="5980878"/>
            <a:ext cx="1671170" cy="415969"/>
          </a:xfrm>
          <a:prstGeom prst="rect">
            <a:avLst/>
          </a:prstGeom>
        </p:spPr>
      </p:pic>
      <p:pic>
        <p:nvPicPr>
          <p:cNvPr id="16" name="Imagen 15">
            <a:extLst>
              <a:ext uri="{FF2B5EF4-FFF2-40B4-BE49-F238E27FC236}">
                <a16:creationId xmlns:a16="http://schemas.microsoft.com/office/drawing/2014/main" id="{172298C3-31D6-128A-1AD2-62D3A63B5A50}"/>
              </a:ext>
            </a:extLst>
          </p:cNvPr>
          <p:cNvPicPr>
            <a:picLocks noChangeAspect="1"/>
          </p:cNvPicPr>
          <p:nvPr/>
        </p:nvPicPr>
        <p:blipFill>
          <a:blip r:embed="rId7"/>
          <a:stretch>
            <a:fillRect/>
          </a:stretch>
        </p:blipFill>
        <p:spPr>
          <a:xfrm>
            <a:off x="5585854" y="6067645"/>
            <a:ext cx="1612983" cy="450873"/>
          </a:xfrm>
          <a:prstGeom prst="rect">
            <a:avLst/>
          </a:prstGeom>
        </p:spPr>
      </p:pic>
      <p:pic>
        <p:nvPicPr>
          <p:cNvPr id="18" name="Imagen 17">
            <a:extLst>
              <a:ext uri="{FF2B5EF4-FFF2-40B4-BE49-F238E27FC236}">
                <a16:creationId xmlns:a16="http://schemas.microsoft.com/office/drawing/2014/main" id="{39579BE2-C1F1-9C4E-7C4D-4BDB27443ABC}"/>
              </a:ext>
            </a:extLst>
          </p:cNvPr>
          <p:cNvPicPr>
            <a:picLocks noChangeAspect="1"/>
          </p:cNvPicPr>
          <p:nvPr/>
        </p:nvPicPr>
        <p:blipFill>
          <a:blip r:embed="rId8"/>
          <a:stretch>
            <a:fillRect/>
          </a:stretch>
        </p:blipFill>
        <p:spPr>
          <a:xfrm>
            <a:off x="9560787" y="1974925"/>
            <a:ext cx="1460679" cy="4653387"/>
          </a:xfrm>
          <a:prstGeom prst="rect">
            <a:avLst/>
          </a:prstGeom>
        </p:spPr>
      </p:pic>
    </p:spTree>
    <p:extLst>
      <p:ext uri="{BB962C8B-B14F-4D97-AF65-F5344CB8AC3E}">
        <p14:creationId xmlns:p14="http://schemas.microsoft.com/office/powerpoint/2010/main" val="228315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16" name="Rectángulo 15">
            <a:extLst>
              <a:ext uri="{FF2B5EF4-FFF2-40B4-BE49-F238E27FC236}">
                <a16:creationId xmlns:a16="http://schemas.microsoft.com/office/drawing/2014/main" id="{60412E66-0CBF-D87A-5717-812059B1B235}"/>
              </a:ext>
            </a:extLst>
          </p:cNvPr>
          <p:cNvSpPr/>
          <p:nvPr/>
        </p:nvSpPr>
        <p:spPr>
          <a:xfrm>
            <a:off x="1308109" y="1761528"/>
            <a:ext cx="9541912" cy="3553460"/>
          </a:xfrm>
          <a:prstGeom prst="rect">
            <a:avLst/>
          </a:prstGeom>
          <a:solidFill>
            <a:schemeClr val="accent1">
              <a:alpha val="8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1" name="Imagen 20">
            <a:extLst>
              <a:ext uri="{FF2B5EF4-FFF2-40B4-BE49-F238E27FC236}">
                <a16:creationId xmlns:a16="http://schemas.microsoft.com/office/drawing/2014/main" id="{BB061F77-3E63-20DD-C97F-6741906ECB9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4556" r="97778">
                        <a14:foregroundMark x1="4556" y1="33636" x2="4556" y2="33636"/>
                        <a14:foregroundMark x1="17111" y1="55455" x2="17111" y2="55455"/>
                        <a14:foregroundMark x1="17111" y1="26364" x2="17111" y2="26364"/>
                        <a14:foregroundMark x1="23778" y1="47273" x2="23778" y2="47273"/>
                        <a14:foregroundMark x1="32222" y1="54091" x2="32222" y2="54091"/>
                        <a14:foregroundMark x1="40333" y1="48636" x2="40333" y2="48636"/>
                        <a14:foregroundMark x1="40333" y1="30000" x2="40333" y2="30000"/>
                        <a14:foregroundMark x1="48889" y1="68636" x2="48889" y2="68636"/>
                        <a14:foregroundMark x1="71556" y1="55000" x2="71556" y2="55000"/>
                        <a14:foregroundMark x1="66333" y1="44091" x2="66333" y2="44091"/>
                        <a14:foregroundMark x1="87111" y1="42273" x2="87111" y2="42273"/>
                        <a14:foregroundMark x1="97778" y1="33636" x2="97778" y2="33636"/>
                        <a14:foregroundMark x1="93667" y1="38182" x2="93667" y2="38182"/>
                      </a14:backgroundRemoval>
                    </a14:imgEffect>
                  </a14:imgLayer>
                </a14:imgProps>
              </a:ext>
            </a:extLst>
          </a:blip>
          <a:stretch>
            <a:fillRect/>
          </a:stretch>
        </p:blipFill>
        <p:spPr>
          <a:xfrm>
            <a:off x="1675968" y="2458419"/>
            <a:ext cx="8835044" cy="2159677"/>
          </a:xfrm>
          <a:prstGeom prst="rect">
            <a:avLst/>
          </a:prstGeom>
        </p:spPr>
      </p:pic>
    </p:spTree>
    <p:extLst>
      <p:ext uri="{BB962C8B-B14F-4D97-AF65-F5344CB8AC3E}">
        <p14:creationId xmlns:p14="http://schemas.microsoft.com/office/powerpoint/2010/main" val="3905027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887157" y="2018666"/>
            <a:ext cx="3081576" cy="1746762"/>
          </a:xfrm>
        </p:spPr>
        <p:txBody>
          <a:bodyPr rtlCol="0">
            <a:normAutofit/>
          </a:bodyPr>
          <a:lstStyle/>
          <a:p>
            <a:pPr rtl="0"/>
            <a:r>
              <a:rPr lang="es-ES" dirty="0">
                <a:solidFill>
                  <a:srgbClr val="FFFFFF"/>
                </a:solidFill>
              </a:rPr>
              <a:t>Gracias</a:t>
            </a: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9" y="5411952"/>
            <a:ext cx="11029616" cy="718870"/>
          </a:xfrm>
        </p:spPr>
        <p:txBody>
          <a:bodyPr rtlCol="0">
            <a:normAutofit/>
          </a:bodyPr>
          <a:lstStyle/>
          <a:p>
            <a:pPr rtl="0"/>
            <a:r>
              <a:rPr lang="es-ES" sz="4000" dirty="0">
                <a:solidFill>
                  <a:srgbClr val="FFFEFF"/>
                </a:solidFill>
              </a:rPr>
              <a:t>UCC</a:t>
            </a:r>
          </a:p>
        </p:txBody>
      </p:sp>
      <p:sp>
        <p:nvSpPr>
          <p:cNvPr id="6" name="CuadroTexto 5">
            <a:extLst>
              <a:ext uri="{FF2B5EF4-FFF2-40B4-BE49-F238E27FC236}">
                <a16:creationId xmlns:a16="http://schemas.microsoft.com/office/drawing/2014/main" id="{AC67512B-CBD0-F155-EA4F-B78C9F29C3EF}"/>
              </a:ext>
            </a:extLst>
          </p:cNvPr>
          <p:cNvSpPr txBox="1"/>
          <p:nvPr/>
        </p:nvSpPr>
        <p:spPr>
          <a:xfrm>
            <a:off x="447817" y="1076863"/>
            <a:ext cx="11162991" cy="3693319"/>
          </a:xfrm>
          <a:prstGeom prst="rect">
            <a:avLst/>
          </a:prstGeom>
          <a:noFill/>
        </p:spPr>
        <p:txBody>
          <a:bodyPr wrap="square" rtlCol="0">
            <a:spAutoFit/>
          </a:bodyPr>
          <a:lstStyle/>
          <a:p>
            <a:r>
              <a:rPr lang="es-ES" sz="2400" dirty="0"/>
              <a:t>Alumno: Felipe Cañas</a:t>
            </a:r>
          </a:p>
          <a:p>
            <a:endParaRPr lang="es-ES" sz="2400" dirty="0"/>
          </a:p>
          <a:p>
            <a:r>
              <a:rPr lang="es-ES" sz="2400" dirty="0"/>
              <a:t>Carrera: Ingeniería en Sistemas</a:t>
            </a:r>
          </a:p>
          <a:p>
            <a:endParaRPr lang="es-ES" sz="2400" dirty="0"/>
          </a:p>
          <a:p>
            <a:r>
              <a:rPr lang="es-ES" sz="2400" dirty="0"/>
              <a:t>Materia: Sistemas de Información</a:t>
            </a:r>
          </a:p>
          <a:p>
            <a:endParaRPr lang="es-ES" sz="2400" dirty="0"/>
          </a:p>
          <a:p>
            <a:r>
              <a:rPr lang="es-ES" sz="2400" dirty="0"/>
              <a:t>ERP: Bitrix24</a:t>
            </a:r>
          </a:p>
          <a:p>
            <a:endParaRPr lang="es-ES" sz="2400" dirty="0"/>
          </a:p>
          <a:p>
            <a:r>
              <a:rPr lang="es-ES" sz="2400" dirty="0"/>
              <a:t>Año: 2023</a:t>
            </a:r>
          </a:p>
          <a:p>
            <a:endParaRPr lang="es-ES" dirty="0"/>
          </a:p>
        </p:txBody>
      </p:sp>
      <p:pic>
        <p:nvPicPr>
          <p:cNvPr id="4" name="Imagen 3">
            <a:extLst>
              <a:ext uri="{FF2B5EF4-FFF2-40B4-BE49-F238E27FC236}">
                <a16:creationId xmlns:a16="http://schemas.microsoft.com/office/drawing/2014/main" id="{E338B6D3-54B3-09A4-F775-89B32F675BD3}"/>
              </a:ext>
            </a:extLst>
          </p:cNvPr>
          <p:cNvPicPr>
            <a:picLocks noChangeAspect="1"/>
          </p:cNvPicPr>
          <p:nvPr/>
        </p:nvPicPr>
        <p:blipFill>
          <a:blip r:embed="rId3"/>
          <a:stretch>
            <a:fillRect/>
          </a:stretch>
        </p:blipFill>
        <p:spPr>
          <a:xfrm>
            <a:off x="8244620" y="4056271"/>
            <a:ext cx="3494057" cy="899807"/>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887157" y="2130426"/>
            <a:ext cx="3081576" cy="1746762"/>
          </a:xfrm>
        </p:spPr>
        <p:txBody>
          <a:bodyPr rtlCol="0">
            <a:normAutofit/>
          </a:bodyPr>
          <a:lstStyle/>
          <a:p>
            <a:pPr rtl="0"/>
            <a:r>
              <a:rPr lang="es-ES" dirty="0">
                <a:solidFill>
                  <a:srgbClr val="FFFFFF"/>
                </a:solidFill>
              </a:rPr>
              <a:t>EMPRESA</a:t>
            </a: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6" name="Subtítulo 5">
            <a:extLst>
              <a:ext uri="{FF2B5EF4-FFF2-40B4-BE49-F238E27FC236}">
                <a16:creationId xmlns:a16="http://schemas.microsoft.com/office/drawing/2014/main" id="{E582BD60-418B-0781-2CEA-3FA97CA8C5B0}"/>
              </a:ext>
            </a:extLst>
          </p:cNvPr>
          <p:cNvSpPr>
            <a:spLocks noGrp="1"/>
          </p:cNvSpPr>
          <p:nvPr>
            <p:ph type="subTitle" idx="1"/>
          </p:nvPr>
        </p:nvSpPr>
        <p:spPr/>
        <p:txBody>
          <a:bodyPr/>
          <a:lstStyle/>
          <a:p>
            <a:r>
              <a:rPr lang="es-ES" dirty="0"/>
              <a:t> </a:t>
            </a:r>
            <a:endParaRPr lang="es-AR" dirty="0"/>
          </a:p>
        </p:txBody>
      </p:sp>
    </p:spTree>
    <p:extLst>
      <p:ext uri="{BB962C8B-B14F-4D97-AF65-F5344CB8AC3E}">
        <p14:creationId xmlns:p14="http://schemas.microsoft.com/office/powerpoint/2010/main" val="3536457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AC2E9C9-4771-3EC3-4477-CFA61272CA20}"/>
              </a:ext>
            </a:extLst>
          </p:cNvPr>
          <p:cNvSpPr/>
          <p:nvPr/>
        </p:nvSpPr>
        <p:spPr>
          <a:xfrm>
            <a:off x="1393992" y="5235408"/>
            <a:ext cx="9538168" cy="646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normAutofit/>
          </a:bodyPr>
          <a:lstStyle/>
          <a:p>
            <a:pPr rtl="0"/>
            <a:r>
              <a:rPr lang="es-ES" sz="4000" dirty="0"/>
              <a:t>Empresa</a:t>
            </a:r>
          </a:p>
        </p:txBody>
      </p:sp>
      <p:sp>
        <p:nvSpPr>
          <p:cNvPr id="7" name="CuadroTexto 6">
            <a:extLst>
              <a:ext uri="{FF2B5EF4-FFF2-40B4-BE49-F238E27FC236}">
                <a16:creationId xmlns:a16="http://schemas.microsoft.com/office/drawing/2014/main" id="{29CE950F-EF9B-0D4B-678D-59AFF1E79B84}"/>
              </a:ext>
            </a:extLst>
          </p:cNvPr>
          <p:cNvSpPr txBox="1"/>
          <p:nvPr/>
        </p:nvSpPr>
        <p:spPr>
          <a:xfrm>
            <a:off x="487680" y="2174240"/>
            <a:ext cx="11216640" cy="2246769"/>
          </a:xfrm>
          <a:prstGeom prst="rect">
            <a:avLst/>
          </a:prstGeom>
          <a:noFill/>
        </p:spPr>
        <p:txBody>
          <a:bodyPr wrap="square" rtlCol="0">
            <a:spAutoFit/>
          </a:bodyPr>
          <a:lstStyle/>
          <a:p>
            <a:pPr marL="285750" indent="-285750">
              <a:buFont typeface="Arial" panose="020B0604020202020204" pitchFamily="34" charset="0"/>
              <a:buChar char="•"/>
            </a:pPr>
            <a:r>
              <a:rPr lang="es-ES" sz="2800" dirty="0"/>
              <a:t>Empresa que desarrolla Bitrix24: </a:t>
            </a:r>
            <a:r>
              <a:rPr lang="es-ES" sz="2800" dirty="0" err="1"/>
              <a:t>Bitrix.Inc</a:t>
            </a:r>
            <a:endParaRPr lang="es-ES" sz="2800" dirty="0"/>
          </a:p>
          <a:p>
            <a:pPr marL="285750" indent="-285750">
              <a:buFont typeface="Arial" panose="020B0604020202020204" pitchFamily="34" charset="0"/>
              <a:buChar char="•"/>
            </a:pPr>
            <a:r>
              <a:rPr lang="es-ES" sz="2800" dirty="0"/>
              <a:t>País de origen: Rusia</a:t>
            </a:r>
          </a:p>
          <a:p>
            <a:pPr marL="285750" indent="-285750">
              <a:buFont typeface="Arial" panose="020B0604020202020204" pitchFamily="34" charset="0"/>
              <a:buChar char="•"/>
            </a:pPr>
            <a:r>
              <a:rPr lang="es-ES" sz="2800" dirty="0"/>
              <a:t>La empresa fue creada en 1998, Bitrix24 fue lanzado en 2012.</a:t>
            </a:r>
          </a:p>
          <a:p>
            <a:pPr marL="285750" indent="-285750">
              <a:buFont typeface="Arial" panose="020B0604020202020204" pitchFamily="34" charset="0"/>
              <a:buChar char="•"/>
            </a:pPr>
            <a:r>
              <a:rPr lang="es-ES" sz="2800" dirty="0" err="1"/>
              <a:t>Bitrix</a:t>
            </a:r>
            <a:r>
              <a:rPr lang="es-ES" sz="2800" dirty="0"/>
              <a:t> 24 es el único producto tipo ERP desarrollado por la empresa, por lo que se centra y especializa en este.</a:t>
            </a:r>
          </a:p>
        </p:txBody>
      </p:sp>
      <p:sp>
        <p:nvSpPr>
          <p:cNvPr id="8" name="CuadroTexto 7">
            <a:extLst>
              <a:ext uri="{FF2B5EF4-FFF2-40B4-BE49-F238E27FC236}">
                <a16:creationId xmlns:a16="http://schemas.microsoft.com/office/drawing/2014/main" id="{DF349430-F3D5-6B1D-56CF-E1C8727F8B59}"/>
              </a:ext>
            </a:extLst>
          </p:cNvPr>
          <p:cNvSpPr txBox="1"/>
          <p:nvPr/>
        </p:nvSpPr>
        <p:spPr>
          <a:xfrm>
            <a:off x="1113556" y="5235409"/>
            <a:ext cx="9964887" cy="646331"/>
          </a:xfrm>
          <a:prstGeom prst="rect">
            <a:avLst/>
          </a:prstGeom>
          <a:noFill/>
        </p:spPr>
        <p:txBody>
          <a:bodyPr wrap="square" rtlCol="0">
            <a:spAutoFit/>
          </a:bodyPr>
          <a:lstStyle/>
          <a:p>
            <a:pPr algn="ctr"/>
            <a:r>
              <a:rPr lang="es-ES" sz="3600" b="1" dirty="0">
                <a:solidFill>
                  <a:schemeClr val="bg1"/>
                </a:solidFill>
              </a:rPr>
              <a:t>Link a Bitrix24:  https://www.bitrix24.com/</a:t>
            </a:r>
            <a:endParaRPr lang="es-AR" sz="3600" b="1" dirty="0">
              <a:solidFill>
                <a:schemeClr val="bg1"/>
              </a:solidFill>
            </a:endParaRPr>
          </a:p>
        </p:txBody>
      </p:sp>
    </p:spTree>
    <p:extLst>
      <p:ext uri="{BB962C8B-B14F-4D97-AF65-F5344CB8AC3E}">
        <p14:creationId xmlns:p14="http://schemas.microsoft.com/office/powerpoint/2010/main" val="49760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2504E5-6DE0-DEC8-5CC4-968F9CEC3C4A}"/>
              </a:ext>
            </a:extLst>
          </p:cNvPr>
          <p:cNvSpPr>
            <a:spLocks noGrp="1"/>
          </p:cNvSpPr>
          <p:nvPr>
            <p:ph type="title"/>
          </p:nvPr>
        </p:nvSpPr>
        <p:spPr/>
        <p:txBody>
          <a:bodyPr>
            <a:normAutofit/>
          </a:bodyPr>
          <a:lstStyle/>
          <a:p>
            <a:r>
              <a:rPr lang="es-AR" sz="4000" dirty="0"/>
              <a:t>PARTNERS</a:t>
            </a:r>
          </a:p>
        </p:txBody>
      </p:sp>
      <p:sp>
        <p:nvSpPr>
          <p:cNvPr id="5" name="CuadroTexto 4">
            <a:extLst>
              <a:ext uri="{FF2B5EF4-FFF2-40B4-BE49-F238E27FC236}">
                <a16:creationId xmlns:a16="http://schemas.microsoft.com/office/drawing/2014/main" id="{A16BCB7C-4013-8558-6BA7-2B540A428C65}"/>
              </a:ext>
            </a:extLst>
          </p:cNvPr>
          <p:cNvSpPr txBox="1"/>
          <p:nvPr/>
        </p:nvSpPr>
        <p:spPr>
          <a:xfrm>
            <a:off x="875833" y="2000690"/>
            <a:ext cx="3108960" cy="4154984"/>
          </a:xfrm>
          <a:prstGeom prst="rect">
            <a:avLst/>
          </a:prstGeom>
          <a:noFill/>
        </p:spPr>
        <p:txBody>
          <a:bodyPr wrap="square" rtlCol="0">
            <a:spAutoFit/>
          </a:bodyPr>
          <a:lstStyle/>
          <a:p>
            <a:r>
              <a:rPr lang="es-AR" sz="2400" u="sng" dirty="0"/>
              <a:t>Latinoamérica:</a:t>
            </a:r>
          </a:p>
          <a:p>
            <a:pPr marL="342900" indent="-342900">
              <a:buFont typeface="Arial" panose="020B0604020202020204" pitchFamily="34" charset="0"/>
              <a:buChar char="•"/>
            </a:pPr>
            <a:r>
              <a:rPr lang="es-AR" sz="2400" dirty="0"/>
              <a:t>	ASESORES-E</a:t>
            </a:r>
          </a:p>
          <a:p>
            <a:pPr marL="342900" indent="-342900">
              <a:buFont typeface="Arial" panose="020B0604020202020204" pitchFamily="34" charset="0"/>
              <a:buChar char="•"/>
            </a:pPr>
            <a:r>
              <a:rPr lang="es-AR" sz="2400" dirty="0"/>
              <a:t>  Br24</a:t>
            </a:r>
          </a:p>
          <a:p>
            <a:pPr marL="342900" indent="-342900">
              <a:buFont typeface="Arial" panose="020B0604020202020204" pitchFamily="34" charset="0"/>
              <a:buChar char="•"/>
            </a:pPr>
            <a:r>
              <a:rPr lang="es-AR" sz="2400" dirty="0"/>
              <a:t>	CRMThink</a:t>
            </a:r>
          </a:p>
          <a:p>
            <a:pPr marL="342900" indent="-342900">
              <a:buFont typeface="Arial" panose="020B0604020202020204" pitchFamily="34" charset="0"/>
              <a:buChar char="•"/>
            </a:pPr>
            <a:r>
              <a:rPr lang="es-AR" sz="2400" dirty="0"/>
              <a:t>	Bit24, S.L.</a:t>
            </a:r>
          </a:p>
          <a:p>
            <a:pPr marL="342900" indent="-342900">
              <a:buFont typeface="Arial" panose="020B0604020202020204" pitchFamily="34" charset="0"/>
              <a:buChar char="•"/>
            </a:pPr>
            <a:r>
              <a:rPr lang="es-AR" sz="2400" dirty="0"/>
              <a:t>	InformUnity</a:t>
            </a:r>
          </a:p>
          <a:p>
            <a:pPr marL="342900" indent="-342900">
              <a:buFont typeface="Arial" panose="020B0604020202020204" pitchFamily="34" charset="0"/>
              <a:buChar char="•"/>
            </a:pPr>
            <a:r>
              <a:rPr lang="es-AR" sz="2400" dirty="0"/>
              <a:t>	Bytebio</a:t>
            </a:r>
          </a:p>
          <a:p>
            <a:pPr marL="342900" indent="-342900">
              <a:buFont typeface="Arial" panose="020B0604020202020204" pitchFamily="34" charset="0"/>
              <a:buChar char="•"/>
            </a:pPr>
            <a:r>
              <a:rPr lang="es-AR" sz="2400" dirty="0"/>
              <a:t>	Zopu</a:t>
            </a:r>
          </a:p>
          <a:p>
            <a:pPr marL="342900" indent="-342900">
              <a:buFont typeface="Arial" panose="020B0604020202020204" pitchFamily="34" charset="0"/>
              <a:buChar char="•"/>
            </a:pPr>
            <a:r>
              <a:rPr lang="es-AR" sz="2400" dirty="0"/>
              <a:t>	SBI ADVISORS</a:t>
            </a:r>
          </a:p>
          <a:p>
            <a:pPr marL="342900" indent="-342900">
              <a:buFont typeface="Arial" panose="020B0604020202020204" pitchFamily="34" charset="0"/>
              <a:buChar char="•"/>
            </a:pPr>
            <a:r>
              <a:rPr lang="es-AR" sz="2400" dirty="0"/>
              <a:t>	LTDA</a:t>
            </a:r>
          </a:p>
          <a:p>
            <a:r>
              <a:rPr lang="es-AR" sz="2400" dirty="0"/>
              <a:t>	entre varios mas</a:t>
            </a:r>
          </a:p>
        </p:txBody>
      </p:sp>
      <p:sp>
        <p:nvSpPr>
          <p:cNvPr id="6" name="CuadroTexto 5">
            <a:extLst>
              <a:ext uri="{FF2B5EF4-FFF2-40B4-BE49-F238E27FC236}">
                <a16:creationId xmlns:a16="http://schemas.microsoft.com/office/drawing/2014/main" id="{4D6ED765-076A-DB1A-3EC2-9E12E4AFF707}"/>
              </a:ext>
            </a:extLst>
          </p:cNvPr>
          <p:cNvSpPr txBox="1"/>
          <p:nvPr/>
        </p:nvSpPr>
        <p:spPr>
          <a:xfrm>
            <a:off x="4522236" y="2000690"/>
            <a:ext cx="3108960" cy="3323987"/>
          </a:xfrm>
          <a:prstGeom prst="rect">
            <a:avLst/>
          </a:prstGeom>
          <a:noFill/>
        </p:spPr>
        <p:txBody>
          <a:bodyPr wrap="square" rtlCol="0">
            <a:spAutoFit/>
          </a:bodyPr>
          <a:lstStyle/>
          <a:p>
            <a:r>
              <a:rPr lang="es-ES" sz="2400" u="sng" dirty="0"/>
              <a:t>Argentina:</a:t>
            </a:r>
          </a:p>
          <a:p>
            <a:pPr marL="285750" indent="-285750">
              <a:buFont typeface="Arial" panose="020B0604020202020204" pitchFamily="34" charset="0"/>
              <a:buChar char="•"/>
            </a:pPr>
            <a:r>
              <a:rPr lang="es-AR" sz="2400" dirty="0"/>
              <a:t> ALKEM</a:t>
            </a:r>
          </a:p>
          <a:p>
            <a:pPr marL="285750" indent="-285750">
              <a:buFont typeface="Arial" panose="020B0604020202020204" pitchFamily="34" charset="0"/>
              <a:buChar char="•"/>
            </a:pPr>
            <a:r>
              <a:rPr lang="es-AR" sz="2400" dirty="0"/>
              <a:t>Net2one Corp.</a:t>
            </a:r>
          </a:p>
          <a:p>
            <a:pPr marL="285750" indent="-285750">
              <a:buFont typeface="Arial" panose="020B0604020202020204" pitchFamily="34" charset="0"/>
              <a:buChar char="•"/>
            </a:pPr>
            <a:r>
              <a:rPr lang="es-AR" sz="2400" dirty="0"/>
              <a:t>WORKFLOW S.A.S.</a:t>
            </a:r>
          </a:p>
          <a:p>
            <a:pPr marL="285750" indent="-285750">
              <a:buFont typeface="Arial" panose="020B0604020202020204" pitchFamily="34" charset="0"/>
              <a:buChar char="•"/>
            </a:pPr>
            <a:r>
              <a:rPr lang="es-AR" sz="2400" dirty="0"/>
              <a:t>SmartCloud Solutions Global</a:t>
            </a:r>
          </a:p>
          <a:p>
            <a:pPr marL="285750" indent="-285750">
              <a:buFont typeface="Arial" panose="020B0604020202020204" pitchFamily="34" charset="0"/>
              <a:buChar char="•"/>
            </a:pPr>
            <a:r>
              <a:rPr lang="es-AR" sz="2400" dirty="0"/>
              <a:t>More Than Clix</a:t>
            </a:r>
          </a:p>
          <a:p>
            <a:pPr marL="285750" indent="-285750">
              <a:buFont typeface="Arial" panose="020B0604020202020204" pitchFamily="34" charset="0"/>
              <a:buChar char="•"/>
            </a:pPr>
            <a:r>
              <a:rPr lang="es-AR" sz="2400" dirty="0"/>
              <a:t>Zynerdata.</a:t>
            </a:r>
          </a:p>
          <a:p>
            <a:endParaRPr lang="es-AR" u="sng" dirty="0"/>
          </a:p>
        </p:txBody>
      </p:sp>
      <p:sp>
        <p:nvSpPr>
          <p:cNvPr id="7" name="CuadroTexto 6">
            <a:extLst>
              <a:ext uri="{FF2B5EF4-FFF2-40B4-BE49-F238E27FC236}">
                <a16:creationId xmlns:a16="http://schemas.microsoft.com/office/drawing/2014/main" id="{4837D85B-A6E0-2668-3EE8-662496F20B2F}"/>
              </a:ext>
            </a:extLst>
          </p:cNvPr>
          <p:cNvSpPr txBox="1"/>
          <p:nvPr/>
        </p:nvSpPr>
        <p:spPr>
          <a:xfrm>
            <a:off x="8168639" y="2000690"/>
            <a:ext cx="2233561" cy="830997"/>
          </a:xfrm>
          <a:prstGeom prst="rect">
            <a:avLst/>
          </a:prstGeom>
          <a:noFill/>
        </p:spPr>
        <p:txBody>
          <a:bodyPr wrap="none" rtlCol="0">
            <a:spAutoFit/>
          </a:bodyPr>
          <a:lstStyle/>
          <a:p>
            <a:r>
              <a:rPr lang="es-ES" sz="2400" u="sng" dirty="0"/>
              <a:t>Córdoba:</a:t>
            </a:r>
          </a:p>
          <a:p>
            <a:pPr algn="ctr"/>
            <a:r>
              <a:rPr lang="es-ES" sz="2400" dirty="0"/>
              <a:t>No hay Partners</a:t>
            </a:r>
            <a:endParaRPr lang="es-AR" sz="2400" dirty="0"/>
          </a:p>
        </p:txBody>
      </p:sp>
    </p:spTree>
    <p:extLst>
      <p:ext uri="{BB962C8B-B14F-4D97-AF65-F5344CB8AC3E}">
        <p14:creationId xmlns:p14="http://schemas.microsoft.com/office/powerpoint/2010/main" val="390746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125728" y="1988186"/>
            <a:ext cx="3885693" cy="1760854"/>
          </a:xfrm>
        </p:spPr>
        <p:txBody>
          <a:bodyPr rtlCol="0">
            <a:normAutofit/>
          </a:bodyPr>
          <a:lstStyle/>
          <a:p>
            <a:pPr rtl="0"/>
            <a:r>
              <a:rPr lang="es-ES" sz="3200" dirty="0">
                <a:solidFill>
                  <a:srgbClr val="FFFFFF"/>
                </a:solidFill>
              </a:rPr>
              <a:t>Funcionalidad</a:t>
            </a:r>
            <a:endParaRPr lang="es-ES" dirty="0">
              <a:solidFill>
                <a:srgbClr val="FFFFFF"/>
              </a:solidFill>
            </a:endParaRP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428441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DBFB38-A612-EC1F-28BA-0E3166CFC988}"/>
              </a:ext>
            </a:extLst>
          </p:cNvPr>
          <p:cNvSpPr>
            <a:spLocks noGrp="1"/>
          </p:cNvSpPr>
          <p:nvPr>
            <p:ph type="title"/>
          </p:nvPr>
        </p:nvSpPr>
        <p:spPr/>
        <p:txBody>
          <a:bodyPr/>
          <a:lstStyle/>
          <a:p>
            <a:r>
              <a:rPr lang="es-ES" dirty="0"/>
              <a:t>Funcionalidad</a:t>
            </a:r>
            <a:endParaRPr lang="es-AR" dirty="0"/>
          </a:p>
        </p:txBody>
      </p:sp>
      <p:graphicFrame>
        <p:nvGraphicFramePr>
          <p:cNvPr id="4" name="Tabla 5">
            <a:extLst>
              <a:ext uri="{FF2B5EF4-FFF2-40B4-BE49-F238E27FC236}">
                <a16:creationId xmlns:a16="http://schemas.microsoft.com/office/drawing/2014/main" id="{3BB19435-F9AE-240D-5E78-B598111A1D33}"/>
              </a:ext>
            </a:extLst>
          </p:cNvPr>
          <p:cNvGraphicFramePr>
            <a:graphicFrameLocks noGrp="1"/>
          </p:cNvGraphicFramePr>
          <p:nvPr>
            <p:extLst>
              <p:ext uri="{D42A27DB-BD31-4B8C-83A1-F6EECF244321}">
                <p14:modId xmlns:p14="http://schemas.microsoft.com/office/powerpoint/2010/main" val="2671312218"/>
              </p:ext>
            </p:extLst>
          </p:nvPr>
        </p:nvGraphicFramePr>
        <p:xfrm>
          <a:off x="438953" y="1991360"/>
          <a:ext cx="11275527" cy="4417198"/>
        </p:xfrm>
        <a:graphic>
          <a:graphicData uri="http://schemas.openxmlformats.org/drawingml/2006/table">
            <a:tbl>
              <a:tblPr firstRow="1" bandRow="1">
                <a:tableStyleId>{5C22544A-7EE6-4342-B048-85BDC9FD1C3A}</a:tableStyleId>
              </a:tblPr>
              <a:tblGrid>
                <a:gridCol w="6173352">
                  <a:extLst>
                    <a:ext uri="{9D8B030D-6E8A-4147-A177-3AD203B41FA5}">
                      <a16:colId xmlns:a16="http://schemas.microsoft.com/office/drawing/2014/main" val="2217455653"/>
                    </a:ext>
                  </a:extLst>
                </a:gridCol>
                <a:gridCol w="1343666">
                  <a:extLst>
                    <a:ext uri="{9D8B030D-6E8A-4147-A177-3AD203B41FA5}">
                      <a16:colId xmlns:a16="http://schemas.microsoft.com/office/drawing/2014/main" val="3787395077"/>
                    </a:ext>
                  </a:extLst>
                </a:gridCol>
                <a:gridCol w="3758509">
                  <a:extLst>
                    <a:ext uri="{9D8B030D-6E8A-4147-A177-3AD203B41FA5}">
                      <a16:colId xmlns:a16="http://schemas.microsoft.com/office/drawing/2014/main" val="377698533"/>
                    </a:ext>
                  </a:extLst>
                </a:gridCol>
              </a:tblGrid>
              <a:tr h="384312">
                <a:tc>
                  <a:txBody>
                    <a:bodyPr/>
                    <a:lstStyle/>
                    <a:p>
                      <a:r>
                        <a:rPr lang="es-ES" dirty="0"/>
                        <a:t>Modulo</a:t>
                      </a:r>
                      <a:endParaRPr lang="es-AR" dirty="0"/>
                    </a:p>
                  </a:txBody>
                  <a:tcPr/>
                </a:tc>
                <a:tc>
                  <a:txBody>
                    <a:bodyPr/>
                    <a:lstStyle/>
                    <a:p>
                      <a:r>
                        <a:rPr lang="es-ES" dirty="0"/>
                        <a:t>Si/No</a:t>
                      </a:r>
                      <a:endParaRPr lang="es-AR" dirty="0"/>
                    </a:p>
                  </a:txBody>
                  <a:tcPr/>
                </a:tc>
                <a:tc>
                  <a:txBody>
                    <a:bodyPr/>
                    <a:lstStyle/>
                    <a:p>
                      <a:r>
                        <a:rPr lang="es-ES" dirty="0"/>
                        <a:t>Modulo que cubre la función</a:t>
                      </a:r>
                      <a:endParaRPr lang="es-AR" dirty="0"/>
                    </a:p>
                  </a:txBody>
                  <a:tcPr/>
                </a:tc>
                <a:extLst>
                  <a:ext uri="{0D108BD9-81ED-4DB2-BD59-A6C34878D82A}">
                    <a16:rowId xmlns:a16="http://schemas.microsoft.com/office/drawing/2014/main" val="136952507"/>
                  </a:ext>
                </a:extLst>
              </a:tr>
              <a:tr h="366626">
                <a:tc>
                  <a:txBody>
                    <a:bodyPr/>
                    <a:lstStyle/>
                    <a:p>
                      <a:r>
                        <a:rPr lang="es-ES" dirty="0"/>
                        <a:t>SCM (</a:t>
                      </a:r>
                      <a:r>
                        <a:rPr lang="es-ES" dirty="0" err="1"/>
                        <a:t>Supplier</a:t>
                      </a:r>
                      <a:r>
                        <a:rPr lang="es-ES" dirty="0"/>
                        <a:t> </a:t>
                      </a:r>
                      <a:r>
                        <a:rPr lang="es-ES" dirty="0" err="1"/>
                        <a:t>Chain</a:t>
                      </a:r>
                      <a:r>
                        <a:rPr lang="es-ES" dirty="0"/>
                        <a:t> Management)</a:t>
                      </a:r>
                      <a:endParaRPr lang="es-AR" dirty="0"/>
                    </a:p>
                  </a:txBody>
                  <a:tcPr/>
                </a:tc>
                <a:tc>
                  <a:txBody>
                    <a:bodyPr/>
                    <a:lstStyle/>
                    <a:p>
                      <a:r>
                        <a:rPr lang="es-ES" dirty="0"/>
                        <a:t>Si</a:t>
                      </a:r>
                      <a:endParaRPr lang="es-AR" dirty="0"/>
                    </a:p>
                  </a:txBody>
                  <a:tcPr/>
                </a:tc>
                <a:tc>
                  <a:txBody>
                    <a:bodyPr/>
                    <a:lstStyle/>
                    <a:p>
                      <a:r>
                        <a:rPr lang="es-ES" dirty="0"/>
                        <a:t>Proyectos</a:t>
                      </a:r>
                      <a:endParaRPr lang="es-AR" dirty="0"/>
                    </a:p>
                  </a:txBody>
                  <a:tcPr/>
                </a:tc>
                <a:extLst>
                  <a:ext uri="{0D108BD9-81ED-4DB2-BD59-A6C34878D82A}">
                    <a16:rowId xmlns:a16="http://schemas.microsoft.com/office/drawing/2014/main" val="1175434315"/>
                  </a:ext>
                </a:extLst>
              </a:tr>
              <a:tr h="366626">
                <a:tc>
                  <a:txBody>
                    <a:bodyPr/>
                    <a:lstStyle/>
                    <a:p>
                      <a:r>
                        <a:rPr lang="es-ES" dirty="0"/>
                        <a:t>WMS (</a:t>
                      </a:r>
                      <a:r>
                        <a:rPr lang="es-ES" dirty="0" err="1"/>
                        <a:t>Werehouse</a:t>
                      </a:r>
                      <a:r>
                        <a:rPr lang="es-ES" dirty="0"/>
                        <a:t> Management </a:t>
                      </a:r>
                      <a:r>
                        <a:rPr lang="es-ES" dirty="0" err="1"/>
                        <a:t>System</a:t>
                      </a:r>
                      <a:r>
                        <a:rPr lang="es-ES" dirty="0"/>
                        <a:t>)</a:t>
                      </a:r>
                      <a:endParaRPr lang="es-AR" dirty="0"/>
                    </a:p>
                  </a:txBody>
                  <a:tcPr/>
                </a:tc>
                <a:tc>
                  <a:txBody>
                    <a:bodyPr/>
                    <a:lstStyle/>
                    <a:p>
                      <a:r>
                        <a:rPr lang="es-ES" dirty="0"/>
                        <a:t>Si</a:t>
                      </a:r>
                      <a:endParaRPr lang="es-AR" dirty="0"/>
                    </a:p>
                  </a:txBody>
                  <a:tcPr/>
                </a:tc>
                <a:tc>
                  <a:txBody>
                    <a:bodyPr/>
                    <a:lstStyle/>
                    <a:p>
                      <a:r>
                        <a:rPr lang="es-ES" dirty="0"/>
                        <a:t>Inventario</a:t>
                      </a:r>
                      <a:endParaRPr lang="es-AR" dirty="0"/>
                    </a:p>
                  </a:txBody>
                  <a:tcPr/>
                </a:tc>
                <a:extLst>
                  <a:ext uri="{0D108BD9-81ED-4DB2-BD59-A6C34878D82A}">
                    <a16:rowId xmlns:a16="http://schemas.microsoft.com/office/drawing/2014/main" val="3324500682"/>
                  </a:ext>
                </a:extLst>
              </a:tr>
              <a:tr h="366626">
                <a:tc>
                  <a:txBody>
                    <a:bodyPr/>
                    <a:lstStyle/>
                    <a:p>
                      <a:r>
                        <a:rPr lang="es-ES" dirty="0"/>
                        <a:t>CRM (</a:t>
                      </a:r>
                      <a:r>
                        <a:rPr lang="es-ES" dirty="0" err="1"/>
                        <a:t>Customer</a:t>
                      </a:r>
                      <a:r>
                        <a:rPr lang="es-ES" dirty="0"/>
                        <a:t> </a:t>
                      </a:r>
                      <a:r>
                        <a:rPr lang="es-ES" dirty="0" err="1"/>
                        <a:t>Relationship</a:t>
                      </a:r>
                      <a:r>
                        <a:rPr lang="es-ES" dirty="0"/>
                        <a:t> Management)</a:t>
                      </a:r>
                      <a:endParaRPr lang="es-AR" dirty="0"/>
                    </a:p>
                  </a:txBody>
                  <a:tcPr/>
                </a:tc>
                <a:tc>
                  <a:txBody>
                    <a:bodyPr/>
                    <a:lstStyle/>
                    <a:p>
                      <a:r>
                        <a:rPr lang="es-ES" dirty="0"/>
                        <a:t>Si</a:t>
                      </a:r>
                      <a:endParaRPr lang="es-AR" dirty="0"/>
                    </a:p>
                  </a:txBody>
                  <a:tcPr/>
                </a:tc>
                <a:tc>
                  <a:txBody>
                    <a:bodyPr/>
                    <a:lstStyle/>
                    <a:p>
                      <a:r>
                        <a:rPr lang="es-ES" dirty="0"/>
                        <a:t>CRM</a:t>
                      </a:r>
                      <a:endParaRPr lang="es-AR" dirty="0"/>
                    </a:p>
                  </a:txBody>
                  <a:tcPr/>
                </a:tc>
                <a:extLst>
                  <a:ext uri="{0D108BD9-81ED-4DB2-BD59-A6C34878D82A}">
                    <a16:rowId xmlns:a16="http://schemas.microsoft.com/office/drawing/2014/main" val="486077328"/>
                  </a:ext>
                </a:extLst>
              </a:tr>
              <a:tr h="366626">
                <a:tc>
                  <a:txBody>
                    <a:bodyPr/>
                    <a:lstStyle/>
                    <a:p>
                      <a:r>
                        <a:rPr lang="es-ES" dirty="0"/>
                        <a:t>HRM (Human </a:t>
                      </a:r>
                      <a:r>
                        <a:rPr lang="es-ES" dirty="0" err="1"/>
                        <a:t>Resource</a:t>
                      </a:r>
                      <a:r>
                        <a:rPr lang="es-ES" dirty="0"/>
                        <a:t> Management)</a:t>
                      </a:r>
                      <a:endParaRPr lang="es-AR" dirty="0"/>
                    </a:p>
                  </a:txBody>
                  <a:tcPr/>
                </a:tc>
                <a:tc>
                  <a:txBody>
                    <a:bodyPr/>
                    <a:lstStyle/>
                    <a:p>
                      <a:r>
                        <a:rPr lang="es-ES" dirty="0"/>
                        <a:t>Si</a:t>
                      </a:r>
                      <a:endParaRPr lang="es-AR" dirty="0"/>
                    </a:p>
                  </a:txBody>
                  <a:tcPr/>
                </a:tc>
                <a:tc>
                  <a:txBody>
                    <a:bodyPr/>
                    <a:lstStyle/>
                    <a:p>
                      <a:r>
                        <a:rPr lang="es-ES" dirty="0"/>
                        <a:t>RRHH</a:t>
                      </a:r>
                      <a:endParaRPr lang="es-AR" dirty="0"/>
                    </a:p>
                  </a:txBody>
                  <a:tcPr/>
                </a:tc>
                <a:extLst>
                  <a:ext uri="{0D108BD9-81ED-4DB2-BD59-A6C34878D82A}">
                    <a16:rowId xmlns:a16="http://schemas.microsoft.com/office/drawing/2014/main" val="993181548"/>
                  </a:ext>
                </a:extLst>
              </a:tr>
              <a:tr h="366626">
                <a:tc>
                  <a:txBody>
                    <a:bodyPr/>
                    <a:lstStyle/>
                    <a:p>
                      <a:r>
                        <a:rPr lang="es-ES" dirty="0"/>
                        <a:t>FRM (</a:t>
                      </a:r>
                      <a:r>
                        <a:rPr lang="es-ES" dirty="0" err="1"/>
                        <a:t>Financial</a:t>
                      </a:r>
                      <a:r>
                        <a:rPr lang="es-ES" dirty="0"/>
                        <a:t> </a:t>
                      </a:r>
                      <a:r>
                        <a:rPr lang="es-ES" dirty="0" err="1"/>
                        <a:t>Resource</a:t>
                      </a:r>
                      <a:r>
                        <a:rPr lang="es-ES" dirty="0"/>
                        <a:t> Management)</a:t>
                      </a:r>
                      <a:endParaRPr lang="es-AR" dirty="0"/>
                    </a:p>
                  </a:txBody>
                  <a:tcPr/>
                </a:tc>
                <a:tc>
                  <a:txBody>
                    <a:bodyPr/>
                    <a:lstStyle/>
                    <a:p>
                      <a:r>
                        <a:rPr lang="es-ES" dirty="0"/>
                        <a:t>Si</a:t>
                      </a:r>
                      <a:endParaRPr lang="es-AR" dirty="0"/>
                    </a:p>
                  </a:txBody>
                  <a:tcPr/>
                </a:tc>
                <a:tc>
                  <a:txBody>
                    <a:bodyPr/>
                    <a:lstStyle/>
                    <a:p>
                      <a:r>
                        <a:rPr lang="es-ES" dirty="0"/>
                        <a:t>Contabilidad</a:t>
                      </a:r>
                      <a:endParaRPr lang="es-AR" dirty="0"/>
                    </a:p>
                  </a:txBody>
                  <a:tcPr/>
                </a:tc>
                <a:extLst>
                  <a:ext uri="{0D108BD9-81ED-4DB2-BD59-A6C34878D82A}">
                    <a16:rowId xmlns:a16="http://schemas.microsoft.com/office/drawing/2014/main" val="4085710348"/>
                  </a:ext>
                </a:extLst>
              </a:tr>
              <a:tr h="366626">
                <a:tc>
                  <a:txBody>
                    <a:bodyPr/>
                    <a:lstStyle/>
                    <a:p>
                      <a:r>
                        <a:rPr lang="es-ES" dirty="0"/>
                        <a:t>MRP (Material </a:t>
                      </a:r>
                      <a:r>
                        <a:rPr lang="es-ES" dirty="0" err="1"/>
                        <a:t>Requeriments</a:t>
                      </a:r>
                      <a:r>
                        <a:rPr lang="es-ES" dirty="0"/>
                        <a:t> </a:t>
                      </a:r>
                      <a:r>
                        <a:rPr lang="es-ES" dirty="0" err="1"/>
                        <a:t>Planning</a:t>
                      </a:r>
                      <a:r>
                        <a:rPr lang="es-ES" dirty="0"/>
                        <a:t>)</a:t>
                      </a:r>
                      <a:endParaRPr lang="es-AR" dirty="0"/>
                    </a:p>
                  </a:txBody>
                  <a:tcPr/>
                </a:tc>
                <a:tc>
                  <a:txBody>
                    <a:bodyPr/>
                    <a:lstStyle/>
                    <a:p>
                      <a:r>
                        <a:rPr lang="es-ES" dirty="0"/>
                        <a:t>Si</a:t>
                      </a:r>
                      <a:endParaRPr lang="es-AR" dirty="0"/>
                    </a:p>
                  </a:txBody>
                  <a:tcPr/>
                </a:tc>
                <a:tc>
                  <a:txBody>
                    <a:bodyPr/>
                    <a:lstStyle/>
                    <a:p>
                      <a:r>
                        <a:rPr lang="es-ES" dirty="0"/>
                        <a:t>CRM</a:t>
                      </a:r>
                      <a:endParaRPr lang="es-AR" dirty="0"/>
                    </a:p>
                  </a:txBody>
                  <a:tcPr/>
                </a:tc>
                <a:extLst>
                  <a:ext uri="{0D108BD9-81ED-4DB2-BD59-A6C34878D82A}">
                    <a16:rowId xmlns:a16="http://schemas.microsoft.com/office/drawing/2014/main" val="574566798"/>
                  </a:ext>
                </a:extLst>
              </a:tr>
              <a:tr h="366626">
                <a:tc>
                  <a:txBody>
                    <a:bodyPr/>
                    <a:lstStyle/>
                    <a:p>
                      <a:r>
                        <a:rPr lang="es-ES" dirty="0" err="1"/>
                        <a:t>Analytics</a:t>
                      </a:r>
                      <a:r>
                        <a:rPr lang="es-ES" dirty="0"/>
                        <a:t> BI (Business </a:t>
                      </a:r>
                      <a:r>
                        <a:rPr lang="es-ES" dirty="0" err="1"/>
                        <a:t>Intelligence</a:t>
                      </a:r>
                      <a:r>
                        <a:rPr lang="es-ES" dirty="0"/>
                        <a:t>)</a:t>
                      </a:r>
                      <a:endParaRPr lang="es-AR" dirty="0"/>
                    </a:p>
                  </a:txBody>
                  <a:tcPr/>
                </a:tc>
                <a:tc>
                  <a:txBody>
                    <a:bodyPr/>
                    <a:lstStyle/>
                    <a:p>
                      <a:r>
                        <a:rPr lang="es-ES" dirty="0"/>
                        <a:t>SI</a:t>
                      </a:r>
                      <a:endParaRPr lang="es-AR" dirty="0"/>
                    </a:p>
                  </a:txBody>
                  <a:tcPr/>
                </a:tc>
                <a:tc>
                  <a:txBody>
                    <a:bodyPr/>
                    <a:lstStyle/>
                    <a:p>
                      <a:r>
                        <a:rPr lang="es-ES" dirty="0"/>
                        <a:t>Análisis</a:t>
                      </a:r>
                      <a:endParaRPr lang="es-AR" dirty="0"/>
                    </a:p>
                  </a:txBody>
                  <a:tcPr/>
                </a:tc>
                <a:extLst>
                  <a:ext uri="{0D108BD9-81ED-4DB2-BD59-A6C34878D82A}">
                    <a16:rowId xmlns:a16="http://schemas.microsoft.com/office/drawing/2014/main" val="1449201285"/>
                  </a:ext>
                </a:extLst>
              </a:tr>
              <a:tr h="366626">
                <a:tc>
                  <a:txBody>
                    <a:bodyPr/>
                    <a:lstStyle/>
                    <a:p>
                      <a:r>
                        <a:rPr lang="es-ES" dirty="0"/>
                        <a:t>Mobile Business (</a:t>
                      </a:r>
                      <a:r>
                        <a:rPr lang="es-ES" dirty="0" err="1"/>
                        <a:t>palm</a:t>
                      </a:r>
                      <a:r>
                        <a:rPr lang="es-ES" dirty="0"/>
                        <a:t>, celular)</a:t>
                      </a:r>
                      <a:endParaRPr lang="es-AR" dirty="0"/>
                    </a:p>
                  </a:txBody>
                  <a:tcPr/>
                </a:tc>
                <a:tc>
                  <a:txBody>
                    <a:bodyPr/>
                    <a:lstStyle/>
                    <a:p>
                      <a:r>
                        <a:rPr lang="es-ES" dirty="0"/>
                        <a:t>SI</a:t>
                      </a:r>
                      <a:endParaRPr lang="es-AR" dirty="0"/>
                    </a:p>
                  </a:txBody>
                  <a:tcPr/>
                </a:tc>
                <a:tc>
                  <a:txBody>
                    <a:bodyPr/>
                    <a:lstStyle/>
                    <a:p>
                      <a:r>
                        <a:rPr lang="es-ES" dirty="0"/>
                        <a:t>App móvil (iOS y Android) </a:t>
                      </a:r>
                      <a:endParaRPr lang="es-AR" dirty="0"/>
                    </a:p>
                  </a:txBody>
                  <a:tcPr/>
                </a:tc>
                <a:extLst>
                  <a:ext uri="{0D108BD9-81ED-4DB2-BD59-A6C34878D82A}">
                    <a16:rowId xmlns:a16="http://schemas.microsoft.com/office/drawing/2014/main" val="3610267860"/>
                  </a:ext>
                </a:extLst>
              </a:tr>
              <a:tr h="366626">
                <a:tc>
                  <a:txBody>
                    <a:bodyPr/>
                    <a:lstStyle/>
                    <a:p>
                      <a:r>
                        <a:rPr lang="es-ES" dirty="0"/>
                        <a:t>Modulo Gestor de </a:t>
                      </a:r>
                      <a:r>
                        <a:rPr lang="es-ES" dirty="0" err="1"/>
                        <a:t>Workflow</a:t>
                      </a:r>
                      <a:endParaRPr lang="es-AR" dirty="0"/>
                    </a:p>
                  </a:txBody>
                  <a:tcPr/>
                </a:tc>
                <a:tc>
                  <a:txBody>
                    <a:bodyPr/>
                    <a:lstStyle/>
                    <a:p>
                      <a:r>
                        <a:rPr lang="es-ES" dirty="0"/>
                        <a:t>Si</a:t>
                      </a:r>
                      <a:endParaRPr lang="es-AR" dirty="0"/>
                    </a:p>
                  </a:txBody>
                  <a:tcPr/>
                </a:tc>
                <a:tc>
                  <a:txBody>
                    <a:bodyPr/>
                    <a:lstStyle/>
                    <a:p>
                      <a:r>
                        <a:rPr lang="es-ES" dirty="0"/>
                        <a:t>Flujo de trabajo</a:t>
                      </a:r>
                      <a:endParaRPr lang="es-AR" dirty="0"/>
                    </a:p>
                  </a:txBody>
                  <a:tcPr/>
                </a:tc>
                <a:extLst>
                  <a:ext uri="{0D108BD9-81ED-4DB2-BD59-A6C34878D82A}">
                    <a16:rowId xmlns:a16="http://schemas.microsoft.com/office/drawing/2014/main" val="1676594345"/>
                  </a:ext>
                </a:extLst>
              </a:tr>
              <a:tr h="366626">
                <a:tc>
                  <a:txBody>
                    <a:bodyPr/>
                    <a:lstStyle/>
                    <a:p>
                      <a:r>
                        <a:rPr lang="es-ES" dirty="0"/>
                        <a:t>Modulo Generador de Reportes</a:t>
                      </a:r>
                      <a:endParaRPr lang="es-AR" dirty="0"/>
                    </a:p>
                  </a:txBody>
                  <a:tcPr/>
                </a:tc>
                <a:tc>
                  <a:txBody>
                    <a:bodyPr/>
                    <a:lstStyle/>
                    <a:p>
                      <a:r>
                        <a:rPr lang="es-ES" dirty="0"/>
                        <a:t>Si</a:t>
                      </a:r>
                      <a:endParaRPr lang="es-AR" dirty="0"/>
                    </a:p>
                  </a:txBody>
                  <a:tcPr/>
                </a:tc>
                <a:tc>
                  <a:txBody>
                    <a:bodyPr/>
                    <a:lstStyle/>
                    <a:p>
                      <a:r>
                        <a:rPr lang="es-ES" dirty="0"/>
                        <a:t>Informe de datos</a:t>
                      </a:r>
                      <a:endParaRPr lang="es-AR" dirty="0"/>
                    </a:p>
                  </a:txBody>
                  <a:tcPr/>
                </a:tc>
                <a:extLst>
                  <a:ext uri="{0D108BD9-81ED-4DB2-BD59-A6C34878D82A}">
                    <a16:rowId xmlns:a16="http://schemas.microsoft.com/office/drawing/2014/main" val="1813532160"/>
                  </a:ext>
                </a:extLst>
              </a:tr>
              <a:tr h="366626">
                <a:tc>
                  <a:txBody>
                    <a:bodyPr/>
                    <a:lstStyle/>
                    <a:p>
                      <a:r>
                        <a:rPr lang="es-ES" dirty="0" err="1"/>
                        <a:t>Document</a:t>
                      </a:r>
                      <a:r>
                        <a:rPr lang="es-ES" dirty="0"/>
                        <a:t> Management </a:t>
                      </a:r>
                      <a:r>
                        <a:rPr lang="es-ES" dirty="0" err="1"/>
                        <a:t>System</a:t>
                      </a:r>
                      <a:r>
                        <a:rPr lang="es-ES" dirty="0"/>
                        <a:t> (DMS)</a:t>
                      </a:r>
                      <a:endParaRPr lang="es-AR" dirty="0"/>
                    </a:p>
                  </a:txBody>
                  <a:tcPr/>
                </a:tc>
                <a:tc>
                  <a:txBody>
                    <a:bodyPr/>
                    <a:lstStyle/>
                    <a:p>
                      <a:r>
                        <a:rPr lang="es-ES" dirty="0"/>
                        <a:t>SI</a:t>
                      </a:r>
                      <a:endParaRPr lang="es-AR" dirty="0"/>
                    </a:p>
                  </a:txBody>
                  <a:tcPr/>
                </a:tc>
                <a:tc>
                  <a:txBody>
                    <a:bodyPr/>
                    <a:lstStyle/>
                    <a:p>
                      <a:r>
                        <a:rPr lang="es-ES" dirty="0"/>
                        <a:t>Gestión de documentos</a:t>
                      </a:r>
                      <a:endParaRPr lang="es-AR" dirty="0"/>
                    </a:p>
                  </a:txBody>
                  <a:tcPr/>
                </a:tc>
                <a:extLst>
                  <a:ext uri="{0D108BD9-81ED-4DB2-BD59-A6C34878D82A}">
                    <a16:rowId xmlns:a16="http://schemas.microsoft.com/office/drawing/2014/main" val="2150847180"/>
                  </a:ext>
                </a:extLst>
              </a:tr>
            </a:tbl>
          </a:graphicData>
        </a:graphic>
      </p:graphicFrame>
    </p:spTree>
    <p:extLst>
      <p:ext uri="{BB962C8B-B14F-4D97-AF65-F5344CB8AC3E}">
        <p14:creationId xmlns:p14="http://schemas.microsoft.com/office/powerpoint/2010/main" val="227582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752840" y="2140586"/>
            <a:ext cx="3885693" cy="1760854"/>
          </a:xfrm>
        </p:spPr>
        <p:txBody>
          <a:bodyPr rtlCol="0">
            <a:normAutofit/>
          </a:bodyPr>
          <a:lstStyle/>
          <a:p>
            <a:pPr rtl="0"/>
            <a:r>
              <a:rPr lang="es-ES" sz="4000" dirty="0">
                <a:solidFill>
                  <a:srgbClr val="FFFFFF"/>
                </a:solidFill>
              </a:rPr>
              <a:t>Clientes</a:t>
            </a:r>
            <a:endParaRPr lang="es-ES" sz="4400" dirty="0">
              <a:solidFill>
                <a:srgbClr val="FFFFFF"/>
              </a:solidFill>
            </a:endParaRP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908974292"/>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730493DC-5911-4636-A693-50D9F311C5D4}" vid="{C48B9032-91E5-4062-92EA-18F233085F2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Diseño tecnológico</Template>
  <TotalTime>5099</TotalTime>
  <Words>913</Words>
  <Application>Microsoft Office PowerPoint</Application>
  <PresentationFormat>Panorámica</PresentationFormat>
  <Paragraphs>147</Paragraphs>
  <Slides>20</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Gill Sans MT</vt:lpstr>
      <vt:lpstr>Söhne</vt:lpstr>
      <vt:lpstr>Wingdings 2</vt:lpstr>
      <vt:lpstr>Dividendo</vt:lpstr>
      <vt:lpstr>Trabajo parcial 1</vt:lpstr>
      <vt:lpstr>Presentación de PowerPoint</vt:lpstr>
      <vt:lpstr>UCC</vt:lpstr>
      <vt:lpstr>EMPRESA</vt:lpstr>
      <vt:lpstr>Empresa</vt:lpstr>
      <vt:lpstr>PARTNERS</vt:lpstr>
      <vt:lpstr>Funcionalidad</vt:lpstr>
      <vt:lpstr>Funcionalidad</vt:lpstr>
      <vt:lpstr>Clientes</vt:lpstr>
      <vt:lpstr>Clientes</vt:lpstr>
      <vt:lpstr>Declaraciones de clientes</vt:lpstr>
      <vt:lpstr>Declaraciones de clientes</vt:lpstr>
      <vt:lpstr>Declaraciones de clientes</vt:lpstr>
      <vt:lpstr>Beneficios</vt:lpstr>
      <vt:lpstr>Características</vt:lpstr>
      <vt:lpstr>Características técnicas y funcionales</vt:lpstr>
      <vt:lpstr>Costos    y Soporte</vt:lpstr>
      <vt:lpstr>Costos y servicios</vt:lpstr>
      <vt:lpstr>Características de los planes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parcial 1</dc:title>
  <dc:creator>felipe cañas</dc:creator>
  <cp:lastModifiedBy>felipe cañas</cp:lastModifiedBy>
  <cp:revision>11</cp:revision>
  <dcterms:created xsi:type="dcterms:W3CDTF">2023-04-05T17:43:33Z</dcterms:created>
  <dcterms:modified xsi:type="dcterms:W3CDTF">2023-04-17T13:31:27Z</dcterms:modified>
</cp:coreProperties>
</file>