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004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6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56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716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5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3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28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380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62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2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28EB30-140D-4D36-A2D4-F96DA4108392}" type="datetimeFigureOut">
              <a:rPr lang="es-AR" smtClean="0"/>
              <a:t>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E5DFAE-41FF-406F-9008-FB210217D72D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9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BAFA7-2AFD-EEA3-A2F3-05A4FCFA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s-ES" sz="7200" dirty="0"/>
              <a:t> Lógica y Matemática discreta</a:t>
            </a:r>
            <a:endParaRPr lang="es-AR" sz="7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3750E-D483-B35B-C78C-29D0A554CF37}"/>
              </a:ext>
            </a:extLst>
          </p:cNvPr>
          <p:cNvSpPr txBox="1"/>
          <p:nvPr/>
        </p:nvSpPr>
        <p:spPr>
          <a:xfrm>
            <a:off x="1375983" y="5418822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Alumno: Felipe Cañas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902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EB2FF-EF2B-2063-2F19-BED325A0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1629"/>
            <a:ext cx="9601200" cy="607741"/>
          </a:xfrm>
        </p:spPr>
        <p:txBody>
          <a:bodyPr>
            <a:normAutofit/>
          </a:bodyPr>
          <a:lstStyle/>
          <a:p>
            <a:pPr algn="ctr"/>
            <a:r>
              <a:rPr lang="es-AR" sz="2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Cuantificadores</a:t>
            </a:r>
            <a:endParaRPr lang="es-AR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E3476D-B78B-1795-CD1F-29791EA7C7A0}"/>
                  </a:ext>
                </a:extLst>
              </p:cNvPr>
              <p:cNvSpPr txBox="1"/>
              <p:nvPr/>
            </p:nvSpPr>
            <p:spPr>
              <a:xfrm>
                <a:off x="1512382" y="1184146"/>
                <a:ext cx="8784373" cy="2262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u="sng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Universal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Los enunciados de la forma: para todo, siempre o cualquiera se denominan enunciados universales o referenciales. Para trascribirlos se utiliza el denominado cuantificador universal y se simboliza con: “</a:t>
                </a:r>
                <a14:m>
                  <m:oMath xmlns:m="http://schemas.openxmlformats.org/officeDocument/2006/math">
                    <m:r>
                      <a:rPr lang="es-AR" sz="18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”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 P el predicado y x el elemento indefinido que cumple el predicado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AR" sz="18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x) (</a:t>
                </a:r>
                <a:r>
                  <a:rPr lang="es-AR" sz="1800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Px</a:t>
                </a: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para todo x, x cumple P o siempre x cumple P o cualquier x cumple P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E3476D-B78B-1795-CD1F-29791EA7C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82" y="1184146"/>
                <a:ext cx="8784373" cy="2262479"/>
              </a:xfrm>
              <a:prstGeom prst="rect">
                <a:avLst/>
              </a:prstGeom>
              <a:blipFill>
                <a:blip r:embed="rId2"/>
                <a:stretch>
                  <a:fillRect l="-1041" t="-2156" r="-555" b="-3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EB411C-ED0E-8E05-DAF9-2BA106DA1AB9}"/>
                  </a:ext>
                </a:extLst>
              </p:cNvPr>
              <p:cNvSpPr txBox="1"/>
              <p:nvPr/>
            </p:nvSpPr>
            <p:spPr>
              <a:xfrm>
                <a:off x="1512382" y="3680264"/>
                <a:ext cx="10211729" cy="2262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u="sng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Existencial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Los enunciados que utilizan las palabras: algunos, hay o existen se denominan enunciados existenciales o particulares. Para trascribirlos se utiliza el denominado cuantificador existencial o particular y se simboliza con " </a:t>
                </a:r>
                <a14:m>
                  <m:oMath xmlns:m="http://schemas.openxmlformats.org/officeDocument/2006/math">
                    <m:r>
                      <a:rPr lang="es-AR" sz="18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".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 P el predicado y x el individuo indefinido que cumple el predicado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AR" sz="1800" i="1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∃</m:t>
                    </m:r>
                  </m:oMath>
                </a14:m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x) (</a:t>
                </a:r>
                <a:r>
                  <a:rPr lang="es-AR" sz="1800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Px</a:t>
                </a:r>
                <a:r>
                  <a:rPr lang="es-AR" sz="180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existe un x tal que x cumple P o algún x cumple P o hay un x que x cumple P</a:t>
                </a:r>
                <a:endParaRPr lang="es-A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EB411C-ED0E-8E05-DAF9-2BA106DA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82" y="3680264"/>
                <a:ext cx="10211729" cy="2262479"/>
              </a:xfrm>
              <a:prstGeom prst="rect">
                <a:avLst/>
              </a:prstGeom>
              <a:blipFill>
                <a:blip r:embed="rId3"/>
                <a:stretch>
                  <a:fillRect l="-896" t="-2156" b="-3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7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284A5-D853-8BA3-8098-13DFF3F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624" y="780585"/>
            <a:ext cx="9601200" cy="1293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La consecuencia lógica es una relación entre un conjunto de oraciones que funcionan como premisas, y otra oración que es sostenida como conclusión de esas premisas. </a:t>
            </a:r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32A8FC-3127-4F22-ECFF-D64A36AF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96" y="2204224"/>
            <a:ext cx="9842656" cy="26800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5004C1-9590-ADA9-5511-3671422F2CE5}"/>
              </a:ext>
            </a:extLst>
          </p:cNvPr>
          <p:cNvSpPr txBox="1"/>
          <p:nvPr/>
        </p:nvSpPr>
        <p:spPr>
          <a:xfrm>
            <a:off x="1738467" y="5281961"/>
            <a:ext cx="8715066" cy="10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premisas pueden ser verdaderas o falsas</a:t>
            </a:r>
            <a:endParaRPr lang="es-A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argumento puede ser valido o invalido. Un argumento es valido si de la verdad de las premisas se deriva la verdad de la conclusión.</a:t>
            </a:r>
            <a:endParaRPr lang="es-A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E63FB2-D5D0-BA4D-E804-9CB7920F3D2A}"/>
              </a:ext>
            </a:extLst>
          </p:cNvPr>
          <p:cNvSpPr txBox="1"/>
          <p:nvPr/>
        </p:nvSpPr>
        <p:spPr>
          <a:xfrm>
            <a:off x="4651452" y="257365"/>
            <a:ext cx="3487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u="sng" dirty="0">
                <a:solidFill>
                  <a:srgbClr val="222222"/>
                </a:solidFill>
                <a:latin typeface="Times New Roman" panose="02020603050405020304" pitchFamily="18" charset="0"/>
              </a:rPr>
              <a:t>Consecuencia Lógica</a:t>
            </a:r>
            <a:endParaRPr lang="es-AR" sz="2800" b="1" u="sng" dirty="0"/>
          </a:p>
        </p:txBody>
      </p:sp>
    </p:spTree>
    <p:extLst>
      <p:ext uri="{BB962C8B-B14F-4D97-AF65-F5344CB8AC3E}">
        <p14:creationId xmlns:p14="http://schemas.microsoft.com/office/powerpoint/2010/main" val="149619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1DEA8-679B-61E1-EA87-62B5F9D7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098" y="156117"/>
            <a:ext cx="2174488" cy="1048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Ejemplo:</a:t>
            </a:r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E446E4-E853-043D-3D1F-C3EE7232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26" y="681076"/>
            <a:ext cx="7211746" cy="27479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8EB88D-9659-D593-C26A-FC79DB8CB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91" y="3936380"/>
            <a:ext cx="7786617" cy="24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B1AA48-5AA6-40DE-C222-165C0953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6" y="234176"/>
            <a:ext cx="10256324" cy="61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A3C6C-BC92-F6B1-8E0C-075D309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08" y="2717961"/>
            <a:ext cx="3624146" cy="775010"/>
          </a:xfrm>
        </p:spPr>
        <p:txBody>
          <a:bodyPr>
            <a:noAutofit/>
          </a:bodyPr>
          <a:lstStyle/>
          <a:p>
            <a:r>
              <a:rPr lang="es-AR" sz="2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Leyes de Inferencia</a:t>
            </a:r>
            <a:endParaRPr lang="es-AR" sz="6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7ADE21-A4EC-05AD-D50A-2F8825DB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680" y="126078"/>
            <a:ext cx="4154712" cy="67337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118667-94D4-89EC-1142-D2DE2EE0D569}"/>
              </a:ext>
            </a:extLst>
          </p:cNvPr>
          <p:cNvSpPr txBox="1"/>
          <p:nvPr/>
        </p:nvSpPr>
        <p:spPr>
          <a:xfrm>
            <a:off x="781608" y="3392608"/>
            <a:ext cx="6092236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Ciertos razonamientos correctos se consideran como leyes de inferencias, razonamientos, deducciones o demostraciones y reciben nombres especiales.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3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FBB7-7A49-8D3B-A6E7-32D4E2B8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19" y="327102"/>
            <a:ext cx="3300761" cy="663498"/>
          </a:xfrm>
        </p:spPr>
        <p:txBody>
          <a:bodyPr>
            <a:normAutofit/>
          </a:bodyPr>
          <a:lstStyle/>
          <a:p>
            <a:r>
              <a:rPr lang="es-AR" sz="2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Diagramas de Fitch</a:t>
            </a:r>
            <a:endParaRPr lang="es-AR" sz="6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2B3E9B-4FA7-86FC-429B-61D0772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13" y="990600"/>
            <a:ext cx="3502772" cy="52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0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D550B-6C64-DEBE-9066-54A2B6B3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569" y="429322"/>
            <a:ext cx="4192859" cy="641195"/>
          </a:xfrm>
        </p:spPr>
        <p:txBody>
          <a:bodyPr>
            <a:normAutofit/>
          </a:bodyPr>
          <a:lstStyle/>
          <a:p>
            <a:r>
              <a:rPr lang="es-AR" sz="2800" b="1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demostración</a:t>
            </a:r>
            <a:endParaRPr lang="es-AR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9C159-2889-CB04-7299-7C31B034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070517"/>
            <a:ext cx="9601200" cy="265399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 Directo</a:t>
            </a:r>
            <a:endParaRPr lang="es-AR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método se usa cuando queremos obtener una conclusión del tipo implicación, esto es: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Antecedente 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⟹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Consecuente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Para ello, se suma a la lista de premisas el Antecedente, la cual es llamada Hipótesis, para luego, obtener como resultado el Consecuente.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4168B8-049C-4B1E-1D30-3DBCF4C620A8}"/>
              </a:ext>
            </a:extLst>
          </p:cNvPr>
          <p:cNvSpPr txBox="1"/>
          <p:nvPr/>
        </p:nvSpPr>
        <p:spPr>
          <a:xfrm>
            <a:off x="1295398" y="3380913"/>
            <a:ext cx="1469173" cy="19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Ejemplo: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⟹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⟹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∴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⟹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8E15D3-E617-B3A0-8A10-0FBCC48A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396" y="3724507"/>
            <a:ext cx="2817203" cy="26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5CE8BB-126D-89CD-2634-B419257C05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95400" y="680228"/>
            <a:ext cx="9601200" cy="152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00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 Reducción al Absurdo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En este método se suma a la lista de premisas la Negación de la Conclusión ¬C, la cual es llamada Hipótesis Falaz, para luego, obtener una contradicción en el sistema (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⊥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 con ello, queda demostrado C.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38881B-D38F-1160-CAE1-10F5F7E827EC}"/>
              </a:ext>
            </a:extLst>
          </p:cNvPr>
          <p:cNvSpPr txBox="1"/>
          <p:nvPr/>
        </p:nvSpPr>
        <p:spPr>
          <a:xfrm>
            <a:off x="1295400" y="2347332"/>
            <a:ext cx="1870617" cy="19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Ejemplo: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⟹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¬Q</a:t>
            </a: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¬R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∴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¬P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3C93611-43EF-72AE-81FE-372E3860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58" y="2207184"/>
            <a:ext cx="2618083" cy="42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3DEDE22-E461-E769-F5F8-983F63822B3B}"/>
              </a:ext>
            </a:extLst>
          </p:cNvPr>
          <p:cNvSpPr txBox="1"/>
          <p:nvPr/>
        </p:nvSpPr>
        <p:spPr>
          <a:xfrm>
            <a:off x="1351156" y="1901284"/>
            <a:ext cx="6094140" cy="160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AR" sz="2000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 por contraposición</a:t>
            </a:r>
            <a:endParaRPr lang="es-AR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En este caso debemos ocupar la siguiente equivalencia: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A9A5F-73AE-05D2-2B9B-093B5115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98" y="2980397"/>
            <a:ext cx="2586998" cy="52626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E179F7-F02B-FCB4-CE55-2AB90722D2C5}"/>
              </a:ext>
            </a:extLst>
          </p:cNvPr>
          <p:cNvSpPr txBox="1"/>
          <p:nvPr/>
        </p:nvSpPr>
        <p:spPr>
          <a:xfrm>
            <a:off x="1351156" y="3643407"/>
            <a:ext cx="609414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proceso es conocido como Modus </a:t>
            </a:r>
            <a:r>
              <a:rPr lang="es-AR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Tollens</a:t>
            </a:r>
            <a:r>
              <a:rPr lang="es-AR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915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45</TotalTime>
  <Words>411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Symbol</vt:lpstr>
      <vt:lpstr>Times New Roman</vt:lpstr>
      <vt:lpstr>Wingdings</vt:lpstr>
      <vt:lpstr>Recorte</vt:lpstr>
      <vt:lpstr> Lógica y Matemática discreta</vt:lpstr>
      <vt:lpstr>Presentación de PowerPoint</vt:lpstr>
      <vt:lpstr>Presentación de PowerPoint</vt:lpstr>
      <vt:lpstr>Presentación de PowerPoint</vt:lpstr>
      <vt:lpstr>Leyes de Inferencia</vt:lpstr>
      <vt:lpstr>Diagramas de Fitch</vt:lpstr>
      <vt:lpstr>Métodos de demostración</vt:lpstr>
      <vt:lpstr>Presentación de PowerPoint</vt:lpstr>
      <vt:lpstr>Presentación de PowerPoint</vt:lpstr>
      <vt:lpstr>Cuantificadores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Lógica y Matemática discreta</dc:title>
  <dc:creator>felipe cañas</dc:creator>
  <cp:lastModifiedBy>felipe cañas</cp:lastModifiedBy>
  <cp:revision>1</cp:revision>
  <dcterms:created xsi:type="dcterms:W3CDTF">2022-09-04T19:10:24Z</dcterms:created>
  <dcterms:modified xsi:type="dcterms:W3CDTF">2022-09-04T19:56:12Z</dcterms:modified>
</cp:coreProperties>
</file>