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86" r:id="rId4"/>
    <p:sldId id="272" r:id="rId5"/>
    <p:sldId id="273" r:id="rId6"/>
    <p:sldId id="279" r:id="rId7"/>
    <p:sldId id="281" r:id="rId8"/>
    <p:sldId id="280" r:id="rId9"/>
    <p:sldId id="283" r:id="rId10"/>
    <p:sldId id="277" r:id="rId11"/>
    <p:sldId id="278" r:id="rId12"/>
    <p:sldId id="287" r:id="rId13"/>
    <p:sldId id="288" r:id="rId14"/>
    <p:sldId id="289" r:id="rId15"/>
    <p:sldId id="290" r:id="rId16"/>
    <p:sldId id="294" r:id="rId17"/>
    <p:sldId id="293" r:id="rId18"/>
    <p:sldId id="291" r:id="rId19"/>
    <p:sldId id="292" r:id="rId20"/>
    <p:sldId id="284" r:id="rId21"/>
    <p:sldId id="285" r:id="rId22"/>
    <p:sldId id="266" r:id="rId23"/>
  </p:sldIdLst>
  <p:sldSz cx="24382413" cy="13716000"/>
  <p:notesSz cx="6858000" cy="9144000"/>
  <p:defaultTextStyle>
    <a:defPPr>
      <a:defRPr lang="es-ES_tradnl"/>
    </a:defPPr>
    <a:lvl1pPr marL="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e Felipe Cardozo Leon" initials="RFCL" lastIdx="2" clrIdx="0">
    <p:extLst>
      <p:ext uri="{19B8F6BF-5375-455C-9EA6-DF929625EA0E}">
        <p15:presenceInfo xmlns:p15="http://schemas.microsoft.com/office/powerpoint/2012/main" userId="S-1-5-21-4240589779-2681227299-139461318-638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657"/>
    <a:srgbClr val="2DA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1E2F44-E7BB-4721-BDBF-EFB6F8D54D8C}" v="48" dt="2018-06-23T11:46:46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76"/>
    <p:restoredTop sz="94798"/>
  </p:normalViewPr>
  <p:slideViewPr>
    <p:cSldViewPr snapToGrid="0" snapToObjects="1">
      <p:cViewPr varScale="1">
        <p:scale>
          <a:sx n="56" d="100"/>
          <a:sy n="56" d="100"/>
        </p:scale>
        <p:origin x="22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y Andres Piedrahita Solorzano" userId="3332203e-79cd-465e-ae39-62dd6f8fc389" providerId="ADAL" clId="{D41E2F44-E7BB-4721-BDBF-EFB6F8D54D8C}"/>
    <pc:docChg chg="undo custSel modSld">
      <pc:chgData name="Giovanny Andres Piedrahita Solorzano" userId="3332203e-79cd-465e-ae39-62dd6f8fc389" providerId="ADAL" clId="{D41E2F44-E7BB-4721-BDBF-EFB6F8D54D8C}" dt="2018-06-23T11:46:46.340" v="47" actId="1076"/>
      <pc:docMkLst>
        <pc:docMk/>
      </pc:docMkLst>
      <pc:sldChg chg="addSp delSp modSp">
        <pc:chgData name="Giovanny Andres Piedrahita Solorzano" userId="3332203e-79cd-465e-ae39-62dd6f8fc389" providerId="ADAL" clId="{D41E2F44-E7BB-4721-BDBF-EFB6F8D54D8C}" dt="2018-06-23T11:46:46.340" v="47" actId="1076"/>
        <pc:sldMkLst>
          <pc:docMk/>
          <pc:sldMk cId="2819485" sldId="262"/>
        </pc:sldMkLst>
        <pc:spChg chg="mod">
          <ac:chgData name="Giovanny Andres Piedrahita Solorzano" userId="3332203e-79cd-465e-ae39-62dd6f8fc389" providerId="ADAL" clId="{D41E2F44-E7BB-4721-BDBF-EFB6F8D54D8C}" dt="2018-06-23T11:46:46.340" v="47" actId="1076"/>
          <ac:spMkLst>
            <pc:docMk/>
            <pc:sldMk cId="2819485" sldId="262"/>
            <ac:spMk id="5" creationId="{00000000-0000-0000-0000-000000000000}"/>
          </ac:spMkLst>
        </pc:spChg>
        <pc:spChg chg="mod">
          <ac:chgData name="Giovanny Andres Piedrahita Solorzano" userId="3332203e-79cd-465e-ae39-62dd6f8fc389" providerId="ADAL" clId="{D41E2F44-E7BB-4721-BDBF-EFB6F8D54D8C}" dt="2018-06-23T11:46:35.400" v="45" actId="1076"/>
          <ac:spMkLst>
            <pc:docMk/>
            <pc:sldMk cId="2819485" sldId="262"/>
            <ac:spMk id="6" creationId="{00000000-0000-0000-0000-000000000000}"/>
          </ac:spMkLst>
        </pc:spChg>
        <pc:picChg chg="del">
          <ac:chgData name="Giovanny Andres Piedrahita Solorzano" userId="3332203e-79cd-465e-ae39-62dd6f8fc389" providerId="ADAL" clId="{D41E2F44-E7BB-4721-BDBF-EFB6F8D54D8C}" dt="2018-06-23T11:41:06.141" v="8" actId="478"/>
          <ac:picMkLst>
            <pc:docMk/>
            <pc:sldMk cId="2819485" sldId="262"/>
            <ac:picMk id="4" creationId="{00000000-0000-0000-0000-000000000000}"/>
          </ac:picMkLst>
        </pc:picChg>
        <pc:picChg chg="mod">
          <ac:chgData name="Giovanny Andres Piedrahita Solorzano" userId="3332203e-79cd-465e-ae39-62dd6f8fc389" providerId="ADAL" clId="{D41E2F44-E7BB-4721-BDBF-EFB6F8D54D8C}" dt="2018-06-23T11:46:29.109" v="44" actId="14100"/>
          <ac:picMkLst>
            <pc:docMk/>
            <pc:sldMk cId="2819485" sldId="262"/>
            <ac:picMk id="7" creationId="{00000000-0000-0000-0000-000000000000}"/>
          </ac:picMkLst>
        </pc:picChg>
        <pc:picChg chg="add del mod modCrop">
          <ac:chgData name="Giovanny Andres Piedrahita Solorzano" userId="3332203e-79cd-465e-ae39-62dd6f8fc389" providerId="ADAL" clId="{D41E2F44-E7BB-4721-BDBF-EFB6F8D54D8C}" dt="2018-06-23T11:43:07.196" v="20" actId="478"/>
          <ac:picMkLst>
            <pc:docMk/>
            <pc:sldMk cId="2819485" sldId="262"/>
            <ac:picMk id="8" creationId="{1672C08B-1378-4D96-8641-CF6290473AF5}"/>
          </ac:picMkLst>
        </pc:picChg>
        <pc:picChg chg="add mod modCrop">
          <ac:chgData name="Giovanny Andres Piedrahita Solorzano" userId="3332203e-79cd-465e-ae39-62dd6f8fc389" providerId="ADAL" clId="{D41E2F44-E7BB-4721-BDBF-EFB6F8D54D8C}" dt="2018-06-23T11:46:20.308" v="42" actId="1076"/>
          <ac:picMkLst>
            <pc:docMk/>
            <pc:sldMk cId="2819485" sldId="262"/>
            <ac:picMk id="1026" creationId="{A8D78046-C99D-4D48-AF46-738FB3A3EB46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ene.cardozo/Documents/masterthesis/compariss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400" b="1" dirty="0" err="1"/>
              <a:t>Revenue</a:t>
            </a:r>
            <a:r>
              <a:rPr lang="es-ES" sz="2400" b="1" dirty="0"/>
              <a:t> = </a:t>
            </a:r>
            <a:r>
              <a:rPr lang="es-ES" sz="2400" b="1" dirty="0" err="1"/>
              <a:t>Sponsorship</a:t>
            </a:r>
            <a:r>
              <a:rPr lang="es-ES" sz="2400" b="1" dirty="0"/>
              <a:t> + </a:t>
            </a:r>
            <a:r>
              <a:rPr lang="es-ES" sz="2400" b="1" dirty="0" err="1"/>
              <a:t>Advertising</a:t>
            </a:r>
            <a:r>
              <a:rPr lang="es-ES" sz="2400" b="1" dirty="0"/>
              <a:t> + Publisher </a:t>
            </a:r>
            <a:r>
              <a:rPr lang="es-ES" sz="2400" b="1" dirty="0" err="1"/>
              <a:t>fees</a:t>
            </a:r>
            <a:r>
              <a:rPr lang="es-ES" sz="2400" b="1" dirty="0"/>
              <a:t> + Media </a:t>
            </a:r>
            <a:r>
              <a:rPr lang="es-ES" sz="2400" b="1" dirty="0" err="1"/>
              <a:t>rights</a:t>
            </a:r>
            <a:r>
              <a:rPr lang="es-ES" sz="2400" b="1" dirty="0"/>
              <a:t> + Tickets + </a:t>
            </a:r>
            <a:r>
              <a:rPr lang="es-ES" sz="2400" b="1" dirty="0" err="1"/>
              <a:t>Merchandise</a:t>
            </a:r>
            <a:r>
              <a:rPr lang="es-ES" sz="2400" b="1" baseline="0" dirty="0"/>
              <a:t> sales</a:t>
            </a:r>
            <a:endParaRPr lang="en-US" sz="2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Año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78-4A33-BDC2-206F3542B8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Año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78-4A33-BDC2-206F3542B8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F78-4A33-BDC2-206F3542B8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Año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934.5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78-4A33-BDC2-206F3542B8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7498656"/>
        <c:axId val="687503904"/>
      </c:barChart>
      <c:catAx>
        <c:axId val="6874986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87503904"/>
        <c:crosses val="autoZero"/>
        <c:auto val="1"/>
        <c:lblAlgn val="ctr"/>
        <c:lblOffset val="100"/>
        <c:noMultiLvlLbl val="0"/>
      </c:catAx>
      <c:valAx>
        <c:axId val="68750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49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15591581830562207"/>
          <c:y val="0.95492213998671915"/>
          <c:w val="0.72582467530655403"/>
          <c:h val="3.80461523640010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Revenue by</a:t>
            </a:r>
            <a:r>
              <a:rPr lang="en-US" sz="2800" baseline="0" dirty="0"/>
              <a:t> teams</a:t>
            </a:r>
            <a:endParaRPr 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Counter Strike Championship (2014)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E3B-434C-9F0E-D1741E3890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Pool Prize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3B-434C-9F0E-D1741E3890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League of Legends Championship (2014)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Pool Prize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3B-434C-9F0E-D1741E3890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Smite World Champion (2015)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Pool Prize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3B-434C-9F0E-D1741E3890D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Starcraft Championship (2014)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Pool Prize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E3B-434C-9F0E-D1741E3890D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Stanley Cup Champion (2014)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Pool Prize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3B-434C-9F0E-D1741E3890D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NBA Finals Champion (2014)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Pool Prize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E3B-434C-9F0E-D1741E3890D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Dota 2 - The International (2014)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E3B-434C-9F0E-D1741E3890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Pool Prize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E3B-434C-9F0E-D1741E3890D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Super Bowl Champion (2014)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Pool Prize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5.0999999999999996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E3B-434C-9F0E-D1741E3890DE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World Series of Poker Champion (2014)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Pool Prize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E3B-434C-9F0E-D1741E3890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659691704"/>
        <c:axId val="659687768"/>
      </c:barChart>
      <c:catAx>
        <c:axId val="659691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687768"/>
        <c:crosses val="autoZero"/>
        <c:auto val="1"/>
        <c:lblAlgn val="ctr"/>
        <c:lblOffset val="100"/>
        <c:noMultiLvlLbl val="0"/>
      </c:catAx>
      <c:valAx>
        <c:axId val="659687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691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1 capa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Sheet2!$A$2:$A$25</c:f>
              <c:numCache>
                <c:formatCode>General</c:formatCode>
                <c:ptCount val="24"/>
                <c:pt idx="0">
                  <c:v>105248644</c:v>
                </c:pt>
                <c:pt idx="1">
                  <c:v>72312627</c:v>
                </c:pt>
                <c:pt idx="2">
                  <c:v>101356886</c:v>
                </c:pt>
                <c:pt idx="3">
                  <c:v>132851371</c:v>
                </c:pt>
                <c:pt idx="4">
                  <c:v>159020918</c:v>
                </c:pt>
                <c:pt idx="5">
                  <c:v>116585378</c:v>
                </c:pt>
                <c:pt idx="6">
                  <c:v>73562326</c:v>
                </c:pt>
                <c:pt idx="7">
                  <c:v>106863163</c:v>
                </c:pt>
                <c:pt idx="8">
                  <c:v>94296097</c:v>
                </c:pt>
                <c:pt idx="9">
                  <c:v>101695162</c:v>
                </c:pt>
                <c:pt idx="10">
                  <c:v>94155156</c:v>
                </c:pt>
                <c:pt idx="11">
                  <c:v>41231571</c:v>
                </c:pt>
                <c:pt idx="12">
                  <c:v>34505203</c:v>
                </c:pt>
                <c:pt idx="13">
                  <c:v>82262664</c:v>
                </c:pt>
                <c:pt idx="14">
                  <c:v>106573901</c:v>
                </c:pt>
                <c:pt idx="15">
                  <c:v>134556694</c:v>
                </c:pt>
                <c:pt idx="16">
                  <c:v>92423451</c:v>
                </c:pt>
                <c:pt idx="17">
                  <c:v>121769650</c:v>
                </c:pt>
                <c:pt idx="18">
                  <c:v>87278757</c:v>
                </c:pt>
                <c:pt idx="19">
                  <c:v>125581247</c:v>
                </c:pt>
                <c:pt idx="20">
                  <c:v>94738847</c:v>
                </c:pt>
                <c:pt idx="21">
                  <c:v>86745912</c:v>
                </c:pt>
                <c:pt idx="22">
                  <c:v>111620041</c:v>
                </c:pt>
                <c:pt idx="23">
                  <c:v>25907144</c:v>
                </c:pt>
              </c:numCache>
            </c:numRef>
          </c:cat>
          <c:val>
            <c:numRef>
              <c:f>Sheet2!$B$2:$B$25</c:f>
              <c:numCache>
                <c:formatCode>General</c:formatCode>
                <c:ptCount val="24"/>
                <c:pt idx="0">
                  <c:v>0.66</c:v>
                </c:pt>
                <c:pt idx="1">
                  <c:v>0.61</c:v>
                </c:pt>
                <c:pt idx="2">
                  <c:v>0.6</c:v>
                </c:pt>
                <c:pt idx="3">
                  <c:v>0.3</c:v>
                </c:pt>
                <c:pt idx="4">
                  <c:v>0.26</c:v>
                </c:pt>
                <c:pt idx="5">
                  <c:v>0.51</c:v>
                </c:pt>
                <c:pt idx="6">
                  <c:v>0.48</c:v>
                </c:pt>
                <c:pt idx="7">
                  <c:v>0.65</c:v>
                </c:pt>
                <c:pt idx="8">
                  <c:v>0.43</c:v>
                </c:pt>
                <c:pt idx="9">
                  <c:v>0.44</c:v>
                </c:pt>
                <c:pt idx="10">
                  <c:v>0.37</c:v>
                </c:pt>
                <c:pt idx="11">
                  <c:v>0.48</c:v>
                </c:pt>
                <c:pt idx="12">
                  <c:v>0.59</c:v>
                </c:pt>
                <c:pt idx="13">
                  <c:v>0.68</c:v>
                </c:pt>
                <c:pt idx="14">
                  <c:v>0.5</c:v>
                </c:pt>
                <c:pt idx="15">
                  <c:v>0.4</c:v>
                </c:pt>
                <c:pt idx="16">
                  <c:v>0.33</c:v>
                </c:pt>
                <c:pt idx="17">
                  <c:v>0.48</c:v>
                </c:pt>
                <c:pt idx="18">
                  <c:v>0.46</c:v>
                </c:pt>
                <c:pt idx="19">
                  <c:v>0.56000000000000005</c:v>
                </c:pt>
                <c:pt idx="20">
                  <c:v>0.3</c:v>
                </c:pt>
                <c:pt idx="21">
                  <c:v>0.46</c:v>
                </c:pt>
                <c:pt idx="22">
                  <c:v>0.53</c:v>
                </c:pt>
                <c:pt idx="23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85-134E-93A0-7DA908876D50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2 capa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Sheet2!$A$2:$A$25</c:f>
              <c:numCache>
                <c:formatCode>General</c:formatCode>
                <c:ptCount val="24"/>
                <c:pt idx="0">
                  <c:v>105248644</c:v>
                </c:pt>
                <c:pt idx="1">
                  <c:v>72312627</c:v>
                </c:pt>
                <c:pt idx="2">
                  <c:v>101356886</c:v>
                </c:pt>
                <c:pt idx="3">
                  <c:v>132851371</c:v>
                </c:pt>
                <c:pt idx="4">
                  <c:v>159020918</c:v>
                </c:pt>
                <c:pt idx="5">
                  <c:v>116585378</c:v>
                </c:pt>
                <c:pt idx="6">
                  <c:v>73562326</c:v>
                </c:pt>
                <c:pt idx="7">
                  <c:v>106863163</c:v>
                </c:pt>
                <c:pt idx="8">
                  <c:v>94296097</c:v>
                </c:pt>
                <c:pt idx="9">
                  <c:v>101695162</c:v>
                </c:pt>
                <c:pt idx="10">
                  <c:v>94155156</c:v>
                </c:pt>
                <c:pt idx="11">
                  <c:v>41231571</c:v>
                </c:pt>
                <c:pt idx="12">
                  <c:v>34505203</c:v>
                </c:pt>
                <c:pt idx="13">
                  <c:v>82262664</c:v>
                </c:pt>
                <c:pt idx="14">
                  <c:v>106573901</c:v>
                </c:pt>
                <c:pt idx="15">
                  <c:v>134556694</c:v>
                </c:pt>
                <c:pt idx="16">
                  <c:v>92423451</c:v>
                </c:pt>
                <c:pt idx="17">
                  <c:v>121769650</c:v>
                </c:pt>
                <c:pt idx="18">
                  <c:v>87278757</c:v>
                </c:pt>
                <c:pt idx="19">
                  <c:v>125581247</c:v>
                </c:pt>
                <c:pt idx="20">
                  <c:v>94738847</c:v>
                </c:pt>
                <c:pt idx="21">
                  <c:v>86745912</c:v>
                </c:pt>
                <c:pt idx="22">
                  <c:v>111620041</c:v>
                </c:pt>
                <c:pt idx="23">
                  <c:v>25907144</c:v>
                </c:pt>
              </c:numCache>
            </c:numRef>
          </c:cat>
          <c:val>
            <c:numRef>
              <c:f>Sheet2!$C$2:$C$25</c:f>
              <c:numCache>
                <c:formatCode>General</c:formatCode>
                <c:ptCount val="24"/>
                <c:pt idx="0">
                  <c:v>0.66</c:v>
                </c:pt>
                <c:pt idx="1">
                  <c:v>0.63</c:v>
                </c:pt>
                <c:pt idx="2">
                  <c:v>0.71</c:v>
                </c:pt>
                <c:pt idx="3">
                  <c:v>0.52</c:v>
                </c:pt>
                <c:pt idx="4">
                  <c:v>0.56999999999999995</c:v>
                </c:pt>
                <c:pt idx="5">
                  <c:v>0.59</c:v>
                </c:pt>
                <c:pt idx="6">
                  <c:v>0.65</c:v>
                </c:pt>
                <c:pt idx="7">
                  <c:v>0.66</c:v>
                </c:pt>
                <c:pt idx="8">
                  <c:v>0.4</c:v>
                </c:pt>
                <c:pt idx="9">
                  <c:v>0.54</c:v>
                </c:pt>
                <c:pt idx="10">
                  <c:v>0.59</c:v>
                </c:pt>
                <c:pt idx="11">
                  <c:v>0.73</c:v>
                </c:pt>
                <c:pt idx="12">
                  <c:v>0.46</c:v>
                </c:pt>
                <c:pt idx="13">
                  <c:v>0.5</c:v>
                </c:pt>
                <c:pt idx="14">
                  <c:v>0.7</c:v>
                </c:pt>
                <c:pt idx="15">
                  <c:v>0.53</c:v>
                </c:pt>
                <c:pt idx="16">
                  <c:v>0.47</c:v>
                </c:pt>
                <c:pt idx="17">
                  <c:v>0.59</c:v>
                </c:pt>
                <c:pt idx="18">
                  <c:v>0.63</c:v>
                </c:pt>
                <c:pt idx="19">
                  <c:v>0.46</c:v>
                </c:pt>
                <c:pt idx="20">
                  <c:v>0.65</c:v>
                </c:pt>
                <c:pt idx="21">
                  <c:v>0.6</c:v>
                </c:pt>
                <c:pt idx="22">
                  <c:v>0.61</c:v>
                </c:pt>
                <c:pt idx="23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85-134E-93A0-7DA908876D50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3 capa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numRef>
              <c:f>Sheet2!$A$2:$A$25</c:f>
              <c:numCache>
                <c:formatCode>General</c:formatCode>
                <c:ptCount val="24"/>
                <c:pt idx="0">
                  <c:v>105248644</c:v>
                </c:pt>
                <c:pt idx="1">
                  <c:v>72312627</c:v>
                </c:pt>
                <c:pt idx="2">
                  <c:v>101356886</c:v>
                </c:pt>
                <c:pt idx="3">
                  <c:v>132851371</c:v>
                </c:pt>
                <c:pt idx="4">
                  <c:v>159020918</c:v>
                </c:pt>
                <c:pt idx="5">
                  <c:v>116585378</c:v>
                </c:pt>
                <c:pt idx="6">
                  <c:v>73562326</c:v>
                </c:pt>
                <c:pt idx="7">
                  <c:v>106863163</c:v>
                </c:pt>
                <c:pt idx="8">
                  <c:v>94296097</c:v>
                </c:pt>
                <c:pt idx="9">
                  <c:v>101695162</c:v>
                </c:pt>
                <c:pt idx="10">
                  <c:v>94155156</c:v>
                </c:pt>
                <c:pt idx="11">
                  <c:v>41231571</c:v>
                </c:pt>
                <c:pt idx="12">
                  <c:v>34505203</c:v>
                </c:pt>
                <c:pt idx="13">
                  <c:v>82262664</c:v>
                </c:pt>
                <c:pt idx="14">
                  <c:v>106573901</c:v>
                </c:pt>
                <c:pt idx="15">
                  <c:v>134556694</c:v>
                </c:pt>
                <c:pt idx="16">
                  <c:v>92423451</c:v>
                </c:pt>
                <c:pt idx="17">
                  <c:v>121769650</c:v>
                </c:pt>
                <c:pt idx="18">
                  <c:v>87278757</c:v>
                </c:pt>
                <c:pt idx="19">
                  <c:v>125581247</c:v>
                </c:pt>
                <c:pt idx="20">
                  <c:v>94738847</c:v>
                </c:pt>
                <c:pt idx="21">
                  <c:v>86745912</c:v>
                </c:pt>
                <c:pt idx="22">
                  <c:v>111620041</c:v>
                </c:pt>
                <c:pt idx="23">
                  <c:v>25907144</c:v>
                </c:pt>
              </c:numCache>
            </c:numRef>
          </c:cat>
          <c:val>
            <c:numRef>
              <c:f>Sheet2!$D$2:$D$25</c:f>
              <c:numCache>
                <c:formatCode>General</c:formatCode>
                <c:ptCount val="24"/>
                <c:pt idx="0">
                  <c:v>0.63</c:v>
                </c:pt>
                <c:pt idx="1">
                  <c:v>0.68</c:v>
                </c:pt>
                <c:pt idx="2">
                  <c:v>0.7</c:v>
                </c:pt>
                <c:pt idx="3">
                  <c:v>0.52</c:v>
                </c:pt>
                <c:pt idx="4">
                  <c:v>0.6</c:v>
                </c:pt>
                <c:pt idx="5">
                  <c:v>0.65</c:v>
                </c:pt>
                <c:pt idx="6">
                  <c:v>0.65</c:v>
                </c:pt>
                <c:pt idx="7">
                  <c:v>0.66</c:v>
                </c:pt>
                <c:pt idx="8">
                  <c:v>0.61</c:v>
                </c:pt>
                <c:pt idx="9">
                  <c:v>0.56999999999999995</c:v>
                </c:pt>
                <c:pt idx="10">
                  <c:v>0.64</c:v>
                </c:pt>
                <c:pt idx="11">
                  <c:v>0.67</c:v>
                </c:pt>
                <c:pt idx="12">
                  <c:v>0.51</c:v>
                </c:pt>
                <c:pt idx="13">
                  <c:v>0.74</c:v>
                </c:pt>
                <c:pt idx="14">
                  <c:v>0.57999999999999996</c:v>
                </c:pt>
                <c:pt idx="15">
                  <c:v>0.53</c:v>
                </c:pt>
                <c:pt idx="16">
                  <c:v>0.74</c:v>
                </c:pt>
                <c:pt idx="17">
                  <c:v>0.63</c:v>
                </c:pt>
                <c:pt idx="18">
                  <c:v>0.63</c:v>
                </c:pt>
                <c:pt idx="19">
                  <c:v>0.63</c:v>
                </c:pt>
                <c:pt idx="20">
                  <c:v>0.65</c:v>
                </c:pt>
                <c:pt idx="21">
                  <c:v>0.62</c:v>
                </c:pt>
                <c:pt idx="22">
                  <c:v>0.61</c:v>
                </c:pt>
                <c:pt idx="23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85-134E-93A0-7DA908876D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1695343"/>
        <c:axId val="971696975"/>
      </c:barChart>
      <c:catAx>
        <c:axId val="971695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696975"/>
        <c:crosses val="autoZero"/>
        <c:auto val="1"/>
        <c:lblAlgn val="ctr"/>
        <c:lblOffset val="100"/>
        <c:noMultiLvlLbl val="0"/>
      </c:catAx>
      <c:valAx>
        <c:axId val="971696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695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0391E-5383-C34D-900B-25999BBE87A5}" type="datetimeFigureOut">
              <a:rPr lang="es-ES_tradnl" smtClean="0"/>
              <a:t>22/6/19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4E957-F8F8-984B-94DC-E93DA1F872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3427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22/6/19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22/6/19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22/6/19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22/6/19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22/6/19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22/6/19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22/6/19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22/6/19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22/6/19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22/6/19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22/6/19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59D54-C465-E042-8773-2461E320EA9C}" type="datetimeFigureOut">
              <a:rPr lang="es-ES_tradnl" smtClean="0"/>
              <a:t>22/6/19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953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2413" cy="13715107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EC424607-81F7-4305-B450-3DB50E465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5854" y="947720"/>
            <a:ext cx="14683002" cy="4466492"/>
          </a:xfrm>
        </p:spPr>
        <p:txBody>
          <a:bodyPr anchor="ctr" anchorCtr="0">
            <a:noAutofit/>
          </a:bodyPr>
          <a:lstStyle/>
          <a:p>
            <a:pPr algn="l"/>
            <a:r>
              <a:rPr lang="es-CO" sz="8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MAESTRÍA EN INGENIERÍA DE SISTEMAS</a:t>
            </a:r>
            <a:br>
              <a:rPr lang="es-CO" sz="6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br>
              <a:rPr lang="es-CO" sz="6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VIII Coloquio de Investigación y Desarrollo</a:t>
            </a:r>
            <a:endParaRPr lang="es-ES_tradnl" sz="5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70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265DC233-5CE4-4EA5-ABFB-0DE87C850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DEB506-1E25-4F1A-8A02-03F5DC65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Revisión de la literatura</a:t>
            </a:r>
            <a:endParaRPr lang="en-US" b="1" dirty="0">
              <a:solidFill>
                <a:srgbClr val="17365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5305-ACD5-4CE1-8CEC-3B4A2E6E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1" y="3651250"/>
            <a:ext cx="21679009" cy="8235950"/>
          </a:xfrm>
        </p:spPr>
        <p:txBody>
          <a:bodyPr>
            <a:normAutofit/>
          </a:bodyPr>
          <a:lstStyle/>
          <a:p>
            <a:r>
              <a:rPr lang="es-ES" b="1" dirty="0"/>
              <a:t>[T] </a:t>
            </a:r>
            <a:r>
              <a:rPr lang="es-ES" dirty="0" err="1"/>
              <a:t>Result</a:t>
            </a:r>
            <a:r>
              <a:rPr lang="es-ES" dirty="0"/>
              <a:t> </a:t>
            </a:r>
            <a:r>
              <a:rPr lang="es-ES" dirty="0" err="1"/>
              <a:t>Prediction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Mining</a:t>
            </a:r>
            <a:r>
              <a:rPr lang="es-ES" dirty="0"/>
              <a:t> </a:t>
            </a:r>
            <a:r>
              <a:rPr lang="es-ES" dirty="0" err="1"/>
              <a:t>Replays</a:t>
            </a:r>
            <a:r>
              <a:rPr lang="es-ES" dirty="0"/>
              <a:t> in Dota 2 (2015). Tesis de maestría Universidad, Blekinge </a:t>
            </a:r>
            <a:r>
              <a:rPr lang="es-ES" dirty="0" err="1"/>
              <a:t>Institute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Technology</a:t>
            </a:r>
            <a:r>
              <a:rPr lang="es-ES" dirty="0"/>
              <a:t>: Usan </a:t>
            </a:r>
            <a:r>
              <a:rPr lang="es-ES" dirty="0" err="1"/>
              <a:t>Random</a:t>
            </a:r>
            <a:r>
              <a:rPr lang="es-ES" dirty="0"/>
              <a:t> Forest (RF) como algoritmo para predecir el equipo ganador a medida que avanza un juego usando 25 modelos de bosques aleatorios [1]</a:t>
            </a:r>
          </a:p>
          <a:p>
            <a:endParaRPr lang="es-ES" dirty="0"/>
          </a:p>
          <a:p>
            <a:r>
              <a:rPr lang="es-ES" b="1" dirty="0"/>
              <a:t>[T]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Artificial Neural Network </a:t>
            </a:r>
            <a:r>
              <a:rPr lang="es-ES" dirty="0" err="1"/>
              <a:t>models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predict</a:t>
            </a:r>
            <a:r>
              <a:rPr lang="es-ES" dirty="0"/>
              <a:t>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outcomes</a:t>
            </a:r>
            <a:r>
              <a:rPr lang="es-ES" dirty="0"/>
              <a:t> in Dota 2: KTH Royal </a:t>
            </a:r>
            <a:r>
              <a:rPr lang="es-ES" dirty="0" err="1"/>
              <a:t>Institute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Technology</a:t>
            </a:r>
            <a:r>
              <a:rPr lang="es-ES" dirty="0"/>
              <a:t> (Junio 2017): Investigan si las redes neuronales pueden ser usadas para predecir los resultados del juego basándose en la selección de personajes de cada juego [2]</a:t>
            </a:r>
          </a:p>
          <a:p>
            <a:endParaRPr lang="es-E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97265CD-038D-4A89-949F-48C196CA5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" y="3651250"/>
            <a:ext cx="1372394" cy="133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F97617A-8511-448F-8ECB-0E3080A1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22" y="8186256"/>
            <a:ext cx="1173162" cy="12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98CBE2-E271-466F-8981-780BB649DE3B}"/>
              </a:ext>
            </a:extLst>
          </p:cNvPr>
          <p:cNvSpPr txBox="1"/>
          <p:nvPr/>
        </p:nvSpPr>
        <p:spPr>
          <a:xfrm>
            <a:off x="-3319" y="13068984"/>
            <a:ext cx="1727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T = Tesis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1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265DC233-5CE4-4EA5-ABFB-0DE87C850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DEB506-1E25-4F1A-8A02-03F5DC65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Revisión de la literatura</a:t>
            </a:r>
            <a:endParaRPr lang="en-US" b="1" dirty="0">
              <a:solidFill>
                <a:srgbClr val="17365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5305-ACD5-4CE1-8CEC-3B4A2E6E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1" y="3651250"/>
            <a:ext cx="21755209" cy="8235950"/>
          </a:xfrm>
        </p:spPr>
        <p:txBody>
          <a:bodyPr/>
          <a:lstStyle/>
          <a:p>
            <a:r>
              <a:rPr lang="es-ES" b="1" dirty="0"/>
              <a:t>[WP]</a:t>
            </a:r>
            <a:r>
              <a:rPr lang="es-ES" dirty="0"/>
              <a:t> </a:t>
            </a:r>
            <a:r>
              <a:rPr lang="es-ES" dirty="0" err="1"/>
              <a:t>Win</a:t>
            </a:r>
            <a:r>
              <a:rPr lang="es-ES" dirty="0"/>
              <a:t> </a:t>
            </a:r>
            <a:r>
              <a:rPr lang="es-ES" dirty="0" err="1"/>
              <a:t>Prediction</a:t>
            </a:r>
            <a:r>
              <a:rPr lang="es-ES" dirty="0"/>
              <a:t> in </a:t>
            </a:r>
            <a:r>
              <a:rPr lang="es-ES" dirty="0" err="1"/>
              <a:t>Esports</a:t>
            </a:r>
            <a:r>
              <a:rPr lang="es-ES" dirty="0"/>
              <a:t>: </a:t>
            </a:r>
            <a:r>
              <a:rPr lang="es-ES" dirty="0" err="1"/>
              <a:t>Mixed</a:t>
            </a:r>
            <a:r>
              <a:rPr lang="es-ES" dirty="0"/>
              <a:t>-Rank Match </a:t>
            </a:r>
            <a:r>
              <a:rPr lang="es-ES" dirty="0" err="1"/>
              <a:t>Prediction</a:t>
            </a:r>
            <a:r>
              <a:rPr lang="es-ES" dirty="0"/>
              <a:t> in </a:t>
            </a:r>
            <a:r>
              <a:rPr lang="es-ES" dirty="0" err="1"/>
              <a:t>Multi-player</a:t>
            </a:r>
            <a:r>
              <a:rPr lang="es-ES" dirty="0"/>
              <a:t> Online </a:t>
            </a:r>
            <a:r>
              <a:rPr lang="es-ES" dirty="0" err="1"/>
              <a:t>Battle</a:t>
            </a:r>
            <a:r>
              <a:rPr lang="es-ES" dirty="0"/>
              <a:t> Arena </a:t>
            </a:r>
            <a:r>
              <a:rPr lang="es-ES" dirty="0" err="1"/>
              <a:t>Games</a:t>
            </a:r>
            <a:r>
              <a:rPr lang="es-ES" dirty="0"/>
              <a:t> (Nov 2017). White Rose, Universidad de </a:t>
            </a:r>
            <a:r>
              <a:rPr lang="es-ES" dirty="0" err="1"/>
              <a:t>Consortium</a:t>
            </a:r>
            <a:r>
              <a:rPr lang="es-ES" dirty="0"/>
              <a:t>: Analizan si los datos de juegos mixtos entre jugadores de bajo rango pueden también ser usados para predecir partidas de jugadores profesionales o de alto rango [3]</a:t>
            </a:r>
          </a:p>
          <a:p>
            <a:r>
              <a:rPr lang="es-ES" b="1" dirty="0"/>
              <a:t>[A] </a:t>
            </a:r>
            <a:r>
              <a:rPr lang="es-ES" dirty="0" err="1"/>
              <a:t>DotA</a:t>
            </a:r>
            <a:r>
              <a:rPr lang="es-ES" dirty="0"/>
              <a:t> 2 </a:t>
            </a:r>
            <a:r>
              <a:rPr lang="es-ES" dirty="0" err="1"/>
              <a:t>Bots</a:t>
            </a:r>
            <a:r>
              <a:rPr lang="es-ES" dirty="0"/>
              <a:t> </a:t>
            </a:r>
            <a:r>
              <a:rPr lang="es-ES" dirty="0" err="1"/>
              <a:t>Win</a:t>
            </a:r>
            <a:r>
              <a:rPr lang="es-ES" dirty="0"/>
              <a:t> </a:t>
            </a:r>
            <a:r>
              <a:rPr lang="es-ES" dirty="0" err="1"/>
              <a:t>Prediction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Naive</a:t>
            </a:r>
            <a:r>
              <a:rPr lang="es-ES" dirty="0"/>
              <a:t> Bayes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Adaboost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. </a:t>
            </a:r>
            <a:r>
              <a:rPr lang="es-ES" dirty="0" err="1"/>
              <a:t>Universitas</a:t>
            </a:r>
            <a:r>
              <a:rPr lang="es-ES" dirty="0"/>
              <a:t> Dian </a:t>
            </a:r>
            <a:r>
              <a:rPr lang="es-ES" dirty="0" err="1"/>
              <a:t>Nuswantoro</a:t>
            </a:r>
            <a:r>
              <a:rPr lang="es-ES" dirty="0"/>
              <a:t>, Indonesia (Nov 2017): Emplean el algoritmo de </a:t>
            </a:r>
            <a:r>
              <a:rPr lang="es-ES" dirty="0" err="1"/>
              <a:t>adaboost</a:t>
            </a:r>
            <a:r>
              <a:rPr lang="es-ES" dirty="0"/>
              <a:t> sobre </a:t>
            </a:r>
            <a:r>
              <a:rPr lang="es-ES" dirty="0" err="1"/>
              <a:t>Naive</a:t>
            </a:r>
            <a:r>
              <a:rPr lang="es-ES" dirty="0"/>
              <a:t> Bayes en partidas contra </a:t>
            </a:r>
            <a:r>
              <a:rPr lang="es-ES" dirty="0" err="1"/>
              <a:t>Bots</a:t>
            </a:r>
            <a:r>
              <a:rPr lang="es-ES" dirty="0"/>
              <a:t> (o robots del juego) para determinar un equipo ganador con un </a:t>
            </a:r>
            <a:r>
              <a:rPr lang="es-ES" dirty="0" err="1"/>
              <a:t>Kernel</a:t>
            </a:r>
            <a:r>
              <a:rPr lang="es-ES" dirty="0"/>
              <a:t> de distribución Gaussiana alcanzando un 80% [4]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50F571-29F2-488B-86D8-F3CC7C96C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3708399"/>
            <a:ext cx="1349086" cy="137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A3F0DE-B93F-4890-86C7-DA6DADB03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7" y="7769225"/>
            <a:ext cx="1458803" cy="147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6E6621-6FF7-453B-9B77-60EFC7DC3B36}"/>
              </a:ext>
            </a:extLst>
          </p:cNvPr>
          <p:cNvSpPr txBox="1"/>
          <p:nvPr/>
        </p:nvSpPr>
        <p:spPr>
          <a:xfrm>
            <a:off x="-3319" y="13068984"/>
            <a:ext cx="6373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WP = </a:t>
            </a:r>
            <a:r>
              <a:rPr lang="es-419" dirty="0" err="1"/>
              <a:t>Working</a:t>
            </a:r>
            <a:r>
              <a:rPr lang="es-419" dirty="0"/>
              <a:t> </a:t>
            </a:r>
            <a:r>
              <a:rPr lang="es-419" dirty="0" err="1"/>
              <a:t>Paper</a:t>
            </a:r>
            <a:r>
              <a:rPr lang="es-419" dirty="0"/>
              <a:t> | A = </a:t>
            </a:r>
            <a:r>
              <a:rPr lang="es-419" dirty="0" err="1"/>
              <a:t>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6">
            <a:extLst>
              <a:ext uri="{FF2B5EF4-FFF2-40B4-BE49-F238E27FC236}">
                <a16:creationId xmlns:a16="http://schemas.microsoft.com/office/drawing/2014/main" id="{EE6BB9E5-32C2-4B3B-B598-CF1790755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726394-E9D7-4044-9ECE-AFA661AD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Metodología</a:t>
            </a:r>
            <a:endParaRPr lang="es-C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5BF43E-F338-DA45-B37A-4E8ABCAC4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069" y="2698082"/>
            <a:ext cx="19716274" cy="1101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4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24777C4D-FC06-4726-8849-79F4922F4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C5043-D92E-4C31-8F05-047382DB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Alcance y entregable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2F47-EC17-4D5C-B1EC-4AD288EA9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En esta investigación se pretende desarrollar un modelo predictivo dado el historial de partidas realizadas por un jugador profesional que sean de tipo rank o que sean de la participación de cualquier Liga. Las ligas son aquellas que se consideran a nivel internacional como las mas significativas de acuerdo al modelo de la corporación Valve [5]</a:t>
            </a:r>
          </a:p>
          <a:p>
            <a:r>
              <a:rPr lang="es-CO" dirty="0"/>
              <a:t>Se entregará un API o </a:t>
            </a:r>
            <a:r>
              <a:rPr lang="es-CO" dirty="0" err="1"/>
              <a:t>Application</a:t>
            </a:r>
            <a:r>
              <a:rPr lang="es-CO" dirty="0"/>
              <a:t> </a:t>
            </a:r>
            <a:r>
              <a:rPr lang="es-CO" dirty="0" err="1"/>
              <a:t>Programming</a:t>
            </a:r>
            <a:r>
              <a:rPr lang="es-CO" dirty="0"/>
              <a:t> </a:t>
            </a:r>
            <a:r>
              <a:rPr lang="es-CO" dirty="0" err="1"/>
              <a:t>Intergace</a:t>
            </a:r>
            <a:r>
              <a:rPr lang="es-CO" dirty="0"/>
              <a:t>, que servirá para hacer uso de los objetivos de este proyecto de investigación.</a:t>
            </a:r>
          </a:p>
        </p:txBody>
      </p:sp>
    </p:spTree>
    <p:extLst>
      <p:ext uri="{BB962C8B-B14F-4D97-AF65-F5344CB8AC3E}">
        <p14:creationId xmlns:p14="http://schemas.microsoft.com/office/powerpoint/2010/main" val="91819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24777C4D-FC06-4726-8849-79F4922F4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C5043-D92E-4C31-8F05-047382DB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b="1" dirty="0">
                <a:solidFill>
                  <a:srgbClr val="173657"/>
                </a:solidFill>
              </a:rPr>
              <a:t>Avances</a:t>
            </a:r>
            <a:endParaRPr lang="es-CO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B305881-63B3-4187-9E90-0914F071A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611965"/>
              </p:ext>
            </p:extLst>
          </p:nvPr>
        </p:nvGraphicFramePr>
        <p:xfrm>
          <a:off x="2591857" y="4812060"/>
          <a:ext cx="18270010" cy="5297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66494">
                  <a:extLst>
                    <a:ext uri="{9D8B030D-6E8A-4147-A177-3AD203B41FA5}">
                      <a16:colId xmlns:a16="http://schemas.microsoft.com/office/drawing/2014/main" val="2576724485"/>
                    </a:ext>
                  </a:extLst>
                </a:gridCol>
                <a:gridCol w="4566494">
                  <a:extLst>
                    <a:ext uri="{9D8B030D-6E8A-4147-A177-3AD203B41FA5}">
                      <a16:colId xmlns:a16="http://schemas.microsoft.com/office/drawing/2014/main" val="1816179331"/>
                    </a:ext>
                  </a:extLst>
                </a:gridCol>
                <a:gridCol w="4568511">
                  <a:extLst>
                    <a:ext uri="{9D8B030D-6E8A-4147-A177-3AD203B41FA5}">
                      <a16:colId xmlns:a16="http://schemas.microsoft.com/office/drawing/2014/main" val="1452087188"/>
                    </a:ext>
                  </a:extLst>
                </a:gridCol>
                <a:gridCol w="4568511">
                  <a:extLst>
                    <a:ext uri="{9D8B030D-6E8A-4147-A177-3AD203B41FA5}">
                      <a16:colId xmlns:a16="http://schemas.microsoft.com/office/drawing/2014/main" val="1100207724"/>
                    </a:ext>
                  </a:extLst>
                </a:gridCol>
              </a:tblGrid>
              <a:tr h="756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 dirty="0">
                          <a:effectLst/>
                        </a:rPr>
                        <a:t>Algoritmo</a:t>
                      </a:r>
                      <a:endParaRPr lang="es-CO" sz="3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Accuracy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Sensibilidad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Especificidad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2233490"/>
                  </a:ext>
                </a:extLst>
              </a:tr>
              <a:tr h="756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 dirty="0" err="1">
                          <a:effectLst/>
                        </a:rPr>
                        <a:t>Naive</a:t>
                      </a:r>
                      <a:r>
                        <a:rPr lang="es-ES" sz="3600" baseline="0" dirty="0">
                          <a:effectLst/>
                        </a:rPr>
                        <a:t> Bayes</a:t>
                      </a:r>
                      <a:endParaRPr lang="es-CO" sz="3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71.12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0.72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0.69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0655478"/>
                  </a:ext>
                </a:extLst>
              </a:tr>
              <a:tr h="756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ANN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77.36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0.84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0.67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7748549"/>
                  </a:ext>
                </a:extLst>
              </a:tr>
              <a:tr h="756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 dirty="0">
                          <a:effectLst/>
                        </a:rPr>
                        <a:t>KNN K=1</a:t>
                      </a:r>
                      <a:endParaRPr lang="es-CO" sz="3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58.85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0.63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0.52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2668393"/>
                  </a:ext>
                </a:extLst>
              </a:tr>
              <a:tr h="756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KNN K=7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64.08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0.71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0.54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4942755"/>
                  </a:ext>
                </a:extLst>
              </a:tr>
              <a:tr h="756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SVM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62.52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0.88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0.29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6483687"/>
                  </a:ext>
                </a:extLst>
              </a:tr>
              <a:tr h="756734"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 dirty="0">
                          <a:effectLst/>
                        </a:rPr>
                        <a:t>Muestra total 10.000 partidas de jugadores profesionales</a:t>
                      </a:r>
                      <a:endParaRPr lang="es-CO" sz="3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638466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CCDF0D-8B34-400F-B075-880F9B8AEB7D}"/>
              </a:ext>
            </a:extLst>
          </p:cNvPr>
          <p:cNvSpPr txBox="1">
            <a:spLocks/>
          </p:cNvSpPr>
          <p:nvPr/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022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24777C4D-FC06-4726-8849-79F4922F4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C5043-D92E-4C31-8F05-047382DB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b="1" dirty="0">
                <a:solidFill>
                  <a:srgbClr val="173657"/>
                </a:solidFill>
              </a:rPr>
              <a:t>Avances</a:t>
            </a:r>
            <a:endParaRPr lang="es-CO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81C0F8C7-6549-42BE-AFD6-3861A6E89B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047494"/>
              </p:ext>
            </p:extLst>
          </p:nvPr>
        </p:nvGraphicFramePr>
        <p:xfrm>
          <a:off x="415209" y="5537201"/>
          <a:ext cx="11427725" cy="379767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3125331">
                  <a:extLst>
                    <a:ext uri="{9D8B030D-6E8A-4147-A177-3AD203B41FA5}">
                      <a16:colId xmlns:a16="http://schemas.microsoft.com/office/drawing/2014/main" val="1064059423"/>
                    </a:ext>
                  </a:extLst>
                </a:gridCol>
                <a:gridCol w="2771638">
                  <a:extLst>
                    <a:ext uri="{9D8B030D-6E8A-4147-A177-3AD203B41FA5}">
                      <a16:colId xmlns:a16="http://schemas.microsoft.com/office/drawing/2014/main" val="2624816240"/>
                    </a:ext>
                  </a:extLst>
                </a:gridCol>
                <a:gridCol w="2765378">
                  <a:extLst>
                    <a:ext uri="{9D8B030D-6E8A-4147-A177-3AD203B41FA5}">
                      <a16:colId xmlns:a16="http://schemas.microsoft.com/office/drawing/2014/main" val="3891759728"/>
                    </a:ext>
                  </a:extLst>
                </a:gridCol>
                <a:gridCol w="2765378">
                  <a:extLst>
                    <a:ext uri="{9D8B030D-6E8A-4147-A177-3AD203B41FA5}">
                      <a16:colId xmlns:a16="http://schemas.microsoft.com/office/drawing/2014/main" val="3781999322"/>
                    </a:ext>
                  </a:extLst>
                </a:gridCol>
              </a:tblGrid>
              <a:tr h="1265890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Variables </a:t>
                      </a:r>
                      <a:r>
                        <a:rPr lang="es-CO" sz="3600" dirty="0">
                          <a:effectLst/>
                        </a:rPr>
                        <a:t>Independientes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379849"/>
                  </a:ext>
                </a:extLst>
              </a:tr>
              <a:tr h="12658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b="0" dirty="0">
                          <a:effectLst/>
                        </a:rPr>
                        <a:t>Assists (Long)</a:t>
                      </a:r>
                      <a:endParaRPr lang="es-CO" sz="3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Hero ID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Hero Kills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Lane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6288008"/>
                  </a:ext>
                </a:extLst>
              </a:tr>
              <a:tr h="12658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b="0" dirty="0">
                          <a:effectLst/>
                        </a:rPr>
                        <a:t>Neutral Kills</a:t>
                      </a:r>
                      <a:endParaRPr lang="es-CO" sz="3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Game Mode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Total XP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Total Gold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7443918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CA5B280F-B156-46FB-B19D-0B15A76F6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963" y="3956579"/>
            <a:ext cx="10969504" cy="678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173698-F20B-8F4A-A899-4F23DA707763}"/>
              </a:ext>
            </a:extLst>
          </p:cNvPr>
          <p:cNvSpPr txBox="1"/>
          <p:nvPr/>
        </p:nvSpPr>
        <p:spPr>
          <a:xfrm>
            <a:off x="14141302" y="2806995"/>
            <a:ext cx="884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Distribución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Jugadores</a:t>
            </a:r>
            <a:r>
              <a:rPr lang="en-US" dirty="0"/>
              <a:t> </a:t>
            </a:r>
            <a:r>
              <a:rPr lang="en-US" dirty="0" err="1"/>
              <a:t>profesionales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9793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24777C4D-FC06-4726-8849-79F4922F4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C5043-D92E-4C31-8F05-047382DB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Avances</a:t>
            </a:r>
            <a:endParaRPr lang="es-CO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29AB63E-4C09-4B86-8018-001E9EFD6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289506"/>
              </p:ext>
            </p:extLst>
          </p:nvPr>
        </p:nvGraphicFramePr>
        <p:xfrm>
          <a:off x="2523067" y="4111628"/>
          <a:ext cx="18846800" cy="840210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4710659">
                  <a:extLst>
                    <a:ext uri="{9D8B030D-6E8A-4147-A177-3AD203B41FA5}">
                      <a16:colId xmlns:a16="http://schemas.microsoft.com/office/drawing/2014/main" val="2437866752"/>
                    </a:ext>
                  </a:extLst>
                </a:gridCol>
                <a:gridCol w="4710659">
                  <a:extLst>
                    <a:ext uri="{9D8B030D-6E8A-4147-A177-3AD203B41FA5}">
                      <a16:colId xmlns:a16="http://schemas.microsoft.com/office/drawing/2014/main" val="2812011098"/>
                    </a:ext>
                  </a:extLst>
                </a:gridCol>
                <a:gridCol w="4712741">
                  <a:extLst>
                    <a:ext uri="{9D8B030D-6E8A-4147-A177-3AD203B41FA5}">
                      <a16:colId xmlns:a16="http://schemas.microsoft.com/office/drawing/2014/main" val="860512497"/>
                    </a:ext>
                  </a:extLst>
                </a:gridCol>
                <a:gridCol w="4712741">
                  <a:extLst>
                    <a:ext uri="{9D8B030D-6E8A-4147-A177-3AD203B41FA5}">
                      <a16:colId xmlns:a16="http://schemas.microsoft.com/office/drawing/2014/main" val="1089309477"/>
                    </a:ext>
                  </a:extLst>
                </a:gridCol>
              </a:tblGrid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playerID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Accuracy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playerID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Accuracy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8280180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b="0" dirty="0">
                          <a:effectLst/>
                        </a:rPr>
                        <a:t>105248644</a:t>
                      </a:r>
                      <a:endParaRPr lang="es-CO" sz="3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34505203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299727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b="0" dirty="0">
                          <a:effectLst/>
                        </a:rPr>
                        <a:t>72312627</a:t>
                      </a:r>
                      <a:endParaRPr lang="es-CO" sz="3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82262664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0925976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b="0" dirty="0">
                          <a:effectLst/>
                        </a:rPr>
                        <a:t>101356886</a:t>
                      </a:r>
                      <a:endParaRPr lang="es-CO" sz="3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106573901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469776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b="0" dirty="0">
                          <a:effectLst/>
                        </a:rPr>
                        <a:t>132851371</a:t>
                      </a:r>
                      <a:endParaRPr lang="es-CO" sz="3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134556694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9198138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b="0" dirty="0">
                          <a:effectLst/>
                        </a:rPr>
                        <a:t>159020918</a:t>
                      </a:r>
                      <a:endParaRPr lang="es-CO" sz="3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92423451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7364096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b="0" dirty="0">
                          <a:effectLst/>
                        </a:rPr>
                        <a:t>116585378</a:t>
                      </a:r>
                      <a:endParaRPr lang="es-CO" sz="3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121769650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4490346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b="0" dirty="0">
                          <a:effectLst/>
                        </a:rPr>
                        <a:t>73562326</a:t>
                      </a:r>
                      <a:endParaRPr lang="es-CO" sz="3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87278757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411793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b="0" dirty="0">
                          <a:effectLst/>
                        </a:rPr>
                        <a:t>106863163</a:t>
                      </a:r>
                      <a:endParaRPr lang="es-CO" sz="3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125581247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7162579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b="0" dirty="0">
                          <a:effectLst/>
                        </a:rPr>
                        <a:t>94296097</a:t>
                      </a:r>
                      <a:endParaRPr lang="es-CO" sz="3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94738847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7402212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b="0" dirty="0">
                          <a:effectLst/>
                        </a:rPr>
                        <a:t>101695162</a:t>
                      </a:r>
                      <a:endParaRPr lang="es-CO" sz="3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86745912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168602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b="0" dirty="0">
                          <a:effectLst/>
                        </a:rPr>
                        <a:t>94155156</a:t>
                      </a:r>
                      <a:endParaRPr lang="es-CO" sz="3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111620041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1168895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b="0" dirty="0">
                          <a:effectLst/>
                        </a:rPr>
                        <a:t>41231571</a:t>
                      </a:r>
                      <a:endParaRPr lang="es-CO" sz="3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25907144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6509220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C6DC23-E167-4957-AC6C-5DF436429532}"/>
              </a:ext>
            </a:extLst>
          </p:cNvPr>
          <p:cNvSpPr txBox="1">
            <a:spLocks/>
          </p:cNvSpPr>
          <p:nvPr/>
        </p:nvSpPr>
        <p:spPr>
          <a:xfrm>
            <a:off x="1676291" y="3251200"/>
            <a:ext cx="21029831" cy="910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Training set 80% ; 1 capa , 10 nodos (TO-DO) </a:t>
            </a:r>
          </a:p>
        </p:txBody>
      </p:sp>
    </p:spTree>
    <p:extLst>
      <p:ext uri="{BB962C8B-B14F-4D97-AF65-F5344CB8AC3E}">
        <p14:creationId xmlns:p14="http://schemas.microsoft.com/office/powerpoint/2010/main" val="1461715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24777C4D-FC06-4726-8849-79F4922F4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C5043-D92E-4C31-8F05-047382DB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Avances</a:t>
            </a:r>
            <a:endParaRPr lang="es-CO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29AB63E-4C09-4B86-8018-001E9EFD6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76252"/>
              </p:ext>
            </p:extLst>
          </p:nvPr>
        </p:nvGraphicFramePr>
        <p:xfrm>
          <a:off x="2523067" y="4111628"/>
          <a:ext cx="18846800" cy="840210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4710659">
                  <a:extLst>
                    <a:ext uri="{9D8B030D-6E8A-4147-A177-3AD203B41FA5}">
                      <a16:colId xmlns:a16="http://schemas.microsoft.com/office/drawing/2014/main" val="2437866752"/>
                    </a:ext>
                  </a:extLst>
                </a:gridCol>
                <a:gridCol w="4710659">
                  <a:extLst>
                    <a:ext uri="{9D8B030D-6E8A-4147-A177-3AD203B41FA5}">
                      <a16:colId xmlns:a16="http://schemas.microsoft.com/office/drawing/2014/main" val="2812011098"/>
                    </a:ext>
                  </a:extLst>
                </a:gridCol>
                <a:gridCol w="4712741">
                  <a:extLst>
                    <a:ext uri="{9D8B030D-6E8A-4147-A177-3AD203B41FA5}">
                      <a16:colId xmlns:a16="http://schemas.microsoft.com/office/drawing/2014/main" val="860512497"/>
                    </a:ext>
                  </a:extLst>
                </a:gridCol>
                <a:gridCol w="4712741">
                  <a:extLst>
                    <a:ext uri="{9D8B030D-6E8A-4147-A177-3AD203B41FA5}">
                      <a16:colId xmlns:a16="http://schemas.microsoft.com/office/drawing/2014/main" val="1089309477"/>
                    </a:ext>
                  </a:extLst>
                </a:gridCol>
              </a:tblGrid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playerID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Accuracy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playerID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Accuracy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8280180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b="0" dirty="0">
                          <a:effectLst/>
                        </a:rPr>
                        <a:t>105248644</a:t>
                      </a:r>
                      <a:endParaRPr lang="es-CO" sz="3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0.66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34505203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0.46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299727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b="0" dirty="0">
                          <a:effectLst/>
                        </a:rPr>
                        <a:t>72312627</a:t>
                      </a:r>
                      <a:endParaRPr lang="es-CO" sz="3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0.63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82262664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0.50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0925976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b="0" dirty="0">
                          <a:effectLst/>
                        </a:rPr>
                        <a:t>101356886</a:t>
                      </a:r>
                      <a:endParaRPr lang="es-CO" sz="3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0.71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106573901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0.70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469776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b="0" dirty="0">
                          <a:effectLst/>
                        </a:rPr>
                        <a:t>132851371</a:t>
                      </a:r>
                      <a:endParaRPr lang="es-CO" sz="3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0.52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134556694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0.53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9198138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b="0" dirty="0">
                          <a:effectLst/>
                        </a:rPr>
                        <a:t>159020918</a:t>
                      </a:r>
                      <a:endParaRPr lang="es-CO" sz="3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0.57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92423451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0.47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7364096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b="0" dirty="0">
                          <a:effectLst/>
                        </a:rPr>
                        <a:t>116585378</a:t>
                      </a:r>
                      <a:endParaRPr lang="es-CO" sz="3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0.59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121769650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0.59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4490346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b="0" dirty="0">
                          <a:effectLst/>
                        </a:rPr>
                        <a:t>73562326</a:t>
                      </a:r>
                      <a:endParaRPr lang="es-CO" sz="3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0.65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87278757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0.63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411793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b="0" dirty="0">
                          <a:effectLst/>
                        </a:rPr>
                        <a:t>106863163</a:t>
                      </a:r>
                      <a:endParaRPr lang="es-CO" sz="3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0.66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125581247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0.46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7162579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b="0" dirty="0">
                          <a:effectLst/>
                        </a:rPr>
                        <a:t>94296097</a:t>
                      </a:r>
                      <a:endParaRPr lang="es-CO" sz="3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0.40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94738847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0.65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7402212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b="0" dirty="0">
                          <a:effectLst/>
                        </a:rPr>
                        <a:t>101695162</a:t>
                      </a:r>
                      <a:endParaRPr lang="es-CO" sz="3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0.54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86745912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0.60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168602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b="0" dirty="0">
                          <a:effectLst/>
                        </a:rPr>
                        <a:t>94155156</a:t>
                      </a:r>
                      <a:endParaRPr lang="es-CO" sz="3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0.59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111620041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0.61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1168895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b="0" dirty="0">
                          <a:effectLst/>
                        </a:rPr>
                        <a:t>41231571</a:t>
                      </a:r>
                      <a:endParaRPr lang="es-CO" sz="3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0.73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25907144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0.59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6509220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C6DC23-E167-4957-AC6C-5DF436429532}"/>
              </a:ext>
            </a:extLst>
          </p:cNvPr>
          <p:cNvSpPr txBox="1">
            <a:spLocks/>
          </p:cNvSpPr>
          <p:nvPr/>
        </p:nvSpPr>
        <p:spPr>
          <a:xfrm>
            <a:off x="1676291" y="3251200"/>
            <a:ext cx="21029831" cy="910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Training set 80% ; 2 capas </a:t>
            </a:r>
          </a:p>
        </p:txBody>
      </p:sp>
    </p:spTree>
    <p:extLst>
      <p:ext uri="{BB962C8B-B14F-4D97-AF65-F5344CB8AC3E}">
        <p14:creationId xmlns:p14="http://schemas.microsoft.com/office/powerpoint/2010/main" val="3885160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24777C4D-FC06-4726-8849-79F4922F4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C5043-D92E-4C31-8F05-047382DB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Avances</a:t>
            </a:r>
            <a:endParaRPr lang="es-C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6AD26E-981B-453F-99B9-E6EA68FD3DBC}"/>
              </a:ext>
            </a:extLst>
          </p:cNvPr>
          <p:cNvSpPr txBox="1">
            <a:spLocks/>
          </p:cNvSpPr>
          <p:nvPr/>
        </p:nvSpPr>
        <p:spPr>
          <a:xfrm>
            <a:off x="1676291" y="3251200"/>
            <a:ext cx="21029831" cy="910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Training set 67% - 33% ; 3 capas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01D4EE1-899B-3A4B-BD46-BA2FD497E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05690"/>
              </p:ext>
            </p:extLst>
          </p:nvPr>
        </p:nvGraphicFramePr>
        <p:xfrm>
          <a:off x="0" y="4111628"/>
          <a:ext cx="24382414" cy="9604367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3175946">
                  <a:extLst>
                    <a:ext uri="{9D8B030D-6E8A-4147-A177-3AD203B41FA5}">
                      <a16:colId xmlns:a16="http://schemas.microsoft.com/office/drawing/2014/main" val="3589722571"/>
                    </a:ext>
                  </a:extLst>
                </a:gridCol>
                <a:gridCol w="2773928">
                  <a:extLst>
                    <a:ext uri="{9D8B030D-6E8A-4147-A177-3AD203B41FA5}">
                      <a16:colId xmlns:a16="http://schemas.microsoft.com/office/drawing/2014/main" val="3075510174"/>
                    </a:ext>
                  </a:extLst>
                </a:gridCol>
                <a:gridCol w="3135742">
                  <a:extLst>
                    <a:ext uri="{9D8B030D-6E8A-4147-A177-3AD203B41FA5}">
                      <a16:colId xmlns:a16="http://schemas.microsoft.com/office/drawing/2014/main" val="189538657"/>
                    </a:ext>
                  </a:extLst>
                </a:gridCol>
                <a:gridCol w="3105591">
                  <a:extLst>
                    <a:ext uri="{9D8B030D-6E8A-4147-A177-3AD203B41FA5}">
                      <a16:colId xmlns:a16="http://schemas.microsoft.com/office/drawing/2014/main" val="4214079260"/>
                    </a:ext>
                  </a:extLst>
                </a:gridCol>
                <a:gridCol w="3175946">
                  <a:extLst>
                    <a:ext uri="{9D8B030D-6E8A-4147-A177-3AD203B41FA5}">
                      <a16:colId xmlns:a16="http://schemas.microsoft.com/office/drawing/2014/main" val="2096162918"/>
                    </a:ext>
                  </a:extLst>
                </a:gridCol>
                <a:gridCol w="2773928">
                  <a:extLst>
                    <a:ext uri="{9D8B030D-6E8A-4147-A177-3AD203B41FA5}">
                      <a16:colId xmlns:a16="http://schemas.microsoft.com/office/drawing/2014/main" val="541007862"/>
                    </a:ext>
                  </a:extLst>
                </a:gridCol>
                <a:gridCol w="3135742">
                  <a:extLst>
                    <a:ext uri="{9D8B030D-6E8A-4147-A177-3AD203B41FA5}">
                      <a16:colId xmlns:a16="http://schemas.microsoft.com/office/drawing/2014/main" val="3353591994"/>
                    </a:ext>
                  </a:extLst>
                </a:gridCol>
                <a:gridCol w="3105591">
                  <a:extLst>
                    <a:ext uri="{9D8B030D-6E8A-4147-A177-3AD203B41FA5}">
                      <a16:colId xmlns:a16="http://schemas.microsoft.com/office/drawing/2014/main" val="3274137120"/>
                    </a:ext>
                  </a:extLst>
                </a:gridCol>
              </a:tblGrid>
              <a:tr h="7670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 dirty="0" err="1">
                          <a:effectLst/>
                        </a:rPr>
                        <a:t>playerID</a:t>
                      </a:r>
                      <a:endParaRPr lang="en-US" sz="3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Accuracy</a:t>
                      </a:r>
                      <a:endParaRPr lang="en-US" sz="3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Sensitivity</a:t>
                      </a:r>
                      <a:endParaRPr lang="en-US" sz="3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Specificity</a:t>
                      </a:r>
                      <a:endParaRPr lang="en-US" sz="3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playerID</a:t>
                      </a:r>
                      <a:endParaRPr lang="en-US" sz="3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Accuracy</a:t>
                      </a:r>
                      <a:endParaRPr lang="en-US" sz="3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Sensitivity</a:t>
                      </a:r>
                      <a:endParaRPr lang="en-US" sz="3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Specificity</a:t>
                      </a:r>
                      <a:endParaRPr lang="en-US" sz="3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4312226"/>
                  </a:ext>
                </a:extLst>
              </a:tr>
              <a:tr h="7336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b="0" u="none" strike="noStrike" dirty="0">
                          <a:effectLst/>
                        </a:rPr>
                        <a:t>105248644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0.63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0.5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0.8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34505203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0.51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0.3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0.7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7418536"/>
                  </a:ext>
                </a:extLst>
              </a:tr>
              <a:tr h="7336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b="0" u="none" strike="noStrike" dirty="0">
                          <a:effectLst/>
                        </a:rPr>
                        <a:t>72312627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0.68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0.5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0.9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82262664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0.74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0.01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0.99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8910333"/>
                  </a:ext>
                </a:extLst>
              </a:tr>
              <a:tr h="7336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b="0" u="none" strike="noStrike" dirty="0">
                          <a:effectLst/>
                        </a:rPr>
                        <a:t>101356886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0.7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 dirty="0">
                          <a:effectLst/>
                        </a:rPr>
                        <a:t>0.53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0.84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106573901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0.58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0.75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0.31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702246"/>
                  </a:ext>
                </a:extLst>
              </a:tr>
              <a:tr h="7336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b="0" u="none" strike="noStrike" dirty="0">
                          <a:effectLst/>
                        </a:rPr>
                        <a:t>132851371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0.52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0.67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0.5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134556694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0.53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0.9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0.21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469057"/>
                  </a:ext>
                </a:extLst>
              </a:tr>
              <a:tr h="7336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b="0" u="none" strike="noStrike" dirty="0">
                          <a:effectLst/>
                        </a:rPr>
                        <a:t>159020918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0.6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0.97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0.01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92423451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0.74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0.95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0.2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2017647"/>
                  </a:ext>
                </a:extLst>
              </a:tr>
              <a:tr h="7336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b="0" u="none" strike="noStrike" dirty="0">
                          <a:effectLst/>
                        </a:rPr>
                        <a:t>116585378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0.65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0.49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0.85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121769650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0.63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0.87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0.45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201735"/>
                  </a:ext>
                </a:extLst>
              </a:tr>
              <a:tr h="7336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b="0" u="none" strike="noStrike" dirty="0">
                          <a:effectLst/>
                        </a:rPr>
                        <a:t>73562326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0.65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0.06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0.98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87278757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0.63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0.42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0.8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1473240"/>
                  </a:ext>
                </a:extLst>
              </a:tr>
              <a:tr h="7336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b="0" u="none" strike="noStrike" dirty="0">
                          <a:effectLst/>
                        </a:rPr>
                        <a:t>106863163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0.66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0.03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0.99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125581247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0.63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0.08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0.99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6793629"/>
                  </a:ext>
                </a:extLst>
              </a:tr>
              <a:tr h="7336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b="0" u="none" strike="noStrike" dirty="0">
                          <a:effectLst/>
                        </a:rPr>
                        <a:t>94296097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0.61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0.001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0.99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94738847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0.65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0.41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0.78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4317285"/>
                  </a:ext>
                </a:extLst>
              </a:tr>
              <a:tr h="7670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b="0" u="none" strike="noStrike" dirty="0">
                          <a:effectLst/>
                        </a:rPr>
                        <a:t>101695162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0.57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0.07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0.98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86745912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0.62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0.03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0..98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1707628"/>
                  </a:ext>
                </a:extLst>
              </a:tr>
              <a:tr h="7336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b="0" u="none" strike="noStrike" dirty="0">
                          <a:effectLst/>
                        </a:rPr>
                        <a:t>94155156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0.64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0.06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0.99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111620041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0.61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0.13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0.96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5101893"/>
                  </a:ext>
                </a:extLst>
              </a:tr>
              <a:tr h="7336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b="0" u="none" strike="noStrike" dirty="0">
                          <a:effectLst/>
                        </a:rPr>
                        <a:t>41231571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0.67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0.18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0.86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25907144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0.59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>
                          <a:effectLst/>
                        </a:rPr>
                        <a:t>0.03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600" u="none" strike="noStrike" dirty="0">
                          <a:effectLst/>
                        </a:rPr>
                        <a:t>0.99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1501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077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24777C4D-FC06-4726-8849-79F4922F4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C5043-D92E-4C31-8F05-047382DB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Avances</a:t>
            </a:r>
            <a:endParaRPr lang="es-CO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AB89129-D202-9D44-8CDD-FE2753668E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741998"/>
              </p:ext>
            </p:extLst>
          </p:nvPr>
        </p:nvGraphicFramePr>
        <p:xfrm>
          <a:off x="1676291" y="2560321"/>
          <a:ext cx="20466533" cy="11155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77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9" t="10636" b="10631"/>
          <a:stretch/>
        </p:blipFill>
        <p:spPr>
          <a:xfrm>
            <a:off x="-3126658" y="-1755448"/>
            <a:ext cx="27907971" cy="1566880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62588" y="3822102"/>
            <a:ext cx="20118725" cy="4466492"/>
          </a:xfrm>
        </p:spPr>
        <p:txBody>
          <a:bodyPr anchor="ctr" anchorCtr="0">
            <a:noAutofit/>
          </a:bodyPr>
          <a:lstStyle/>
          <a:p>
            <a:pPr algn="l"/>
            <a:r>
              <a:rPr lang="es-CO" sz="6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Grupo de Investigación FICB-PG</a:t>
            </a:r>
            <a:b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Línea de Investigación en educación y tecnología</a:t>
            </a:r>
            <a:b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b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" sz="6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Diseño de un modelo predictivo para equipos profesionales en Dota 2 </a:t>
            </a:r>
            <a:b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Presenta: Felipe Cardozo</a:t>
            </a:r>
            <a:b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Asesor Temático: Javier Niño</a:t>
            </a:r>
            <a:endParaRPr lang="es-ES_tradnl" sz="5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623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6ED815FC-B894-4CB4-B7EC-89F93526F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D053E-BD20-47E4-A363-511D4451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Bibliografía</a:t>
            </a:r>
            <a:endParaRPr lang="en-US" b="1" dirty="0">
              <a:solidFill>
                <a:srgbClr val="17365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877C0-51CF-4E01-A491-0E96DDD42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[1] </a:t>
            </a:r>
            <a:r>
              <a:rPr lang="en-US" dirty="0"/>
              <a:t>J. W. Filip Johansson, Result Prediction by Mining Replays in </a:t>
            </a:r>
            <a:r>
              <a:rPr lang="en-US" dirty="0" err="1"/>
              <a:t>Dota</a:t>
            </a:r>
            <a:r>
              <a:rPr lang="en-US" dirty="0"/>
              <a:t> 2, Karlskrona, 2015.</a:t>
            </a:r>
          </a:p>
          <a:p>
            <a:pPr marL="0" indent="0">
              <a:buNone/>
            </a:pPr>
            <a:r>
              <a:rPr lang="es-419" dirty="0"/>
              <a:t>[2</a:t>
            </a:r>
            <a:r>
              <a:rPr lang="en-US" dirty="0"/>
              <a:t>] W. VIKTOR and A. JULIEN, On using Artificial Neural Network models to predict game outcomes in </a:t>
            </a:r>
            <a:r>
              <a:rPr lang="en-US" dirty="0" err="1"/>
              <a:t>Dota</a:t>
            </a:r>
            <a:r>
              <a:rPr lang="en-US" dirty="0"/>
              <a:t> 2, Stockholm, Sweden, 2017. </a:t>
            </a:r>
          </a:p>
          <a:p>
            <a:pPr marL="0" indent="0">
              <a:buNone/>
            </a:pPr>
            <a:r>
              <a:rPr lang="es-419" dirty="0"/>
              <a:t>[3</a:t>
            </a:r>
            <a:r>
              <a:rPr lang="en-US" dirty="0"/>
              <a:t>] Hodge, V., Devlin, S., </a:t>
            </a:r>
            <a:r>
              <a:rPr lang="en-US" dirty="0" err="1"/>
              <a:t>Sephton</a:t>
            </a:r>
            <a:r>
              <a:rPr lang="en-US" dirty="0"/>
              <a:t>, N., Block, F., </a:t>
            </a:r>
            <a:r>
              <a:rPr lang="en-US" dirty="0" err="1"/>
              <a:t>Drachen</a:t>
            </a:r>
            <a:r>
              <a:rPr lang="en-US" dirty="0"/>
              <a:t>, A., &amp; Cowling, P. Win Prediction in Esports: Mixed-Rank Match Prediction in Multi-player Online Battle Arena Games, 2017.</a:t>
            </a:r>
          </a:p>
          <a:p>
            <a:pPr marL="0" indent="0">
              <a:buNone/>
            </a:pPr>
            <a:r>
              <a:rPr lang="es-419" dirty="0"/>
              <a:t>[4</a:t>
            </a:r>
            <a:r>
              <a:rPr lang="en-US" dirty="0"/>
              <a:t>] </a:t>
            </a:r>
            <a:r>
              <a:rPr lang="en-US" dirty="0" err="1"/>
              <a:t>Andono</a:t>
            </a:r>
            <a:r>
              <a:rPr lang="en-US" dirty="0"/>
              <a:t>, P. N., Kurniawan, N. B., &amp; </a:t>
            </a:r>
            <a:r>
              <a:rPr lang="en-US" dirty="0" err="1"/>
              <a:t>Supriyanto</a:t>
            </a:r>
            <a:r>
              <a:rPr lang="en-US" dirty="0"/>
              <a:t>, C. DotA 2 Bots Win Prediction Using Naive Bayes Based on </a:t>
            </a:r>
            <a:r>
              <a:rPr lang="en-US" dirty="0" err="1"/>
              <a:t>Adaboost</a:t>
            </a:r>
            <a:r>
              <a:rPr lang="en-US" dirty="0"/>
              <a:t> Algorithm, 2017.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32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6ED815FC-B894-4CB4-B7EC-89F93526F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D053E-BD20-47E4-A363-511D4451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Bibliografía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877C0-51CF-4E01-A491-0E96DDD42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419" dirty="0"/>
              <a:t>[5] </a:t>
            </a:r>
            <a:r>
              <a:rPr lang="en-US" dirty="0"/>
              <a:t>J. Lopes, “eSports History.," </a:t>
            </a:r>
            <a:r>
              <a:rPr lang="en-US" dirty="0" err="1"/>
              <a:t>Timetoast</a:t>
            </a:r>
            <a:r>
              <a:rPr lang="en-US" dirty="0"/>
              <a:t>, 01 05 2013. [Online]. Available: https://www.timetoast.com/timelines/esports-history. [Accessed 01 12 2018]</a:t>
            </a:r>
          </a:p>
          <a:p>
            <a:pPr marL="0" indent="0">
              <a:buNone/>
            </a:pPr>
            <a:r>
              <a:rPr lang="es-419" dirty="0"/>
              <a:t>[6</a:t>
            </a:r>
            <a:r>
              <a:rPr lang="en-US" dirty="0"/>
              <a:t>] </a:t>
            </a:r>
            <a:r>
              <a:rPr lang="en-US" dirty="0" err="1"/>
              <a:t>Trefis</a:t>
            </a:r>
            <a:r>
              <a:rPr lang="en-US" dirty="0"/>
              <a:t>, "How Big Can eSports Grow In 2018?," </a:t>
            </a:r>
            <a:r>
              <a:rPr lang="en-US" dirty="0" err="1"/>
              <a:t>Trefis</a:t>
            </a:r>
            <a:r>
              <a:rPr lang="en-US" dirty="0"/>
              <a:t>, 11 07 2018. [Online]. Available: http://dashboards.trefis.com/no-login-required/QnXbGX1n?fromforbesandarticle=how-big-can-esports-grow-in-2018. </a:t>
            </a:r>
            <a:r>
              <a:rPr lang="es-CO" dirty="0"/>
              <a:t>[</a:t>
            </a:r>
            <a:r>
              <a:rPr lang="es-CO" dirty="0" err="1"/>
              <a:t>Accessed</a:t>
            </a:r>
            <a:r>
              <a:rPr lang="es-CO" dirty="0"/>
              <a:t> 30 11 2018]</a:t>
            </a:r>
            <a:endParaRPr lang="en-US" dirty="0"/>
          </a:p>
          <a:p>
            <a:pPr marL="0" indent="0">
              <a:buNone/>
            </a:pPr>
            <a:r>
              <a:rPr lang="es-419" dirty="0"/>
              <a:t>[7</a:t>
            </a:r>
            <a:r>
              <a:rPr lang="en-US" dirty="0"/>
              <a:t>] ESPN magazine, "Resistance is futile: eSports is massive ... and growing," ESPN.com, 22 05 2015. [Online]. Available: http://www.espn.com/espn/story/_/id/13059210/esports-massive-industry-growing. </a:t>
            </a:r>
            <a:r>
              <a:rPr lang="es-CO" dirty="0"/>
              <a:t>[</a:t>
            </a:r>
            <a:r>
              <a:rPr lang="es-CO" dirty="0" err="1"/>
              <a:t>Accessed</a:t>
            </a:r>
            <a:r>
              <a:rPr lang="es-CO" dirty="0"/>
              <a:t> 29 11 2018].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4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2413" cy="1371510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458493" y="3612115"/>
            <a:ext cx="802890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000" b="1" dirty="0">
                <a:solidFill>
                  <a:srgbClr val="173657"/>
                </a:solidFill>
                <a:latin typeface="Arial" charset="0"/>
                <a:ea typeface="Arial" charset="0"/>
                <a:cs typeface="Arial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07278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6">
            <a:extLst>
              <a:ext uri="{FF2B5EF4-FFF2-40B4-BE49-F238E27FC236}">
                <a16:creationId xmlns:a16="http://schemas.microsoft.com/office/drawing/2014/main" id="{CB6F9EF7-1A7E-4764-B905-93CFFEA22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DE6A1A-A488-40E5-A1CF-F6503061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Agenda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AF357-7297-4700-A41C-DA468C15FC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 err="1"/>
              <a:t>Esports</a:t>
            </a:r>
            <a:r>
              <a:rPr lang="es-CO" dirty="0"/>
              <a:t> - línea del tiempo</a:t>
            </a:r>
          </a:p>
          <a:p>
            <a:r>
              <a:rPr lang="es-CO" dirty="0"/>
              <a:t>Crecimiento de los </a:t>
            </a:r>
            <a:r>
              <a:rPr lang="es-CO" dirty="0" err="1"/>
              <a:t>esports</a:t>
            </a:r>
            <a:endParaRPr lang="es-CO" dirty="0"/>
          </a:p>
          <a:p>
            <a:r>
              <a:rPr lang="es-CO" dirty="0"/>
              <a:t>Planteamiento del problema</a:t>
            </a:r>
          </a:p>
          <a:p>
            <a:r>
              <a:rPr lang="es-CO" dirty="0"/>
              <a:t>Pregunta de investigación</a:t>
            </a:r>
          </a:p>
          <a:p>
            <a:r>
              <a:rPr lang="es-CO" dirty="0"/>
              <a:t>Objetivo General</a:t>
            </a:r>
          </a:p>
          <a:p>
            <a:r>
              <a:rPr lang="es-CO" dirty="0"/>
              <a:t>Objetivos específicos</a:t>
            </a:r>
          </a:p>
          <a:p>
            <a:endParaRPr lang="es-C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F5892-4F38-4118-A895-1AB41EDD94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/>
              <a:t>Revisión de la literatura</a:t>
            </a:r>
          </a:p>
          <a:p>
            <a:r>
              <a:rPr lang="es-CO" dirty="0"/>
              <a:t>Metodología</a:t>
            </a:r>
          </a:p>
          <a:p>
            <a:r>
              <a:rPr lang="es-CO" dirty="0"/>
              <a:t>Alcance</a:t>
            </a:r>
          </a:p>
          <a:p>
            <a:r>
              <a:rPr lang="es-CO" dirty="0"/>
              <a:t>Avances</a:t>
            </a:r>
          </a:p>
          <a:p>
            <a:r>
              <a:rPr lang="es-CO" dirty="0"/>
              <a:t>Bibliografía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3747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-2"/>
            <a:ext cx="15125700" cy="1371600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FB6F60D-A8F7-4349-9CE0-3DF8065EDF83}"/>
              </a:ext>
            </a:extLst>
          </p:cNvPr>
          <p:cNvCxnSpPr>
            <a:cxnSpLocks/>
          </p:cNvCxnSpPr>
          <p:nvPr/>
        </p:nvCxnSpPr>
        <p:spPr>
          <a:xfrm>
            <a:off x="21996517" y="5714269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BDE953-AD01-4DE7-B32F-116A0DD4B218}"/>
              </a:ext>
            </a:extLst>
          </p:cNvPr>
          <p:cNvCxnSpPr>
            <a:cxnSpLocks/>
          </p:cNvCxnSpPr>
          <p:nvPr/>
        </p:nvCxnSpPr>
        <p:spPr>
          <a:xfrm>
            <a:off x="19308903" y="6709624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9C622C7-EAA9-4C36-B9F2-A146340D6BA6}"/>
              </a:ext>
            </a:extLst>
          </p:cNvPr>
          <p:cNvCxnSpPr>
            <a:cxnSpLocks/>
          </p:cNvCxnSpPr>
          <p:nvPr/>
        </p:nvCxnSpPr>
        <p:spPr>
          <a:xfrm>
            <a:off x="18707108" y="5714269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4AE3493-03B5-4A11-98DC-FD5FA2084DAF}"/>
              </a:ext>
            </a:extLst>
          </p:cNvPr>
          <p:cNvCxnSpPr>
            <a:cxnSpLocks/>
          </p:cNvCxnSpPr>
          <p:nvPr/>
        </p:nvCxnSpPr>
        <p:spPr>
          <a:xfrm>
            <a:off x="15908439" y="6648450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64DF0C9-44C0-43C9-A64D-A65D693AD43F}"/>
              </a:ext>
            </a:extLst>
          </p:cNvPr>
          <p:cNvCxnSpPr>
            <a:cxnSpLocks/>
          </p:cNvCxnSpPr>
          <p:nvPr/>
        </p:nvCxnSpPr>
        <p:spPr>
          <a:xfrm>
            <a:off x="13837339" y="5638069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A2B67FD-BAF3-4FC1-8DA3-9705B5138762}"/>
              </a:ext>
            </a:extLst>
          </p:cNvPr>
          <p:cNvCxnSpPr>
            <a:cxnSpLocks/>
          </p:cNvCxnSpPr>
          <p:nvPr/>
        </p:nvCxnSpPr>
        <p:spPr>
          <a:xfrm>
            <a:off x="11789671" y="6657973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9DEDCD-6220-4E47-8E0F-BFC049D052A6}"/>
              </a:ext>
            </a:extLst>
          </p:cNvPr>
          <p:cNvCxnSpPr>
            <a:cxnSpLocks/>
          </p:cNvCxnSpPr>
          <p:nvPr/>
        </p:nvCxnSpPr>
        <p:spPr>
          <a:xfrm>
            <a:off x="9718570" y="5685692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CB39709-67CD-4591-8E0A-F1244AFDBCA8}"/>
              </a:ext>
            </a:extLst>
          </p:cNvPr>
          <p:cNvCxnSpPr>
            <a:cxnSpLocks/>
          </p:cNvCxnSpPr>
          <p:nvPr/>
        </p:nvCxnSpPr>
        <p:spPr>
          <a:xfrm>
            <a:off x="7627722" y="6638927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18BDB0-44FB-4B40-A7EA-F9B6C7677429}"/>
              </a:ext>
            </a:extLst>
          </p:cNvPr>
          <p:cNvCxnSpPr>
            <a:cxnSpLocks/>
          </p:cNvCxnSpPr>
          <p:nvPr/>
        </p:nvCxnSpPr>
        <p:spPr>
          <a:xfrm>
            <a:off x="5694147" y="5638069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0B44594-E863-470A-9EA9-9665F0ED5994}"/>
              </a:ext>
            </a:extLst>
          </p:cNvPr>
          <p:cNvCxnSpPr>
            <a:cxnSpLocks/>
          </p:cNvCxnSpPr>
          <p:nvPr/>
        </p:nvCxnSpPr>
        <p:spPr>
          <a:xfrm>
            <a:off x="3813861" y="6581773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3BDF3AD-E557-4CFD-8541-5AEE9BB73AB2}"/>
              </a:ext>
            </a:extLst>
          </p:cNvPr>
          <p:cNvCxnSpPr>
            <a:cxnSpLocks/>
          </p:cNvCxnSpPr>
          <p:nvPr/>
        </p:nvCxnSpPr>
        <p:spPr>
          <a:xfrm>
            <a:off x="1833258" y="5609492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50040" y="7348090"/>
            <a:ext cx="11665725" cy="2759653"/>
          </a:xfrm>
        </p:spPr>
        <p:txBody>
          <a:bodyPr>
            <a:normAutofit/>
          </a:bodyPr>
          <a:lstStyle/>
          <a:p>
            <a:pPr algn="l"/>
            <a:r>
              <a:rPr lang="es-ES_tradnl" sz="9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TEXTOS PARA</a:t>
            </a:r>
            <a:br>
              <a:rPr lang="es-ES_tradnl" sz="9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sz="9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SEPARADORES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8912BE-161C-40CC-90B4-B54E135959DA}"/>
              </a:ext>
            </a:extLst>
          </p:cNvPr>
          <p:cNvCxnSpPr>
            <a:cxnSpLocks/>
          </p:cNvCxnSpPr>
          <p:nvPr/>
        </p:nvCxnSpPr>
        <p:spPr>
          <a:xfrm>
            <a:off x="-1" y="6587355"/>
            <a:ext cx="24382413" cy="7620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29102FB-509B-481F-B845-874750572158}"/>
              </a:ext>
            </a:extLst>
          </p:cNvPr>
          <p:cNvSpPr/>
          <p:nvPr/>
        </p:nvSpPr>
        <p:spPr>
          <a:xfrm>
            <a:off x="1573438" y="6324599"/>
            <a:ext cx="533400" cy="5143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00DDBF7-99F7-40E8-BC2C-425476BD4811}"/>
              </a:ext>
            </a:extLst>
          </p:cNvPr>
          <p:cNvSpPr/>
          <p:nvPr/>
        </p:nvSpPr>
        <p:spPr>
          <a:xfrm>
            <a:off x="3547161" y="6324599"/>
            <a:ext cx="533400" cy="5143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7948183-0D73-48B3-B365-30C9831285B0}"/>
              </a:ext>
            </a:extLst>
          </p:cNvPr>
          <p:cNvSpPr/>
          <p:nvPr/>
        </p:nvSpPr>
        <p:spPr>
          <a:xfrm>
            <a:off x="5427447" y="6324597"/>
            <a:ext cx="533400" cy="5143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1AEBC526-92F7-45AE-96C5-1A1986B60A7F}"/>
              </a:ext>
            </a:extLst>
          </p:cNvPr>
          <p:cNvSpPr txBox="1"/>
          <p:nvPr/>
        </p:nvSpPr>
        <p:spPr>
          <a:xfrm>
            <a:off x="556461" y="2859661"/>
            <a:ext cx="2567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1980</a:t>
            </a:r>
            <a:r>
              <a:rPr lang="es-419" dirty="0"/>
              <a:t> </a:t>
            </a:r>
          </a:p>
          <a:p>
            <a:pPr algn="ctr"/>
            <a:r>
              <a:rPr lang="es-419" dirty="0"/>
              <a:t>Primer torneo de video juegos</a:t>
            </a:r>
          </a:p>
          <a:p>
            <a:pPr algn="ctr"/>
            <a:r>
              <a:rPr lang="es-419" dirty="0"/>
              <a:t>Atari 2600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C8D93C8-90B4-4A4A-BBAB-567CF31900B9}"/>
              </a:ext>
            </a:extLst>
          </p:cNvPr>
          <p:cNvSpPr txBox="1"/>
          <p:nvPr/>
        </p:nvSpPr>
        <p:spPr>
          <a:xfrm>
            <a:off x="2270693" y="7611208"/>
            <a:ext cx="3086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1990</a:t>
            </a:r>
            <a:r>
              <a:rPr lang="es-419" dirty="0"/>
              <a:t> </a:t>
            </a:r>
          </a:p>
          <a:p>
            <a:pPr algn="ctr"/>
            <a:r>
              <a:rPr lang="es-419" dirty="0"/>
              <a:t>Nintendo</a:t>
            </a:r>
          </a:p>
          <a:p>
            <a:pPr algn="ctr"/>
            <a:r>
              <a:rPr lang="es-419" dirty="0" err="1"/>
              <a:t>World</a:t>
            </a:r>
            <a:r>
              <a:rPr lang="es-419" dirty="0"/>
              <a:t> </a:t>
            </a:r>
            <a:r>
              <a:rPr lang="es-419" dirty="0" err="1"/>
              <a:t>Championships</a:t>
            </a:r>
            <a:endParaRPr lang="es-419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4BC520-2890-4A0D-A311-A5CA7F331619}"/>
              </a:ext>
            </a:extLst>
          </p:cNvPr>
          <p:cNvSpPr txBox="1"/>
          <p:nvPr/>
        </p:nvSpPr>
        <p:spPr>
          <a:xfrm>
            <a:off x="4150979" y="3385880"/>
            <a:ext cx="3086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1997</a:t>
            </a:r>
            <a:r>
              <a:rPr lang="es-419" dirty="0"/>
              <a:t> </a:t>
            </a:r>
          </a:p>
          <a:p>
            <a:pPr algn="ctr"/>
            <a:r>
              <a:rPr lang="es-419" dirty="0"/>
              <a:t>Red </a:t>
            </a:r>
            <a:r>
              <a:rPr lang="es-419" dirty="0" err="1"/>
              <a:t>Annihilation</a:t>
            </a:r>
            <a:endParaRPr lang="es-419" dirty="0"/>
          </a:p>
          <a:p>
            <a:pPr algn="ctr"/>
            <a:r>
              <a:rPr lang="es-419" dirty="0" err="1"/>
              <a:t>By</a:t>
            </a:r>
            <a:r>
              <a:rPr lang="es-419" dirty="0"/>
              <a:t> Microsoft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3D95BE0-AE79-451D-8DAB-69A63C553C6A}"/>
              </a:ext>
            </a:extLst>
          </p:cNvPr>
          <p:cNvSpPr/>
          <p:nvPr/>
        </p:nvSpPr>
        <p:spPr>
          <a:xfrm>
            <a:off x="7361022" y="6353174"/>
            <a:ext cx="533400" cy="5143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9C6E96-234F-4171-B2D5-E79C4984E327}"/>
              </a:ext>
            </a:extLst>
          </p:cNvPr>
          <p:cNvSpPr txBox="1"/>
          <p:nvPr/>
        </p:nvSpPr>
        <p:spPr>
          <a:xfrm>
            <a:off x="6084554" y="7665710"/>
            <a:ext cx="3086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2000</a:t>
            </a:r>
            <a:r>
              <a:rPr lang="es-419" dirty="0"/>
              <a:t> </a:t>
            </a:r>
          </a:p>
          <a:p>
            <a:pPr algn="ctr"/>
            <a:r>
              <a:rPr lang="es-419" dirty="0" err="1"/>
              <a:t>World</a:t>
            </a:r>
            <a:r>
              <a:rPr lang="es-419" dirty="0"/>
              <a:t> </a:t>
            </a:r>
            <a:r>
              <a:rPr lang="es-419" dirty="0" err="1"/>
              <a:t>Cyber</a:t>
            </a:r>
            <a:r>
              <a:rPr lang="es-419" dirty="0"/>
              <a:t> </a:t>
            </a:r>
            <a:r>
              <a:rPr lang="es-419" dirty="0" err="1"/>
              <a:t>Game</a:t>
            </a:r>
            <a:r>
              <a:rPr lang="es-419" dirty="0"/>
              <a:t> – South </a:t>
            </a:r>
            <a:r>
              <a:rPr lang="es-419" dirty="0" err="1"/>
              <a:t>Korea</a:t>
            </a:r>
            <a:endParaRPr lang="es-419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AA61025-0BE3-4B5B-A321-F55412672C80}"/>
              </a:ext>
            </a:extLst>
          </p:cNvPr>
          <p:cNvSpPr/>
          <p:nvPr/>
        </p:nvSpPr>
        <p:spPr>
          <a:xfrm>
            <a:off x="9451870" y="6353174"/>
            <a:ext cx="533400" cy="5143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CEE8A99-599B-413C-846F-DF5A07779758}"/>
              </a:ext>
            </a:extLst>
          </p:cNvPr>
          <p:cNvSpPr txBox="1"/>
          <p:nvPr/>
        </p:nvSpPr>
        <p:spPr>
          <a:xfrm>
            <a:off x="8155372" y="2305663"/>
            <a:ext cx="30863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2002</a:t>
            </a:r>
            <a:r>
              <a:rPr lang="es-419" dirty="0"/>
              <a:t> </a:t>
            </a:r>
          </a:p>
          <a:p>
            <a:pPr algn="ctr"/>
            <a:r>
              <a:rPr lang="es-419" dirty="0"/>
              <a:t>Se funda </a:t>
            </a:r>
            <a:r>
              <a:rPr lang="es-419" dirty="0" err="1"/>
              <a:t>Major</a:t>
            </a:r>
            <a:r>
              <a:rPr lang="es-419" dirty="0"/>
              <a:t> League </a:t>
            </a:r>
            <a:r>
              <a:rPr lang="es-419" dirty="0" err="1"/>
              <a:t>Gaming</a:t>
            </a:r>
            <a:r>
              <a:rPr lang="es-419" dirty="0"/>
              <a:t> MLG - primer torneo de SC (6M)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C9A7268-AD31-435E-9429-7AA5222C398D}"/>
              </a:ext>
            </a:extLst>
          </p:cNvPr>
          <p:cNvSpPr/>
          <p:nvPr/>
        </p:nvSpPr>
        <p:spPr>
          <a:xfrm>
            <a:off x="11522971" y="6343649"/>
            <a:ext cx="533400" cy="5143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7BB2F3-E087-4911-92FB-2A1146C62978}"/>
              </a:ext>
            </a:extLst>
          </p:cNvPr>
          <p:cNvSpPr txBox="1"/>
          <p:nvPr/>
        </p:nvSpPr>
        <p:spPr>
          <a:xfrm>
            <a:off x="10207463" y="7589058"/>
            <a:ext cx="3086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2005</a:t>
            </a:r>
            <a:r>
              <a:rPr lang="es-419" dirty="0"/>
              <a:t> </a:t>
            </a:r>
          </a:p>
          <a:p>
            <a:pPr algn="ctr"/>
            <a:r>
              <a:rPr lang="es-419" dirty="0"/>
              <a:t>WCG anuncia el primer torneo de Dota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DEF789D-C7B7-4ED4-8F42-1DD3DF935CCE}"/>
              </a:ext>
            </a:extLst>
          </p:cNvPr>
          <p:cNvSpPr/>
          <p:nvPr/>
        </p:nvSpPr>
        <p:spPr>
          <a:xfrm>
            <a:off x="13570639" y="6353174"/>
            <a:ext cx="533400" cy="5143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7959A85-E065-4F52-AE57-1711A53A0900}"/>
              </a:ext>
            </a:extLst>
          </p:cNvPr>
          <p:cNvSpPr txBox="1"/>
          <p:nvPr/>
        </p:nvSpPr>
        <p:spPr>
          <a:xfrm>
            <a:off x="12044655" y="3277781"/>
            <a:ext cx="35853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2011</a:t>
            </a:r>
            <a:r>
              <a:rPr lang="es-419" dirty="0"/>
              <a:t> </a:t>
            </a:r>
          </a:p>
          <a:p>
            <a:pPr algn="ctr"/>
            <a:r>
              <a:rPr lang="es-419" dirty="0"/>
              <a:t>Primer Torneo de League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Legends</a:t>
            </a:r>
            <a:r>
              <a:rPr lang="es-419" dirty="0"/>
              <a:t> y Dota 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140CD9B-5C94-482B-8593-7338C0FF5B00}"/>
              </a:ext>
            </a:extLst>
          </p:cNvPr>
          <p:cNvSpPr/>
          <p:nvPr/>
        </p:nvSpPr>
        <p:spPr>
          <a:xfrm>
            <a:off x="15641739" y="6356756"/>
            <a:ext cx="533400" cy="5143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4BBBD4-E7B7-46A9-85B9-E231794FFCDF}"/>
              </a:ext>
            </a:extLst>
          </p:cNvPr>
          <p:cNvSpPr txBox="1"/>
          <p:nvPr/>
        </p:nvSpPr>
        <p:spPr>
          <a:xfrm>
            <a:off x="14365271" y="7620731"/>
            <a:ext cx="30863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2015</a:t>
            </a:r>
            <a:r>
              <a:rPr lang="es-419" dirty="0"/>
              <a:t> </a:t>
            </a:r>
          </a:p>
          <a:p>
            <a:pPr algn="ctr"/>
            <a:r>
              <a:rPr lang="es-419" dirty="0" err="1"/>
              <a:t>Counter</a:t>
            </a:r>
            <a:r>
              <a:rPr lang="es-419" dirty="0"/>
              <a:t> Strike ESL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5166E89-3236-490A-AE8C-CDEC5082192B}"/>
              </a:ext>
            </a:extLst>
          </p:cNvPr>
          <p:cNvSpPr/>
          <p:nvPr/>
        </p:nvSpPr>
        <p:spPr>
          <a:xfrm>
            <a:off x="18460620" y="6397091"/>
            <a:ext cx="533400" cy="5143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CD179B4-9B88-4682-88F3-1007824F985D}"/>
              </a:ext>
            </a:extLst>
          </p:cNvPr>
          <p:cNvSpPr/>
          <p:nvPr/>
        </p:nvSpPr>
        <p:spPr>
          <a:xfrm>
            <a:off x="19042202" y="6415308"/>
            <a:ext cx="533400" cy="5143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4A33958-A79F-4175-9F91-23B48F7185BE}"/>
              </a:ext>
            </a:extLst>
          </p:cNvPr>
          <p:cNvSpPr/>
          <p:nvPr/>
        </p:nvSpPr>
        <p:spPr>
          <a:xfrm>
            <a:off x="21729817" y="6429373"/>
            <a:ext cx="533400" cy="5143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7AD45D3-A575-4621-962A-E080D92AADD5}"/>
              </a:ext>
            </a:extLst>
          </p:cNvPr>
          <p:cNvSpPr txBox="1"/>
          <p:nvPr/>
        </p:nvSpPr>
        <p:spPr>
          <a:xfrm>
            <a:off x="17128899" y="2415205"/>
            <a:ext cx="30863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2018</a:t>
            </a:r>
            <a:r>
              <a:rPr lang="es-419" dirty="0"/>
              <a:t> </a:t>
            </a:r>
          </a:p>
          <a:p>
            <a:pPr algn="ctr"/>
            <a:r>
              <a:rPr lang="es-419" dirty="0"/>
              <a:t>Dota 2 alcanza 14.9M de espectadores y un premio de 25.5 M USD 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7408CA1-4EE1-4DBE-8560-86D3F83E10B0}"/>
              </a:ext>
            </a:extLst>
          </p:cNvPr>
          <p:cNvSpPr txBox="1"/>
          <p:nvPr/>
        </p:nvSpPr>
        <p:spPr>
          <a:xfrm>
            <a:off x="20420329" y="3548424"/>
            <a:ext cx="3086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2024</a:t>
            </a:r>
            <a:r>
              <a:rPr lang="es-419" dirty="0"/>
              <a:t> </a:t>
            </a:r>
          </a:p>
          <a:p>
            <a:pPr algn="ctr"/>
            <a:r>
              <a:rPr lang="es-419" dirty="0" err="1"/>
              <a:t>eSports</a:t>
            </a:r>
            <a:r>
              <a:rPr lang="es-419" dirty="0"/>
              <a:t> en las Olimpiadas?</a:t>
            </a:r>
          </a:p>
          <a:p>
            <a:pPr algn="ctr"/>
            <a:r>
              <a:rPr lang="es-419" dirty="0"/>
              <a:t>(</a:t>
            </a:r>
            <a:r>
              <a:rPr lang="es-419" dirty="0" err="1"/>
              <a:t>bbc</a:t>
            </a:r>
            <a:r>
              <a:rPr lang="es-419" dirty="0"/>
              <a:t> - Paris)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5E7500-4944-401C-AD97-43A07E4396B8}"/>
              </a:ext>
            </a:extLst>
          </p:cNvPr>
          <p:cNvSpPr txBox="1"/>
          <p:nvPr/>
        </p:nvSpPr>
        <p:spPr>
          <a:xfrm>
            <a:off x="17765735" y="7589058"/>
            <a:ext cx="30863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2018</a:t>
            </a:r>
            <a:r>
              <a:rPr lang="es-419" dirty="0"/>
              <a:t> </a:t>
            </a:r>
          </a:p>
          <a:p>
            <a:pPr algn="ctr"/>
            <a:r>
              <a:rPr lang="es-419" dirty="0" err="1"/>
              <a:t>LoL</a:t>
            </a:r>
            <a:r>
              <a:rPr lang="es-419" dirty="0"/>
              <a:t> alcanza 205.35 M espectadores con premio de 2.2 M (USD) </a:t>
            </a:r>
          </a:p>
        </p:txBody>
      </p:sp>
      <p:sp>
        <p:nvSpPr>
          <p:cNvPr id="96" name="CuadroTexto 4">
            <a:extLst>
              <a:ext uri="{FF2B5EF4-FFF2-40B4-BE49-F238E27FC236}">
                <a16:creationId xmlns:a16="http://schemas.microsoft.com/office/drawing/2014/main" id="{8FE89BFA-F735-4AFC-B8B9-D283160C597F}"/>
              </a:ext>
            </a:extLst>
          </p:cNvPr>
          <p:cNvSpPr txBox="1"/>
          <p:nvPr/>
        </p:nvSpPr>
        <p:spPr>
          <a:xfrm>
            <a:off x="1835335" y="1097589"/>
            <a:ext cx="8714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b="1" dirty="0" err="1">
                <a:solidFill>
                  <a:srgbClr val="173657"/>
                </a:solidFill>
                <a:latin typeface="Arial" charset="0"/>
                <a:ea typeface="Arial" charset="0"/>
                <a:cs typeface="Arial" charset="0"/>
              </a:rPr>
              <a:t>eSports</a:t>
            </a:r>
            <a:r>
              <a:rPr lang="es-ES_tradnl" sz="4800" b="1" dirty="0">
                <a:solidFill>
                  <a:srgbClr val="173657"/>
                </a:solidFill>
                <a:latin typeface="Arial" charset="0"/>
                <a:ea typeface="Arial" charset="0"/>
                <a:cs typeface="Arial" charset="0"/>
              </a:rPr>
              <a:t> – Línea del tiempo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8D123-689B-4553-9875-69DC63452FBD}"/>
              </a:ext>
            </a:extLst>
          </p:cNvPr>
          <p:cNvSpPr txBox="1"/>
          <p:nvPr/>
        </p:nvSpPr>
        <p:spPr>
          <a:xfrm>
            <a:off x="7627722" y="11005378"/>
            <a:ext cx="868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Tomado y modificado de </a:t>
            </a:r>
            <a:r>
              <a:rPr lang="en-US" dirty="0"/>
              <a:t>www.timetoast.com</a:t>
            </a:r>
          </a:p>
        </p:txBody>
      </p:sp>
    </p:spTree>
    <p:extLst>
      <p:ext uri="{BB962C8B-B14F-4D97-AF65-F5344CB8AC3E}">
        <p14:creationId xmlns:p14="http://schemas.microsoft.com/office/powerpoint/2010/main" val="13424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50040" y="7348090"/>
            <a:ext cx="11665725" cy="2759653"/>
          </a:xfrm>
        </p:spPr>
        <p:txBody>
          <a:bodyPr>
            <a:normAutofit/>
          </a:bodyPr>
          <a:lstStyle/>
          <a:p>
            <a:pPr algn="l"/>
            <a:r>
              <a:rPr lang="es-ES_tradnl" sz="9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TEXTOS PARA</a:t>
            </a:r>
            <a:br>
              <a:rPr lang="es-ES_tradnl" sz="9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sz="9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SEPARADORES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835335" y="1097589"/>
            <a:ext cx="13176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b="1" dirty="0">
                <a:solidFill>
                  <a:srgbClr val="173657"/>
                </a:solidFill>
                <a:latin typeface="Arial" charset="0"/>
                <a:ea typeface="Arial" charset="0"/>
                <a:cs typeface="Arial" charset="0"/>
              </a:rPr>
              <a:t>¿Qué tanto puede crecer los </a:t>
            </a:r>
            <a:r>
              <a:rPr lang="es-ES_tradnl" sz="4800" b="1" dirty="0" err="1">
                <a:solidFill>
                  <a:srgbClr val="173657"/>
                </a:solidFill>
                <a:latin typeface="Arial" charset="0"/>
                <a:ea typeface="Arial" charset="0"/>
                <a:cs typeface="Arial" charset="0"/>
              </a:rPr>
              <a:t>eSports</a:t>
            </a:r>
            <a:r>
              <a:rPr lang="es-ES_tradnl" sz="4800" b="1" dirty="0">
                <a:solidFill>
                  <a:srgbClr val="173657"/>
                </a:solidFill>
                <a:latin typeface="Arial" charset="0"/>
                <a:ea typeface="Arial" charset="0"/>
                <a:cs typeface="Arial" charset="0"/>
              </a:rPr>
              <a:t>?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8B27001-BCC8-4D3B-A8B4-83C110FC86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5074525"/>
              </p:ext>
            </p:extLst>
          </p:nvPr>
        </p:nvGraphicFramePr>
        <p:xfrm>
          <a:off x="2418062" y="2264488"/>
          <a:ext cx="5775864" cy="9775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9FC6D61-892C-4E08-8B85-B328AB60A154}"/>
              </a:ext>
            </a:extLst>
          </p:cNvPr>
          <p:cNvSpPr txBox="1"/>
          <p:nvPr/>
        </p:nvSpPr>
        <p:spPr>
          <a:xfrm rot="16200000">
            <a:off x="1924339" y="6847260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000" dirty="0">
                <a:solidFill>
                  <a:schemeClr val="bg1">
                    <a:lumMod val="50000"/>
                  </a:schemeClr>
                </a:solidFill>
              </a:rPr>
              <a:t>Mil $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EF5E5694-6297-480A-9AEB-F41242A069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6366878"/>
              </p:ext>
            </p:extLst>
          </p:nvPr>
        </p:nvGraphicFramePr>
        <p:xfrm>
          <a:off x="10360573" y="2264488"/>
          <a:ext cx="12917979" cy="9775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3238C8-CF11-4D4C-92E3-3AB236E51C08}"/>
              </a:ext>
            </a:extLst>
          </p:cNvPr>
          <p:cNvSpPr txBox="1"/>
          <p:nvPr/>
        </p:nvSpPr>
        <p:spPr>
          <a:xfrm>
            <a:off x="2227066" y="12295245"/>
            <a:ext cx="6771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Tomado y modificado de trefis.com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2B396-308F-416D-825B-B2814AF8ABBB}"/>
              </a:ext>
            </a:extLst>
          </p:cNvPr>
          <p:cNvSpPr txBox="1"/>
          <p:nvPr/>
        </p:nvSpPr>
        <p:spPr>
          <a:xfrm>
            <a:off x="13467041" y="12295245"/>
            <a:ext cx="6705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Tomado y modificado de espn.com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9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F09C1539-6FB6-4F83-841B-B971DD0E5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E694E-7954-4ED6-B5FD-A858FAFD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Planteamiento del problema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8DE67-F2E3-4DAD-B91B-96A32D7C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419" dirty="0"/>
              <a:t>No existe un modelo que permita predecir qué equipo ganará un torneo de Dota 2 teniendo en cuenta el historial individual de cada jugador en todos los tipos de partidas.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3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F09C1539-6FB6-4F83-841B-B971DD0E5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E694E-7954-4ED6-B5FD-A858FAFD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Pregunta de Investigación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8DE67-F2E3-4DAD-B91B-96A32D7C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¿Cómo diseñar un modelo que permita predecir qué equipo ganará un torneo de Dota 2 teniendo en cuenta el historial individual de cada jugador en todos los tipos de partidas?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6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F09C1539-6FB6-4F83-841B-B971DD0E5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E694E-7954-4ED6-B5FD-A858FAFD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Objetivo General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8DE67-F2E3-4DAD-B91B-96A32D7C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1" y="3651250"/>
            <a:ext cx="20656171" cy="8702676"/>
          </a:xfrm>
        </p:spPr>
        <p:txBody>
          <a:bodyPr/>
          <a:lstStyle/>
          <a:p>
            <a:pPr lvl="0" algn="just"/>
            <a:r>
              <a:rPr lang="es-CO" dirty="0"/>
              <a:t>Diseñar un modelo predictivo usando máquinas de aprendizaje supervisado que prediga el equipo ganador en un torneo o liga de Dota 2 dado los datos parciales recopilados de ligas anteriores y partidas comunes de cada jugador profesional que participe en estas ligas</a:t>
            </a:r>
            <a:r>
              <a:rPr lang="es-E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5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F09C1539-6FB6-4F83-841B-B971DD0E5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E694E-7954-4ED6-B5FD-A858FAFD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Objetivos específicos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8DE67-F2E3-4DAD-B91B-96A32D7C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Determinar cuál es la relación entre las partidas que juega un jugador profesional fuera de la liga y el rendimiento de ese jugador cuando participa en una liga profesional.</a:t>
            </a:r>
            <a:endParaRPr lang="es-CO" dirty="0"/>
          </a:p>
          <a:p>
            <a:pPr lvl="0"/>
            <a:r>
              <a:rPr lang="es-ES" dirty="0"/>
              <a:t>Proponer un modelo predictivo de que un equipo pueda o no ganar una partida en una liga teniendo en cuenta el historial de ligas.</a:t>
            </a:r>
            <a:endParaRPr lang="es-CO" dirty="0"/>
          </a:p>
          <a:p>
            <a:r>
              <a:rPr lang="es-419" dirty="0"/>
              <a:t>Elaborar un modelo en el cual se analicen los resultados singulares de los jugadores profesionales en sus partidas fuera de campeonato.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49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4570</TotalTime>
  <Words>1157</Words>
  <Application>Microsoft Macintosh PowerPoint</Application>
  <PresentationFormat>Custom</PresentationFormat>
  <Paragraphs>338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MAESTRÍA EN INGENIERÍA DE SISTEMAS  VIII Coloquio de Investigación y Desarrollo</vt:lpstr>
      <vt:lpstr>Grupo de Investigación FICB-PG Línea de Investigación en educación y tecnología  Diseño de un modelo predictivo para equipos profesionales en Dota 2  Presenta: Felipe Cardozo Asesor Temático: Javier Niño</vt:lpstr>
      <vt:lpstr>Agenda</vt:lpstr>
      <vt:lpstr>TEXTOS PARA SEPARADORES</vt:lpstr>
      <vt:lpstr>TEXTOS PARA SEPARADORES</vt:lpstr>
      <vt:lpstr>Planteamiento del problema</vt:lpstr>
      <vt:lpstr>Pregunta de Investigación</vt:lpstr>
      <vt:lpstr>Objetivo General</vt:lpstr>
      <vt:lpstr>Objetivos específicos</vt:lpstr>
      <vt:lpstr>Revisión de la literatura</vt:lpstr>
      <vt:lpstr>Revisión de la literatura</vt:lpstr>
      <vt:lpstr>Metodología</vt:lpstr>
      <vt:lpstr>Alcance y entregable</vt:lpstr>
      <vt:lpstr>Avances</vt:lpstr>
      <vt:lpstr>Avances</vt:lpstr>
      <vt:lpstr>Avances</vt:lpstr>
      <vt:lpstr>Avances</vt:lpstr>
      <vt:lpstr>Avances</vt:lpstr>
      <vt:lpstr>Avances</vt:lpstr>
      <vt:lpstr>Bibliografía</vt:lpstr>
      <vt:lpstr>Bibliografía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BARRIGA HERNANDEZ CARLOS ANDRES</dc:creator>
  <cp:lastModifiedBy>Felipe Cardozo</cp:lastModifiedBy>
  <cp:revision>77</cp:revision>
  <dcterms:created xsi:type="dcterms:W3CDTF">2018-04-16T21:10:12Z</dcterms:created>
  <dcterms:modified xsi:type="dcterms:W3CDTF">2019-06-23T21:05:19Z</dcterms:modified>
</cp:coreProperties>
</file>