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8" r:id="rId3"/>
    <p:sldId id="305" r:id="rId4"/>
    <p:sldId id="306" r:id="rId5"/>
    <p:sldId id="307" r:id="rId6"/>
    <p:sldId id="308" r:id="rId7"/>
    <p:sldId id="309" r:id="rId8"/>
    <p:sldId id="311" r:id="rId9"/>
    <p:sldId id="310" r:id="rId10"/>
    <p:sldId id="299" r:id="rId11"/>
    <p:sldId id="300" r:id="rId12"/>
    <p:sldId id="301" r:id="rId13"/>
    <p:sldId id="302" r:id="rId14"/>
    <p:sldId id="303" r:id="rId15"/>
    <p:sldId id="304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95346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032761"/>
            <a:ext cx="9144000" cy="9177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C845-FBEA-4315-BD71-4F1398CE5DF2}" type="slidenum">
              <a:rPr lang="es-CO" smtClean="0"/>
              <a:t>‹#›</a:t>
            </a:fld>
            <a:endParaRPr lang="es-CO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3457808" y="6152198"/>
            <a:ext cx="527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03529C"/>
                </a:solidFill>
              </a:rPr>
              <a:t>MAESTRÍA</a:t>
            </a:r>
            <a:r>
              <a:rPr lang="es-CO" sz="2400" b="1" baseline="0" dirty="0">
                <a:solidFill>
                  <a:srgbClr val="03529C"/>
                </a:solidFill>
              </a:rPr>
              <a:t> EN INGENIERÍA DE SISTEMAS</a:t>
            </a:r>
            <a:endParaRPr lang="es-CO" sz="2400" b="1" dirty="0">
              <a:solidFill>
                <a:srgbClr val="03529C"/>
              </a:solidFill>
            </a:endParaRPr>
          </a:p>
        </p:txBody>
      </p:sp>
      <p:pic>
        <p:nvPicPr>
          <p:cNvPr id="8" name="Picture 2" descr="Resultado de imagen para politecnico grancolombian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9" b="18405"/>
          <a:stretch/>
        </p:blipFill>
        <p:spPr bwMode="auto">
          <a:xfrm>
            <a:off x="3602524" y="4002241"/>
            <a:ext cx="4986948" cy="216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87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F7C-B2A5-460F-AEE8-6C21B8A35BE4}" type="datetimeFigureOut">
              <a:rPr lang="es-CO" smtClean="0"/>
              <a:t>24/11/2018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C845-FBEA-4315-BD71-4F1398CE5DF2}" type="slidenum">
              <a:rPr lang="es-CO" smtClean="0"/>
              <a:t>‹#›</a:t>
            </a:fld>
            <a:endParaRPr lang="es-CO"/>
          </a:p>
        </p:txBody>
      </p:sp>
      <p:sp>
        <p:nvSpPr>
          <p:cNvPr id="9" name="Rectángulo 8"/>
          <p:cNvSpPr/>
          <p:nvPr userDrawn="1"/>
        </p:nvSpPr>
        <p:spPr>
          <a:xfrm>
            <a:off x="0" y="5965371"/>
            <a:ext cx="12192000" cy="892629"/>
          </a:xfrm>
          <a:prstGeom prst="rect">
            <a:avLst/>
          </a:prstGeom>
          <a:solidFill>
            <a:srgbClr val="03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Marcador de pie de página 4"/>
          <p:cNvSpPr txBox="1">
            <a:spLocks/>
          </p:cNvSpPr>
          <p:nvPr userDrawn="1"/>
        </p:nvSpPr>
        <p:spPr>
          <a:xfrm>
            <a:off x="725714" y="6248400"/>
            <a:ext cx="6803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ctr" defTabSz="914400" rtl="0" eaLnBrk="1" latinLnBrk="0" hangingPunct="1">
              <a:defRPr sz="2000" kern="1200">
                <a:solidFill>
                  <a:srgbClr val="0352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2000" b="1" dirty="0">
                <a:solidFill>
                  <a:schemeClr val="bg1"/>
                </a:solidFill>
              </a:rPr>
              <a:t>MAESTRÍA EN INGENIERÍA DE SISTEMAS</a:t>
            </a:r>
          </a:p>
        </p:txBody>
      </p:sp>
      <p:pic>
        <p:nvPicPr>
          <p:cNvPr id="11" name="Picture 2" descr="http://hipertexto.com.co/inicio/wp-content/uploads/2015/01/8-Logo-Politecnico-GranColombiano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36908" r="12524" b="37120"/>
          <a:stretch/>
        </p:blipFill>
        <p:spPr bwMode="auto">
          <a:xfrm>
            <a:off x="8764945" y="5965370"/>
            <a:ext cx="3427055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1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F7C-B2A5-460F-AEE8-6C21B8A35BE4}" type="datetimeFigureOut">
              <a:rPr lang="es-CO" smtClean="0"/>
              <a:t>24/11/2018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C845-FBEA-4315-BD71-4F1398CE5DF2}" type="slidenum">
              <a:rPr lang="es-CO" smtClean="0"/>
              <a:t>‹#›</a:t>
            </a:fld>
            <a:endParaRPr lang="es-CO"/>
          </a:p>
        </p:txBody>
      </p:sp>
      <p:sp>
        <p:nvSpPr>
          <p:cNvPr id="9" name="Rectángulo 8"/>
          <p:cNvSpPr/>
          <p:nvPr userDrawn="1"/>
        </p:nvSpPr>
        <p:spPr>
          <a:xfrm>
            <a:off x="0" y="5965371"/>
            <a:ext cx="12192000" cy="892629"/>
          </a:xfrm>
          <a:prstGeom prst="rect">
            <a:avLst/>
          </a:prstGeom>
          <a:solidFill>
            <a:srgbClr val="03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Marcador de pie de página 4"/>
          <p:cNvSpPr txBox="1">
            <a:spLocks/>
          </p:cNvSpPr>
          <p:nvPr userDrawn="1"/>
        </p:nvSpPr>
        <p:spPr>
          <a:xfrm>
            <a:off x="725714" y="6248400"/>
            <a:ext cx="6803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ctr" defTabSz="914400" rtl="0" eaLnBrk="1" latinLnBrk="0" hangingPunct="1">
              <a:defRPr sz="2000" kern="1200">
                <a:solidFill>
                  <a:srgbClr val="0352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2000" b="1" dirty="0">
                <a:solidFill>
                  <a:schemeClr val="bg1"/>
                </a:solidFill>
              </a:rPr>
              <a:t>MAESTRÍA EN INGENIERÍA DE SISTEMAS</a:t>
            </a:r>
          </a:p>
        </p:txBody>
      </p:sp>
      <p:pic>
        <p:nvPicPr>
          <p:cNvPr id="11" name="Picture 2" descr="http://hipertexto.com.co/inicio/wp-content/uploads/2015/01/8-Logo-Politecnico-GranColombiano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36908" r="12524" b="37120"/>
          <a:stretch/>
        </p:blipFill>
        <p:spPr bwMode="auto">
          <a:xfrm>
            <a:off x="8764945" y="5965370"/>
            <a:ext cx="3427055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1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 userDrawn="1"/>
        </p:nvSpPr>
        <p:spPr>
          <a:xfrm>
            <a:off x="0" y="5965371"/>
            <a:ext cx="12192000" cy="892629"/>
          </a:xfrm>
          <a:prstGeom prst="rect">
            <a:avLst/>
          </a:prstGeom>
          <a:solidFill>
            <a:srgbClr val="0C3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0035"/>
            <a:ext cx="10515600" cy="1325563"/>
          </a:xfrm>
        </p:spPr>
        <p:txBody>
          <a:bodyPr/>
          <a:lstStyle>
            <a:lvl1pPr>
              <a:defRPr>
                <a:solidFill>
                  <a:srgbClr val="03529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13548"/>
            <a:ext cx="10515600" cy="425182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F7C-B2A5-460F-AEE8-6C21B8A35BE4}" type="datetimeFigureOut">
              <a:rPr lang="es-CO" smtClean="0"/>
              <a:t>24/11/2018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C845-FBEA-4315-BD71-4F1398CE5DF2}" type="slidenum">
              <a:rPr lang="es-CO" smtClean="0"/>
              <a:t>‹#›</a:t>
            </a:fld>
            <a:endParaRPr lang="es-CO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725714" y="6248400"/>
            <a:ext cx="6803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ctr" defTabSz="914400" rtl="0" eaLnBrk="1" latinLnBrk="0" hangingPunct="1">
              <a:defRPr sz="2000" kern="1200">
                <a:solidFill>
                  <a:srgbClr val="0352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2000" b="1" dirty="0">
                <a:solidFill>
                  <a:schemeClr val="bg1"/>
                </a:solidFill>
              </a:rPr>
              <a:t>SEMINARIO DE INVESTIGACIÓN APLICADA</a:t>
            </a:r>
          </a:p>
        </p:txBody>
      </p:sp>
      <p:pic>
        <p:nvPicPr>
          <p:cNvPr id="10" name="Picture 2" descr="Resultado de imagen para politecnico grancolombian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6" b="18005"/>
          <a:stretch/>
        </p:blipFill>
        <p:spPr bwMode="auto">
          <a:xfrm>
            <a:off x="10256043" y="5990376"/>
            <a:ext cx="1935957" cy="84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78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5638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33921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F7C-B2A5-460F-AEE8-6C21B8A35BE4}" type="datetimeFigureOut">
              <a:rPr lang="es-CO" smtClean="0"/>
              <a:t>24/11/2018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C845-FBEA-4315-BD71-4F1398CE5DF2}" type="slidenum">
              <a:rPr lang="es-CO" smtClean="0"/>
              <a:t>‹#›</a:t>
            </a:fld>
            <a:endParaRPr lang="es-CO"/>
          </a:p>
        </p:txBody>
      </p:sp>
      <p:sp>
        <p:nvSpPr>
          <p:cNvPr id="9" name="Rectángulo 8"/>
          <p:cNvSpPr/>
          <p:nvPr userDrawn="1"/>
        </p:nvSpPr>
        <p:spPr>
          <a:xfrm>
            <a:off x="0" y="5965371"/>
            <a:ext cx="12192000" cy="892629"/>
          </a:xfrm>
          <a:prstGeom prst="rect">
            <a:avLst/>
          </a:prstGeom>
          <a:solidFill>
            <a:srgbClr val="03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Marcador de pie de página 4"/>
          <p:cNvSpPr txBox="1">
            <a:spLocks/>
          </p:cNvSpPr>
          <p:nvPr userDrawn="1"/>
        </p:nvSpPr>
        <p:spPr>
          <a:xfrm>
            <a:off x="725714" y="6248400"/>
            <a:ext cx="6803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ctr" defTabSz="914400" rtl="0" eaLnBrk="1" latinLnBrk="0" hangingPunct="1">
              <a:defRPr sz="2000" kern="1200">
                <a:solidFill>
                  <a:srgbClr val="0352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2000" b="1" dirty="0">
                <a:solidFill>
                  <a:schemeClr val="bg1"/>
                </a:solidFill>
              </a:rPr>
              <a:t>MAESTRÍA EN INGENIERÍA DE SISTEMAS</a:t>
            </a:r>
          </a:p>
        </p:txBody>
      </p:sp>
      <p:pic>
        <p:nvPicPr>
          <p:cNvPr id="11" name="Picture 2" descr="http://hipertexto.com.co/inicio/wp-content/uploads/2015/01/8-Logo-Politecnico-GranColombiano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36908" r="12524" b="37120"/>
          <a:stretch/>
        </p:blipFill>
        <p:spPr bwMode="auto">
          <a:xfrm>
            <a:off x="8764945" y="5965370"/>
            <a:ext cx="3427055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10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558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689101"/>
            <a:ext cx="5181600" cy="42762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689100"/>
            <a:ext cx="5181600" cy="4276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F7C-B2A5-460F-AEE8-6C21B8A35BE4}" type="datetimeFigureOut">
              <a:rPr lang="es-CO" smtClean="0"/>
              <a:t>24/11/2018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C845-FBEA-4315-BD71-4F1398CE5DF2}" type="slidenum">
              <a:rPr lang="es-CO" smtClean="0"/>
              <a:t>‹#›</a:t>
            </a:fld>
            <a:endParaRPr lang="es-CO"/>
          </a:p>
        </p:txBody>
      </p:sp>
      <p:sp>
        <p:nvSpPr>
          <p:cNvPr id="10" name="Rectángulo 9"/>
          <p:cNvSpPr/>
          <p:nvPr userDrawn="1"/>
        </p:nvSpPr>
        <p:spPr>
          <a:xfrm>
            <a:off x="0" y="5965371"/>
            <a:ext cx="12192000" cy="892629"/>
          </a:xfrm>
          <a:prstGeom prst="rect">
            <a:avLst/>
          </a:prstGeom>
          <a:solidFill>
            <a:srgbClr val="04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458A0"/>
              </a:solidFill>
            </a:endParaRPr>
          </a:p>
        </p:txBody>
      </p:sp>
      <p:sp>
        <p:nvSpPr>
          <p:cNvPr id="11" name="Marcador de pie de página 4"/>
          <p:cNvSpPr txBox="1">
            <a:spLocks/>
          </p:cNvSpPr>
          <p:nvPr userDrawn="1"/>
        </p:nvSpPr>
        <p:spPr>
          <a:xfrm>
            <a:off x="725714" y="6248400"/>
            <a:ext cx="6803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ctr" defTabSz="914400" rtl="0" eaLnBrk="1" latinLnBrk="0" hangingPunct="1">
              <a:defRPr sz="2000" kern="1200">
                <a:solidFill>
                  <a:srgbClr val="0352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2000" b="1" dirty="0">
                <a:solidFill>
                  <a:schemeClr val="bg1"/>
                </a:solidFill>
              </a:rPr>
              <a:t>MAESTRÍA EN INGENIERÍA DE SISTEMAS</a:t>
            </a:r>
          </a:p>
        </p:txBody>
      </p:sp>
      <p:pic>
        <p:nvPicPr>
          <p:cNvPr id="12" name="Picture 2" descr="http://hipertexto.com.co/inicio/wp-content/uploads/2015/01/8-Logo-Politecnico-GranColombiano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36908" r="12524" b="37120"/>
          <a:stretch/>
        </p:blipFill>
        <p:spPr bwMode="auto">
          <a:xfrm>
            <a:off x="8764945" y="5965370"/>
            <a:ext cx="3427055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4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6029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6029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F7C-B2A5-460F-AEE8-6C21B8A35BE4}" type="datetimeFigureOut">
              <a:rPr lang="es-CO" smtClean="0"/>
              <a:t>24/11/2018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C845-FBEA-4315-BD71-4F1398CE5DF2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Rectángulo 11"/>
          <p:cNvSpPr/>
          <p:nvPr userDrawn="1"/>
        </p:nvSpPr>
        <p:spPr>
          <a:xfrm>
            <a:off x="0" y="5965371"/>
            <a:ext cx="12192000" cy="892629"/>
          </a:xfrm>
          <a:prstGeom prst="rect">
            <a:avLst/>
          </a:prstGeom>
          <a:solidFill>
            <a:srgbClr val="04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Marcador de pie de página 4"/>
          <p:cNvSpPr txBox="1">
            <a:spLocks/>
          </p:cNvSpPr>
          <p:nvPr userDrawn="1"/>
        </p:nvSpPr>
        <p:spPr>
          <a:xfrm>
            <a:off x="725714" y="6248400"/>
            <a:ext cx="6803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ctr" defTabSz="914400" rtl="0" eaLnBrk="1" latinLnBrk="0" hangingPunct="1">
              <a:defRPr sz="2000" kern="1200">
                <a:solidFill>
                  <a:srgbClr val="0352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2000" b="1" dirty="0">
                <a:solidFill>
                  <a:schemeClr val="bg1"/>
                </a:solidFill>
              </a:rPr>
              <a:t>MAESTRÍA EN INGENIERÍA DE SISTEMAS</a:t>
            </a:r>
          </a:p>
        </p:txBody>
      </p:sp>
      <p:pic>
        <p:nvPicPr>
          <p:cNvPr id="14" name="Picture 2" descr="http://hipertexto.com.co/inicio/wp-content/uploads/2015/01/8-Logo-Politecnico-GranColombiano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36908" r="12524" b="37120"/>
          <a:stretch/>
        </p:blipFill>
        <p:spPr bwMode="auto">
          <a:xfrm>
            <a:off x="8764945" y="5965370"/>
            <a:ext cx="3427055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3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F7C-B2A5-460F-AEE8-6C21B8A35BE4}" type="datetimeFigureOut">
              <a:rPr lang="es-CO" smtClean="0"/>
              <a:t>24/11/2018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C845-FBEA-4315-BD71-4F1398CE5DF2}" type="slidenum">
              <a:rPr lang="es-CO" smtClean="0"/>
              <a:t>‹#›</a:t>
            </a:fld>
            <a:endParaRPr lang="es-CO"/>
          </a:p>
        </p:txBody>
      </p:sp>
      <p:sp>
        <p:nvSpPr>
          <p:cNvPr id="8" name="Rectángulo 7"/>
          <p:cNvSpPr/>
          <p:nvPr userDrawn="1"/>
        </p:nvSpPr>
        <p:spPr>
          <a:xfrm>
            <a:off x="0" y="5965371"/>
            <a:ext cx="12192000" cy="892629"/>
          </a:xfrm>
          <a:prstGeom prst="rect">
            <a:avLst/>
          </a:prstGeom>
          <a:solidFill>
            <a:srgbClr val="03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pie de página 4"/>
          <p:cNvSpPr txBox="1">
            <a:spLocks/>
          </p:cNvSpPr>
          <p:nvPr userDrawn="1"/>
        </p:nvSpPr>
        <p:spPr>
          <a:xfrm>
            <a:off x="725714" y="6248400"/>
            <a:ext cx="6803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ctr" defTabSz="914400" rtl="0" eaLnBrk="1" latinLnBrk="0" hangingPunct="1">
              <a:defRPr sz="2000" kern="1200">
                <a:solidFill>
                  <a:srgbClr val="0352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2000" b="1" dirty="0">
                <a:solidFill>
                  <a:schemeClr val="bg1"/>
                </a:solidFill>
              </a:rPr>
              <a:t>MAESTRÍA EN INGENIERÍA DE SISTEMAS</a:t>
            </a:r>
          </a:p>
        </p:txBody>
      </p:sp>
      <p:pic>
        <p:nvPicPr>
          <p:cNvPr id="10" name="Picture 2" descr="http://hipertexto.com.co/inicio/wp-content/uploads/2015/01/8-Logo-Politecnico-GranColombiano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36908" r="12524" b="37120"/>
          <a:stretch/>
        </p:blipFill>
        <p:spPr bwMode="auto">
          <a:xfrm>
            <a:off x="8764945" y="5965370"/>
            <a:ext cx="3427055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3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F7C-B2A5-460F-AEE8-6C21B8A35BE4}" type="datetimeFigureOut">
              <a:rPr lang="es-CO" smtClean="0"/>
              <a:t>24/11/2018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C845-FBEA-4315-BD71-4F1398CE5DF2}" type="slidenum">
              <a:rPr lang="es-CO" smtClean="0"/>
              <a:t>‹#›</a:t>
            </a:fld>
            <a:endParaRPr lang="es-CO"/>
          </a:p>
        </p:txBody>
      </p:sp>
      <p:sp>
        <p:nvSpPr>
          <p:cNvPr id="7" name="Rectángulo 6"/>
          <p:cNvSpPr/>
          <p:nvPr userDrawn="1"/>
        </p:nvSpPr>
        <p:spPr>
          <a:xfrm>
            <a:off x="0" y="5965371"/>
            <a:ext cx="12192000" cy="892629"/>
          </a:xfrm>
          <a:prstGeom prst="rect">
            <a:avLst/>
          </a:prstGeom>
          <a:solidFill>
            <a:srgbClr val="03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725714" y="6248400"/>
            <a:ext cx="6803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ctr" defTabSz="914400" rtl="0" eaLnBrk="1" latinLnBrk="0" hangingPunct="1">
              <a:defRPr sz="2000" kern="1200">
                <a:solidFill>
                  <a:srgbClr val="0352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2000" b="1" dirty="0">
                <a:solidFill>
                  <a:schemeClr val="bg1"/>
                </a:solidFill>
              </a:rPr>
              <a:t>MAESTRÍA EN INGENIERÍA DE SISTEMAS</a:t>
            </a:r>
          </a:p>
        </p:txBody>
      </p:sp>
      <p:pic>
        <p:nvPicPr>
          <p:cNvPr id="9" name="Picture 2" descr="http://hipertexto.com.co/inicio/wp-content/uploads/2015/01/8-Logo-Politecnico-GranColombiano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36908" r="12524" b="37120"/>
          <a:stretch/>
        </p:blipFill>
        <p:spPr bwMode="auto">
          <a:xfrm>
            <a:off x="8764945" y="5965370"/>
            <a:ext cx="3427055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9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F7C-B2A5-460F-AEE8-6C21B8A35BE4}" type="datetimeFigureOut">
              <a:rPr lang="es-CO" smtClean="0"/>
              <a:t>24/11/2018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C845-FBEA-4315-BD71-4F1398CE5DF2}" type="slidenum">
              <a:rPr lang="es-CO" smtClean="0"/>
              <a:t>‹#›</a:t>
            </a:fld>
            <a:endParaRPr lang="es-CO"/>
          </a:p>
        </p:txBody>
      </p:sp>
      <p:sp>
        <p:nvSpPr>
          <p:cNvPr id="10" name="Rectángulo 9"/>
          <p:cNvSpPr/>
          <p:nvPr userDrawn="1"/>
        </p:nvSpPr>
        <p:spPr>
          <a:xfrm>
            <a:off x="0" y="5965371"/>
            <a:ext cx="12192000" cy="892629"/>
          </a:xfrm>
          <a:prstGeom prst="rect">
            <a:avLst/>
          </a:prstGeom>
          <a:solidFill>
            <a:srgbClr val="03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Marcador de pie de página 4"/>
          <p:cNvSpPr txBox="1">
            <a:spLocks/>
          </p:cNvSpPr>
          <p:nvPr userDrawn="1"/>
        </p:nvSpPr>
        <p:spPr>
          <a:xfrm>
            <a:off x="725714" y="6248400"/>
            <a:ext cx="6803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ctr" defTabSz="914400" rtl="0" eaLnBrk="1" latinLnBrk="0" hangingPunct="1">
              <a:defRPr sz="2000" kern="1200">
                <a:solidFill>
                  <a:srgbClr val="0352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2000" b="1" dirty="0">
                <a:solidFill>
                  <a:schemeClr val="bg1"/>
                </a:solidFill>
              </a:rPr>
              <a:t>MAESTRÍA EN INGENIERÍA DE SISTEMAS</a:t>
            </a:r>
          </a:p>
        </p:txBody>
      </p:sp>
      <p:pic>
        <p:nvPicPr>
          <p:cNvPr id="12" name="Picture 2" descr="http://hipertexto.com.co/inicio/wp-content/uploads/2015/01/8-Logo-Politecnico-GranColombiano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36908" r="12524" b="37120"/>
          <a:stretch/>
        </p:blipFill>
        <p:spPr bwMode="auto">
          <a:xfrm>
            <a:off x="8764945" y="5965370"/>
            <a:ext cx="3427055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2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F7C-B2A5-460F-AEE8-6C21B8A35BE4}" type="datetimeFigureOut">
              <a:rPr lang="es-CO" smtClean="0"/>
              <a:t>24/11/2018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C845-FBEA-4315-BD71-4F1398CE5DF2}" type="slidenum">
              <a:rPr lang="es-CO" smtClean="0"/>
              <a:t>‹#›</a:t>
            </a:fld>
            <a:endParaRPr lang="es-CO"/>
          </a:p>
        </p:txBody>
      </p:sp>
      <p:sp>
        <p:nvSpPr>
          <p:cNvPr id="10" name="Rectángulo 9"/>
          <p:cNvSpPr/>
          <p:nvPr userDrawn="1"/>
        </p:nvSpPr>
        <p:spPr>
          <a:xfrm>
            <a:off x="0" y="5965371"/>
            <a:ext cx="12192000" cy="892629"/>
          </a:xfrm>
          <a:prstGeom prst="rect">
            <a:avLst/>
          </a:prstGeom>
          <a:solidFill>
            <a:srgbClr val="035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Marcador de pie de página 4"/>
          <p:cNvSpPr txBox="1">
            <a:spLocks/>
          </p:cNvSpPr>
          <p:nvPr userDrawn="1"/>
        </p:nvSpPr>
        <p:spPr>
          <a:xfrm>
            <a:off x="725714" y="6248400"/>
            <a:ext cx="6803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ctr" defTabSz="914400" rtl="0" eaLnBrk="1" latinLnBrk="0" hangingPunct="1">
              <a:defRPr sz="2000" kern="1200">
                <a:solidFill>
                  <a:srgbClr val="0352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2000" b="1" dirty="0">
                <a:solidFill>
                  <a:schemeClr val="bg1"/>
                </a:solidFill>
              </a:rPr>
              <a:t>MAESTRÍA EN INGENIERÍA DE SISTEMAS</a:t>
            </a:r>
          </a:p>
        </p:txBody>
      </p:sp>
      <p:pic>
        <p:nvPicPr>
          <p:cNvPr id="12" name="Picture 2" descr="http://hipertexto.com.co/inicio/wp-content/uploads/2015/01/8-Logo-Politecnico-GranColombiano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36908" r="12524" b="37120"/>
          <a:stretch/>
        </p:blipFill>
        <p:spPr bwMode="auto">
          <a:xfrm>
            <a:off x="8764945" y="5965370"/>
            <a:ext cx="3427055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5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7F7C-B2A5-460F-AEE8-6C21B8A35BE4}" type="datetimeFigureOut">
              <a:rPr lang="es-CO" smtClean="0"/>
              <a:t>24/11/2018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4C845-FBEA-4315-BD71-4F1398CE5DF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56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eamcharts.com/app/570#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quipedia.net/dota2/Premier_Tournam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A77D59-9F7A-4503-9E19-47398509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CO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</a:t>
            </a: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diseñar un modelo predictivo usando técnicas de minería de datos para determinar si un equipo profesional ganará una partida en una liga profesional de Dota 2</a:t>
            </a:r>
            <a:r>
              <a: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1415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7F9-9955-40D5-A6E0-751C811F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Planteamiento del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D6C0-F69C-49FD-8F55-C9C9C318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419" dirty="0"/>
              <a:t>No existe un modelo predictivo al nivel de torneos y ligas mayores en Dota 2, que se basen en el historial de cada partida individual de un jugador profesional. </a:t>
            </a:r>
          </a:p>
          <a:p>
            <a:pPr algn="just"/>
            <a:r>
              <a:rPr lang="es-419" dirty="0"/>
              <a:t>Los compendio dentro del juego no muestran un análisis sobre cuales fueron los factores que afectaron el rendimiento de un equipo o de un jugador. </a:t>
            </a:r>
          </a:p>
          <a:p>
            <a:pPr algn="just"/>
            <a:r>
              <a:rPr lang="es-419" dirty="0"/>
              <a:t>Los modelos actuales se basan en analizar las alineaciones [1]. Procesar partidas singulares [2]. Determinar la selección de personajes [3]. Cambios de salud en el héroe durante una partida [4] o se tiene en cuenta la composición inicial de un héroe [5].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0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6DC6-3AED-43D5-97A8-5405FD22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Preguntas de Investigación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62F4-E2FF-40B2-A2AE-1B2E8AA0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¿Cómo afecta la participación de un jugador profesional en partidas comunes sobre las partidas en equipos profesionales?</a:t>
            </a:r>
          </a:p>
          <a:p>
            <a:r>
              <a:rPr lang="es-CO" dirty="0"/>
              <a:t>¿Cuál es la precisión de nuestro modelo predictivo para determinar si un equipo puede o no ganar una partida en una liga profesional?</a:t>
            </a:r>
            <a:endParaRPr lang="en-US" dirty="0"/>
          </a:p>
          <a:p>
            <a:r>
              <a:rPr lang="es-CO" dirty="0"/>
              <a:t>¿Cuál es la relación entre las partidas comunes y el rendimiento de un jugador en medio de una liga profesional?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7299-0167-4E20-8D30-D0B880B6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Objetivo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08DE-37A4-4ACF-9BD4-5877308D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Diseñar un modelo predictivo usando técnicas de minería de datos para determinar si un equipo profesional ganará una partida en una liga profesional basándose en las partidas comunes y ligas jugadas.</a:t>
            </a:r>
            <a:endParaRPr lang="en-US" dirty="0"/>
          </a:p>
        </p:txBody>
      </p:sp>
      <p:pic>
        <p:nvPicPr>
          <p:cNvPr id="5" name="Imagen 6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80DC092F-6AEF-4ABE-A803-83D99FB8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1" y="4343837"/>
            <a:ext cx="1981777" cy="1266247"/>
          </a:xfrm>
          <a:prstGeom prst="rect">
            <a:avLst/>
          </a:prstGeom>
        </p:spPr>
      </p:pic>
      <p:pic>
        <p:nvPicPr>
          <p:cNvPr id="6" name="Imagen 9" descr="Imagen que contiene exterior&#10;&#10;Descripción generada con confianza alta">
            <a:extLst>
              <a:ext uri="{FF2B5EF4-FFF2-40B4-BE49-F238E27FC236}">
                <a16:creationId xmlns:a16="http://schemas.microsoft.com/office/drawing/2014/main" id="{82CB322E-12BE-4058-9D73-C7852023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20" y="4250109"/>
            <a:ext cx="2119746" cy="1508830"/>
          </a:xfrm>
          <a:prstGeom prst="rect">
            <a:avLst/>
          </a:prstGeom>
        </p:spPr>
      </p:pic>
      <p:pic>
        <p:nvPicPr>
          <p:cNvPr id="7" name="Imagen 15">
            <a:extLst>
              <a:ext uri="{FF2B5EF4-FFF2-40B4-BE49-F238E27FC236}">
                <a16:creationId xmlns:a16="http://schemas.microsoft.com/office/drawing/2014/main" id="{B2470753-4E6B-4C8B-9529-6ECB60BFB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366" y="4342766"/>
            <a:ext cx="1356880" cy="1211120"/>
          </a:xfrm>
          <a:prstGeom prst="rect">
            <a:avLst/>
          </a:prstGeom>
        </p:spPr>
      </p:pic>
      <p:pic>
        <p:nvPicPr>
          <p:cNvPr id="8" name="Imagen 6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ED4B49CB-4982-43BC-9F27-305ABF5FC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328" y="4317281"/>
            <a:ext cx="922771" cy="13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4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6DCC-F502-4E56-BA7E-885CFA43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Objetivos Específicos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6EAC-1197-431B-8367-2C8C0EB9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Proponer un modelo predictivo usando </a:t>
            </a:r>
            <a:r>
              <a:rPr lang="es-419" dirty="0" err="1"/>
              <a:t>Support</a:t>
            </a:r>
            <a:r>
              <a:rPr lang="es-419" dirty="0"/>
              <a:t> Vector Machine para determinar cuando un jugador profesional ganará o no una partida.</a:t>
            </a:r>
          </a:p>
          <a:p>
            <a:r>
              <a:rPr lang="es-419" dirty="0"/>
              <a:t>Diseñar un modelo predictivo usando </a:t>
            </a:r>
            <a:r>
              <a:rPr lang="es-419" dirty="0" err="1"/>
              <a:t>Random</a:t>
            </a:r>
            <a:r>
              <a:rPr lang="es-419" dirty="0"/>
              <a:t> Forest para determinar cuando un equipo ganará o no una partida en una liga mayor, teniendo en cuenta su historial de partidas dentro y fuera de las ligas profesionales.</a:t>
            </a:r>
          </a:p>
          <a:p>
            <a:r>
              <a:rPr lang="es-419" dirty="0"/>
              <a:t>Diagnosticar cuales son los factores que impactan a un jugador al momento de ganar o perder una partida en una liga profesional.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CFA2-8A06-4BF4-A5B8-5DA442D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Estrategia metodológica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B84A5-AE73-4E8F-9A3B-00DFCDD284E3}"/>
              </a:ext>
            </a:extLst>
          </p:cNvPr>
          <p:cNvSpPr/>
          <p:nvPr/>
        </p:nvSpPr>
        <p:spPr>
          <a:xfrm>
            <a:off x="303965" y="1765389"/>
            <a:ext cx="1544715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Adquisición de datos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FF9EA-CD23-47F9-A464-CBC2F51CF3B7}"/>
              </a:ext>
            </a:extLst>
          </p:cNvPr>
          <p:cNvSpPr/>
          <p:nvPr/>
        </p:nvSpPr>
        <p:spPr>
          <a:xfrm>
            <a:off x="2302920" y="1765389"/>
            <a:ext cx="1544715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err="1"/>
              <a:t>Parsing</a:t>
            </a:r>
            <a:r>
              <a:rPr lang="es-419" dirty="0"/>
              <a:t> datos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82520-4AC1-4607-A08E-2074BFC7CB0A}"/>
              </a:ext>
            </a:extLst>
          </p:cNvPr>
          <p:cNvSpPr/>
          <p:nvPr/>
        </p:nvSpPr>
        <p:spPr>
          <a:xfrm>
            <a:off x="4301875" y="1765389"/>
            <a:ext cx="1544715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Experimentos preliminares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E69CD-13F8-4001-ABE1-173D1A280B0B}"/>
              </a:ext>
            </a:extLst>
          </p:cNvPr>
          <p:cNvSpPr/>
          <p:nvPr/>
        </p:nvSpPr>
        <p:spPr>
          <a:xfrm>
            <a:off x="6433631" y="1840221"/>
            <a:ext cx="1271728" cy="49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Algoritmos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FC37AE-4668-43C8-839C-F27E5A34ED6F}"/>
              </a:ext>
            </a:extLst>
          </p:cNvPr>
          <p:cNvSpPr/>
          <p:nvPr/>
        </p:nvSpPr>
        <p:spPr>
          <a:xfrm>
            <a:off x="8201392" y="1765390"/>
            <a:ext cx="1544715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Resultados / Conclusiones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5669F-74D3-4C9B-9092-271A1EFA0E21}"/>
              </a:ext>
            </a:extLst>
          </p:cNvPr>
          <p:cNvSpPr/>
          <p:nvPr/>
        </p:nvSpPr>
        <p:spPr>
          <a:xfrm>
            <a:off x="7839627" y="2831547"/>
            <a:ext cx="2268242" cy="91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Entrenamiento y validación de subconjuntos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3F1FD1-E784-4300-A311-5E17F329D220}"/>
              </a:ext>
            </a:extLst>
          </p:cNvPr>
          <p:cNvSpPr/>
          <p:nvPr/>
        </p:nvSpPr>
        <p:spPr>
          <a:xfrm>
            <a:off x="8201391" y="4348796"/>
            <a:ext cx="1544715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Experimentos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F9D26A-5475-44BC-8D10-920E89D7C0A2}"/>
              </a:ext>
            </a:extLst>
          </p:cNvPr>
          <p:cNvSpPr/>
          <p:nvPr/>
        </p:nvSpPr>
        <p:spPr>
          <a:xfrm>
            <a:off x="5888764" y="4339917"/>
            <a:ext cx="1544715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Exploración de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464011-05CC-47FC-A59F-D7E048C3877D}"/>
              </a:ext>
            </a:extLst>
          </p:cNvPr>
          <p:cNvSpPr/>
          <p:nvPr/>
        </p:nvSpPr>
        <p:spPr>
          <a:xfrm>
            <a:off x="4196088" y="4247440"/>
            <a:ext cx="1312417" cy="833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SVM</a:t>
            </a:r>
          </a:p>
          <a:p>
            <a:pPr algn="ctr"/>
            <a:r>
              <a:rPr lang="es-419" dirty="0"/>
              <a:t>Partidas simples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EB3C6C-A195-4C11-AFE6-48A70B5FC5CF}"/>
              </a:ext>
            </a:extLst>
          </p:cNvPr>
          <p:cNvSpPr/>
          <p:nvPr/>
        </p:nvSpPr>
        <p:spPr>
          <a:xfrm>
            <a:off x="2095039" y="4180118"/>
            <a:ext cx="1714870" cy="967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err="1"/>
              <a:t>RandomForest</a:t>
            </a:r>
            <a:r>
              <a:rPr lang="es-419" dirty="0"/>
              <a:t> Equipos profesionales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EC345-F204-4699-AD83-11C0F22159C7}"/>
              </a:ext>
            </a:extLst>
          </p:cNvPr>
          <p:cNvSpPr/>
          <p:nvPr/>
        </p:nvSpPr>
        <p:spPr>
          <a:xfrm>
            <a:off x="198167" y="4339917"/>
            <a:ext cx="1544715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Evaluación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B91CE9-D037-429B-B6F6-C12A90744A3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48680" y="2089424"/>
            <a:ext cx="454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EA716D-CA38-44AC-8B41-1FC21EF091E5}"/>
              </a:ext>
            </a:extLst>
          </p:cNvPr>
          <p:cNvCxnSpPr>
            <a:cxnSpLocks/>
          </p:cNvCxnSpPr>
          <p:nvPr/>
        </p:nvCxnSpPr>
        <p:spPr>
          <a:xfrm>
            <a:off x="3847635" y="2089423"/>
            <a:ext cx="454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DE4B11-D322-4121-A3D1-9D32DAC52E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846590" y="2089424"/>
            <a:ext cx="587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D84388-96E6-47B3-BD02-85E6B07AA20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705359" y="2089424"/>
            <a:ext cx="496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4E66ED-07F7-45CD-882A-158DE6FE0A6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973749" y="2413459"/>
            <a:ext cx="1" cy="38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F62DC5-A096-49D2-8F6C-8107B088F28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973748" y="3745949"/>
            <a:ext cx="1" cy="60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8EB787-533C-42E8-AE1A-AC747A582A42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7433479" y="4663952"/>
            <a:ext cx="767912" cy="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18D732-04EF-48F6-83A3-8C1D7E362233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5508505" y="4663951"/>
            <a:ext cx="3802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BF6463-F557-4FAA-BD22-DA2499B06772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3809909" y="4663951"/>
            <a:ext cx="386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82C492B-99F1-4BA1-8EE7-C645992F4C8A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1742882" y="4663951"/>
            <a:ext cx="3521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4">
            <a:extLst>
              <a:ext uri="{FF2B5EF4-FFF2-40B4-BE49-F238E27FC236}">
                <a16:creationId xmlns:a16="http://schemas.microsoft.com/office/drawing/2014/main" id="{127B1D9D-4B9E-4274-9CC8-38CBA4DC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67" y="5487979"/>
            <a:ext cx="1047745" cy="436580"/>
          </a:xfrm>
          <a:prstGeom prst="rect">
            <a:avLst/>
          </a:prstGeom>
        </p:spPr>
      </p:pic>
      <p:pic>
        <p:nvPicPr>
          <p:cNvPr id="26" name="Imagen 6">
            <a:extLst>
              <a:ext uri="{FF2B5EF4-FFF2-40B4-BE49-F238E27FC236}">
                <a16:creationId xmlns:a16="http://schemas.microsoft.com/office/drawing/2014/main" id="{DB78E158-40C2-49D0-92A9-3896DCC7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208" y="5461552"/>
            <a:ext cx="1286427" cy="418089"/>
          </a:xfrm>
          <a:prstGeom prst="rect">
            <a:avLst/>
          </a:prstGeom>
        </p:spPr>
      </p:pic>
      <p:pic>
        <p:nvPicPr>
          <p:cNvPr id="28" name="Imagen 8">
            <a:extLst>
              <a:ext uri="{FF2B5EF4-FFF2-40B4-BE49-F238E27FC236}">
                <a16:creationId xmlns:a16="http://schemas.microsoft.com/office/drawing/2014/main" id="{9A7ECAF0-BF0D-44A8-8EA6-E7842FD23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867" y="5440859"/>
            <a:ext cx="796609" cy="438782"/>
          </a:xfrm>
          <a:prstGeom prst="rect">
            <a:avLst/>
          </a:prstGeom>
        </p:spPr>
      </p:pic>
      <p:pic>
        <p:nvPicPr>
          <p:cNvPr id="1026" name="Picture 2" descr="Image result for rapid miner">
            <a:extLst>
              <a:ext uri="{FF2B5EF4-FFF2-40B4-BE49-F238E27FC236}">
                <a16:creationId xmlns:a16="http://schemas.microsoft.com/office/drawing/2014/main" id="{B281362C-B9F1-43B0-A072-1217C0AC4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937" y="5371051"/>
            <a:ext cx="1620310" cy="57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sv">
            <a:extLst>
              <a:ext uri="{FF2B5EF4-FFF2-40B4-BE49-F238E27FC236}">
                <a16:creationId xmlns:a16="http://schemas.microsoft.com/office/drawing/2014/main" id="{C3ADB3CA-3AA6-423A-A6B0-A0DBCEE9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91" y="5420393"/>
            <a:ext cx="479714" cy="4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ngodb">
            <a:extLst>
              <a:ext uri="{FF2B5EF4-FFF2-40B4-BE49-F238E27FC236}">
                <a16:creationId xmlns:a16="http://schemas.microsoft.com/office/drawing/2014/main" id="{C7DA8208-E759-4D35-9C6E-250C6DCB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29" y="5208982"/>
            <a:ext cx="796609" cy="79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E76F-36EA-4C83-AB01-C91F8BF2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Bibliografía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5104-10DF-4BA9-ACEA-784D3CAA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dirty="0"/>
              <a:t>[1</a:t>
            </a:r>
            <a:r>
              <a:rPr lang="en-US" dirty="0"/>
              <a:t>] K. Wang and W. Shang, Outcome Prediction of DOTA2 Based on Naive Bayes Classifier, Beijing, 2017.</a:t>
            </a:r>
          </a:p>
          <a:p>
            <a:pPr marL="0" indent="0">
              <a:buNone/>
            </a:pPr>
            <a:r>
              <a:rPr lang="es-419" dirty="0"/>
              <a:t>[2</a:t>
            </a:r>
            <a:r>
              <a:rPr lang="en-US" dirty="0"/>
              <a:t>] J. W. Filip Johansson, Result Prediction by Mining Replays in </a:t>
            </a:r>
            <a:r>
              <a:rPr lang="en-US" dirty="0" err="1"/>
              <a:t>Dota</a:t>
            </a:r>
            <a:r>
              <a:rPr lang="en-US" dirty="0"/>
              <a:t> 2, Karlskrona, 2015. </a:t>
            </a:r>
          </a:p>
          <a:p>
            <a:pPr marL="0" indent="0">
              <a:buNone/>
            </a:pPr>
            <a:r>
              <a:rPr lang="es-419" dirty="0"/>
              <a:t>[3</a:t>
            </a:r>
            <a:r>
              <a:rPr lang="en-US" dirty="0"/>
              <a:t>] W. VIKTOR and A. JULIEN, On using Artificial Neural Network models to predict game outcomes in </a:t>
            </a:r>
            <a:r>
              <a:rPr lang="en-US" dirty="0" err="1"/>
              <a:t>Dota</a:t>
            </a:r>
            <a:r>
              <a:rPr lang="en-US" dirty="0"/>
              <a:t> 2, Stockholm, Sweden, 2017. </a:t>
            </a:r>
          </a:p>
          <a:p>
            <a:pPr marL="0" indent="0">
              <a:buNone/>
            </a:pPr>
            <a:r>
              <a:rPr lang="en-US" dirty="0"/>
              <a:t>[4] Z. </a:t>
            </a:r>
            <a:r>
              <a:rPr lang="en-US" dirty="0" err="1"/>
              <a:t>Cleghern</a:t>
            </a:r>
            <a:r>
              <a:rPr lang="en-US" dirty="0"/>
              <a:t>, O. </a:t>
            </a:r>
            <a:r>
              <a:rPr lang="en-US" dirty="0" err="1"/>
              <a:t>Ozaltın</a:t>
            </a:r>
            <a:r>
              <a:rPr lang="en-US" dirty="0"/>
              <a:t>, S. </a:t>
            </a:r>
            <a:r>
              <a:rPr lang="en-US" dirty="0" err="1"/>
              <a:t>Lahiri</a:t>
            </a:r>
            <a:r>
              <a:rPr lang="en-US" dirty="0"/>
              <a:t> and D. Roberts, Predicting Future States in DotA 2 using Value-split Models of Time Series Attribute Data, North Carolina, 2017. </a:t>
            </a:r>
          </a:p>
          <a:p>
            <a:pPr marL="0" indent="0">
              <a:buNone/>
            </a:pPr>
            <a:r>
              <a:rPr lang="en-US" dirty="0"/>
              <a:t>[5] F. </a:t>
            </a:r>
            <a:r>
              <a:rPr lang="en-US" dirty="0" err="1"/>
              <a:t>Beskyd</a:t>
            </a:r>
            <a:r>
              <a:rPr lang="en-US" dirty="0"/>
              <a:t>, Result, Prediction of </a:t>
            </a:r>
            <a:r>
              <a:rPr lang="en-US" dirty="0" err="1"/>
              <a:t>Dota</a:t>
            </a:r>
            <a:r>
              <a:rPr lang="en-US" dirty="0"/>
              <a:t> 2 Game, Prague, 2018.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8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EAFE-7932-49D0-9D4E-3CE31496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3952-7362-44A7-9584-4C62C5E6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Antecedentes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Planteamiento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Pregunta de investigación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Objetivos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Estrategia metodológica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Revisión Bibliográfica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7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7C1B-8256-4ABB-AFC4-79FB7CE2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466EC82-FF00-4C4D-B33D-E2E2A7C3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19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cs typeface="Calibri"/>
              </a:rPr>
              <a:t>Dota 2 es un juego MOBA (</a:t>
            </a:r>
            <a:r>
              <a:rPr lang="es-ES" dirty="0" err="1">
                <a:cs typeface="Calibri"/>
              </a:rPr>
              <a:t>Multiplayer</a:t>
            </a:r>
            <a:r>
              <a:rPr lang="es-ES" dirty="0">
                <a:cs typeface="Calibri"/>
              </a:rPr>
              <a:t> Online </a:t>
            </a:r>
            <a:r>
              <a:rPr lang="es-ES" dirty="0" err="1">
                <a:cs typeface="Calibri"/>
              </a:rPr>
              <a:t>Battle</a:t>
            </a:r>
            <a:r>
              <a:rPr lang="es-ES" dirty="0">
                <a:cs typeface="Calibri"/>
              </a:rPr>
              <a:t> Arena) consta de 2 equipo, 5 jugadores por equipo, cada uno es representado por 1 héroe no repetido en el tablero, su objetivo principal es defender el edificio "</a:t>
            </a:r>
            <a:r>
              <a:rPr lang="es-ES" dirty="0" err="1">
                <a:cs typeface="Calibri"/>
              </a:rPr>
              <a:t>Ancient</a:t>
            </a:r>
            <a:r>
              <a:rPr lang="es-ES" dirty="0">
                <a:cs typeface="Calibri"/>
              </a:rPr>
              <a:t>", gana quien destruye primero el edificio del equipo contrario.</a:t>
            </a:r>
            <a:endParaRPr lang="es-ES" dirty="0"/>
          </a:p>
          <a:p>
            <a:pPr algn="just"/>
            <a:r>
              <a:rPr lang="es-ES" dirty="0">
                <a:cs typeface="Calibri"/>
              </a:rPr>
              <a:t>Existen diferentes líneas donde se posiciona cada jugador para atacar-defender su base de manera estratégica.</a:t>
            </a:r>
          </a:p>
        </p:txBody>
      </p:sp>
      <p:pic>
        <p:nvPicPr>
          <p:cNvPr id="5" name="Imagen 4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id="{891EB593-195B-49C0-9D35-3ADA52EC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1678709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7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7C1B-8256-4ABB-AFC4-79FB7CE2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  <a:endParaRPr 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F3D0B79-A9BD-4C61-83C6-FC4E68132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19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cs typeface="Calibri"/>
              </a:rPr>
              <a:t>El edificio principal se encuentra protegido de otras torres del mismo equipo</a:t>
            </a:r>
          </a:p>
          <a:p>
            <a:pPr algn="just"/>
            <a:r>
              <a:rPr lang="es-ES" dirty="0">
                <a:cs typeface="Calibri"/>
              </a:rPr>
              <a:t>Cada mapa puede cambiar su organización y distribución con diferentes actualización que Vale® (empresa creadora) podría liberar.</a:t>
            </a:r>
          </a:p>
          <a:p>
            <a:pPr algn="just"/>
            <a:r>
              <a:rPr lang="es-ES" dirty="0">
                <a:cs typeface="Calibri"/>
              </a:rPr>
              <a:t>Cuenta con 116 héroes totalmente excluyentes para su elección</a:t>
            </a: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pic>
        <p:nvPicPr>
          <p:cNvPr id="9" name="Imagen 5" descr="Imagen que contiene interior&#10;&#10;Descripción generada con confianza alta">
            <a:extLst>
              <a:ext uri="{FF2B5EF4-FFF2-40B4-BE49-F238E27FC236}">
                <a16:creationId xmlns:a16="http://schemas.microsoft.com/office/drawing/2014/main" id="{FA865750-F4AF-4A33-9C34-BD0823A1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75" y="1678709"/>
            <a:ext cx="38290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6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7C1B-8256-4ABB-AFC4-79FB7CE2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  <a:endParaRPr 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F3D0B79-A9BD-4C61-83C6-FC4E68132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19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cs typeface="Calibri"/>
              </a:rPr>
              <a:t>Cada mapa puede cambiar su organización y distribución con diferentes actualizaciones que Vale® (empresa creadora) podría liberar, por lo cual los estudios realizados del 2012 o 2014 podrían hoy no ser tan relevantes.</a:t>
            </a:r>
          </a:p>
          <a:p>
            <a:pPr algn="just"/>
            <a:r>
              <a:rPr lang="es-ES" dirty="0">
                <a:cs typeface="Calibri"/>
              </a:rPr>
              <a:t>Cada héroe (o jugador) inicia desde el nivel 1 en el juego y puede alcanzar hasta el nivel 25 a medida que participa en batallas en equipo, destrucción de edificios, entre otras posibles acciones del juego</a:t>
            </a:r>
          </a:p>
          <a:p>
            <a:endParaRPr lang="es-ES" dirty="0">
              <a:cs typeface="Calibri"/>
            </a:endParaRPr>
          </a:p>
        </p:txBody>
      </p:sp>
      <p:pic>
        <p:nvPicPr>
          <p:cNvPr id="9" name="Imagen 5" descr="Imagen que contiene interior&#10;&#10;Descripción generada con confianza alta">
            <a:extLst>
              <a:ext uri="{FF2B5EF4-FFF2-40B4-BE49-F238E27FC236}">
                <a16:creationId xmlns:a16="http://schemas.microsoft.com/office/drawing/2014/main" id="{FA865750-F4AF-4A33-9C34-BD0823A1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75" y="1678709"/>
            <a:ext cx="38290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0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7C1B-8256-4ABB-AFC4-79FB7CE2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2B173-8CE5-47F4-923C-0EEC015C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4256"/>
            <a:ext cx="10515600" cy="541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>
                <a:cs typeface="Calibri"/>
                <a:hlinkClick r:id="rId2"/>
              </a:rPr>
              <a:t>https://steamcharts.com/app/570#All</a:t>
            </a:r>
            <a:endParaRPr lang="en-US" sz="2000" dirty="0"/>
          </a:p>
        </p:txBody>
      </p:sp>
      <p:pic>
        <p:nvPicPr>
          <p:cNvPr id="7" name="Imagen 4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3ED5AA8E-DCD7-4085-82BA-646D6F19D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1359043"/>
            <a:ext cx="9248775" cy="40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6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7C1B-8256-4ABB-AFC4-79FB7CE2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35"/>
            <a:ext cx="10515600" cy="1325563"/>
          </a:xfrm>
        </p:spPr>
        <p:txBody>
          <a:bodyPr/>
          <a:lstStyle/>
          <a:p>
            <a:r>
              <a:rPr lang="es-419" dirty="0"/>
              <a:t>Introducción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2B173-8CE5-47F4-923C-0EEC015C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645"/>
            <a:ext cx="10515600" cy="4967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>
                <a:cs typeface="Calibri"/>
              </a:rPr>
              <a:t> Tomado y modificado de </a:t>
            </a:r>
            <a:r>
              <a:rPr lang="es-ES" sz="2000" dirty="0">
                <a:cs typeface="Calibri"/>
                <a:hlinkClick r:id="rId2"/>
              </a:rPr>
              <a:t>https://liquipedia.net/dota2/Premier_Tournaments</a:t>
            </a:r>
            <a:r>
              <a:rPr lang="es-ES" sz="2000" dirty="0">
                <a:cs typeface="Calibri"/>
              </a:rPr>
              <a:t> 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95B888-4651-4170-B5B1-A43968744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49922"/>
              </p:ext>
            </p:extLst>
          </p:nvPr>
        </p:nvGraphicFramePr>
        <p:xfrm>
          <a:off x="1704513" y="1731146"/>
          <a:ext cx="8836735" cy="358066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68444">
                  <a:extLst>
                    <a:ext uri="{9D8B030D-6E8A-4147-A177-3AD203B41FA5}">
                      <a16:colId xmlns:a16="http://schemas.microsoft.com/office/drawing/2014/main" val="1462770961"/>
                    </a:ext>
                  </a:extLst>
                </a:gridCol>
                <a:gridCol w="2316425">
                  <a:extLst>
                    <a:ext uri="{9D8B030D-6E8A-4147-A177-3AD203B41FA5}">
                      <a16:colId xmlns:a16="http://schemas.microsoft.com/office/drawing/2014/main" val="3826185066"/>
                    </a:ext>
                  </a:extLst>
                </a:gridCol>
                <a:gridCol w="1997918">
                  <a:extLst>
                    <a:ext uri="{9D8B030D-6E8A-4147-A177-3AD203B41FA5}">
                      <a16:colId xmlns:a16="http://schemas.microsoft.com/office/drawing/2014/main" val="3532210024"/>
                    </a:ext>
                  </a:extLst>
                </a:gridCol>
                <a:gridCol w="1953948">
                  <a:extLst>
                    <a:ext uri="{9D8B030D-6E8A-4147-A177-3AD203B41FA5}">
                      <a16:colId xmlns:a16="http://schemas.microsoft.com/office/drawing/2014/main" val="3422972879"/>
                    </a:ext>
                  </a:extLst>
                </a:gridCol>
              </a:tblGrid>
              <a:tr h="452064">
                <a:tc>
                  <a:txBody>
                    <a:bodyPr/>
                    <a:lstStyle/>
                    <a:p>
                      <a:r>
                        <a:rPr lang="es-419" dirty="0">
                          <a:solidFill>
                            <a:srgbClr val="0070C0"/>
                          </a:solidFill>
                        </a:rPr>
                        <a:t>Torneo o Liga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>
                          <a:solidFill>
                            <a:srgbClr val="0070C0"/>
                          </a:solidFill>
                        </a:rPr>
                        <a:t>Fecha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>
                          <a:solidFill>
                            <a:srgbClr val="0070C0"/>
                          </a:solidFill>
                        </a:rPr>
                        <a:t>Premio (USD)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>
                          <a:solidFill>
                            <a:srgbClr val="0070C0"/>
                          </a:solidFill>
                        </a:rPr>
                        <a:t>Lugar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510342"/>
                  </a:ext>
                </a:extLst>
              </a:tr>
              <a:tr h="8431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The Kuala Lumpur Major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Nov 9 - 18, 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$1,000,000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Kuala Lumpur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654021"/>
                  </a:ext>
                </a:extLst>
              </a:tr>
              <a:tr h="452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The International 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Aug 15 - 25, 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$25,532,177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Vancouver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44641"/>
                  </a:ext>
                </a:extLst>
              </a:tr>
              <a:tr h="5902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China Dota2 Supermajor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Jun 2 - 10, 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$1,500,000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Shanghai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986407"/>
                  </a:ext>
                </a:extLst>
              </a:tr>
              <a:tr h="79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ESL One Birmingham 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May 23 - 27, 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$1,000,000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Birmingham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196405"/>
                  </a:ext>
                </a:extLst>
              </a:tr>
              <a:tr h="452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MDL Changsha Major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May 14 - 20, 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$1,000,000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Changsha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19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45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241C-82AE-45C5-9383-F8EFB120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Antecedentes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D4E9-D57B-4383-9D91-B7C495F9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cs typeface="Calibri"/>
              </a:rPr>
              <a:t>Outcome Prediction of DOTA2 Based on Naïve Bayes Classifier</a:t>
            </a:r>
            <a:r>
              <a:rPr lang="en-US" dirty="0">
                <a:cs typeface="Calibri"/>
              </a:rPr>
              <a:t>,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de las </a:t>
            </a:r>
            <a:r>
              <a:rPr lang="en-US" dirty="0" err="1">
                <a:cs typeface="Calibri"/>
              </a:rPr>
              <a:t>alineaciones</a:t>
            </a:r>
            <a:r>
              <a:rPr lang="en-US" dirty="0">
                <a:cs typeface="Calibri"/>
              </a:rPr>
              <a:t> de los </a:t>
            </a:r>
            <a:r>
              <a:rPr lang="en-US" dirty="0" err="1">
                <a:cs typeface="Calibri"/>
              </a:rPr>
              <a:t>jugadores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tablero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realizan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clasificador</a:t>
            </a:r>
            <a:r>
              <a:rPr lang="en-US" dirty="0">
                <a:cs typeface="Calibri"/>
              </a:rPr>
              <a:t> con Naïve Bayes para </a:t>
            </a:r>
            <a:r>
              <a:rPr lang="en-US" dirty="0" err="1">
                <a:cs typeface="Calibri"/>
              </a:rPr>
              <a:t>determinar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ganador</a:t>
            </a:r>
            <a:r>
              <a:rPr lang="en-US" dirty="0">
                <a:cs typeface="Calibri"/>
              </a:rPr>
              <a:t> [1].</a:t>
            </a:r>
          </a:p>
          <a:p>
            <a:pPr algn="just"/>
            <a:endParaRPr lang="es-419" dirty="0">
              <a:cs typeface="Calibri"/>
            </a:endParaRPr>
          </a:p>
          <a:p>
            <a:pPr algn="just"/>
            <a:r>
              <a:rPr lang="en-US" b="1" dirty="0">
                <a:cs typeface="Calibri"/>
              </a:rPr>
              <a:t>Result Prediction by Mining Replays in </a:t>
            </a:r>
            <a:r>
              <a:rPr lang="en-US" b="1" dirty="0" err="1">
                <a:cs typeface="Calibri"/>
              </a:rPr>
              <a:t>Dota</a:t>
            </a:r>
            <a:r>
              <a:rPr lang="en-US" b="1" dirty="0">
                <a:cs typeface="Calibri"/>
              </a:rPr>
              <a:t> 2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crean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modelo</a:t>
            </a:r>
            <a:r>
              <a:rPr lang="en-US" dirty="0">
                <a:cs typeface="Calibri"/>
              </a:rPr>
              <a:t> predictive </a:t>
            </a:r>
            <a:r>
              <a:rPr lang="en-US" dirty="0" err="1">
                <a:cs typeface="Calibri"/>
              </a:rPr>
              <a:t>usando</a:t>
            </a:r>
            <a:r>
              <a:rPr lang="en-US" dirty="0">
                <a:cs typeface="Calibri"/>
              </a:rPr>
              <a:t> random forest para </a:t>
            </a:r>
            <a:r>
              <a:rPr lang="en-US" dirty="0" err="1">
                <a:cs typeface="Calibri"/>
              </a:rPr>
              <a:t>determinar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medida</a:t>
            </a:r>
            <a:r>
              <a:rPr lang="en-US" dirty="0">
                <a:cs typeface="Calibri"/>
              </a:rPr>
              <a:t> que Avanza el </a:t>
            </a:r>
            <a:r>
              <a:rPr lang="en-US" dirty="0" err="1">
                <a:cs typeface="Calibri"/>
              </a:rPr>
              <a:t>juego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ganador</a:t>
            </a:r>
            <a:r>
              <a:rPr lang="en-US" dirty="0">
                <a:cs typeface="Calibri"/>
              </a:rPr>
              <a:t> [2].</a:t>
            </a:r>
          </a:p>
          <a:p>
            <a:pPr algn="just"/>
            <a:endParaRPr lang="es-419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437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D88B-2D0B-4476-8953-581BA078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Antecedentes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9798-559A-40F3-B8E8-1CCED71F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>
                <a:cs typeface="Calibri"/>
              </a:rPr>
              <a:t>On using Artificial Neural Network models to predict game outcomes in </a:t>
            </a:r>
            <a:r>
              <a:rPr lang="en-US" b="1" dirty="0" err="1">
                <a:cs typeface="Calibri"/>
              </a:rPr>
              <a:t>Dota</a:t>
            </a:r>
            <a:r>
              <a:rPr lang="en-US" b="1" dirty="0">
                <a:cs typeface="Calibri"/>
              </a:rPr>
              <a:t> 2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usan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seleccion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personajes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construyen</a:t>
            </a:r>
            <a:r>
              <a:rPr lang="en-US" dirty="0">
                <a:cs typeface="Calibri"/>
              </a:rPr>
              <a:t> ANN para </a:t>
            </a:r>
            <a:r>
              <a:rPr lang="en-US" dirty="0" err="1">
                <a:cs typeface="Calibri"/>
              </a:rPr>
              <a:t>predecir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ganador</a:t>
            </a:r>
            <a:r>
              <a:rPr lang="en-US" dirty="0">
                <a:cs typeface="Calibri"/>
              </a:rPr>
              <a:t> [3].</a:t>
            </a:r>
            <a:endParaRPr lang="es-ES" dirty="0">
              <a:cs typeface="Calibri"/>
            </a:endParaRPr>
          </a:p>
          <a:p>
            <a:pPr algn="just"/>
            <a:endParaRPr lang="es-419" dirty="0">
              <a:cs typeface="Calibri"/>
            </a:endParaRPr>
          </a:p>
          <a:p>
            <a:pPr algn="just"/>
            <a:r>
              <a:rPr lang="en-US" b="1" dirty="0"/>
              <a:t>Predicting Future States in DotA 2 using Value-split Models of Time Series Attribute Data, </a:t>
            </a:r>
            <a:r>
              <a:rPr lang="en-US" dirty="0" err="1"/>
              <a:t>determinan</a:t>
            </a:r>
            <a:r>
              <a:rPr lang="en-US" dirty="0"/>
              <a:t> los </a:t>
            </a:r>
            <a:r>
              <a:rPr lang="en-US" dirty="0" err="1"/>
              <a:t>cambios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 que da o </a:t>
            </a:r>
            <a:r>
              <a:rPr lang="en-US" dirty="0" err="1"/>
              <a:t>reciben</a:t>
            </a:r>
            <a:r>
              <a:rPr lang="en-US" dirty="0"/>
              <a:t> los heroes para </a:t>
            </a:r>
            <a:r>
              <a:rPr lang="en-US" dirty="0" err="1"/>
              <a:t>determinar</a:t>
            </a:r>
            <a:r>
              <a:rPr lang="en-US" dirty="0"/>
              <a:t> los </a:t>
            </a:r>
            <a:r>
              <a:rPr lang="en-US" dirty="0" err="1"/>
              <a:t>cambios</a:t>
            </a:r>
            <a:r>
              <a:rPr lang="en-US" dirty="0"/>
              <a:t> mas altos y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victoria</a:t>
            </a:r>
            <a:r>
              <a:rPr lang="en-US" dirty="0"/>
              <a:t> [4].</a:t>
            </a:r>
            <a:endParaRPr lang="es-419" dirty="0">
              <a:cs typeface="Calibri"/>
            </a:endParaRPr>
          </a:p>
          <a:p>
            <a:pPr algn="just"/>
            <a:endParaRPr lang="es-419" dirty="0">
              <a:cs typeface="Calibri"/>
            </a:endParaRPr>
          </a:p>
          <a:p>
            <a:pPr algn="just"/>
            <a:r>
              <a:rPr lang="en-US" b="1" dirty="0">
                <a:cs typeface="Calibri"/>
              </a:rPr>
              <a:t>Prediction of </a:t>
            </a:r>
            <a:r>
              <a:rPr lang="en-US" b="1" dirty="0" err="1">
                <a:cs typeface="Calibri"/>
              </a:rPr>
              <a:t>Dota</a:t>
            </a:r>
            <a:r>
              <a:rPr lang="en-US" b="1" dirty="0">
                <a:cs typeface="Calibri"/>
              </a:rPr>
              <a:t> 2 Game Result</a:t>
            </a:r>
            <a:r>
              <a:rPr lang="en-US" dirty="0">
                <a:cs typeface="Calibri"/>
              </a:rPr>
              <a:t>,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composicion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inicial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heroe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determinan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ganador</a:t>
            </a:r>
            <a:r>
              <a:rPr lang="en-US" dirty="0">
                <a:cs typeface="Calibri"/>
              </a:rPr>
              <a:t> de una </a:t>
            </a:r>
            <a:r>
              <a:rPr lang="en-US" dirty="0" err="1">
                <a:cs typeface="Calibri"/>
              </a:rPr>
              <a:t>partida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usando</a:t>
            </a:r>
            <a:r>
              <a:rPr lang="en-US" dirty="0">
                <a:cs typeface="Calibri"/>
              </a:rPr>
              <a:t> ANN [5].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2328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965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1_Tema de Office</vt:lpstr>
      <vt:lpstr>PowerPoint Presentation</vt:lpstr>
      <vt:lpstr>Agenda</vt:lpstr>
      <vt:lpstr>Introducción</vt:lpstr>
      <vt:lpstr>Introducción</vt:lpstr>
      <vt:lpstr>Introducción</vt:lpstr>
      <vt:lpstr>Introducción</vt:lpstr>
      <vt:lpstr>Introducción</vt:lpstr>
      <vt:lpstr>Antecedentes</vt:lpstr>
      <vt:lpstr>Antecedentes</vt:lpstr>
      <vt:lpstr>Planteamiento del problema</vt:lpstr>
      <vt:lpstr>Preguntas de Investigación</vt:lpstr>
      <vt:lpstr>Objetivo General</vt:lpstr>
      <vt:lpstr>Objetivos Específicos</vt:lpstr>
      <vt:lpstr>Estrategia metodológica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Investigación Aplicada</dc:title>
  <dc:creator>Vargas Ricardo (CO)</dc:creator>
  <cp:lastModifiedBy>Rene Felipe Cardozo Leon</cp:lastModifiedBy>
  <cp:revision>28</cp:revision>
  <dcterms:created xsi:type="dcterms:W3CDTF">2018-09-15T05:16:02Z</dcterms:created>
  <dcterms:modified xsi:type="dcterms:W3CDTF">2018-11-24T13:32:53Z</dcterms:modified>
</cp:coreProperties>
</file>