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72" r:id="rId11"/>
    <p:sldId id="265" r:id="rId12"/>
    <p:sldId id="267" r:id="rId13"/>
    <p:sldId id="266" r:id="rId14"/>
    <p:sldId id="268" r:id="rId15"/>
    <p:sldId id="269" r:id="rId16"/>
    <p:sldId id="270" r:id="rId17"/>
    <p:sldId id="271" r:id="rId1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65C086-2B38-4268-8E5F-BDCD61738F7D}" v="14" dt="2018-10-29T19:43:10.240"/>
    <p1510:client id="{8BFE3A87-F12F-5E34-06B6-A28DA694B2E0}" v="1" dt="2018-10-29T21:25:09.2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DOZO LEON RENE FELIPE" userId="S::rfcardozo@poligran.edu.co::e42ceb99-46ca-463d-a977-ebf08350a639" providerId="AD" clId="Web-{8BFE3A87-F12F-5E34-06B6-A28DA694B2E0}"/>
    <pc:docChg chg="modSld">
      <pc:chgData name="CARDOZO LEON RENE FELIPE" userId="S::rfcardozo@poligran.edu.co::e42ceb99-46ca-463d-a977-ebf08350a639" providerId="AD" clId="Web-{8BFE3A87-F12F-5E34-06B6-A28DA694B2E0}" dt="2018-10-30T00:37:28.443" v="5" actId="20577"/>
      <pc:docMkLst>
        <pc:docMk/>
      </pc:docMkLst>
      <pc:sldChg chg="modSp">
        <pc:chgData name="CARDOZO LEON RENE FELIPE" userId="S::rfcardozo@poligran.edu.co::e42ceb99-46ca-463d-a977-ebf08350a639" providerId="AD" clId="Web-{8BFE3A87-F12F-5E34-06B6-A28DA694B2E0}" dt="2018-10-30T00:37:28.443" v="4" actId="20577"/>
        <pc:sldMkLst>
          <pc:docMk/>
          <pc:sldMk cId="2406273178" sldId="256"/>
        </pc:sldMkLst>
        <pc:spChg chg="mod">
          <ac:chgData name="CARDOZO LEON RENE FELIPE" userId="S::rfcardozo@poligran.edu.co::e42ceb99-46ca-463d-a977-ebf08350a639" providerId="AD" clId="Web-{8BFE3A87-F12F-5E34-06B6-A28DA694B2E0}" dt="2018-10-30T00:37:28.443" v="4" actId="20577"/>
          <ac:spMkLst>
            <pc:docMk/>
            <pc:sldMk cId="2406273178" sldId="256"/>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29/10/2018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29/10/2018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29/10/2018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29/10/2018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29/10/2018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29/10/2018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29/10/2018</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29/10/2018</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29/10/2018</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29/10/2018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29/10/2018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29/10/2018</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0.png"/><Relationship Id="rId4" Type="http://schemas.openxmlformats.org/officeDocument/2006/relationships/image" Target="../media/image19.jpe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steamcharts.com/app/570#All"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liquipedia.net/dota2/Premier_Tournaments"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00183" y="1491818"/>
            <a:ext cx="11453090" cy="2387600"/>
          </a:xfrm>
        </p:spPr>
        <p:txBody>
          <a:bodyPr>
            <a:normAutofit fontScale="90000"/>
          </a:bodyPr>
          <a:lstStyle/>
          <a:p>
            <a:r>
              <a:rPr lang="es-ES" b="1" dirty="0">
                <a:cs typeface="Calibri Light"/>
              </a:rPr>
              <a:t>Prediccion de Resultados y desempeño de algoritmos usando Naive Bayes y </a:t>
            </a:r>
            <a:r>
              <a:rPr lang="es-ES" b="1" err="1">
                <a:cs typeface="Calibri Light"/>
              </a:rPr>
              <a:t>Support</a:t>
            </a:r>
            <a:r>
              <a:rPr lang="es-ES" b="1" dirty="0">
                <a:cs typeface="Calibri Light"/>
              </a:rPr>
              <a:t> Vector Machine para equipos </a:t>
            </a:r>
            <a:r>
              <a:rPr lang="es-ES" b="1">
                <a:cs typeface="Calibri Light"/>
              </a:rPr>
              <a:t>profesionales en Dota 2</a:t>
            </a:r>
            <a:endParaRPr lang="es-ES" b="1"/>
          </a:p>
        </p:txBody>
      </p:sp>
      <p:sp>
        <p:nvSpPr>
          <p:cNvPr id="3" name="Subtítulo 2"/>
          <p:cNvSpPr>
            <a:spLocks noGrp="1"/>
          </p:cNvSpPr>
          <p:nvPr>
            <p:ph type="subTitle" idx="1"/>
          </p:nvPr>
        </p:nvSpPr>
        <p:spPr>
          <a:xfrm>
            <a:off x="808182" y="3382674"/>
            <a:ext cx="10102273" cy="1817398"/>
          </a:xfrm>
        </p:spPr>
        <p:txBody>
          <a:bodyPr vert="horz" lIns="91440" tIns="45720" rIns="91440" bIns="45720" rtlCol="0" anchor="t">
            <a:noAutofit/>
          </a:bodyPr>
          <a:lstStyle/>
          <a:p>
            <a:endParaRPr lang="es-ES" sz="4500" dirty="0">
              <a:cs typeface="Calibri"/>
            </a:endParaRPr>
          </a:p>
          <a:p>
            <a:r>
              <a:rPr lang="es-ES" sz="3200">
                <a:cs typeface="Calibri"/>
              </a:rPr>
              <a:t>Autor: Felipe Cardozo</a:t>
            </a:r>
          </a:p>
          <a:p>
            <a:r>
              <a:rPr lang="es-ES" sz="3200">
                <a:cs typeface="Calibri"/>
              </a:rPr>
              <a:t>Maestria en Ingenieria de Sistemas</a:t>
            </a:r>
          </a:p>
          <a:p>
            <a:r>
              <a:rPr lang="es-ES" sz="3200">
                <a:cs typeface="Calibri"/>
              </a:rPr>
              <a:t>Linea de Investigacion: Investigacion en ciencia y tecnología</a:t>
            </a:r>
          </a:p>
          <a:p>
            <a:r>
              <a:rPr lang="es-ES" sz="3200">
                <a:cs typeface="Calibri"/>
              </a:rPr>
              <a:t>Politecnico Grancolombiano</a:t>
            </a:r>
          </a:p>
          <a:p>
            <a:r>
              <a:rPr lang="es-ES" sz="3200">
                <a:cs typeface="Calibri"/>
              </a:rPr>
              <a:t>2018</a:t>
            </a:r>
          </a:p>
        </p:txBody>
      </p:sp>
      <p:pic>
        <p:nvPicPr>
          <p:cNvPr id="4" name="Imagen 4">
            <a:extLst>
              <a:ext uri="{FF2B5EF4-FFF2-40B4-BE49-F238E27FC236}">
                <a16:creationId xmlns:a16="http://schemas.microsoft.com/office/drawing/2014/main" id="{AEF112B8-6038-4217-B064-1667D0546B68}"/>
              </a:ext>
            </a:extLst>
          </p:cNvPr>
          <p:cNvPicPr>
            <a:picLocks noChangeAspect="1"/>
          </p:cNvPicPr>
          <p:nvPr/>
        </p:nvPicPr>
        <p:blipFill>
          <a:blip r:embed="rId2"/>
          <a:stretch>
            <a:fillRect/>
          </a:stretch>
        </p:blipFill>
        <p:spPr>
          <a:xfrm>
            <a:off x="10704945" y="-343"/>
            <a:ext cx="1484746" cy="1016686"/>
          </a:xfrm>
          <a:prstGeom prst="rect">
            <a:avLst/>
          </a:prstGeom>
        </p:spPr>
      </p:pic>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49E9DA-2A37-4875-BBB1-3CE0A20A3553}"/>
              </a:ext>
            </a:extLst>
          </p:cNvPr>
          <p:cNvSpPr>
            <a:spLocks noGrp="1"/>
          </p:cNvSpPr>
          <p:nvPr>
            <p:ph type="title"/>
          </p:nvPr>
        </p:nvSpPr>
        <p:spPr/>
        <p:txBody>
          <a:bodyPr/>
          <a:lstStyle/>
          <a:p>
            <a:r>
              <a:rPr lang="es-ES">
                <a:cs typeface="Calibri Light"/>
              </a:rPr>
              <a:t>Pregunta</a:t>
            </a:r>
            <a:endParaRPr lang="es-ES"/>
          </a:p>
        </p:txBody>
      </p:sp>
      <p:sp>
        <p:nvSpPr>
          <p:cNvPr id="3" name="Marcador de contenido 2">
            <a:extLst>
              <a:ext uri="{FF2B5EF4-FFF2-40B4-BE49-F238E27FC236}">
                <a16:creationId xmlns:a16="http://schemas.microsoft.com/office/drawing/2014/main" id="{8DAC6A99-1660-40EA-90A7-8164230003E8}"/>
              </a:ext>
            </a:extLst>
          </p:cNvPr>
          <p:cNvSpPr>
            <a:spLocks noGrp="1"/>
          </p:cNvSpPr>
          <p:nvPr>
            <p:ph idx="1"/>
          </p:nvPr>
        </p:nvSpPr>
        <p:spPr/>
        <p:txBody>
          <a:bodyPr vert="horz" lIns="91440" tIns="45720" rIns="91440" bIns="45720" rtlCol="0" anchor="t">
            <a:normAutofit/>
          </a:bodyPr>
          <a:lstStyle/>
          <a:p>
            <a:r>
              <a:rPr lang="es-ES">
                <a:cs typeface="Calibri"/>
              </a:rPr>
              <a:t>¿Cómo podria predecir si un equipo profesional puede ganar una partida de un torneo de liga mayor teniendo en cuenta el rendimiento de cada jugador por separado?</a:t>
            </a:r>
            <a:endParaRPr lang="es-ES"/>
          </a:p>
        </p:txBody>
      </p:sp>
      <p:pic>
        <p:nvPicPr>
          <p:cNvPr id="4" name="Imagen 4" descr="Imagen que contiene persona, hombre, interior&#10;&#10;Descripción generada con confianza alta">
            <a:extLst>
              <a:ext uri="{FF2B5EF4-FFF2-40B4-BE49-F238E27FC236}">
                <a16:creationId xmlns:a16="http://schemas.microsoft.com/office/drawing/2014/main" id="{FA4C2867-6A41-42B1-B0AF-BEA5AD8EB665}"/>
              </a:ext>
            </a:extLst>
          </p:cNvPr>
          <p:cNvPicPr>
            <a:picLocks noChangeAspect="1"/>
          </p:cNvPicPr>
          <p:nvPr/>
        </p:nvPicPr>
        <p:blipFill>
          <a:blip r:embed="rId2"/>
          <a:stretch>
            <a:fillRect/>
          </a:stretch>
        </p:blipFill>
        <p:spPr>
          <a:xfrm>
            <a:off x="6661728" y="3320472"/>
            <a:ext cx="4502727" cy="3149600"/>
          </a:xfrm>
          <a:prstGeom prst="rect">
            <a:avLst/>
          </a:prstGeom>
        </p:spPr>
      </p:pic>
      <p:pic>
        <p:nvPicPr>
          <p:cNvPr id="6" name="Imagen 6" descr="Imagen que contiene fase, escena&#10;&#10;Descripción generada con confianza alta">
            <a:extLst>
              <a:ext uri="{FF2B5EF4-FFF2-40B4-BE49-F238E27FC236}">
                <a16:creationId xmlns:a16="http://schemas.microsoft.com/office/drawing/2014/main" id="{48E338F4-F8D3-4848-B73C-26F215A25F9C}"/>
              </a:ext>
            </a:extLst>
          </p:cNvPr>
          <p:cNvPicPr>
            <a:picLocks noChangeAspect="1"/>
          </p:cNvPicPr>
          <p:nvPr/>
        </p:nvPicPr>
        <p:blipFill>
          <a:blip r:embed="rId3"/>
          <a:stretch>
            <a:fillRect/>
          </a:stretch>
        </p:blipFill>
        <p:spPr>
          <a:xfrm>
            <a:off x="909205" y="3318164"/>
            <a:ext cx="5455227" cy="3131127"/>
          </a:xfrm>
          <a:prstGeom prst="rect">
            <a:avLst/>
          </a:prstGeom>
        </p:spPr>
      </p:pic>
    </p:spTree>
    <p:extLst>
      <p:ext uri="{BB962C8B-B14F-4D97-AF65-F5344CB8AC3E}">
        <p14:creationId xmlns:p14="http://schemas.microsoft.com/office/powerpoint/2010/main" val="2419032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3A143A-7DEB-4DE4-B150-8134EAE179D4}"/>
              </a:ext>
            </a:extLst>
          </p:cNvPr>
          <p:cNvSpPr>
            <a:spLocks noGrp="1"/>
          </p:cNvSpPr>
          <p:nvPr>
            <p:ph type="title"/>
          </p:nvPr>
        </p:nvSpPr>
        <p:spPr/>
        <p:txBody>
          <a:bodyPr/>
          <a:lstStyle/>
          <a:p>
            <a:r>
              <a:rPr lang="es-ES">
                <a:cs typeface="Calibri Light"/>
              </a:rPr>
              <a:t>¿Qué</a:t>
            </a:r>
            <a:r>
              <a:rPr lang="es-ES" dirty="0">
                <a:cs typeface="Calibri Light"/>
              </a:rPr>
              <a:t> pretendo hacer ?</a:t>
            </a:r>
            <a:endParaRPr lang="es-ES" dirty="0"/>
          </a:p>
        </p:txBody>
      </p:sp>
      <p:sp>
        <p:nvSpPr>
          <p:cNvPr id="3" name="Marcador de contenido 2">
            <a:extLst>
              <a:ext uri="{FF2B5EF4-FFF2-40B4-BE49-F238E27FC236}">
                <a16:creationId xmlns:a16="http://schemas.microsoft.com/office/drawing/2014/main" id="{14E5BC8E-49CA-4117-A42D-843D5D9B5505}"/>
              </a:ext>
            </a:extLst>
          </p:cNvPr>
          <p:cNvSpPr>
            <a:spLocks noGrp="1"/>
          </p:cNvSpPr>
          <p:nvPr>
            <p:ph idx="1"/>
          </p:nvPr>
        </p:nvSpPr>
        <p:spPr/>
        <p:txBody>
          <a:bodyPr vert="horz" lIns="91440" tIns="45720" rIns="91440" bIns="45720" rtlCol="0" anchor="t">
            <a:normAutofit/>
          </a:bodyPr>
          <a:lstStyle/>
          <a:p>
            <a:pPr marL="0" indent="0">
              <a:buNone/>
            </a:pPr>
            <a:r>
              <a:rPr lang="es-ES" sz="3600" dirty="0">
                <a:cs typeface="Calibri"/>
              </a:rPr>
              <a:t>Objetivo General</a:t>
            </a:r>
          </a:p>
          <a:p>
            <a:pPr algn="just"/>
            <a:r>
              <a:rPr lang="es-ES" sz="3600" dirty="0">
                <a:cs typeface="Calibri"/>
              </a:rPr>
              <a:t>Determinar una mayor precisión de predicción que un equipo de las grandes ligas puede ganar analizando no solamente las partidas anteriores de cada jugador en ligas mayores, sino además analizar sus partidas comunes fuera de cualquier liga.</a:t>
            </a:r>
          </a:p>
          <a:p>
            <a:endParaRPr lang="es-ES" dirty="0">
              <a:cs typeface="Calibri"/>
            </a:endParaRPr>
          </a:p>
        </p:txBody>
      </p:sp>
      <p:pic>
        <p:nvPicPr>
          <p:cNvPr id="6" name="Imagen 6" descr="Imagen que contiene imágenes prediseñadas&#10;&#10;Descripción generada con confianza alta">
            <a:extLst>
              <a:ext uri="{FF2B5EF4-FFF2-40B4-BE49-F238E27FC236}">
                <a16:creationId xmlns:a16="http://schemas.microsoft.com/office/drawing/2014/main" id="{9B0DF35E-2AC9-4980-8153-51EFCC3D6BA3}"/>
              </a:ext>
            </a:extLst>
          </p:cNvPr>
          <p:cNvPicPr>
            <a:picLocks noChangeAspect="1"/>
          </p:cNvPicPr>
          <p:nvPr/>
        </p:nvPicPr>
        <p:blipFill>
          <a:blip r:embed="rId2"/>
          <a:stretch>
            <a:fillRect/>
          </a:stretch>
        </p:blipFill>
        <p:spPr>
          <a:xfrm>
            <a:off x="2847976" y="5370514"/>
            <a:ext cx="1981777" cy="1266247"/>
          </a:xfrm>
          <a:prstGeom prst="rect">
            <a:avLst/>
          </a:prstGeom>
        </p:spPr>
      </p:pic>
      <p:pic>
        <p:nvPicPr>
          <p:cNvPr id="5" name="Imagen 6" descr="Imagen que contiene imágenes prediseñadas&#10;&#10;Descripción generada con confianza muy alta">
            <a:extLst>
              <a:ext uri="{FF2B5EF4-FFF2-40B4-BE49-F238E27FC236}">
                <a16:creationId xmlns:a16="http://schemas.microsoft.com/office/drawing/2014/main" id="{2D9F0891-FFA7-47E9-AFE8-2E2B63502D9A}"/>
              </a:ext>
            </a:extLst>
          </p:cNvPr>
          <p:cNvPicPr>
            <a:picLocks noChangeAspect="1"/>
          </p:cNvPicPr>
          <p:nvPr/>
        </p:nvPicPr>
        <p:blipFill>
          <a:blip r:embed="rId3"/>
          <a:stretch>
            <a:fillRect/>
          </a:stretch>
        </p:blipFill>
        <p:spPr>
          <a:xfrm>
            <a:off x="9409978" y="5424776"/>
            <a:ext cx="922771" cy="1319358"/>
          </a:xfrm>
          <a:prstGeom prst="rect">
            <a:avLst/>
          </a:prstGeom>
        </p:spPr>
      </p:pic>
      <p:pic>
        <p:nvPicPr>
          <p:cNvPr id="9" name="Imagen 9" descr="Imagen que contiene exterior&#10;&#10;Descripción generada con confianza alta">
            <a:extLst>
              <a:ext uri="{FF2B5EF4-FFF2-40B4-BE49-F238E27FC236}">
                <a16:creationId xmlns:a16="http://schemas.microsoft.com/office/drawing/2014/main" id="{39BEFE7D-4A63-4AD7-878B-2109B38D826C}"/>
              </a:ext>
            </a:extLst>
          </p:cNvPr>
          <p:cNvPicPr>
            <a:picLocks noChangeAspect="1"/>
          </p:cNvPicPr>
          <p:nvPr/>
        </p:nvPicPr>
        <p:blipFill>
          <a:blip r:embed="rId4"/>
          <a:stretch>
            <a:fillRect/>
          </a:stretch>
        </p:blipFill>
        <p:spPr>
          <a:xfrm>
            <a:off x="5024582" y="5301176"/>
            <a:ext cx="2119746" cy="1508830"/>
          </a:xfrm>
          <a:prstGeom prst="rect">
            <a:avLst/>
          </a:prstGeom>
        </p:spPr>
      </p:pic>
      <p:pic>
        <p:nvPicPr>
          <p:cNvPr id="13" name="Imagen 13" descr="Imagen que contiene imágenes prediseñadas&#10;&#10;Descripción generada con confianza muy alta">
            <a:extLst>
              <a:ext uri="{FF2B5EF4-FFF2-40B4-BE49-F238E27FC236}">
                <a16:creationId xmlns:a16="http://schemas.microsoft.com/office/drawing/2014/main" id="{903FFDE8-CEB6-4CBA-A484-B2C0DA9B97C2}"/>
              </a:ext>
            </a:extLst>
          </p:cNvPr>
          <p:cNvPicPr>
            <a:picLocks noChangeAspect="1"/>
          </p:cNvPicPr>
          <p:nvPr/>
        </p:nvPicPr>
        <p:blipFill>
          <a:blip r:embed="rId5"/>
          <a:stretch>
            <a:fillRect/>
          </a:stretch>
        </p:blipFill>
        <p:spPr>
          <a:xfrm>
            <a:off x="1203469" y="5497224"/>
            <a:ext cx="1252971" cy="1116735"/>
          </a:xfrm>
          <a:prstGeom prst="rect">
            <a:avLst/>
          </a:prstGeom>
        </p:spPr>
      </p:pic>
      <p:pic>
        <p:nvPicPr>
          <p:cNvPr id="15" name="Imagen 15">
            <a:extLst>
              <a:ext uri="{FF2B5EF4-FFF2-40B4-BE49-F238E27FC236}">
                <a16:creationId xmlns:a16="http://schemas.microsoft.com/office/drawing/2014/main" id="{4AA78E44-9C10-4AA7-85BC-F75173F37340}"/>
              </a:ext>
            </a:extLst>
          </p:cNvPr>
          <p:cNvPicPr>
            <a:picLocks noChangeAspect="1"/>
          </p:cNvPicPr>
          <p:nvPr/>
        </p:nvPicPr>
        <p:blipFill>
          <a:blip r:embed="rId6"/>
          <a:stretch>
            <a:fillRect/>
          </a:stretch>
        </p:blipFill>
        <p:spPr>
          <a:xfrm>
            <a:off x="7357197" y="5421168"/>
            <a:ext cx="1356880" cy="1211120"/>
          </a:xfrm>
          <a:prstGeom prst="rect">
            <a:avLst/>
          </a:prstGeom>
        </p:spPr>
      </p:pic>
      <p:pic>
        <p:nvPicPr>
          <p:cNvPr id="18" name="Imagen 4">
            <a:extLst>
              <a:ext uri="{FF2B5EF4-FFF2-40B4-BE49-F238E27FC236}">
                <a16:creationId xmlns:a16="http://schemas.microsoft.com/office/drawing/2014/main" id="{B27424B7-FBA5-43BE-A771-636AEA0DFD64}"/>
              </a:ext>
            </a:extLst>
          </p:cNvPr>
          <p:cNvPicPr>
            <a:picLocks noChangeAspect="1"/>
          </p:cNvPicPr>
          <p:nvPr/>
        </p:nvPicPr>
        <p:blipFill>
          <a:blip r:embed="rId7"/>
          <a:stretch>
            <a:fillRect/>
          </a:stretch>
        </p:blipFill>
        <p:spPr>
          <a:xfrm>
            <a:off x="10704945" y="-343"/>
            <a:ext cx="1484746" cy="1016686"/>
          </a:xfrm>
          <a:prstGeom prst="rect">
            <a:avLst/>
          </a:prstGeom>
        </p:spPr>
      </p:pic>
    </p:spTree>
    <p:extLst>
      <p:ext uri="{BB962C8B-B14F-4D97-AF65-F5344CB8AC3E}">
        <p14:creationId xmlns:p14="http://schemas.microsoft.com/office/powerpoint/2010/main" val="2868445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3A143A-7DEB-4DE4-B150-8134EAE179D4}"/>
              </a:ext>
            </a:extLst>
          </p:cNvPr>
          <p:cNvSpPr>
            <a:spLocks noGrp="1"/>
          </p:cNvSpPr>
          <p:nvPr>
            <p:ph type="title"/>
          </p:nvPr>
        </p:nvSpPr>
        <p:spPr/>
        <p:txBody>
          <a:bodyPr/>
          <a:lstStyle/>
          <a:p>
            <a:r>
              <a:rPr lang="es-ES">
                <a:cs typeface="Calibri Light"/>
              </a:rPr>
              <a:t>Objetivos Especificos</a:t>
            </a:r>
            <a:endParaRPr lang="es-ES" dirty="0"/>
          </a:p>
        </p:txBody>
      </p:sp>
      <p:sp>
        <p:nvSpPr>
          <p:cNvPr id="3" name="Marcador de contenido 2">
            <a:extLst>
              <a:ext uri="{FF2B5EF4-FFF2-40B4-BE49-F238E27FC236}">
                <a16:creationId xmlns:a16="http://schemas.microsoft.com/office/drawing/2014/main" id="{14E5BC8E-49CA-4117-A42D-843D5D9B5505}"/>
              </a:ext>
            </a:extLst>
          </p:cNvPr>
          <p:cNvSpPr>
            <a:spLocks noGrp="1"/>
          </p:cNvSpPr>
          <p:nvPr>
            <p:ph idx="1"/>
          </p:nvPr>
        </p:nvSpPr>
        <p:spPr/>
        <p:txBody>
          <a:bodyPr vert="horz" lIns="91440" tIns="45720" rIns="91440" bIns="45720" rtlCol="0" anchor="t">
            <a:normAutofit/>
          </a:bodyPr>
          <a:lstStyle/>
          <a:p>
            <a:r>
              <a:rPr lang="es-ES" dirty="0">
                <a:cs typeface="Calibri"/>
              </a:rPr>
              <a:t>Evaluar el algoritmo de </a:t>
            </a:r>
            <a:r>
              <a:rPr lang="es-ES" dirty="0" err="1">
                <a:cs typeface="Calibri"/>
              </a:rPr>
              <a:t>Naive</a:t>
            </a:r>
            <a:r>
              <a:rPr lang="es-ES" dirty="0">
                <a:cs typeface="Calibri"/>
              </a:rPr>
              <a:t> Bayes (NB) contra Maquinas de soporte vectorial (SVM) para determinar en qué casos existe un mayor acierto en la predicción de equipo profesional pueda ganar.</a:t>
            </a:r>
          </a:p>
          <a:p>
            <a:r>
              <a:rPr lang="es-ES" dirty="0">
                <a:cs typeface="Calibri"/>
              </a:rPr>
              <a:t>Determinar cuál es la relación entre la experiencia ganada en partidas fuera de la liga y en el rendimiento que un jugador pueda tener en medio de una liga profesional</a:t>
            </a:r>
          </a:p>
          <a:p>
            <a:r>
              <a:rPr lang="es-ES" dirty="0">
                <a:cs typeface="Calibri"/>
              </a:rPr>
              <a:t>Definir y proponer un numero de partidas mínimas para que un jugador profesional deba participar antes de ingresar a una liga profesional.</a:t>
            </a:r>
          </a:p>
        </p:txBody>
      </p:sp>
      <p:pic>
        <p:nvPicPr>
          <p:cNvPr id="5" name="Imagen 4">
            <a:extLst>
              <a:ext uri="{FF2B5EF4-FFF2-40B4-BE49-F238E27FC236}">
                <a16:creationId xmlns:a16="http://schemas.microsoft.com/office/drawing/2014/main" id="{5EBAAF1C-58A3-4635-B4C5-5E119AFE1F5E}"/>
              </a:ext>
            </a:extLst>
          </p:cNvPr>
          <p:cNvPicPr>
            <a:picLocks noChangeAspect="1"/>
          </p:cNvPicPr>
          <p:nvPr/>
        </p:nvPicPr>
        <p:blipFill>
          <a:blip r:embed="rId2"/>
          <a:stretch>
            <a:fillRect/>
          </a:stretch>
        </p:blipFill>
        <p:spPr>
          <a:xfrm>
            <a:off x="10704945" y="-343"/>
            <a:ext cx="1484746" cy="1016686"/>
          </a:xfrm>
          <a:prstGeom prst="rect">
            <a:avLst/>
          </a:prstGeom>
        </p:spPr>
      </p:pic>
    </p:spTree>
    <p:extLst>
      <p:ext uri="{BB962C8B-B14F-4D97-AF65-F5344CB8AC3E}">
        <p14:creationId xmlns:p14="http://schemas.microsoft.com/office/powerpoint/2010/main" val="3691392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083E5B-1AF5-46F5-9A6A-A129EAB19D46}"/>
              </a:ext>
            </a:extLst>
          </p:cNvPr>
          <p:cNvSpPr>
            <a:spLocks noGrp="1"/>
          </p:cNvSpPr>
          <p:nvPr>
            <p:ph type="title"/>
          </p:nvPr>
        </p:nvSpPr>
        <p:spPr/>
        <p:txBody>
          <a:bodyPr/>
          <a:lstStyle/>
          <a:p>
            <a:r>
              <a:rPr lang="es-ES" dirty="0">
                <a:cs typeface="Calibri Light"/>
              </a:rPr>
              <a:t>Metodología</a:t>
            </a:r>
            <a:endParaRPr lang="es-ES" dirty="0" err="1"/>
          </a:p>
        </p:txBody>
      </p:sp>
      <p:sp>
        <p:nvSpPr>
          <p:cNvPr id="3" name="Marcador de contenido 2">
            <a:extLst>
              <a:ext uri="{FF2B5EF4-FFF2-40B4-BE49-F238E27FC236}">
                <a16:creationId xmlns:a16="http://schemas.microsoft.com/office/drawing/2014/main" id="{FEF3283F-24DF-4560-A8CA-2C4B1678105F}"/>
              </a:ext>
            </a:extLst>
          </p:cNvPr>
          <p:cNvSpPr>
            <a:spLocks noGrp="1"/>
          </p:cNvSpPr>
          <p:nvPr>
            <p:ph idx="1"/>
          </p:nvPr>
        </p:nvSpPr>
        <p:spPr/>
        <p:txBody>
          <a:bodyPr vert="horz" lIns="91440" tIns="45720" rIns="91440" bIns="45720" rtlCol="0" anchor="t">
            <a:normAutofit/>
          </a:bodyPr>
          <a:lstStyle/>
          <a:p>
            <a:r>
              <a:rPr lang="es-ES" dirty="0" err="1">
                <a:cs typeface="Calibri"/>
              </a:rPr>
              <a:t>Adiquisicion</a:t>
            </a:r>
            <a:r>
              <a:rPr lang="es-ES" dirty="0">
                <a:cs typeface="Calibri"/>
              </a:rPr>
              <a:t> de datos: Open Dota, es un API que posee mucha información, está basado en REST, por lo que puede ser consumida fácilmente, posee bastantes </a:t>
            </a:r>
            <a:r>
              <a:rPr lang="es-ES" dirty="0" err="1">
                <a:cs typeface="Calibri"/>
              </a:rPr>
              <a:t>URI's</a:t>
            </a:r>
            <a:r>
              <a:rPr lang="es-ES" dirty="0">
                <a:cs typeface="Calibri"/>
              </a:rPr>
              <a:t>, como por ejemplo Obtener la información detallada de una partida de liga o común, experiencia ganada de partida dada, que equipo gano, de que liga era, que </a:t>
            </a:r>
            <a:r>
              <a:rPr lang="es-ES" dirty="0" err="1">
                <a:cs typeface="Calibri"/>
              </a:rPr>
              <a:t>skills</a:t>
            </a:r>
            <a:r>
              <a:rPr lang="es-ES" dirty="0">
                <a:cs typeface="Calibri"/>
              </a:rPr>
              <a:t> e </a:t>
            </a:r>
            <a:r>
              <a:rPr lang="es-ES" dirty="0" err="1">
                <a:cs typeface="Calibri"/>
              </a:rPr>
              <a:t>items</a:t>
            </a:r>
            <a:r>
              <a:rPr lang="es-ES" dirty="0">
                <a:cs typeface="Calibri"/>
              </a:rPr>
              <a:t> usados y en qué momento. Al tener una limitante un llamado límite de 50.000 por mes, o 60 llamados al API por minuto se deberá tener en cuenta esto para la construcción del componente que servirá para la obtención de estos datos y compilarlos en una base de datos.</a:t>
            </a:r>
            <a:endParaRPr lang="es-ES" dirty="0"/>
          </a:p>
        </p:txBody>
      </p:sp>
      <p:pic>
        <p:nvPicPr>
          <p:cNvPr id="4" name="Imagen 4">
            <a:extLst>
              <a:ext uri="{FF2B5EF4-FFF2-40B4-BE49-F238E27FC236}">
                <a16:creationId xmlns:a16="http://schemas.microsoft.com/office/drawing/2014/main" id="{F90DE908-BEBB-4C6E-B2B3-F0166609C98E}"/>
              </a:ext>
            </a:extLst>
          </p:cNvPr>
          <p:cNvPicPr>
            <a:picLocks noChangeAspect="1"/>
          </p:cNvPicPr>
          <p:nvPr/>
        </p:nvPicPr>
        <p:blipFill>
          <a:blip r:embed="rId2"/>
          <a:stretch>
            <a:fillRect/>
          </a:stretch>
        </p:blipFill>
        <p:spPr>
          <a:xfrm>
            <a:off x="636443" y="5581362"/>
            <a:ext cx="2525568" cy="1052368"/>
          </a:xfrm>
          <a:prstGeom prst="rect">
            <a:avLst/>
          </a:prstGeom>
        </p:spPr>
      </p:pic>
      <p:pic>
        <p:nvPicPr>
          <p:cNvPr id="6" name="Imagen 6">
            <a:extLst>
              <a:ext uri="{FF2B5EF4-FFF2-40B4-BE49-F238E27FC236}">
                <a16:creationId xmlns:a16="http://schemas.microsoft.com/office/drawing/2014/main" id="{CEEE2AC9-A325-4B8F-9A1C-7D734EF36B1D}"/>
              </a:ext>
            </a:extLst>
          </p:cNvPr>
          <p:cNvPicPr>
            <a:picLocks noChangeAspect="1"/>
          </p:cNvPicPr>
          <p:nvPr/>
        </p:nvPicPr>
        <p:blipFill>
          <a:blip r:embed="rId3"/>
          <a:stretch>
            <a:fillRect/>
          </a:stretch>
        </p:blipFill>
        <p:spPr>
          <a:xfrm>
            <a:off x="4227945" y="5661776"/>
            <a:ext cx="2743200" cy="891540"/>
          </a:xfrm>
          <a:prstGeom prst="rect">
            <a:avLst/>
          </a:prstGeom>
        </p:spPr>
      </p:pic>
      <p:pic>
        <p:nvPicPr>
          <p:cNvPr id="8" name="Imagen 8">
            <a:extLst>
              <a:ext uri="{FF2B5EF4-FFF2-40B4-BE49-F238E27FC236}">
                <a16:creationId xmlns:a16="http://schemas.microsoft.com/office/drawing/2014/main" id="{6439C491-A45A-46E8-8A97-F6DBEB559EAB}"/>
              </a:ext>
            </a:extLst>
          </p:cNvPr>
          <p:cNvPicPr>
            <a:picLocks noChangeAspect="1"/>
          </p:cNvPicPr>
          <p:nvPr/>
        </p:nvPicPr>
        <p:blipFill>
          <a:blip r:embed="rId4"/>
          <a:stretch>
            <a:fillRect/>
          </a:stretch>
        </p:blipFill>
        <p:spPr>
          <a:xfrm>
            <a:off x="7299037" y="5526347"/>
            <a:ext cx="2131291" cy="1173942"/>
          </a:xfrm>
          <a:prstGeom prst="rect">
            <a:avLst/>
          </a:prstGeom>
        </p:spPr>
      </p:pic>
      <p:pic>
        <p:nvPicPr>
          <p:cNvPr id="10" name="Imagen 10" descr="Imagen que contiene servicio de mesa&#10;&#10;Descripción generada con confianza alta">
            <a:extLst>
              <a:ext uri="{FF2B5EF4-FFF2-40B4-BE49-F238E27FC236}">
                <a16:creationId xmlns:a16="http://schemas.microsoft.com/office/drawing/2014/main" id="{08A2CA70-8F07-4EFE-AB2A-7B70E84BAD2E}"/>
              </a:ext>
            </a:extLst>
          </p:cNvPr>
          <p:cNvPicPr>
            <a:picLocks noChangeAspect="1"/>
          </p:cNvPicPr>
          <p:nvPr/>
        </p:nvPicPr>
        <p:blipFill>
          <a:blip r:embed="rId5"/>
          <a:stretch>
            <a:fillRect/>
          </a:stretch>
        </p:blipFill>
        <p:spPr>
          <a:xfrm>
            <a:off x="10023764" y="5425901"/>
            <a:ext cx="1080655" cy="1363288"/>
          </a:xfrm>
          <a:prstGeom prst="rect">
            <a:avLst/>
          </a:prstGeom>
        </p:spPr>
      </p:pic>
      <p:sp>
        <p:nvSpPr>
          <p:cNvPr id="12" name="Flecha: a la derecha 11">
            <a:extLst>
              <a:ext uri="{FF2B5EF4-FFF2-40B4-BE49-F238E27FC236}">
                <a16:creationId xmlns:a16="http://schemas.microsoft.com/office/drawing/2014/main" id="{67D6599B-C90D-4960-ACF3-28613CAAC067}"/>
              </a:ext>
            </a:extLst>
          </p:cNvPr>
          <p:cNvSpPr/>
          <p:nvPr/>
        </p:nvSpPr>
        <p:spPr>
          <a:xfrm>
            <a:off x="3551705" y="5865229"/>
            <a:ext cx="412682" cy="41536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ES"/>
          </a:p>
        </p:txBody>
      </p:sp>
      <p:sp>
        <p:nvSpPr>
          <p:cNvPr id="13" name="Flecha: a la derecha 12">
            <a:extLst>
              <a:ext uri="{FF2B5EF4-FFF2-40B4-BE49-F238E27FC236}">
                <a16:creationId xmlns:a16="http://schemas.microsoft.com/office/drawing/2014/main" id="{C29FA5BB-4666-4A4C-B528-FAA9A79A814E}"/>
              </a:ext>
            </a:extLst>
          </p:cNvPr>
          <p:cNvSpPr/>
          <p:nvPr/>
        </p:nvSpPr>
        <p:spPr>
          <a:xfrm>
            <a:off x="7257795" y="5899865"/>
            <a:ext cx="412682" cy="41536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ES"/>
          </a:p>
        </p:txBody>
      </p:sp>
      <p:sp>
        <p:nvSpPr>
          <p:cNvPr id="14" name="Flecha: a la derecha 13">
            <a:extLst>
              <a:ext uri="{FF2B5EF4-FFF2-40B4-BE49-F238E27FC236}">
                <a16:creationId xmlns:a16="http://schemas.microsoft.com/office/drawing/2014/main" id="{CBB7ED24-2020-4AC5-8ABB-D0EC942BDA38}"/>
              </a:ext>
            </a:extLst>
          </p:cNvPr>
          <p:cNvSpPr/>
          <p:nvPr/>
        </p:nvSpPr>
        <p:spPr>
          <a:xfrm>
            <a:off x="9232068" y="5865228"/>
            <a:ext cx="412682" cy="41536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ES"/>
          </a:p>
        </p:txBody>
      </p:sp>
      <p:pic>
        <p:nvPicPr>
          <p:cNvPr id="16" name="Imagen 4">
            <a:extLst>
              <a:ext uri="{FF2B5EF4-FFF2-40B4-BE49-F238E27FC236}">
                <a16:creationId xmlns:a16="http://schemas.microsoft.com/office/drawing/2014/main" id="{CEBE1493-28F8-4D5C-9B8A-289BD4EBCC54}"/>
              </a:ext>
            </a:extLst>
          </p:cNvPr>
          <p:cNvPicPr>
            <a:picLocks noChangeAspect="1"/>
          </p:cNvPicPr>
          <p:nvPr/>
        </p:nvPicPr>
        <p:blipFill>
          <a:blip r:embed="rId6"/>
          <a:stretch>
            <a:fillRect/>
          </a:stretch>
        </p:blipFill>
        <p:spPr>
          <a:xfrm>
            <a:off x="10704945" y="-343"/>
            <a:ext cx="1484746" cy="1016686"/>
          </a:xfrm>
          <a:prstGeom prst="rect">
            <a:avLst/>
          </a:prstGeom>
        </p:spPr>
      </p:pic>
    </p:spTree>
    <p:extLst>
      <p:ext uri="{BB962C8B-B14F-4D97-AF65-F5344CB8AC3E}">
        <p14:creationId xmlns:p14="http://schemas.microsoft.com/office/powerpoint/2010/main" val="62990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6A4D6F-5D19-4ACB-B6D7-AF4D1AE3DD0A}"/>
              </a:ext>
            </a:extLst>
          </p:cNvPr>
          <p:cNvSpPr>
            <a:spLocks noGrp="1"/>
          </p:cNvSpPr>
          <p:nvPr>
            <p:ph type="title"/>
          </p:nvPr>
        </p:nvSpPr>
        <p:spPr/>
        <p:txBody>
          <a:bodyPr/>
          <a:lstStyle/>
          <a:p>
            <a:r>
              <a:rPr lang="es-ES" dirty="0">
                <a:cs typeface="Calibri Light"/>
              </a:rPr>
              <a:t>Data </a:t>
            </a:r>
            <a:r>
              <a:rPr lang="es-ES" dirty="0" err="1">
                <a:cs typeface="Calibri Light"/>
              </a:rPr>
              <a:t>Parsing</a:t>
            </a:r>
            <a:endParaRPr lang="es-ES" dirty="0" err="1"/>
          </a:p>
        </p:txBody>
      </p:sp>
      <p:sp>
        <p:nvSpPr>
          <p:cNvPr id="3" name="Marcador de contenido 2">
            <a:extLst>
              <a:ext uri="{FF2B5EF4-FFF2-40B4-BE49-F238E27FC236}">
                <a16:creationId xmlns:a16="http://schemas.microsoft.com/office/drawing/2014/main" id="{79B3EF4F-10FA-4425-98F0-4A74B3D19073}"/>
              </a:ext>
            </a:extLst>
          </p:cNvPr>
          <p:cNvSpPr>
            <a:spLocks noGrp="1"/>
          </p:cNvSpPr>
          <p:nvPr>
            <p:ph idx="1"/>
          </p:nvPr>
        </p:nvSpPr>
        <p:spPr>
          <a:xfrm>
            <a:off x="838200" y="1825625"/>
            <a:ext cx="4973781" cy="4351338"/>
          </a:xfrm>
        </p:spPr>
        <p:txBody>
          <a:bodyPr vert="horz" lIns="91440" tIns="45720" rIns="91440" bIns="45720" rtlCol="0" anchor="t">
            <a:normAutofit/>
          </a:bodyPr>
          <a:lstStyle/>
          <a:p>
            <a:pPr algn="just"/>
            <a:r>
              <a:rPr lang="es-ES" dirty="0">
                <a:cs typeface="Calibri"/>
              </a:rPr>
              <a:t>Existen algunos campos que no se encuentran aptos para algunos algoritmos, por lo cual deberán ser categorizados nominalmente para su previo procesamiento</a:t>
            </a:r>
          </a:p>
        </p:txBody>
      </p:sp>
      <p:pic>
        <p:nvPicPr>
          <p:cNvPr id="4" name="Imagen 4" descr="Imagen que contiene mesa&#10;&#10;Descripción generada con confianza alta">
            <a:extLst>
              <a:ext uri="{FF2B5EF4-FFF2-40B4-BE49-F238E27FC236}">
                <a16:creationId xmlns:a16="http://schemas.microsoft.com/office/drawing/2014/main" id="{ACB1175B-9D0C-4989-97F5-736320F0CAA2}"/>
              </a:ext>
            </a:extLst>
          </p:cNvPr>
          <p:cNvPicPr>
            <a:picLocks noChangeAspect="1"/>
          </p:cNvPicPr>
          <p:nvPr/>
        </p:nvPicPr>
        <p:blipFill>
          <a:blip r:embed="rId2"/>
          <a:stretch>
            <a:fillRect/>
          </a:stretch>
        </p:blipFill>
        <p:spPr>
          <a:xfrm>
            <a:off x="7398505" y="1152236"/>
            <a:ext cx="3502535" cy="5592618"/>
          </a:xfrm>
          <a:prstGeom prst="rect">
            <a:avLst/>
          </a:prstGeom>
        </p:spPr>
      </p:pic>
      <p:pic>
        <p:nvPicPr>
          <p:cNvPr id="7" name="Imagen 4">
            <a:extLst>
              <a:ext uri="{FF2B5EF4-FFF2-40B4-BE49-F238E27FC236}">
                <a16:creationId xmlns:a16="http://schemas.microsoft.com/office/drawing/2014/main" id="{6E092098-4FBF-4177-AA67-10AD29C2576F}"/>
              </a:ext>
            </a:extLst>
          </p:cNvPr>
          <p:cNvPicPr>
            <a:picLocks noChangeAspect="1"/>
          </p:cNvPicPr>
          <p:nvPr/>
        </p:nvPicPr>
        <p:blipFill>
          <a:blip r:embed="rId3"/>
          <a:stretch>
            <a:fillRect/>
          </a:stretch>
        </p:blipFill>
        <p:spPr>
          <a:xfrm>
            <a:off x="10704945" y="-343"/>
            <a:ext cx="1484746" cy="1016686"/>
          </a:xfrm>
          <a:prstGeom prst="rect">
            <a:avLst/>
          </a:prstGeom>
        </p:spPr>
      </p:pic>
    </p:spTree>
    <p:extLst>
      <p:ext uri="{BB962C8B-B14F-4D97-AF65-F5344CB8AC3E}">
        <p14:creationId xmlns:p14="http://schemas.microsoft.com/office/powerpoint/2010/main" val="3663444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075BCF-4E6B-4999-9BA2-1D5ADEC8C0F3}"/>
              </a:ext>
            </a:extLst>
          </p:cNvPr>
          <p:cNvSpPr>
            <a:spLocks noGrp="1"/>
          </p:cNvSpPr>
          <p:nvPr>
            <p:ph type="title"/>
          </p:nvPr>
        </p:nvSpPr>
        <p:spPr/>
        <p:txBody>
          <a:bodyPr/>
          <a:lstStyle/>
          <a:p>
            <a:r>
              <a:rPr lang="es-ES" dirty="0">
                <a:cs typeface="Calibri Light"/>
              </a:rPr>
              <a:t>Algoritmos</a:t>
            </a:r>
          </a:p>
        </p:txBody>
      </p:sp>
      <p:sp>
        <p:nvSpPr>
          <p:cNvPr id="3" name="Marcador de contenido 2">
            <a:extLst>
              <a:ext uri="{FF2B5EF4-FFF2-40B4-BE49-F238E27FC236}">
                <a16:creationId xmlns:a16="http://schemas.microsoft.com/office/drawing/2014/main" id="{681FA45D-CAC3-4D3D-B99C-36F4DB34363B}"/>
              </a:ext>
            </a:extLst>
          </p:cNvPr>
          <p:cNvSpPr>
            <a:spLocks noGrp="1"/>
          </p:cNvSpPr>
          <p:nvPr>
            <p:ph idx="1"/>
          </p:nvPr>
        </p:nvSpPr>
        <p:spPr>
          <a:xfrm>
            <a:off x="838200" y="1825625"/>
            <a:ext cx="7906328" cy="4755428"/>
          </a:xfrm>
        </p:spPr>
        <p:txBody>
          <a:bodyPr vert="horz" lIns="91440" tIns="45720" rIns="91440" bIns="45720" rtlCol="0" anchor="t">
            <a:normAutofit/>
          </a:bodyPr>
          <a:lstStyle/>
          <a:p>
            <a:pPr algn="just"/>
            <a:r>
              <a:rPr lang="es-ES" dirty="0" err="1">
                <a:cs typeface="Calibri"/>
              </a:rPr>
              <a:t>Naive</a:t>
            </a:r>
            <a:r>
              <a:rPr lang="es-ES" dirty="0">
                <a:cs typeface="Calibri"/>
              </a:rPr>
              <a:t> Bayes es puramente para predecir, sin embargo, se desea aplicar el algoritmo </a:t>
            </a:r>
            <a:r>
              <a:rPr lang="es-ES" dirty="0" err="1">
                <a:cs typeface="Calibri"/>
              </a:rPr>
              <a:t>AdaBoost</a:t>
            </a:r>
            <a:r>
              <a:rPr lang="es-ES" dirty="0">
                <a:cs typeface="Calibri"/>
              </a:rPr>
              <a:t> ya que se ha comprobado que este tiene un mejor número de confianza y aceptabilidad [1]</a:t>
            </a:r>
            <a:endParaRPr lang="es-ES"/>
          </a:p>
          <a:p>
            <a:pPr algn="just"/>
            <a:endParaRPr lang="es-ES" dirty="0">
              <a:cs typeface="Calibri"/>
            </a:endParaRPr>
          </a:p>
          <a:p>
            <a:pPr algn="just"/>
            <a:r>
              <a:rPr lang="es-ES" dirty="0" err="1">
                <a:cs typeface="Calibri"/>
              </a:rPr>
              <a:t>Support</a:t>
            </a:r>
            <a:r>
              <a:rPr lang="es-ES" dirty="0">
                <a:cs typeface="Calibri"/>
              </a:rPr>
              <a:t> Vector Machine (SVM) y además aplicarlo con la función de  </a:t>
            </a:r>
            <a:r>
              <a:rPr lang="es-ES" dirty="0" err="1">
                <a:cs typeface="Calibri"/>
              </a:rPr>
              <a:t>Kernel</a:t>
            </a:r>
            <a:r>
              <a:rPr lang="es-ES" dirty="0">
                <a:cs typeface="Calibri"/>
              </a:rPr>
              <a:t> </a:t>
            </a:r>
            <a:r>
              <a:rPr lang="es-ES" dirty="0" err="1">
                <a:cs typeface="Calibri"/>
              </a:rPr>
              <a:t>PolyKernel</a:t>
            </a:r>
            <a:r>
              <a:rPr lang="es-ES" dirty="0">
                <a:cs typeface="Calibri"/>
              </a:rPr>
              <a:t> que permite representar la similitud de los vectores (muestras de entrenamiento) en un espacio de características sobre polinomios de las variables originales, lo que permite el aprendizaje de modelos no lineales.[5]</a:t>
            </a:r>
          </a:p>
          <a:p>
            <a:endParaRPr lang="es-ES" dirty="0">
              <a:cs typeface="Calibri"/>
            </a:endParaRPr>
          </a:p>
          <a:p>
            <a:endParaRPr lang="es-ES" dirty="0">
              <a:cs typeface="Calibri"/>
            </a:endParaRPr>
          </a:p>
        </p:txBody>
      </p:sp>
      <p:pic>
        <p:nvPicPr>
          <p:cNvPr id="5" name="Imagen 5" descr="Imagen que contiene dispositivo&#10;&#10;Descripción generada con confianza alta">
            <a:extLst>
              <a:ext uri="{FF2B5EF4-FFF2-40B4-BE49-F238E27FC236}">
                <a16:creationId xmlns:a16="http://schemas.microsoft.com/office/drawing/2014/main" id="{920253BF-1FA6-481D-A519-3BCA24F4F32A}"/>
              </a:ext>
            </a:extLst>
          </p:cNvPr>
          <p:cNvPicPr>
            <a:picLocks noChangeAspect="1"/>
          </p:cNvPicPr>
          <p:nvPr/>
        </p:nvPicPr>
        <p:blipFill>
          <a:blip r:embed="rId2"/>
          <a:stretch>
            <a:fillRect/>
          </a:stretch>
        </p:blipFill>
        <p:spPr>
          <a:xfrm>
            <a:off x="8892309" y="4204544"/>
            <a:ext cx="3170381" cy="1831727"/>
          </a:xfrm>
          <a:prstGeom prst="rect">
            <a:avLst/>
          </a:prstGeom>
        </p:spPr>
      </p:pic>
      <p:pic>
        <p:nvPicPr>
          <p:cNvPr id="7" name="Imagen 7">
            <a:extLst>
              <a:ext uri="{FF2B5EF4-FFF2-40B4-BE49-F238E27FC236}">
                <a16:creationId xmlns:a16="http://schemas.microsoft.com/office/drawing/2014/main" id="{C5A35FA4-E1AF-4036-98AB-5D25FB89C0FF}"/>
              </a:ext>
            </a:extLst>
          </p:cNvPr>
          <p:cNvPicPr>
            <a:picLocks noChangeAspect="1"/>
          </p:cNvPicPr>
          <p:nvPr/>
        </p:nvPicPr>
        <p:blipFill>
          <a:blip r:embed="rId3"/>
          <a:stretch>
            <a:fillRect/>
          </a:stretch>
        </p:blipFill>
        <p:spPr>
          <a:xfrm>
            <a:off x="8892309" y="1930801"/>
            <a:ext cx="3124200" cy="1310762"/>
          </a:xfrm>
          <a:prstGeom prst="rect">
            <a:avLst/>
          </a:prstGeom>
        </p:spPr>
      </p:pic>
      <p:pic>
        <p:nvPicPr>
          <p:cNvPr id="10" name="Imagen 4">
            <a:extLst>
              <a:ext uri="{FF2B5EF4-FFF2-40B4-BE49-F238E27FC236}">
                <a16:creationId xmlns:a16="http://schemas.microsoft.com/office/drawing/2014/main" id="{F47C8F74-44EA-489F-9A36-48EC014F0CDD}"/>
              </a:ext>
            </a:extLst>
          </p:cNvPr>
          <p:cNvPicPr>
            <a:picLocks noChangeAspect="1"/>
          </p:cNvPicPr>
          <p:nvPr/>
        </p:nvPicPr>
        <p:blipFill>
          <a:blip r:embed="rId4"/>
          <a:stretch>
            <a:fillRect/>
          </a:stretch>
        </p:blipFill>
        <p:spPr>
          <a:xfrm>
            <a:off x="10704945" y="-343"/>
            <a:ext cx="1484746" cy="1016686"/>
          </a:xfrm>
          <a:prstGeom prst="rect">
            <a:avLst/>
          </a:prstGeom>
        </p:spPr>
      </p:pic>
    </p:spTree>
    <p:extLst>
      <p:ext uri="{BB962C8B-B14F-4D97-AF65-F5344CB8AC3E}">
        <p14:creationId xmlns:p14="http://schemas.microsoft.com/office/powerpoint/2010/main" val="833969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69CAF4-35B3-4348-9791-48FB9E814E45}"/>
              </a:ext>
            </a:extLst>
          </p:cNvPr>
          <p:cNvSpPr>
            <a:spLocks noGrp="1"/>
          </p:cNvSpPr>
          <p:nvPr>
            <p:ph type="title"/>
          </p:nvPr>
        </p:nvSpPr>
        <p:spPr/>
        <p:txBody>
          <a:bodyPr/>
          <a:lstStyle/>
          <a:p>
            <a:r>
              <a:rPr lang="es-ES" dirty="0">
                <a:cs typeface="Calibri Light"/>
              </a:rPr>
              <a:t>Bibliografía</a:t>
            </a:r>
            <a:endParaRPr lang="es-ES" dirty="0" err="1"/>
          </a:p>
        </p:txBody>
      </p:sp>
      <p:sp>
        <p:nvSpPr>
          <p:cNvPr id="3" name="Marcador de contenido 2">
            <a:extLst>
              <a:ext uri="{FF2B5EF4-FFF2-40B4-BE49-F238E27FC236}">
                <a16:creationId xmlns:a16="http://schemas.microsoft.com/office/drawing/2014/main" id="{BE558B56-A0B3-49E1-B0CB-325CCA10CC2B}"/>
              </a:ext>
            </a:extLst>
          </p:cNvPr>
          <p:cNvSpPr>
            <a:spLocks noGrp="1"/>
          </p:cNvSpPr>
          <p:nvPr>
            <p:ph idx="1"/>
          </p:nvPr>
        </p:nvSpPr>
        <p:spPr>
          <a:xfrm>
            <a:off x="838200" y="1825625"/>
            <a:ext cx="10515600" cy="4917065"/>
          </a:xfrm>
        </p:spPr>
        <p:txBody>
          <a:bodyPr vert="horz" lIns="91440" tIns="45720" rIns="91440" bIns="45720" rtlCol="0" anchor="t">
            <a:normAutofit fontScale="77500" lnSpcReduction="20000"/>
          </a:bodyPr>
          <a:lstStyle/>
          <a:p>
            <a:r>
              <a:rPr lang="es-ES" dirty="0">
                <a:cs typeface="Calibri"/>
              </a:rPr>
              <a:t>[1] </a:t>
            </a:r>
            <a:r>
              <a:rPr lang="es-ES" dirty="0" err="1">
                <a:cs typeface="Calibri"/>
              </a:rPr>
              <a:t>Result</a:t>
            </a:r>
            <a:r>
              <a:rPr lang="es-ES" dirty="0">
                <a:cs typeface="Calibri"/>
              </a:rPr>
              <a:t> </a:t>
            </a:r>
            <a:r>
              <a:rPr lang="es-ES" dirty="0" err="1">
                <a:cs typeface="Calibri"/>
              </a:rPr>
              <a:t>Prediction</a:t>
            </a:r>
            <a:r>
              <a:rPr lang="es-ES" dirty="0">
                <a:cs typeface="Calibri"/>
              </a:rPr>
              <a:t> </a:t>
            </a:r>
            <a:r>
              <a:rPr lang="es-ES" dirty="0" err="1">
                <a:cs typeface="Calibri"/>
              </a:rPr>
              <a:t>by</a:t>
            </a:r>
            <a:r>
              <a:rPr lang="es-ES" dirty="0">
                <a:cs typeface="Calibri"/>
              </a:rPr>
              <a:t> </a:t>
            </a:r>
            <a:r>
              <a:rPr lang="es-ES" dirty="0" err="1">
                <a:cs typeface="Calibri"/>
              </a:rPr>
              <a:t>Mining</a:t>
            </a:r>
            <a:r>
              <a:rPr lang="es-ES" dirty="0">
                <a:cs typeface="Calibri"/>
              </a:rPr>
              <a:t> </a:t>
            </a:r>
            <a:r>
              <a:rPr lang="es-ES" dirty="0" err="1">
                <a:cs typeface="Calibri"/>
              </a:rPr>
              <a:t>Replays</a:t>
            </a:r>
            <a:r>
              <a:rPr lang="es-ES" dirty="0">
                <a:cs typeface="Calibri"/>
              </a:rPr>
              <a:t> in Dota 2, </a:t>
            </a:r>
            <a:r>
              <a:rPr lang="es-ES" dirty="0" err="1">
                <a:cs typeface="Calibri"/>
              </a:rPr>
              <a:t>Filip</a:t>
            </a:r>
            <a:r>
              <a:rPr lang="es-ES" dirty="0">
                <a:cs typeface="Calibri"/>
              </a:rPr>
              <a:t> Johansson, </a:t>
            </a:r>
            <a:r>
              <a:rPr lang="es-ES" dirty="0" err="1">
                <a:cs typeface="Calibri"/>
              </a:rPr>
              <a:t>Jesper</a:t>
            </a:r>
            <a:r>
              <a:rPr lang="es-ES" dirty="0">
                <a:cs typeface="Calibri"/>
              </a:rPr>
              <a:t> </a:t>
            </a:r>
            <a:r>
              <a:rPr lang="es-ES" dirty="0" err="1">
                <a:cs typeface="Calibri"/>
              </a:rPr>
              <a:t>Wikström</a:t>
            </a:r>
            <a:r>
              <a:rPr lang="es-ES" dirty="0">
                <a:cs typeface="Calibri"/>
              </a:rPr>
              <a:t>, </a:t>
            </a:r>
            <a:r>
              <a:rPr lang="es-ES" dirty="0" err="1">
                <a:cs typeface="Calibri"/>
              </a:rPr>
              <a:t>Faculty</a:t>
            </a:r>
            <a:r>
              <a:rPr lang="es-ES" dirty="0">
                <a:cs typeface="Calibri"/>
              </a:rPr>
              <a:t> </a:t>
            </a:r>
            <a:r>
              <a:rPr lang="es-ES" dirty="0" err="1">
                <a:cs typeface="Calibri"/>
              </a:rPr>
              <a:t>of</a:t>
            </a:r>
            <a:r>
              <a:rPr lang="es-ES" dirty="0">
                <a:cs typeface="Calibri"/>
              </a:rPr>
              <a:t> Computing Blekinge </a:t>
            </a:r>
            <a:r>
              <a:rPr lang="es-ES" dirty="0" err="1">
                <a:cs typeface="Calibri"/>
              </a:rPr>
              <a:t>Institute</a:t>
            </a:r>
            <a:r>
              <a:rPr lang="es-ES" dirty="0">
                <a:cs typeface="Calibri"/>
              </a:rPr>
              <a:t> </a:t>
            </a:r>
            <a:r>
              <a:rPr lang="es-ES" dirty="0" err="1">
                <a:cs typeface="Calibri"/>
              </a:rPr>
              <a:t>of</a:t>
            </a:r>
            <a:r>
              <a:rPr lang="es-ES" dirty="0">
                <a:cs typeface="Calibri"/>
              </a:rPr>
              <a:t> </a:t>
            </a:r>
            <a:r>
              <a:rPr lang="es-ES" dirty="0" err="1">
                <a:cs typeface="Calibri"/>
              </a:rPr>
              <a:t>Technology</a:t>
            </a:r>
            <a:r>
              <a:rPr lang="es-ES" dirty="0">
                <a:cs typeface="Calibri"/>
              </a:rPr>
              <a:t> SE–371 79 Karlskrona, </a:t>
            </a:r>
            <a:r>
              <a:rPr lang="es-ES" dirty="0" err="1">
                <a:cs typeface="Calibri"/>
              </a:rPr>
              <a:t>Sweden</a:t>
            </a:r>
          </a:p>
          <a:p>
            <a:r>
              <a:rPr lang="es-ES" dirty="0">
                <a:cs typeface="Calibri"/>
              </a:rPr>
              <a:t>[2] </a:t>
            </a:r>
            <a:r>
              <a:rPr lang="es-ES" dirty="0" err="1">
                <a:cs typeface="Calibri"/>
              </a:rPr>
              <a:t>Win</a:t>
            </a:r>
            <a:r>
              <a:rPr lang="es-ES" dirty="0">
                <a:cs typeface="Calibri"/>
              </a:rPr>
              <a:t> </a:t>
            </a:r>
            <a:r>
              <a:rPr lang="es-ES" dirty="0" err="1">
                <a:cs typeface="Calibri"/>
              </a:rPr>
              <a:t>Prediction</a:t>
            </a:r>
            <a:r>
              <a:rPr lang="es-ES" dirty="0">
                <a:cs typeface="Calibri"/>
              </a:rPr>
              <a:t> in </a:t>
            </a:r>
            <a:r>
              <a:rPr lang="es-ES" dirty="0" err="1">
                <a:cs typeface="Calibri"/>
              </a:rPr>
              <a:t>Esports</a:t>
            </a:r>
            <a:r>
              <a:rPr lang="es-ES" dirty="0">
                <a:cs typeface="Calibri"/>
              </a:rPr>
              <a:t>: </a:t>
            </a:r>
            <a:r>
              <a:rPr lang="es-ES" dirty="0" err="1">
                <a:cs typeface="Calibri"/>
              </a:rPr>
              <a:t>Mixed</a:t>
            </a:r>
            <a:r>
              <a:rPr lang="es-ES" dirty="0">
                <a:cs typeface="Calibri"/>
              </a:rPr>
              <a:t>-Rank Match </a:t>
            </a:r>
            <a:r>
              <a:rPr lang="es-ES" dirty="0" err="1">
                <a:cs typeface="Calibri"/>
              </a:rPr>
              <a:t>Prediction</a:t>
            </a:r>
            <a:r>
              <a:rPr lang="es-ES" dirty="0">
                <a:cs typeface="Calibri"/>
              </a:rPr>
              <a:t> in </a:t>
            </a:r>
            <a:r>
              <a:rPr lang="es-ES" dirty="0" err="1">
                <a:cs typeface="Calibri"/>
              </a:rPr>
              <a:t>Multi-player</a:t>
            </a:r>
            <a:r>
              <a:rPr lang="es-ES" dirty="0">
                <a:cs typeface="Calibri"/>
              </a:rPr>
              <a:t> Online </a:t>
            </a:r>
            <a:r>
              <a:rPr lang="es-ES" dirty="0" err="1">
                <a:cs typeface="Calibri"/>
              </a:rPr>
              <a:t>Battle</a:t>
            </a:r>
            <a:r>
              <a:rPr lang="es-ES" dirty="0">
                <a:cs typeface="Calibri"/>
              </a:rPr>
              <a:t> Arena </a:t>
            </a:r>
            <a:r>
              <a:rPr lang="es-ES" dirty="0" err="1">
                <a:cs typeface="Calibri"/>
              </a:rPr>
              <a:t>Games</a:t>
            </a:r>
            <a:r>
              <a:rPr lang="es-ES" dirty="0">
                <a:cs typeface="Calibri"/>
              </a:rPr>
              <a:t>, Victoria Hodge, Sam </a:t>
            </a:r>
            <a:r>
              <a:rPr lang="es-ES" dirty="0" err="1">
                <a:cs typeface="Calibri"/>
              </a:rPr>
              <a:t>Devlin</a:t>
            </a:r>
            <a:r>
              <a:rPr lang="es-ES" dirty="0">
                <a:cs typeface="Calibri"/>
              </a:rPr>
              <a:t>, Nick </a:t>
            </a:r>
            <a:r>
              <a:rPr lang="es-ES" dirty="0" err="1">
                <a:cs typeface="Calibri"/>
              </a:rPr>
              <a:t>Sephton</a:t>
            </a:r>
            <a:r>
              <a:rPr lang="es-ES" dirty="0">
                <a:cs typeface="Calibri"/>
              </a:rPr>
              <a:t>, </a:t>
            </a:r>
            <a:r>
              <a:rPr lang="es-ES" dirty="0" err="1">
                <a:cs typeface="Calibri"/>
              </a:rPr>
              <a:t>Florian</a:t>
            </a:r>
            <a:r>
              <a:rPr lang="es-ES" dirty="0">
                <a:cs typeface="Calibri"/>
              </a:rPr>
              <a:t> Block, </a:t>
            </a:r>
            <a:r>
              <a:rPr lang="es-ES" dirty="0" err="1">
                <a:cs typeface="Calibri"/>
              </a:rPr>
              <a:t>Anders</a:t>
            </a:r>
            <a:r>
              <a:rPr lang="es-ES" dirty="0">
                <a:cs typeface="Calibri"/>
              </a:rPr>
              <a:t> </a:t>
            </a:r>
            <a:r>
              <a:rPr lang="es-ES" dirty="0" err="1">
                <a:cs typeface="Calibri"/>
              </a:rPr>
              <a:t>Drachen</a:t>
            </a:r>
            <a:r>
              <a:rPr lang="es-ES" dirty="0">
                <a:cs typeface="Calibri"/>
              </a:rPr>
              <a:t> and Peter </a:t>
            </a:r>
            <a:r>
              <a:rPr lang="es-ES" dirty="0" err="1">
                <a:cs typeface="Calibri"/>
              </a:rPr>
              <a:t>Cowling</a:t>
            </a:r>
            <a:r>
              <a:rPr lang="es-ES" dirty="0">
                <a:cs typeface="Calibri"/>
              </a:rPr>
              <a:t>, Digital </a:t>
            </a:r>
            <a:r>
              <a:rPr lang="es-ES" dirty="0" err="1">
                <a:cs typeface="Calibri"/>
              </a:rPr>
              <a:t>Creativity</a:t>
            </a:r>
            <a:r>
              <a:rPr lang="es-ES" dirty="0">
                <a:cs typeface="Calibri"/>
              </a:rPr>
              <a:t> </a:t>
            </a:r>
            <a:r>
              <a:rPr lang="es-ES" dirty="0" err="1">
                <a:cs typeface="Calibri"/>
              </a:rPr>
              <a:t>Labs</a:t>
            </a:r>
            <a:r>
              <a:rPr lang="es-ES" dirty="0">
                <a:cs typeface="Calibri"/>
              </a:rPr>
              <a:t>, </a:t>
            </a:r>
            <a:r>
              <a:rPr lang="es-ES" dirty="0" err="1">
                <a:cs typeface="Calibri"/>
              </a:rPr>
              <a:t>University</a:t>
            </a:r>
            <a:r>
              <a:rPr lang="es-ES" dirty="0">
                <a:cs typeface="Calibri"/>
              </a:rPr>
              <a:t> </a:t>
            </a:r>
            <a:r>
              <a:rPr lang="es-ES" dirty="0" err="1">
                <a:cs typeface="Calibri"/>
              </a:rPr>
              <a:t>of</a:t>
            </a:r>
            <a:r>
              <a:rPr lang="es-ES" dirty="0">
                <a:cs typeface="Calibri"/>
              </a:rPr>
              <a:t> York, UK</a:t>
            </a:r>
          </a:p>
          <a:p>
            <a:r>
              <a:rPr lang="es-ES" dirty="0">
                <a:cs typeface="Calibri"/>
              </a:rPr>
              <a:t>[3] </a:t>
            </a:r>
            <a:r>
              <a:rPr lang="es-ES" err="1">
                <a:cs typeface="Calibri"/>
              </a:rPr>
              <a:t>DotA</a:t>
            </a:r>
            <a:r>
              <a:rPr lang="es-ES" dirty="0">
                <a:cs typeface="Calibri"/>
              </a:rPr>
              <a:t> 2 </a:t>
            </a:r>
            <a:r>
              <a:rPr lang="es-ES" err="1">
                <a:cs typeface="Calibri"/>
              </a:rPr>
              <a:t>Bots</a:t>
            </a:r>
            <a:r>
              <a:rPr lang="es-ES" dirty="0">
                <a:cs typeface="Calibri"/>
              </a:rPr>
              <a:t> </a:t>
            </a:r>
            <a:r>
              <a:rPr lang="es-ES" err="1">
                <a:cs typeface="Calibri"/>
              </a:rPr>
              <a:t>Win</a:t>
            </a:r>
            <a:r>
              <a:rPr lang="es-ES" dirty="0">
                <a:cs typeface="Calibri"/>
              </a:rPr>
              <a:t> </a:t>
            </a:r>
            <a:r>
              <a:rPr lang="es-ES" err="1">
                <a:cs typeface="Calibri"/>
              </a:rPr>
              <a:t>Prediction</a:t>
            </a:r>
            <a:r>
              <a:rPr lang="es-ES" dirty="0">
                <a:cs typeface="Calibri"/>
              </a:rPr>
              <a:t> </a:t>
            </a:r>
            <a:r>
              <a:rPr lang="es-ES" err="1">
                <a:cs typeface="Calibri"/>
              </a:rPr>
              <a:t>Using</a:t>
            </a:r>
            <a:r>
              <a:rPr lang="es-ES" dirty="0">
                <a:cs typeface="Calibri"/>
              </a:rPr>
              <a:t> </a:t>
            </a:r>
            <a:r>
              <a:rPr lang="es-ES" err="1">
                <a:cs typeface="Calibri"/>
              </a:rPr>
              <a:t>Naive</a:t>
            </a:r>
            <a:r>
              <a:rPr lang="es-ES" dirty="0">
                <a:cs typeface="Calibri"/>
              </a:rPr>
              <a:t> Bayes </a:t>
            </a:r>
            <a:r>
              <a:rPr lang="es-ES" err="1">
                <a:cs typeface="Calibri"/>
              </a:rPr>
              <a:t>Based</a:t>
            </a:r>
            <a:r>
              <a:rPr lang="es-ES" dirty="0">
                <a:cs typeface="Calibri"/>
              </a:rPr>
              <a:t> </a:t>
            </a:r>
            <a:r>
              <a:rPr lang="es-ES" err="1">
                <a:cs typeface="Calibri"/>
              </a:rPr>
              <a:t>on</a:t>
            </a:r>
            <a:r>
              <a:rPr lang="es-ES" dirty="0">
                <a:cs typeface="Calibri"/>
              </a:rPr>
              <a:t> </a:t>
            </a:r>
            <a:r>
              <a:rPr lang="es-ES" err="1">
                <a:cs typeface="Calibri"/>
              </a:rPr>
              <a:t>Adaboost</a:t>
            </a:r>
            <a:r>
              <a:rPr lang="es-ES" dirty="0">
                <a:cs typeface="Calibri"/>
              </a:rPr>
              <a:t> </a:t>
            </a:r>
            <a:r>
              <a:rPr lang="es-ES" err="1">
                <a:cs typeface="Calibri"/>
              </a:rPr>
              <a:t>Algorithm</a:t>
            </a:r>
            <a:r>
              <a:rPr lang="es-ES" dirty="0">
                <a:cs typeface="Calibri"/>
              </a:rPr>
              <a:t>, </a:t>
            </a:r>
            <a:r>
              <a:rPr lang="es-ES" err="1">
                <a:cs typeface="Calibri"/>
              </a:rPr>
              <a:t>Pulung</a:t>
            </a:r>
            <a:r>
              <a:rPr lang="es-ES" dirty="0">
                <a:cs typeface="Calibri"/>
              </a:rPr>
              <a:t> </a:t>
            </a:r>
            <a:r>
              <a:rPr lang="es-ES" err="1">
                <a:cs typeface="Calibri"/>
              </a:rPr>
              <a:t>Nurtantio</a:t>
            </a:r>
            <a:r>
              <a:rPr lang="es-ES" dirty="0">
                <a:cs typeface="Calibri"/>
              </a:rPr>
              <a:t> </a:t>
            </a:r>
            <a:r>
              <a:rPr lang="es-ES" err="1">
                <a:cs typeface="Calibri"/>
              </a:rPr>
              <a:t>Andono</a:t>
            </a:r>
            <a:r>
              <a:rPr lang="es-ES" dirty="0">
                <a:cs typeface="Calibri"/>
              </a:rPr>
              <a:t>, </a:t>
            </a:r>
            <a:r>
              <a:rPr lang="es-ES" err="1">
                <a:cs typeface="Calibri"/>
              </a:rPr>
              <a:t>Nanang</a:t>
            </a:r>
            <a:r>
              <a:rPr lang="es-ES" dirty="0">
                <a:cs typeface="Calibri"/>
              </a:rPr>
              <a:t> </a:t>
            </a:r>
            <a:r>
              <a:rPr lang="es-ES" err="1">
                <a:cs typeface="Calibri"/>
              </a:rPr>
              <a:t>Budi</a:t>
            </a:r>
            <a:r>
              <a:rPr lang="es-ES" dirty="0">
                <a:cs typeface="Calibri"/>
              </a:rPr>
              <a:t> </a:t>
            </a:r>
            <a:r>
              <a:rPr lang="es-ES" err="1">
                <a:cs typeface="Calibri"/>
              </a:rPr>
              <a:t>Kurniawan</a:t>
            </a:r>
            <a:r>
              <a:rPr lang="es-ES" dirty="0">
                <a:cs typeface="Calibri"/>
              </a:rPr>
              <a:t>, </a:t>
            </a:r>
            <a:r>
              <a:rPr lang="es-ES" err="1">
                <a:cs typeface="Calibri"/>
              </a:rPr>
              <a:t>Catur</a:t>
            </a:r>
            <a:r>
              <a:rPr lang="es-ES" dirty="0">
                <a:cs typeface="Calibri"/>
              </a:rPr>
              <a:t> </a:t>
            </a:r>
            <a:r>
              <a:rPr lang="es-ES" err="1">
                <a:cs typeface="Calibri"/>
              </a:rPr>
              <a:t>Supriyanto</a:t>
            </a:r>
            <a:r>
              <a:rPr lang="es-ES" dirty="0">
                <a:cs typeface="Calibri"/>
              </a:rPr>
              <a:t>, </a:t>
            </a:r>
            <a:r>
              <a:rPr lang="es-ES" sz="3000" err="1">
                <a:cs typeface="Calibri"/>
              </a:rPr>
              <a:t>Faculty</a:t>
            </a:r>
            <a:r>
              <a:rPr lang="es-ES" sz="3000" dirty="0">
                <a:cs typeface="Calibri"/>
              </a:rPr>
              <a:t> </a:t>
            </a:r>
            <a:r>
              <a:rPr lang="es-ES" sz="3000" err="1">
                <a:cs typeface="Calibri"/>
              </a:rPr>
              <a:t>of</a:t>
            </a:r>
            <a:r>
              <a:rPr lang="es-ES" sz="3000" dirty="0">
                <a:cs typeface="Calibri"/>
              </a:rPr>
              <a:t> </a:t>
            </a:r>
            <a:r>
              <a:rPr lang="es-ES" sz="3000" err="1">
                <a:cs typeface="Calibri"/>
              </a:rPr>
              <a:t>Computer</a:t>
            </a:r>
            <a:r>
              <a:rPr lang="es-ES" sz="3000" dirty="0">
                <a:cs typeface="Calibri"/>
              </a:rPr>
              <a:t> </a:t>
            </a:r>
            <a:r>
              <a:rPr lang="es-ES" sz="3000" err="1">
                <a:cs typeface="Calibri"/>
              </a:rPr>
              <a:t>Science</a:t>
            </a:r>
            <a:r>
              <a:rPr lang="es-ES" sz="3000" dirty="0">
                <a:cs typeface="Calibri"/>
              </a:rPr>
              <a:t>, </a:t>
            </a:r>
            <a:r>
              <a:rPr lang="es-ES" sz="3000" err="1">
                <a:cs typeface="Calibri"/>
              </a:rPr>
              <a:t>Universitas</a:t>
            </a:r>
            <a:r>
              <a:rPr lang="es-ES" sz="3000" dirty="0">
                <a:cs typeface="Calibri"/>
              </a:rPr>
              <a:t> Dian </a:t>
            </a:r>
            <a:r>
              <a:rPr lang="es-ES" sz="3000" err="1">
                <a:cs typeface="Calibri"/>
              </a:rPr>
              <a:t>Nuswantoro</a:t>
            </a:r>
            <a:r>
              <a:rPr lang="es-ES" sz="3000" dirty="0">
                <a:cs typeface="Calibri"/>
              </a:rPr>
              <a:t>, Indonesia</a:t>
            </a:r>
            <a:r>
              <a:rPr lang="es-ES" sz="3300" dirty="0">
                <a:cs typeface="Calibri"/>
              </a:rPr>
              <a:t> </a:t>
            </a:r>
          </a:p>
          <a:p>
            <a:r>
              <a:rPr lang="es-ES" dirty="0">
                <a:cs typeface="Calibri"/>
              </a:rPr>
              <a:t>[4] </a:t>
            </a:r>
            <a:r>
              <a:rPr lang="es-ES" sz="3000" err="1">
                <a:cs typeface="Calibri"/>
              </a:rPr>
              <a:t>On</a:t>
            </a:r>
            <a:r>
              <a:rPr lang="es-ES" sz="3000" dirty="0">
                <a:cs typeface="Calibri"/>
              </a:rPr>
              <a:t> </a:t>
            </a:r>
            <a:r>
              <a:rPr lang="es-ES" sz="3000" err="1">
                <a:cs typeface="Calibri"/>
              </a:rPr>
              <a:t>using</a:t>
            </a:r>
            <a:r>
              <a:rPr lang="es-ES" sz="3000" dirty="0">
                <a:cs typeface="Calibri"/>
              </a:rPr>
              <a:t> Artificial Neural Network </a:t>
            </a:r>
            <a:r>
              <a:rPr lang="es-ES" sz="3000" err="1">
                <a:cs typeface="Calibri"/>
              </a:rPr>
              <a:t>models</a:t>
            </a:r>
            <a:r>
              <a:rPr lang="es-ES" sz="3000" dirty="0">
                <a:cs typeface="Calibri"/>
              </a:rPr>
              <a:t> </a:t>
            </a:r>
            <a:r>
              <a:rPr lang="es-ES" sz="3000" err="1">
                <a:cs typeface="Calibri"/>
              </a:rPr>
              <a:t>to</a:t>
            </a:r>
            <a:r>
              <a:rPr lang="es-ES" sz="3000" dirty="0">
                <a:cs typeface="Calibri"/>
              </a:rPr>
              <a:t> </a:t>
            </a:r>
            <a:r>
              <a:rPr lang="es-ES" sz="3000" err="1">
                <a:cs typeface="Calibri"/>
              </a:rPr>
              <a:t>predict</a:t>
            </a:r>
            <a:r>
              <a:rPr lang="es-ES" sz="3000" dirty="0">
                <a:cs typeface="Calibri"/>
              </a:rPr>
              <a:t> </a:t>
            </a:r>
            <a:r>
              <a:rPr lang="es-ES" sz="3000" err="1">
                <a:cs typeface="Calibri"/>
              </a:rPr>
              <a:t>game</a:t>
            </a:r>
            <a:r>
              <a:rPr lang="es-ES" sz="3000" dirty="0">
                <a:cs typeface="Calibri"/>
              </a:rPr>
              <a:t> </a:t>
            </a:r>
            <a:r>
              <a:rPr lang="es-ES" sz="3000" err="1">
                <a:cs typeface="Calibri"/>
              </a:rPr>
              <a:t>outcomes</a:t>
            </a:r>
            <a:r>
              <a:rPr lang="es-ES" sz="3000" dirty="0">
                <a:cs typeface="Calibri"/>
              </a:rPr>
              <a:t> in Dota 2, </a:t>
            </a:r>
            <a:r>
              <a:rPr lang="es-ES" sz="3200" dirty="0">
                <a:cs typeface="Calibri"/>
              </a:rPr>
              <a:t>VIKTOR WIDIN and JULIEN ADLER, </a:t>
            </a:r>
            <a:r>
              <a:rPr lang="es-ES" sz="3500" dirty="0">
                <a:cs typeface="Calibri"/>
              </a:rPr>
              <a:t>KTH ROYAL INSTITUTE OF TECHNOLOGY</a:t>
            </a:r>
          </a:p>
          <a:p>
            <a:r>
              <a:rPr lang="es-ES" dirty="0"/>
              <a:t>[5] </a:t>
            </a:r>
            <a:r>
              <a:rPr lang="es-ES" dirty="0" err="1"/>
              <a:t>On</a:t>
            </a:r>
            <a:r>
              <a:rPr lang="es-ES" dirty="0"/>
              <a:t> </a:t>
            </a:r>
            <a:r>
              <a:rPr lang="es-ES" dirty="0" err="1"/>
              <a:t>Performing</a:t>
            </a:r>
            <a:r>
              <a:rPr lang="es-ES" dirty="0"/>
              <a:t> </a:t>
            </a:r>
            <a:r>
              <a:rPr lang="es-ES" dirty="0" err="1"/>
              <a:t>Classification</a:t>
            </a:r>
            <a:r>
              <a:rPr lang="es-ES" dirty="0"/>
              <a:t> </a:t>
            </a:r>
            <a:r>
              <a:rPr lang="es-ES" dirty="0" err="1"/>
              <a:t>Using</a:t>
            </a:r>
            <a:r>
              <a:rPr lang="es-ES" dirty="0"/>
              <a:t> SVM </a:t>
            </a:r>
            <a:r>
              <a:rPr lang="es-ES" dirty="0" err="1"/>
              <a:t>with</a:t>
            </a:r>
            <a:r>
              <a:rPr lang="es-ES" dirty="0"/>
              <a:t> Radial </a:t>
            </a:r>
            <a:r>
              <a:rPr lang="es-ES" dirty="0" err="1"/>
              <a:t>Basis</a:t>
            </a:r>
            <a:r>
              <a:rPr lang="es-ES" dirty="0"/>
              <a:t> and </a:t>
            </a:r>
            <a:r>
              <a:rPr lang="es-ES" dirty="0" err="1"/>
              <a:t>Polynomial</a:t>
            </a:r>
            <a:r>
              <a:rPr lang="es-ES" dirty="0"/>
              <a:t> </a:t>
            </a:r>
            <a:r>
              <a:rPr lang="es-ES" dirty="0" err="1"/>
              <a:t>Kernel</a:t>
            </a:r>
            <a:r>
              <a:rPr lang="es-ES" dirty="0"/>
              <a:t> </a:t>
            </a:r>
            <a:r>
              <a:rPr lang="es-ES" dirty="0" err="1"/>
              <a:t>Functions</a:t>
            </a:r>
            <a:r>
              <a:rPr lang="es-ES" dirty="0"/>
              <a:t>,</a:t>
            </a:r>
            <a:r>
              <a:rPr lang="es-ES" dirty="0">
                <a:cs typeface="Calibri"/>
              </a:rPr>
              <a:t> </a:t>
            </a:r>
            <a:r>
              <a:rPr lang="es-ES" dirty="0" err="1">
                <a:cs typeface="Calibri"/>
              </a:rPr>
              <a:t>Gend</a:t>
            </a:r>
            <a:r>
              <a:rPr lang="es-ES" dirty="0"/>
              <a:t> </a:t>
            </a:r>
            <a:r>
              <a:rPr lang="es-ES" dirty="0" err="1"/>
              <a:t>Lal</a:t>
            </a:r>
            <a:r>
              <a:rPr lang="es-ES" dirty="0"/>
              <a:t> </a:t>
            </a:r>
            <a:r>
              <a:rPr lang="es-ES" dirty="0" err="1"/>
              <a:t>Prajapati</a:t>
            </a:r>
            <a:r>
              <a:rPr lang="es-ES" dirty="0"/>
              <a:t> and </a:t>
            </a:r>
            <a:r>
              <a:rPr lang="es-ES" u="sng" dirty="0" err="1"/>
              <a:t>Arti</a:t>
            </a:r>
            <a:r>
              <a:rPr lang="es-ES" u="sng" dirty="0"/>
              <a:t> </a:t>
            </a:r>
            <a:r>
              <a:rPr lang="es-ES" u="sng" dirty="0" err="1"/>
              <a:t>Patle</a:t>
            </a:r>
            <a:r>
              <a:rPr lang="es-ES" u="sng" dirty="0">
                <a:cs typeface="Calibri"/>
              </a:rPr>
              <a:t>, </a:t>
            </a:r>
            <a:r>
              <a:rPr lang="es-ES" b="1" dirty="0">
                <a:cs typeface="Calibri"/>
              </a:rPr>
              <a:t>DOI: </a:t>
            </a:r>
            <a:r>
              <a:rPr lang="es-ES" dirty="0">
                <a:cs typeface="Calibri"/>
              </a:rPr>
              <a:t>10.1109/ICETET.2010.134</a:t>
            </a:r>
          </a:p>
        </p:txBody>
      </p:sp>
      <p:pic>
        <p:nvPicPr>
          <p:cNvPr id="5" name="Imagen 4">
            <a:extLst>
              <a:ext uri="{FF2B5EF4-FFF2-40B4-BE49-F238E27FC236}">
                <a16:creationId xmlns:a16="http://schemas.microsoft.com/office/drawing/2014/main" id="{D3041BCD-A9B2-422E-8500-2597743799FC}"/>
              </a:ext>
            </a:extLst>
          </p:cNvPr>
          <p:cNvPicPr>
            <a:picLocks noChangeAspect="1"/>
          </p:cNvPicPr>
          <p:nvPr/>
        </p:nvPicPr>
        <p:blipFill>
          <a:blip r:embed="rId2"/>
          <a:stretch>
            <a:fillRect/>
          </a:stretch>
        </p:blipFill>
        <p:spPr>
          <a:xfrm>
            <a:off x="10704945" y="-343"/>
            <a:ext cx="1484746" cy="1016686"/>
          </a:xfrm>
          <a:prstGeom prst="rect">
            <a:avLst/>
          </a:prstGeom>
        </p:spPr>
      </p:pic>
    </p:spTree>
    <p:extLst>
      <p:ext uri="{BB962C8B-B14F-4D97-AF65-F5344CB8AC3E}">
        <p14:creationId xmlns:p14="http://schemas.microsoft.com/office/powerpoint/2010/main" val="1631523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5C3FF3-21D4-4801-8DDB-9E522D9576FF}"/>
              </a:ext>
            </a:extLst>
          </p:cNvPr>
          <p:cNvSpPr>
            <a:spLocks noGrp="1"/>
          </p:cNvSpPr>
          <p:nvPr>
            <p:ph type="title"/>
          </p:nvPr>
        </p:nvSpPr>
        <p:spPr/>
        <p:txBody>
          <a:bodyPr/>
          <a:lstStyle/>
          <a:p>
            <a:r>
              <a:rPr lang="es-ES" dirty="0">
                <a:cs typeface="Calibri Light"/>
              </a:rPr>
              <a:t>&lt;GRACIAS/&gt;</a:t>
            </a:r>
            <a:endParaRPr lang="es-ES" dirty="0"/>
          </a:p>
        </p:txBody>
      </p:sp>
      <p:pic>
        <p:nvPicPr>
          <p:cNvPr id="4" name="Imagen 4">
            <a:extLst>
              <a:ext uri="{FF2B5EF4-FFF2-40B4-BE49-F238E27FC236}">
                <a16:creationId xmlns:a16="http://schemas.microsoft.com/office/drawing/2014/main" id="{141ADA0F-E2BA-4D04-AB97-63BC03996347}"/>
              </a:ext>
            </a:extLst>
          </p:cNvPr>
          <p:cNvPicPr>
            <a:picLocks noChangeAspect="1"/>
          </p:cNvPicPr>
          <p:nvPr/>
        </p:nvPicPr>
        <p:blipFill>
          <a:blip r:embed="rId2"/>
          <a:stretch>
            <a:fillRect/>
          </a:stretch>
        </p:blipFill>
        <p:spPr>
          <a:xfrm>
            <a:off x="10704945" y="-343"/>
            <a:ext cx="1484746" cy="1016686"/>
          </a:xfrm>
          <a:prstGeom prst="rect">
            <a:avLst/>
          </a:prstGeom>
        </p:spPr>
      </p:pic>
    </p:spTree>
    <p:extLst>
      <p:ext uri="{BB962C8B-B14F-4D97-AF65-F5344CB8AC3E}">
        <p14:creationId xmlns:p14="http://schemas.microsoft.com/office/powerpoint/2010/main" val="3943429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BAD84D-D6F3-410C-BF38-829DFA1C8B2B}"/>
              </a:ext>
            </a:extLst>
          </p:cNvPr>
          <p:cNvSpPr>
            <a:spLocks noGrp="1"/>
          </p:cNvSpPr>
          <p:nvPr>
            <p:ph type="title"/>
          </p:nvPr>
        </p:nvSpPr>
        <p:spPr/>
        <p:txBody>
          <a:bodyPr/>
          <a:lstStyle/>
          <a:p>
            <a:r>
              <a:rPr lang="es-ES">
                <a:cs typeface="Calibri Light"/>
              </a:rPr>
              <a:t>Introducción</a:t>
            </a:r>
            <a:endParaRPr lang="es-ES"/>
          </a:p>
        </p:txBody>
      </p:sp>
      <p:sp>
        <p:nvSpPr>
          <p:cNvPr id="3" name="Marcador de contenido 2">
            <a:extLst>
              <a:ext uri="{FF2B5EF4-FFF2-40B4-BE49-F238E27FC236}">
                <a16:creationId xmlns:a16="http://schemas.microsoft.com/office/drawing/2014/main" id="{E9BAD6BF-FD96-4C94-99AF-050F7FAE899D}"/>
              </a:ext>
            </a:extLst>
          </p:cNvPr>
          <p:cNvSpPr>
            <a:spLocks noGrp="1"/>
          </p:cNvSpPr>
          <p:nvPr>
            <p:ph idx="1"/>
          </p:nvPr>
        </p:nvSpPr>
        <p:spPr>
          <a:xfrm>
            <a:off x="838200" y="1825625"/>
            <a:ext cx="7051964" cy="4351338"/>
          </a:xfrm>
        </p:spPr>
        <p:txBody>
          <a:bodyPr vert="horz" lIns="91440" tIns="45720" rIns="91440" bIns="45720" rtlCol="0" anchor="t">
            <a:normAutofit/>
          </a:bodyPr>
          <a:lstStyle/>
          <a:p>
            <a:pPr algn="just"/>
            <a:r>
              <a:rPr lang="es-ES" dirty="0">
                <a:cs typeface="Calibri"/>
              </a:rPr>
              <a:t>Dota 2 es un juego MOBA (</a:t>
            </a:r>
            <a:r>
              <a:rPr lang="es-ES" dirty="0" err="1">
                <a:cs typeface="Calibri"/>
              </a:rPr>
              <a:t>Multiplayer</a:t>
            </a:r>
            <a:r>
              <a:rPr lang="es-ES" dirty="0">
                <a:cs typeface="Calibri"/>
              </a:rPr>
              <a:t> Online </a:t>
            </a:r>
            <a:r>
              <a:rPr lang="es-ES" dirty="0" err="1">
                <a:cs typeface="Calibri"/>
              </a:rPr>
              <a:t>Battle</a:t>
            </a:r>
            <a:r>
              <a:rPr lang="es-ES" dirty="0">
                <a:cs typeface="Calibri"/>
              </a:rPr>
              <a:t> Arena) consta de 2 equipo, 5 jugadores por equipo, cada uno es representado por 1 héroe no repetido en el tablero, su objetivo principal es defender el edificio "</a:t>
            </a:r>
            <a:r>
              <a:rPr lang="es-ES" dirty="0" err="1">
                <a:cs typeface="Calibri"/>
              </a:rPr>
              <a:t>Ancient</a:t>
            </a:r>
            <a:r>
              <a:rPr lang="es-ES" dirty="0">
                <a:cs typeface="Calibri"/>
              </a:rPr>
              <a:t>", gana quien destruye primero el edificio del equipo contrario.</a:t>
            </a:r>
            <a:endParaRPr lang="es-ES" dirty="0"/>
          </a:p>
          <a:p>
            <a:pPr algn="just"/>
            <a:r>
              <a:rPr lang="es-ES" dirty="0">
                <a:cs typeface="Calibri"/>
              </a:rPr>
              <a:t>Existen diferentes líneas donde se posiciona cada jugador para atacar-defender su base de manera estratégica.</a:t>
            </a:r>
          </a:p>
        </p:txBody>
      </p:sp>
      <p:pic>
        <p:nvPicPr>
          <p:cNvPr id="4" name="Imagen 4" descr="Imagen que contiene mapa, texto&#10;&#10;Descripción generada con confianza muy alta">
            <a:extLst>
              <a:ext uri="{FF2B5EF4-FFF2-40B4-BE49-F238E27FC236}">
                <a16:creationId xmlns:a16="http://schemas.microsoft.com/office/drawing/2014/main" id="{A5FAEC5B-80A3-42C0-AB07-1C08DC81D3FE}"/>
              </a:ext>
            </a:extLst>
          </p:cNvPr>
          <p:cNvPicPr>
            <a:picLocks noChangeAspect="1"/>
          </p:cNvPicPr>
          <p:nvPr/>
        </p:nvPicPr>
        <p:blipFill>
          <a:blip r:embed="rId2"/>
          <a:stretch>
            <a:fillRect/>
          </a:stretch>
        </p:blipFill>
        <p:spPr>
          <a:xfrm>
            <a:off x="7924800" y="1678709"/>
            <a:ext cx="3962400" cy="3962400"/>
          </a:xfrm>
          <a:prstGeom prst="rect">
            <a:avLst/>
          </a:prstGeom>
        </p:spPr>
      </p:pic>
      <p:pic>
        <p:nvPicPr>
          <p:cNvPr id="6" name="Imagen 4">
            <a:extLst>
              <a:ext uri="{FF2B5EF4-FFF2-40B4-BE49-F238E27FC236}">
                <a16:creationId xmlns:a16="http://schemas.microsoft.com/office/drawing/2014/main" id="{36541E7D-3C19-4935-91B4-E4568B21AD39}"/>
              </a:ext>
            </a:extLst>
          </p:cNvPr>
          <p:cNvPicPr>
            <a:picLocks noChangeAspect="1"/>
          </p:cNvPicPr>
          <p:nvPr/>
        </p:nvPicPr>
        <p:blipFill>
          <a:blip r:embed="rId3"/>
          <a:stretch>
            <a:fillRect/>
          </a:stretch>
        </p:blipFill>
        <p:spPr>
          <a:xfrm>
            <a:off x="10704945" y="-343"/>
            <a:ext cx="1484746" cy="1016686"/>
          </a:xfrm>
          <a:prstGeom prst="rect">
            <a:avLst/>
          </a:prstGeom>
        </p:spPr>
      </p:pic>
    </p:spTree>
    <p:extLst>
      <p:ext uri="{BB962C8B-B14F-4D97-AF65-F5344CB8AC3E}">
        <p14:creationId xmlns:p14="http://schemas.microsoft.com/office/powerpoint/2010/main" val="78391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BAD84D-D6F3-410C-BF38-829DFA1C8B2B}"/>
              </a:ext>
            </a:extLst>
          </p:cNvPr>
          <p:cNvSpPr>
            <a:spLocks noGrp="1"/>
          </p:cNvSpPr>
          <p:nvPr>
            <p:ph type="title"/>
          </p:nvPr>
        </p:nvSpPr>
        <p:spPr/>
        <p:txBody>
          <a:bodyPr/>
          <a:lstStyle/>
          <a:p>
            <a:r>
              <a:rPr lang="es-ES">
                <a:cs typeface="Calibri Light"/>
              </a:rPr>
              <a:t>Introducción</a:t>
            </a:r>
            <a:endParaRPr lang="es-ES"/>
          </a:p>
        </p:txBody>
      </p:sp>
      <p:sp>
        <p:nvSpPr>
          <p:cNvPr id="3" name="Marcador de contenido 2">
            <a:extLst>
              <a:ext uri="{FF2B5EF4-FFF2-40B4-BE49-F238E27FC236}">
                <a16:creationId xmlns:a16="http://schemas.microsoft.com/office/drawing/2014/main" id="{E9BAD6BF-FD96-4C94-99AF-050F7FAE899D}"/>
              </a:ext>
            </a:extLst>
          </p:cNvPr>
          <p:cNvSpPr>
            <a:spLocks noGrp="1"/>
          </p:cNvSpPr>
          <p:nvPr>
            <p:ph idx="1"/>
          </p:nvPr>
        </p:nvSpPr>
        <p:spPr>
          <a:xfrm>
            <a:off x="838200" y="1825625"/>
            <a:ext cx="7051964" cy="4351338"/>
          </a:xfrm>
        </p:spPr>
        <p:txBody>
          <a:bodyPr vert="horz" lIns="91440" tIns="45720" rIns="91440" bIns="45720" rtlCol="0" anchor="t">
            <a:normAutofit/>
          </a:bodyPr>
          <a:lstStyle/>
          <a:p>
            <a:pPr algn="just"/>
            <a:r>
              <a:rPr lang="es-ES" dirty="0">
                <a:cs typeface="Calibri"/>
              </a:rPr>
              <a:t>El edificio principal se encuentra protegido de otras torres del mismo equipo</a:t>
            </a:r>
            <a:endParaRPr lang="es-ES">
              <a:cs typeface="Calibri"/>
            </a:endParaRPr>
          </a:p>
          <a:p>
            <a:pPr algn="just"/>
            <a:r>
              <a:rPr lang="es-ES" dirty="0">
                <a:cs typeface="Calibri"/>
              </a:rPr>
              <a:t>Cada mapa puede cambiar su organización y distribución con diferentes actualización que Vale® (empresa creadora) podría liberar.</a:t>
            </a:r>
          </a:p>
          <a:p>
            <a:pPr algn="just"/>
            <a:r>
              <a:rPr lang="es-ES" dirty="0">
                <a:cs typeface="Calibri"/>
              </a:rPr>
              <a:t>Cuenta con 116 héroes totalmente excluyentes para su elección</a:t>
            </a:r>
          </a:p>
          <a:p>
            <a:endParaRPr lang="es-ES" dirty="0">
              <a:cs typeface="Calibri"/>
            </a:endParaRPr>
          </a:p>
          <a:p>
            <a:endParaRPr lang="es-ES" dirty="0">
              <a:cs typeface="Calibri"/>
            </a:endParaRPr>
          </a:p>
        </p:txBody>
      </p:sp>
      <p:pic>
        <p:nvPicPr>
          <p:cNvPr id="5" name="Imagen 5" descr="Imagen que contiene interior&#10;&#10;Descripción generada con confianza alta">
            <a:extLst>
              <a:ext uri="{FF2B5EF4-FFF2-40B4-BE49-F238E27FC236}">
                <a16:creationId xmlns:a16="http://schemas.microsoft.com/office/drawing/2014/main" id="{ED45AD0F-B2C4-4A41-BEBE-F3BB2BA83A67}"/>
              </a:ext>
            </a:extLst>
          </p:cNvPr>
          <p:cNvPicPr>
            <a:picLocks noChangeAspect="1"/>
          </p:cNvPicPr>
          <p:nvPr/>
        </p:nvPicPr>
        <p:blipFill>
          <a:blip r:embed="rId2"/>
          <a:stretch>
            <a:fillRect/>
          </a:stretch>
        </p:blipFill>
        <p:spPr>
          <a:xfrm>
            <a:off x="7991475" y="1678709"/>
            <a:ext cx="3829050" cy="3962400"/>
          </a:xfrm>
          <a:prstGeom prst="rect">
            <a:avLst/>
          </a:prstGeom>
        </p:spPr>
      </p:pic>
      <p:pic>
        <p:nvPicPr>
          <p:cNvPr id="4" name="Imagen 4">
            <a:extLst>
              <a:ext uri="{FF2B5EF4-FFF2-40B4-BE49-F238E27FC236}">
                <a16:creationId xmlns:a16="http://schemas.microsoft.com/office/drawing/2014/main" id="{30E5C9A1-7C7B-4C58-BC67-55DCAB748BDC}"/>
              </a:ext>
            </a:extLst>
          </p:cNvPr>
          <p:cNvPicPr>
            <a:picLocks noChangeAspect="1"/>
          </p:cNvPicPr>
          <p:nvPr/>
        </p:nvPicPr>
        <p:blipFill>
          <a:blip r:embed="rId3"/>
          <a:stretch>
            <a:fillRect/>
          </a:stretch>
        </p:blipFill>
        <p:spPr>
          <a:xfrm>
            <a:off x="10704945" y="-343"/>
            <a:ext cx="1484746" cy="1016686"/>
          </a:xfrm>
          <a:prstGeom prst="rect">
            <a:avLst/>
          </a:prstGeom>
        </p:spPr>
      </p:pic>
    </p:spTree>
    <p:extLst>
      <p:ext uri="{BB962C8B-B14F-4D97-AF65-F5344CB8AC3E}">
        <p14:creationId xmlns:p14="http://schemas.microsoft.com/office/powerpoint/2010/main" val="1037963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BAD84D-D6F3-410C-BF38-829DFA1C8B2B}"/>
              </a:ext>
            </a:extLst>
          </p:cNvPr>
          <p:cNvSpPr>
            <a:spLocks noGrp="1"/>
          </p:cNvSpPr>
          <p:nvPr>
            <p:ph type="title"/>
          </p:nvPr>
        </p:nvSpPr>
        <p:spPr/>
        <p:txBody>
          <a:bodyPr/>
          <a:lstStyle/>
          <a:p>
            <a:r>
              <a:rPr lang="es-ES">
                <a:cs typeface="Calibri Light"/>
              </a:rPr>
              <a:t>Introducción</a:t>
            </a:r>
            <a:endParaRPr lang="es-ES"/>
          </a:p>
        </p:txBody>
      </p:sp>
      <p:sp>
        <p:nvSpPr>
          <p:cNvPr id="3" name="Marcador de contenido 2">
            <a:extLst>
              <a:ext uri="{FF2B5EF4-FFF2-40B4-BE49-F238E27FC236}">
                <a16:creationId xmlns:a16="http://schemas.microsoft.com/office/drawing/2014/main" id="{E9BAD6BF-FD96-4C94-99AF-050F7FAE899D}"/>
              </a:ext>
            </a:extLst>
          </p:cNvPr>
          <p:cNvSpPr>
            <a:spLocks noGrp="1"/>
          </p:cNvSpPr>
          <p:nvPr>
            <p:ph idx="1"/>
          </p:nvPr>
        </p:nvSpPr>
        <p:spPr>
          <a:xfrm>
            <a:off x="838200" y="1825625"/>
            <a:ext cx="7051964" cy="4813156"/>
          </a:xfrm>
        </p:spPr>
        <p:txBody>
          <a:bodyPr vert="horz" lIns="91440" tIns="45720" rIns="91440" bIns="45720" rtlCol="0" anchor="t">
            <a:normAutofit lnSpcReduction="10000"/>
          </a:bodyPr>
          <a:lstStyle/>
          <a:p>
            <a:pPr algn="just"/>
            <a:r>
              <a:rPr lang="es-ES" dirty="0">
                <a:cs typeface="Calibri"/>
              </a:rPr>
              <a:t>El edificio principal se encuentra protegido de otras torres del mismo equipo</a:t>
            </a:r>
            <a:endParaRPr lang="es-ES">
              <a:cs typeface="Calibri"/>
            </a:endParaRPr>
          </a:p>
          <a:p>
            <a:pPr algn="just"/>
            <a:r>
              <a:rPr lang="es-ES" dirty="0">
                <a:cs typeface="Calibri"/>
              </a:rPr>
              <a:t>Cada mapa puede cambiar su organización y distribución con diferentes actualizaciones que Vale® (empresa creadora) podría liberar, por lo cual los estudios realizados del 2012 o 2014 podrían hoy no ser tan relevantes.</a:t>
            </a:r>
          </a:p>
          <a:p>
            <a:pPr algn="just"/>
            <a:r>
              <a:rPr lang="es-ES" dirty="0">
                <a:cs typeface="Calibri"/>
              </a:rPr>
              <a:t>Cada héroe (o jugador) inicia desde el nivel 1 en el juego y puede alcanzar hasta el nivel 25 a medida que participa en batallas en equipo, destrucción de edificios, entre otras posibles acciones del juego</a:t>
            </a:r>
          </a:p>
          <a:p>
            <a:endParaRPr lang="es-ES" dirty="0">
              <a:cs typeface="Calibri"/>
            </a:endParaRPr>
          </a:p>
        </p:txBody>
      </p:sp>
      <p:pic>
        <p:nvPicPr>
          <p:cNvPr id="5" name="Imagen 5" descr="Imagen que contiene interior&#10;&#10;Descripción generada con confianza alta">
            <a:extLst>
              <a:ext uri="{FF2B5EF4-FFF2-40B4-BE49-F238E27FC236}">
                <a16:creationId xmlns:a16="http://schemas.microsoft.com/office/drawing/2014/main" id="{ED45AD0F-B2C4-4A41-BEBE-F3BB2BA83A67}"/>
              </a:ext>
            </a:extLst>
          </p:cNvPr>
          <p:cNvPicPr>
            <a:picLocks noChangeAspect="1"/>
          </p:cNvPicPr>
          <p:nvPr/>
        </p:nvPicPr>
        <p:blipFill>
          <a:blip r:embed="rId2"/>
          <a:stretch>
            <a:fillRect/>
          </a:stretch>
        </p:blipFill>
        <p:spPr>
          <a:xfrm>
            <a:off x="7991475" y="1678709"/>
            <a:ext cx="3829050" cy="3962400"/>
          </a:xfrm>
          <a:prstGeom prst="rect">
            <a:avLst/>
          </a:prstGeom>
        </p:spPr>
      </p:pic>
      <p:pic>
        <p:nvPicPr>
          <p:cNvPr id="4" name="Imagen 4">
            <a:extLst>
              <a:ext uri="{FF2B5EF4-FFF2-40B4-BE49-F238E27FC236}">
                <a16:creationId xmlns:a16="http://schemas.microsoft.com/office/drawing/2014/main" id="{A6E4F471-2264-4DF9-A831-5CA3868397DD}"/>
              </a:ext>
            </a:extLst>
          </p:cNvPr>
          <p:cNvPicPr>
            <a:picLocks noChangeAspect="1"/>
          </p:cNvPicPr>
          <p:nvPr/>
        </p:nvPicPr>
        <p:blipFill>
          <a:blip r:embed="rId3"/>
          <a:stretch>
            <a:fillRect/>
          </a:stretch>
        </p:blipFill>
        <p:spPr>
          <a:xfrm>
            <a:off x="10704945" y="-343"/>
            <a:ext cx="1484746" cy="1016686"/>
          </a:xfrm>
          <a:prstGeom prst="rect">
            <a:avLst/>
          </a:prstGeom>
        </p:spPr>
      </p:pic>
    </p:spTree>
    <p:extLst>
      <p:ext uri="{BB962C8B-B14F-4D97-AF65-F5344CB8AC3E}">
        <p14:creationId xmlns:p14="http://schemas.microsoft.com/office/powerpoint/2010/main" val="4105411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5F17A3-6AA0-48E3-8F48-CFA669645BA4}"/>
              </a:ext>
            </a:extLst>
          </p:cNvPr>
          <p:cNvSpPr>
            <a:spLocks noGrp="1"/>
          </p:cNvSpPr>
          <p:nvPr>
            <p:ph type="title"/>
          </p:nvPr>
        </p:nvSpPr>
        <p:spPr/>
        <p:txBody>
          <a:bodyPr/>
          <a:lstStyle/>
          <a:p>
            <a:r>
              <a:rPr lang="es-ES">
                <a:cs typeface="Calibri Light"/>
              </a:rPr>
              <a:t>Conexiones a lo largo del tiempo</a:t>
            </a:r>
            <a:endParaRPr lang="es-ES"/>
          </a:p>
        </p:txBody>
      </p:sp>
      <p:sp>
        <p:nvSpPr>
          <p:cNvPr id="3" name="Marcador de contenido 2">
            <a:extLst>
              <a:ext uri="{FF2B5EF4-FFF2-40B4-BE49-F238E27FC236}">
                <a16:creationId xmlns:a16="http://schemas.microsoft.com/office/drawing/2014/main" id="{DE184CF1-0884-4509-945F-CBCBFE4CA26E}"/>
              </a:ext>
            </a:extLst>
          </p:cNvPr>
          <p:cNvSpPr>
            <a:spLocks noGrp="1"/>
          </p:cNvSpPr>
          <p:nvPr>
            <p:ph idx="1"/>
          </p:nvPr>
        </p:nvSpPr>
        <p:spPr>
          <a:xfrm>
            <a:off x="838200" y="1825625"/>
            <a:ext cx="10515600" cy="726066"/>
          </a:xfrm>
        </p:spPr>
        <p:txBody>
          <a:bodyPr vert="horz" lIns="91440" tIns="45720" rIns="91440" bIns="45720" rtlCol="0" anchor="t">
            <a:normAutofit/>
          </a:bodyPr>
          <a:lstStyle/>
          <a:p>
            <a:pPr marL="0" indent="0" algn="ctr">
              <a:buNone/>
            </a:pPr>
            <a:r>
              <a:rPr lang="es-ES" dirty="0">
                <a:cs typeface="Calibri"/>
                <a:hlinkClick r:id="rId2"/>
              </a:rPr>
              <a:t>https://steamcharts.com/app/570#All</a:t>
            </a:r>
            <a:r>
              <a:rPr lang="es-ES" dirty="0">
                <a:cs typeface="Calibri"/>
              </a:rPr>
              <a:t> </a:t>
            </a:r>
            <a:endParaRPr lang="es-ES">
              <a:cs typeface="Calibri"/>
            </a:endParaRPr>
          </a:p>
          <a:p>
            <a:endParaRPr lang="es-ES" dirty="0">
              <a:cs typeface="Calibri"/>
            </a:endParaRPr>
          </a:p>
        </p:txBody>
      </p:sp>
      <p:pic>
        <p:nvPicPr>
          <p:cNvPr id="4" name="Imagen 4" descr="Imagen que contiene texto&#10;&#10;Descripción generada con confianza muy alta">
            <a:extLst>
              <a:ext uri="{FF2B5EF4-FFF2-40B4-BE49-F238E27FC236}">
                <a16:creationId xmlns:a16="http://schemas.microsoft.com/office/drawing/2014/main" id="{1793159E-54C4-413E-858D-57E2A1E73776}"/>
              </a:ext>
            </a:extLst>
          </p:cNvPr>
          <p:cNvPicPr>
            <a:picLocks noChangeAspect="1"/>
          </p:cNvPicPr>
          <p:nvPr/>
        </p:nvPicPr>
        <p:blipFill>
          <a:blip r:embed="rId3"/>
          <a:stretch>
            <a:fillRect/>
          </a:stretch>
        </p:blipFill>
        <p:spPr>
          <a:xfrm>
            <a:off x="925945" y="2327717"/>
            <a:ext cx="10317016" cy="4534748"/>
          </a:xfrm>
          <a:prstGeom prst="rect">
            <a:avLst/>
          </a:prstGeom>
        </p:spPr>
      </p:pic>
      <p:pic>
        <p:nvPicPr>
          <p:cNvPr id="6" name="Imagen 4">
            <a:extLst>
              <a:ext uri="{FF2B5EF4-FFF2-40B4-BE49-F238E27FC236}">
                <a16:creationId xmlns:a16="http://schemas.microsoft.com/office/drawing/2014/main" id="{832BAA12-C4FB-462B-A101-E02FA678151A}"/>
              </a:ext>
            </a:extLst>
          </p:cNvPr>
          <p:cNvPicPr>
            <a:picLocks noChangeAspect="1"/>
          </p:cNvPicPr>
          <p:nvPr/>
        </p:nvPicPr>
        <p:blipFill>
          <a:blip r:embed="rId4"/>
          <a:stretch>
            <a:fillRect/>
          </a:stretch>
        </p:blipFill>
        <p:spPr>
          <a:xfrm>
            <a:off x="10704945" y="-343"/>
            <a:ext cx="1484746" cy="1016686"/>
          </a:xfrm>
          <a:prstGeom prst="rect">
            <a:avLst/>
          </a:prstGeom>
        </p:spPr>
      </p:pic>
    </p:spTree>
    <p:extLst>
      <p:ext uri="{BB962C8B-B14F-4D97-AF65-F5344CB8AC3E}">
        <p14:creationId xmlns:p14="http://schemas.microsoft.com/office/powerpoint/2010/main" val="2018743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1235A2-59BB-43B0-BD1B-BC618A535CFE}"/>
              </a:ext>
            </a:extLst>
          </p:cNvPr>
          <p:cNvSpPr>
            <a:spLocks noGrp="1"/>
          </p:cNvSpPr>
          <p:nvPr>
            <p:ph type="title"/>
          </p:nvPr>
        </p:nvSpPr>
        <p:spPr/>
        <p:txBody>
          <a:bodyPr/>
          <a:lstStyle/>
          <a:p>
            <a:r>
              <a:rPr lang="es-ES">
                <a:cs typeface="Calibri Light"/>
              </a:rPr>
              <a:t>Torneos (ligas mayores - profesionales)</a:t>
            </a:r>
            <a:endParaRPr lang="es-ES"/>
          </a:p>
        </p:txBody>
      </p:sp>
      <p:sp>
        <p:nvSpPr>
          <p:cNvPr id="3" name="Marcador de contenido 2">
            <a:extLst>
              <a:ext uri="{FF2B5EF4-FFF2-40B4-BE49-F238E27FC236}">
                <a16:creationId xmlns:a16="http://schemas.microsoft.com/office/drawing/2014/main" id="{AE796322-B574-4519-8308-62EA7D45B924}"/>
              </a:ext>
            </a:extLst>
          </p:cNvPr>
          <p:cNvSpPr>
            <a:spLocks noGrp="1"/>
          </p:cNvSpPr>
          <p:nvPr>
            <p:ph idx="1"/>
          </p:nvPr>
        </p:nvSpPr>
        <p:spPr>
          <a:xfrm>
            <a:off x="838200" y="1525444"/>
            <a:ext cx="10515600" cy="829974"/>
          </a:xfrm>
        </p:spPr>
        <p:txBody>
          <a:bodyPr vert="horz" lIns="91440" tIns="45720" rIns="91440" bIns="45720" rtlCol="0" anchor="t">
            <a:normAutofit fontScale="92500" lnSpcReduction="20000"/>
          </a:bodyPr>
          <a:lstStyle/>
          <a:p>
            <a:pPr marL="0" indent="0" algn="ctr">
              <a:buNone/>
            </a:pPr>
            <a:r>
              <a:rPr lang="es-ES">
                <a:cs typeface="Calibri"/>
              </a:rPr>
              <a:t>13 Torneos son realizados al año en diferentes partes del mundo</a:t>
            </a:r>
            <a:endParaRPr lang="es-ES" dirty="0">
              <a:cs typeface="Calibri"/>
            </a:endParaRPr>
          </a:p>
          <a:p>
            <a:pPr marL="0" indent="0" algn="ctr">
              <a:buNone/>
            </a:pPr>
            <a:r>
              <a:rPr lang="es-ES" dirty="0">
                <a:cs typeface="Calibri"/>
                <a:hlinkClick r:id="rId2"/>
              </a:rPr>
              <a:t>https://liquipedia.net/dota2/Premier_Tournaments</a:t>
            </a:r>
            <a:endParaRPr lang="es-ES">
              <a:cs typeface="Calibri"/>
            </a:endParaRPr>
          </a:p>
          <a:p>
            <a:endParaRPr lang="es-ES" dirty="0">
              <a:cs typeface="Calibri"/>
            </a:endParaRPr>
          </a:p>
        </p:txBody>
      </p:sp>
      <p:pic>
        <p:nvPicPr>
          <p:cNvPr id="8" name="Imagen 8" descr="Imagen que contiene captura de pantalla&#10;&#10;Descripción generada con confianza muy alta">
            <a:extLst>
              <a:ext uri="{FF2B5EF4-FFF2-40B4-BE49-F238E27FC236}">
                <a16:creationId xmlns:a16="http://schemas.microsoft.com/office/drawing/2014/main" id="{F15AE389-7EDA-439E-87A6-194D6F174D2F}"/>
              </a:ext>
            </a:extLst>
          </p:cNvPr>
          <p:cNvPicPr>
            <a:picLocks noChangeAspect="1"/>
          </p:cNvPicPr>
          <p:nvPr/>
        </p:nvPicPr>
        <p:blipFill>
          <a:blip r:embed="rId3"/>
          <a:stretch>
            <a:fillRect/>
          </a:stretch>
        </p:blipFill>
        <p:spPr>
          <a:xfrm>
            <a:off x="1318491" y="2353596"/>
            <a:ext cx="9531926" cy="4506080"/>
          </a:xfrm>
          <a:prstGeom prst="rect">
            <a:avLst/>
          </a:prstGeom>
        </p:spPr>
      </p:pic>
      <p:pic>
        <p:nvPicPr>
          <p:cNvPr id="4" name="Imagen 4">
            <a:extLst>
              <a:ext uri="{FF2B5EF4-FFF2-40B4-BE49-F238E27FC236}">
                <a16:creationId xmlns:a16="http://schemas.microsoft.com/office/drawing/2014/main" id="{DA099E19-E1CB-489C-84E0-13914EF3BB73}"/>
              </a:ext>
            </a:extLst>
          </p:cNvPr>
          <p:cNvPicPr>
            <a:picLocks noChangeAspect="1"/>
          </p:cNvPicPr>
          <p:nvPr/>
        </p:nvPicPr>
        <p:blipFill>
          <a:blip r:embed="rId4"/>
          <a:stretch>
            <a:fillRect/>
          </a:stretch>
        </p:blipFill>
        <p:spPr>
          <a:xfrm>
            <a:off x="10704945" y="-343"/>
            <a:ext cx="1484746" cy="1016686"/>
          </a:xfrm>
          <a:prstGeom prst="rect">
            <a:avLst/>
          </a:prstGeom>
        </p:spPr>
      </p:pic>
    </p:spTree>
    <p:extLst>
      <p:ext uri="{BB962C8B-B14F-4D97-AF65-F5344CB8AC3E}">
        <p14:creationId xmlns:p14="http://schemas.microsoft.com/office/powerpoint/2010/main" val="3273140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1B2892-7E17-4797-8AF7-8ACA5EBC97BE}"/>
              </a:ext>
            </a:extLst>
          </p:cNvPr>
          <p:cNvSpPr>
            <a:spLocks noGrp="1"/>
          </p:cNvSpPr>
          <p:nvPr>
            <p:ph type="title"/>
          </p:nvPr>
        </p:nvSpPr>
        <p:spPr/>
        <p:txBody>
          <a:bodyPr/>
          <a:lstStyle/>
          <a:p>
            <a:r>
              <a:rPr lang="es-ES">
                <a:cs typeface="Calibri Light"/>
              </a:rPr>
              <a:t>Estado del arte</a:t>
            </a:r>
            <a:endParaRPr lang="es-ES"/>
          </a:p>
        </p:txBody>
      </p:sp>
      <p:sp>
        <p:nvSpPr>
          <p:cNvPr id="3" name="Marcador de contenido 2">
            <a:extLst>
              <a:ext uri="{FF2B5EF4-FFF2-40B4-BE49-F238E27FC236}">
                <a16:creationId xmlns:a16="http://schemas.microsoft.com/office/drawing/2014/main" id="{B3DAFD31-538A-42D3-B050-DCDF9DD40B1F}"/>
              </a:ext>
            </a:extLst>
          </p:cNvPr>
          <p:cNvSpPr>
            <a:spLocks noGrp="1"/>
          </p:cNvSpPr>
          <p:nvPr>
            <p:ph idx="1"/>
          </p:nvPr>
        </p:nvSpPr>
        <p:spPr/>
        <p:txBody>
          <a:bodyPr vert="horz" lIns="91440" tIns="45720" rIns="91440" bIns="45720" rtlCol="0" anchor="t">
            <a:normAutofit lnSpcReduction="10000"/>
          </a:bodyPr>
          <a:lstStyle/>
          <a:p>
            <a:pPr algn="just"/>
            <a:r>
              <a:rPr lang="es-ES" dirty="0" err="1">
                <a:cs typeface="Calibri"/>
              </a:rPr>
              <a:t>Result</a:t>
            </a:r>
            <a:r>
              <a:rPr lang="es-ES" dirty="0">
                <a:cs typeface="Calibri"/>
              </a:rPr>
              <a:t> </a:t>
            </a:r>
            <a:r>
              <a:rPr lang="es-ES" dirty="0" err="1">
                <a:cs typeface="Calibri"/>
              </a:rPr>
              <a:t>Prediction</a:t>
            </a:r>
            <a:r>
              <a:rPr lang="es-ES" dirty="0">
                <a:cs typeface="Calibri"/>
              </a:rPr>
              <a:t> </a:t>
            </a:r>
            <a:r>
              <a:rPr lang="es-ES" dirty="0" err="1">
                <a:cs typeface="Calibri"/>
              </a:rPr>
              <a:t>by</a:t>
            </a:r>
            <a:r>
              <a:rPr lang="es-ES" dirty="0">
                <a:cs typeface="Calibri"/>
              </a:rPr>
              <a:t> </a:t>
            </a:r>
            <a:r>
              <a:rPr lang="es-ES" dirty="0" err="1">
                <a:cs typeface="Calibri"/>
              </a:rPr>
              <a:t>Mining</a:t>
            </a:r>
            <a:r>
              <a:rPr lang="es-ES" dirty="0">
                <a:cs typeface="Calibri"/>
              </a:rPr>
              <a:t> </a:t>
            </a:r>
            <a:r>
              <a:rPr lang="es-ES" dirty="0" err="1">
                <a:cs typeface="Calibri"/>
              </a:rPr>
              <a:t>Replays</a:t>
            </a:r>
            <a:r>
              <a:rPr lang="es-ES" dirty="0">
                <a:cs typeface="Calibri"/>
              </a:rPr>
              <a:t> in Dota 2 (Mayo 2017): Tesis de </a:t>
            </a:r>
            <a:r>
              <a:rPr lang="es-ES" dirty="0" err="1">
                <a:cs typeface="Calibri"/>
              </a:rPr>
              <a:t>maestria</a:t>
            </a:r>
            <a:r>
              <a:rPr lang="es-ES" dirty="0">
                <a:cs typeface="Calibri"/>
              </a:rPr>
              <a:t> Universidad, Blekinge </a:t>
            </a:r>
            <a:r>
              <a:rPr lang="es-ES" dirty="0" err="1">
                <a:cs typeface="Calibri"/>
              </a:rPr>
              <a:t>Institute</a:t>
            </a:r>
            <a:r>
              <a:rPr lang="es-ES" dirty="0">
                <a:cs typeface="Calibri"/>
              </a:rPr>
              <a:t> </a:t>
            </a:r>
            <a:r>
              <a:rPr lang="es-ES" dirty="0" err="1">
                <a:cs typeface="Calibri"/>
              </a:rPr>
              <a:t>of</a:t>
            </a:r>
            <a:r>
              <a:rPr lang="es-ES" dirty="0">
                <a:cs typeface="Calibri"/>
              </a:rPr>
              <a:t> </a:t>
            </a:r>
            <a:r>
              <a:rPr lang="es-ES" dirty="0" err="1">
                <a:cs typeface="Calibri"/>
              </a:rPr>
              <a:t>Technology</a:t>
            </a:r>
            <a:r>
              <a:rPr lang="es-ES" dirty="0">
                <a:cs typeface="Calibri"/>
              </a:rPr>
              <a:t>, eligen </a:t>
            </a:r>
            <a:r>
              <a:rPr lang="es-ES" dirty="0" err="1">
                <a:cs typeface="Calibri"/>
              </a:rPr>
              <a:t>Random</a:t>
            </a:r>
            <a:r>
              <a:rPr lang="es-ES" dirty="0">
                <a:cs typeface="Calibri"/>
              </a:rPr>
              <a:t> Forest (RF) como algoritmo para predecir el equipo ganador [1]</a:t>
            </a:r>
            <a:endParaRPr lang="es-ES" dirty="0"/>
          </a:p>
          <a:p>
            <a:pPr algn="just"/>
            <a:endParaRPr lang="es-ES" dirty="0">
              <a:cs typeface="Calibri"/>
            </a:endParaRPr>
          </a:p>
          <a:p>
            <a:pPr algn="just"/>
            <a:r>
              <a:rPr lang="es-ES" dirty="0" err="1">
                <a:cs typeface="Calibri"/>
              </a:rPr>
              <a:t>Win</a:t>
            </a:r>
            <a:r>
              <a:rPr lang="es-ES" dirty="0">
                <a:cs typeface="Calibri"/>
              </a:rPr>
              <a:t> </a:t>
            </a:r>
            <a:r>
              <a:rPr lang="es-ES" dirty="0" err="1">
                <a:cs typeface="Calibri"/>
              </a:rPr>
              <a:t>Prediction</a:t>
            </a:r>
            <a:r>
              <a:rPr lang="es-ES" dirty="0">
                <a:cs typeface="Calibri"/>
              </a:rPr>
              <a:t> in </a:t>
            </a:r>
            <a:r>
              <a:rPr lang="es-ES" dirty="0" err="1">
                <a:cs typeface="Calibri"/>
              </a:rPr>
              <a:t>Esports</a:t>
            </a:r>
            <a:r>
              <a:rPr lang="es-ES" dirty="0">
                <a:cs typeface="Calibri"/>
              </a:rPr>
              <a:t>: </a:t>
            </a:r>
            <a:r>
              <a:rPr lang="es-ES" dirty="0" err="1">
                <a:cs typeface="Calibri"/>
              </a:rPr>
              <a:t>Mixed</a:t>
            </a:r>
            <a:r>
              <a:rPr lang="es-ES" dirty="0">
                <a:cs typeface="Calibri"/>
              </a:rPr>
              <a:t>-Rank Match </a:t>
            </a:r>
            <a:r>
              <a:rPr lang="es-ES" dirty="0" err="1">
                <a:cs typeface="Calibri"/>
              </a:rPr>
              <a:t>Prediction</a:t>
            </a:r>
            <a:r>
              <a:rPr lang="es-ES" dirty="0">
                <a:cs typeface="Calibri"/>
              </a:rPr>
              <a:t> in </a:t>
            </a:r>
            <a:r>
              <a:rPr lang="es-ES" dirty="0" err="1">
                <a:cs typeface="Calibri"/>
              </a:rPr>
              <a:t>Multi-player</a:t>
            </a:r>
            <a:r>
              <a:rPr lang="es-ES" dirty="0">
                <a:cs typeface="Calibri"/>
              </a:rPr>
              <a:t> Online </a:t>
            </a:r>
            <a:r>
              <a:rPr lang="es-ES" dirty="0" err="1">
                <a:cs typeface="Calibri"/>
              </a:rPr>
              <a:t>Battle</a:t>
            </a:r>
            <a:r>
              <a:rPr lang="es-ES" dirty="0">
                <a:cs typeface="Calibri"/>
              </a:rPr>
              <a:t> Arena </a:t>
            </a:r>
            <a:r>
              <a:rPr lang="es-ES" dirty="0" err="1">
                <a:cs typeface="Calibri"/>
              </a:rPr>
              <a:t>Games</a:t>
            </a:r>
            <a:r>
              <a:rPr lang="es-ES" dirty="0">
                <a:cs typeface="Calibri"/>
              </a:rPr>
              <a:t> (Nov 2017): White Rose, Universidad de </a:t>
            </a:r>
            <a:r>
              <a:rPr lang="es-ES" dirty="0" err="1">
                <a:cs typeface="Calibri"/>
              </a:rPr>
              <a:t>Consortium</a:t>
            </a:r>
            <a:r>
              <a:rPr lang="es-ES" dirty="0">
                <a:cs typeface="Calibri"/>
              </a:rPr>
              <a:t>: Generan un modelo confianza para predecir un equipo ganador tomando más datos de partidas normales y de ligas mayores profesionales, usan </a:t>
            </a:r>
            <a:r>
              <a:rPr lang="es-ES" dirty="0" err="1">
                <a:cs typeface="Calibri"/>
              </a:rPr>
              <a:t>Logistic</a:t>
            </a:r>
            <a:r>
              <a:rPr lang="es-ES" dirty="0">
                <a:cs typeface="Calibri"/>
              </a:rPr>
              <a:t> </a:t>
            </a:r>
            <a:r>
              <a:rPr lang="es-ES" dirty="0" err="1">
                <a:cs typeface="Calibri"/>
              </a:rPr>
              <a:t>Regresion</a:t>
            </a:r>
            <a:r>
              <a:rPr lang="es-ES" dirty="0">
                <a:cs typeface="Calibri"/>
              </a:rPr>
              <a:t> (LR) y </a:t>
            </a:r>
            <a:r>
              <a:rPr lang="es-ES" dirty="0" err="1">
                <a:cs typeface="Calibri"/>
              </a:rPr>
              <a:t>Randon</a:t>
            </a:r>
            <a:r>
              <a:rPr lang="es-ES" dirty="0">
                <a:cs typeface="Calibri"/>
              </a:rPr>
              <a:t> Forest (RF) mezclándolos para determinar el ganador. [3]</a:t>
            </a:r>
          </a:p>
        </p:txBody>
      </p:sp>
      <p:pic>
        <p:nvPicPr>
          <p:cNvPr id="4" name="Imagen 4" descr="Imagen que contiene imágenes prediseñadas&#10;&#10;Descripción generada con confianza muy alta">
            <a:extLst>
              <a:ext uri="{FF2B5EF4-FFF2-40B4-BE49-F238E27FC236}">
                <a16:creationId xmlns:a16="http://schemas.microsoft.com/office/drawing/2014/main" id="{9E84159B-6246-4E57-99B9-4014E449070A}"/>
              </a:ext>
            </a:extLst>
          </p:cNvPr>
          <p:cNvPicPr>
            <a:picLocks noChangeAspect="1"/>
          </p:cNvPicPr>
          <p:nvPr/>
        </p:nvPicPr>
        <p:blipFill>
          <a:blip r:embed="rId2"/>
          <a:stretch>
            <a:fillRect/>
          </a:stretch>
        </p:blipFill>
        <p:spPr>
          <a:xfrm>
            <a:off x="126856" y="3634654"/>
            <a:ext cx="716107" cy="731694"/>
          </a:xfrm>
          <a:prstGeom prst="rect">
            <a:avLst/>
          </a:prstGeom>
        </p:spPr>
      </p:pic>
      <p:pic>
        <p:nvPicPr>
          <p:cNvPr id="6" name="Imagen 6" descr="Imagen que contiene objeto&#10;&#10;Descripción generada con confianza muy alta">
            <a:extLst>
              <a:ext uri="{FF2B5EF4-FFF2-40B4-BE49-F238E27FC236}">
                <a16:creationId xmlns:a16="http://schemas.microsoft.com/office/drawing/2014/main" id="{9949F228-B68F-4569-B3FD-ED4F398D596C}"/>
              </a:ext>
            </a:extLst>
          </p:cNvPr>
          <p:cNvPicPr>
            <a:picLocks noChangeAspect="1"/>
          </p:cNvPicPr>
          <p:nvPr/>
        </p:nvPicPr>
        <p:blipFill>
          <a:blip r:embed="rId3"/>
          <a:stretch>
            <a:fillRect/>
          </a:stretch>
        </p:blipFill>
        <p:spPr>
          <a:xfrm>
            <a:off x="38966" y="1824470"/>
            <a:ext cx="787978" cy="772969"/>
          </a:xfrm>
          <a:prstGeom prst="rect">
            <a:avLst/>
          </a:prstGeom>
        </p:spPr>
      </p:pic>
      <p:pic>
        <p:nvPicPr>
          <p:cNvPr id="5" name="Imagen 4">
            <a:extLst>
              <a:ext uri="{FF2B5EF4-FFF2-40B4-BE49-F238E27FC236}">
                <a16:creationId xmlns:a16="http://schemas.microsoft.com/office/drawing/2014/main" id="{5A9EA192-B655-47F5-8CD0-AF3D668BF51A}"/>
              </a:ext>
            </a:extLst>
          </p:cNvPr>
          <p:cNvPicPr>
            <a:picLocks noChangeAspect="1"/>
          </p:cNvPicPr>
          <p:nvPr/>
        </p:nvPicPr>
        <p:blipFill>
          <a:blip r:embed="rId4"/>
          <a:stretch>
            <a:fillRect/>
          </a:stretch>
        </p:blipFill>
        <p:spPr>
          <a:xfrm>
            <a:off x="10704945" y="-343"/>
            <a:ext cx="1484746" cy="1016686"/>
          </a:xfrm>
          <a:prstGeom prst="rect">
            <a:avLst/>
          </a:prstGeom>
        </p:spPr>
      </p:pic>
    </p:spTree>
    <p:extLst>
      <p:ext uri="{BB962C8B-B14F-4D97-AF65-F5344CB8AC3E}">
        <p14:creationId xmlns:p14="http://schemas.microsoft.com/office/powerpoint/2010/main" val="2122416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1B2892-7E17-4797-8AF7-8ACA5EBC97BE}"/>
              </a:ext>
            </a:extLst>
          </p:cNvPr>
          <p:cNvSpPr>
            <a:spLocks noGrp="1"/>
          </p:cNvSpPr>
          <p:nvPr>
            <p:ph type="title"/>
          </p:nvPr>
        </p:nvSpPr>
        <p:spPr/>
        <p:txBody>
          <a:bodyPr/>
          <a:lstStyle/>
          <a:p>
            <a:r>
              <a:rPr lang="es-ES">
                <a:cs typeface="Calibri Light"/>
              </a:rPr>
              <a:t>Estado del arte</a:t>
            </a:r>
            <a:endParaRPr lang="es-ES"/>
          </a:p>
        </p:txBody>
      </p:sp>
      <p:sp>
        <p:nvSpPr>
          <p:cNvPr id="3" name="Marcador de contenido 2">
            <a:extLst>
              <a:ext uri="{FF2B5EF4-FFF2-40B4-BE49-F238E27FC236}">
                <a16:creationId xmlns:a16="http://schemas.microsoft.com/office/drawing/2014/main" id="{B3DAFD31-538A-42D3-B050-DCDF9DD40B1F}"/>
              </a:ext>
            </a:extLst>
          </p:cNvPr>
          <p:cNvSpPr>
            <a:spLocks noGrp="1"/>
          </p:cNvSpPr>
          <p:nvPr>
            <p:ph idx="1"/>
          </p:nvPr>
        </p:nvSpPr>
        <p:spPr/>
        <p:txBody>
          <a:bodyPr vert="horz" lIns="91440" tIns="45720" rIns="91440" bIns="45720" rtlCol="0" anchor="t">
            <a:normAutofit/>
          </a:bodyPr>
          <a:lstStyle/>
          <a:p>
            <a:pPr algn="just"/>
            <a:r>
              <a:rPr lang="es-ES" dirty="0" err="1">
                <a:cs typeface="Calibri"/>
              </a:rPr>
              <a:t>DotA</a:t>
            </a:r>
            <a:r>
              <a:rPr lang="es-ES" dirty="0">
                <a:cs typeface="Calibri"/>
              </a:rPr>
              <a:t> 2 </a:t>
            </a:r>
            <a:r>
              <a:rPr lang="es-ES" dirty="0" err="1">
                <a:cs typeface="Calibri"/>
              </a:rPr>
              <a:t>Bots</a:t>
            </a:r>
            <a:r>
              <a:rPr lang="es-ES" dirty="0">
                <a:cs typeface="Calibri"/>
              </a:rPr>
              <a:t> </a:t>
            </a:r>
            <a:r>
              <a:rPr lang="es-ES" dirty="0" err="1">
                <a:cs typeface="Calibri"/>
              </a:rPr>
              <a:t>Win</a:t>
            </a:r>
            <a:r>
              <a:rPr lang="es-ES" dirty="0">
                <a:cs typeface="Calibri"/>
              </a:rPr>
              <a:t> </a:t>
            </a:r>
            <a:r>
              <a:rPr lang="es-ES" dirty="0" err="1">
                <a:cs typeface="Calibri"/>
              </a:rPr>
              <a:t>Prediction</a:t>
            </a:r>
            <a:r>
              <a:rPr lang="es-ES" dirty="0">
                <a:cs typeface="Calibri"/>
              </a:rPr>
              <a:t> </a:t>
            </a:r>
            <a:r>
              <a:rPr lang="es-ES" dirty="0" err="1">
                <a:cs typeface="Calibri"/>
              </a:rPr>
              <a:t>Using</a:t>
            </a:r>
            <a:r>
              <a:rPr lang="es-ES" dirty="0">
                <a:cs typeface="Calibri"/>
              </a:rPr>
              <a:t> </a:t>
            </a:r>
            <a:r>
              <a:rPr lang="es-ES" dirty="0" err="1">
                <a:cs typeface="Calibri"/>
              </a:rPr>
              <a:t>Naive</a:t>
            </a:r>
            <a:r>
              <a:rPr lang="es-ES" dirty="0">
                <a:cs typeface="Calibri"/>
              </a:rPr>
              <a:t> Bayes </a:t>
            </a:r>
            <a:r>
              <a:rPr lang="es-ES" dirty="0" err="1">
                <a:cs typeface="Calibri"/>
              </a:rPr>
              <a:t>Based</a:t>
            </a:r>
            <a:r>
              <a:rPr lang="es-ES" dirty="0">
                <a:cs typeface="Calibri"/>
              </a:rPr>
              <a:t> </a:t>
            </a:r>
            <a:r>
              <a:rPr lang="es-ES" dirty="0" err="1">
                <a:cs typeface="Calibri"/>
              </a:rPr>
              <a:t>on</a:t>
            </a:r>
            <a:r>
              <a:rPr lang="es-ES" dirty="0">
                <a:cs typeface="Calibri"/>
              </a:rPr>
              <a:t> </a:t>
            </a:r>
            <a:r>
              <a:rPr lang="es-ES" dirty="0" err="1">
                <a:cs typeface="Calibri"/>
              </a:rPr>
              <a:t>Adaboost</a:t>
            </a:r>
            <a:r>
              <a:rPr lang="es-ES" dirty="0">
                <a:cs typeface="Calibri"/>
              </a:rPr>
              <a:t> </a:t>
            </a:r>
            <a:r>
              <a:rPr lang="es-ES" dirty="0" err="1">
                <a:cs typeface="Calibri"/>
              </a:rPr>
              <a:t>Algorithm</a:t>
            </a:r>
            <a:r>
              <a:rPr lang="es-ES" dirty="0">
                <a:cs typeface="Calibri"/>
              </a:rPr>
              <a:t>: </a:t>
            </a:r>
            <a:r>
              <a:rPr lang="es-ES" dirty="0" err="1">
                <a:cs typeface="Calibri"/>
              </a:rPr>
              <a:t>Universitas</a:t>
            </a:r>
            <a:r>
              <a:rPr lang="es-ES" dirty="0">
                <a:cs typeface="Calibri"/>
              </a:rPr>
              <a:t> Dian </a:t>
            </a:r>
            <a:r>
              <a:rPr lang="es-ES" dirty="0" err="1">
                <a:cs typeface="Calibri"/>
              </a:rPr>
              <a:t>Nuswantoro</a:t>
            </a:r>
            <a:r>
              <a:rPr lang="es-ES" dirty="0">
                <a:cs typeface="Calibri"/>
              </a:rPr>
              <a:t>, Indonesia (Nov 2017). Emplean el algoritmo de </a:t>
            </a:r>
            <a:r>
              <a:rPr lang="es-ES" dirty="0" err="1">
                <a:cs typeface="Calibri"/>
              </a:rPr>
              <a:t>adaboost</a:t>
            </a:r>
            <a:r>
              <a:rPr lang="es-ES" dirty="0">
                <a:cs typeface="Calibri"/>
              </a:rPr>
              <a:t> a </a:t>
            </a:r>
            <a:r>
              <a:rPr lang="es-ES" dirty="0" err="1">
                <a:cs typeface="Calibri"/>
              </a:rPr>
              <a:t>Naive</a:t>
            </a:r>
            <a:r>
              <a:rPr lang="es-ES" dirty="0">
                <a:cs typeface="Calibri"/>
              </a:rPr>
              <a:t> Bayes en partidas contra </a:t>
            </a:r>
            <a:r>
              <a:rPr lang="es-ES" dirty="0" err="1">
                <a:cs typeface="Calibri"/>
              </a:rPr>
              <a:t>Bots</a:t>
            </a:r>
            <a:r>
              <a:rPr lang="es-ES" dirty="0">
                <a:cs typeface="Calibri"/>
              </a:rPr>
              <a:t> (o robots del juego) para determinar un equipo ganador. [5]</a:t>
            </a:r>
            <a:endParaRPr lang="es-ES" dirty="0"/>
          </a:p>
          <a:p>
            <a:pPr algn="just"/>
            <a:endParaRPr lang="es-ES" dirty="0">
              <a:cs typeface="Calibri"/>
            </a:endParaRPr>
          </a:p>
          <a:p>
            <a:pPr algn="just"/>
            <a:r>
              <a:rPr lang="es-ES" dirty="0" err="1">
                <a:cs typeface="Calibri"/>
              </a:rPr>
              <a:t>On</a:t>
            </a:r>
            <a:r>
              <a:rPr lang="es-ES" dirty="0">
                <a:cs typeface="Calibri"/>
              </a:rPr>
              <a:t> </a:t>
            </a:r>
            <a:r>
              <a:rPr lang="es-ES" dirty="0" err="1">
                <a:cs typeface="Calibri"/>
              </a:rPr>
              <a:t>using</a:t>
            </a:r>
            <a:r>
              <a:rPr lang="es-ES" dirty="0">
                <a:cs typeface="Calibri"/>
              </a:rPr>
              <a:t> Artificial Neural Network </a:t>
            </a:r>
            <a:r>
              <a:rPr lang="es-ES" dirty="0" err="1">
                <a:cs typeface="Calibri"/>
              </a:rPr>
              <a:t>models</a:t>
            </a:r>
            <a:r>
              <a:rPr lang="es-ES" dirty="0">
                <a:cs typeface="Calibri"/>
              </a:rPr>
              <a:t> </a:t>
            </a:r>
            <a:r>
              <a:rPr lang="es-ES" dirty="0" err="1">
                <a:cs typeface="Calibri"/>
              </a:rPr>
              <a:t>to</a:t>
            </a:r>
            <a:r>
              <a:rPr lang="es-ES" dirty="0">
                <a:cs typeface="Calibri"/>
              </a:rPr>
              <a:t> </a:t>
            </a:r>
            <a:r>
              <a:rPr lang="es-ES" dirty="0" err="1">
                <a:cs typeface="Calibri"/>
              </a:rPr>
              <a:t>predict</a:t>
            </a:r>
            <a:r>
              <a:rPr lang="es-ES" dirty="0">
                <a:cs typeface="Calibri"/>
              </a:rPr>
              <a:t> </a:t>
            </a:r>
            <a:r>
              <a:rPr lang="es-ES" dirty="0" err="1">
                <a:cs typeface="Calibri"/>
              </a:rPr>
              <a:t>game</a:t>
            </a:r>
            <a:r>
              <a:rPr lang="es-ES" dirty="0">
                <a:cs typeface="Calibri"/>
              </a:rPr>
              <a:t> </a:t>
            </a:r>
            <a:r>
              <a:rPr lang="es-ES" dirty="0" err="1">
                <a:cs typeface="Calibri"/>
              </a:rPr>
              <a:t>outcomes</a:t>
            </a:r>
            <a:r>
              <a:rPr lang="es-ES" dirty="0">
                <a:cs typeface="Calibri"/>
              </a:rPr>
              <a:t> in Dota 2: KTH Royal </a:t>
            </a:r>
            <a:r>
              <a:rPr lang="es-ES" dirty="0" err="1">
                <a:cs typeface="Calibri"/>
              </a:rPr>
              <a:t>Institute</a:t>
            </a:r>
            <a:r>
              <a:rPr lang="es-ES" dirty="0">
                <a:cs typeface="Calibri"/>
              </a:rPr>
              <a:t> </a:t>
            </a:r>
            <a:r>
              <a:rPr lang="es-ES" dirty="0" err="1">
                <a:cs typeface="Calibri"/>
              </a:rPr>
              <a:t>Of</a:t>
            </a:r>
            <a:r>
              <a:rPr lang="es-ES" dirty="0">
                <a:cs typeface="Calibri"/>
              </a:rPr>
              <a:t> </a:t>
            </a:r>
            <a:r>
              <a:rPr lang="es-ES" dirty="0" err="1">
                <a:cs typeface="Calibri"/>
              </a:rPr>
              <a:t>Technology</a:t>
            </a:r>
            <a:r>
              <a:rPr lang="es-ES" dirty="0">
                <a:cs typeface="Calibri"/>
              </a:rPr>
              <a:t> (Junio 2017). Crean un modelo que usa la selección de los datos de los personajes como entrada para predecir una victoria o perdida de algún equipo usando Redes neuronales. [6]</a:t>
            </a:r>
          </a:p>
        </p:txBody>
      </p:sp>
      <p:pic>
        <p:nvPicPr>
          <p:cNvPr id="10" name="Imagen 10">
            <a:extLst>
              <a:ext uri="{FF2B5EF4-FFF2-40B4-BE49-F238E27FC236}">
                <a16:creationId xmlns:a16="http://schemas.microsoft.com/office/drawing/2014/main" id="{AF07C669-FF89-43C5-88D8-AD257CD40528}"/>
              </a:ext>
            </a:extLst>
          </p:cNvPr>
          <p:cNvPicPr>
            <a:picLocks noChangeAspect="1"/>
          </p:cNvPicPr>
          <p:nvPr/>
        </p:nvPicPr>
        <p:blipFill>
          <a:blip r:embed="rId2"/>
          <a:stretch>
            <a:fillRect/>
          </a:stretch>
        </p:blipFill>
        <p:spPr>
          <a:xfrm>
            <a:off x="4618" y="1828800"/>
            <a:ext cx="822037" cy="833582"/>
          </a:xfrm>
          <a:prstGeom prst="rect">
            <a:avLst/>
          </a:prstGeom>
        </p:spPr>
      </p:pic>
      <p:pic>
        <p:nvPicPr>
          <p:cNvPr id="12" name="Imagen 12">
            <a:extLst>
              <a:ext uri="{FF2B5EF4-FFF2-40B4-BE49-F238E27FC236}">
                <a16:creationId xmlns:a16="http://schemas.microsoft.com/office/drawing/2014/main" id="{377BAAC1-7569-4DF9-90A5-82C499A079C6}"/>
              </a:ext>
            </a:extLst>
          </p:cNvPr>
          <p:cNvPicPr>
            <a:picLocks noChangeAspect="1"/>
          </p:cNvPicPr>
          <p:nvPr/>
        </p:nvPicPr>
        <p:blipFill>
          <a:blip r:embed="rId3"/>
          <a:stretch>
            <a:fillRect/>
          </a:stretch>
        </p:blipFill>
        <p:spPr>
          <a:xfrm>
            <a:off x="72881" y="4083194"/>
            <a:ext cx="754785" cy="792885"/>
          </a:xfrm>
          <a:prstGeom prst="rect">
            <a:avLst/>
          </a:prstGeom>
        </p:spPr>
      </p:pic>
      <p:pic>
        <p:nvPicPr>
          <p:cNvPr id="4" name="Imagen 4">
            <a:extLst>
              <a:ext uri="{FF2B5EF4-FFF2-40B4-BE49-F238E27FC236}">
                <a16:creationId xmlns:a16="http://schemas.microsoft.com/office/drawing/2014/main" id="{4AED1C20-667E-4FA7-A0DA-BA8A33F6E57D}"/>
              </a:ext>
            </a:extLst>
          </p:cNvPr>
          <p:cNvPicPr>
            <a:picLocks noChangeAspect="1"/>
          </p:cNvPicPr>
          <p:nvPr/>
        </p:nvPicPr>
        <p:blipFill>
          <a:blip r:embed="rId4"/>
          <a:stretch>
            <a:fillRect/>
          </a:stretch>
        </p:blipFill>
        <p:spPr>
          <a:xfrm>
            <a:off x="10704945" y="-343"/>
            <a:ext cx="1484746" cy="1016686"/>
          </a:xfrm>
          <a:prstGeom prst="rect">
            <a:avLst/>
          </a:prstGeom>
        </p:spPr>
      </p:pic>
    </p:spTree>
    <p:extLst>
      <p:ext uri="{BB962C8B-B14F-4D97-AF65-F5344CB8AC3E}">
        <p14:creationId xmlns:p14="http://schemas.microsoft.com/office/powerpoint/2010/main" val="3068262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CFA54B-CA12-489B-9614-9D6D247177C5}"/>
              </a:ext>
            </a:extLst>
          </p:cNvPr>
          <p:cNvSpPr>
            <a:spLocks noGrp="1"/>
          </p:cNvSpPr>
          <p:nvPr>
            <p:ph type="title"/>
          </p:nvPr>
        </p:nvSpPr>
        <p:spPr/>
        <p:txBody>
          <a:bodyPr/>
          <a:lstStyle/>
          <a:p>
            <a:r>
              <a:rPr lang="es-ES">
                <a:cs typeface="Calibri Light"/>
              </a:rPr>
              <a:t>Problemas encontrados</a:t>
            </a:r>
            <a:endParaRPr lang="es-ES"/>
          </a:p>
        </p:txBody>
      </p:sp>
      <p:sp>
        <p:nvSpPr>
          <p:cNvPr id="3" name="Marcador de contenido 2">
            <a:extLst>
              <a:ext uri="{FF2B5EF4-FFF2-40B4-BE49-F238E27FC236}">
                <a16:creationId xmlns:a16="http://schemas.microsoft.com/office/drawing/2014/main" id="{52E384D4-1B98-4F8C-90C6-E114F405E575}"/>
              </a:ext>
            </a:extLst>
          </p:cNvPr>
          <p:cNvSpPr>
            <a:spLocks noGrp="1"/>
          </p:cNvSpPr>
          <p:nvPr>
            <p:ph idx="1"/>
          </p:nvPr>
        </p:nvSpPr>
        <p:spPr/>
        <p:txBody>
          <a:bodyPr vert="horz" lIns="91440" tIns="45720" rIns="91440" bIns="45720" rtlCol="0" anchor="t">
            <a:normAutofit/>
          </a:bodyPr>
          <a:lstStyle/>
          <a:p>
            <a:pPr algn="just"/>
            <a:r>
              <a:rPr lang="es-ES" dirty="0">
                <a:cs typeface="Calibri"/>
              </a:rPr>
              <a:t>No existe un modelo de predicción que compare algoritmos de clasificación y de predicción para un equipo ganador tanto para ligas mayores como para ligas menores.</a:t>
            </a:r>
            <a:endParaRPr lang="es-ES" dirty="0"/>
          </a:p>
          <a:p>
            <a:pPr algn="just"/>
            <a:r>
              <a:rPr lang="es-ES" dirty="0">
                <a:cs typeface="Calibri"/>
              </a:rPr>
              <a:t>No se encuentra un modelo donde se pueda predecir un ganador en un tiempo dado en una partida en progreso.</a:t>
            </a:r>
          </a:p>
          <a:p>
            <a:pPr algn="just"/>
            <a:r>
              <a:rPr lang="es-ES" dirty="0">
                <a:cs typeface="Calibri"/>
              </a:rPr>
              <a:t>La mayoría de los modelos de predicción se basan en el historial de los equipos que participan en las ligas mayores para predecir sus ganadores, mas no tienen en cuenta las partidas que esos jugadores profesionales participan fuera del campeonato.</a:t>
            </a:r>
          </a:p>
        </p:txBody>
      </p:sp>
      <p:pic>
        <p:nvPicPr>
          <p:cNvPr id="5" name="Imagen 4">
            <a:extLst>
              <a:ext uri="{FF2B5EF4-FFF2-40B4-BE49-F238E27FC236}">
                <a16:creationId xmlns:a16="http://schemas.microsoft.com/office/drawing/2014/main" id="{C4E03CB4-4FFF-4E0C-B3B9-2F27AFF40382}"/>
              </a:ext>
            </a:extLst>
          </p:cNvPr>
          <p:cNvPicPr>
            <a:picLocks noChangeAspect="1"/>
          </p:cNvPicPr>
          <p:nvPr/>
        </p:nvPicPr>
        <p:blipFill>
          <a:blip r:embed="rId2"/>
          <a:stretch>
            <a:fillRect/>
          </a:stretch>
        </p:blipFill>
        <p:spPr>
          <a:xfrm>
            <a:off x="10704945" y="-343"/>
            <a:ext cx="1484746" cy="1016686"/>
          </a:xfrm>
          <a:prstGeom prst="rect">
            <a:avLst/>
          </a:prstGeom>
        </p:spPr>
      </p:pic>
    </p:spTree>
    <p:extLst>
      <p:ext uri="{BB962C8B-B14F-4D97-AF65-F5344CB8AC3E}">
        <p14:creationId xmlns:p14="http://schemas.microsoft.com/office/powerpoint/2010/main" val="363687988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Panorámica</PresentationFormat>
  <Paragraphs>0</Paragraphs>
  <Slides>17</Slides>
  <Notes>0</Notes>
  <HiddenSlides>0</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Tema de Office</vt:lpstr>
      <vt:lpstr>Prediccion de Resultados y desempeño de algoritmos usando Naive Bayes y Support Vector Machine para equipos profesionales en Dota 2</vt:lpstr>
      <vt:lpstr>Introducción</vt:lpstr>
      <vt:lpstr>Introducción</vt:lpstr>
      <vt:lpstr>Introducción</vt:lpstr>
      <vt:lpstr>Conexiones a lo largo del tiempo</vt:lpstr>
      <vt:lpstr>Torneos (ligas mayores - profesionales)</vt:lpstr>
      <vt:lpstr>Estado del arte</vt:lpstr>
      <vt:lpstr>Estado del arte</vt:lpstr>
      <vt:lpstr>Problemas encontrados</vt:lpstr>
      <vt:lpstr>Pregunta</vt:lpstr>
      <vt:lpstr>¿Qué pretendo hacer ?</vt:lpstr>
      <vt:lpstr>Objetivos Especificos</vt:lpstr>
      <vt:lpstr>Metodología</vt:lpstr>
      <vt:lpstr>Data Parsing</vt:lpstr>
      <vt:lpstr>Algoritmos</vt:lpstr>
      <vt:lpstr>Bibliografía</vt:lpstr>
      <vt:lpstr>&lt;GRACIAS/&gt;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822</cp:revision>
  <dcterms:created xsi:type="dcterms:W3CDTF">2012-07-30T22:48:03Z</dcterms:created>
  <dcterms:modified xsi:type="dcterms:W3CDTF">2018-10-30T00:37:31Z</dcterms:modified>
</cp:coreProperties>
</file>