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7" r:id="rId2"/>
    <p:sldId id="258" r:id="rId3"/>
    <p:sldId id="262" r:id="rId4"/>
    <p:sldId id="279" r:id="rId5"/>
    <p:sldId id="294" r:id="rId6"/>
    <p:sldId id="256" r:id="rId7"/>
    <p:sldId id="286" r:id="rId8"/>
    <p:sldId id="287" r:id="rId9"/>
    <p:sldId id="281" r:id="rId10"/>
    <p:sldId id="288" r:id="rId11"/>
    <p:sldId id="289" r:id="rId12"/>
    <p:sldId id="290" r:id="rId13"/>
    <p:sldId id="291" r:id="rId14"/>
    <p:sldId id="280" r:id="rId15"/>
    <p:sldId id="283" r:id="rId16"/>
    <p:sldId id="282" r:id="rId17"/>
    <p:sldId id="295" r:id="rId18"/>
    <p:sldId id="296" r:id="rId19"/>
    <p:sldId id="293" r:id="rId20"/>
    <p:sldId id="277" r:id="rId21"/>
    <p:sldId id="284" r:id="rId22"/>
    <p:sldId id="292" r:id="rId23"/>
    <p:sldId id="266" r:id="rId24"/>
  </p:sldIdLst>
  <p:sldSz cx="24382413" cy="13716000"/>
  <p:notesSz cx="6858000" cy="9144000"/>
  <p:defaultTextStyle>
    <a:defPPr>
      <a:defRPr lang="es-ES_tradnl"/>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e Felipe Cardozo Leon" initials="RFCL" lastIdx="2" clrIdx="0">
    <p:extLst>
      <p:ext uri="{19B8F6BF-5375-455C-9EA6-DF929625EA0E}">
        <p15:presenceInfo xmlns:p15="http://schemas.microsoft.com/office/powerpoint/2012/main" userId="S-1-5-21-4240589779-2681227299-139461318-638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657"/>
    <a:srgbClr val="2DAB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1E2F44-E7BB-4721-BDBF-EFB6F8D54D8C}" v="48" dt="2018-06-23T11:46:46.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00" autoAdjust="0"/>
    <p:restoredTop sz="94807"/>
  </p:normalViewPr>
  <p:slideViewPr>
    <p:cSldViewPr snapToGrid="0" snapToObjects="1">
      <p:cViewPr varScale="1">
        <p:scale>
          <a:sx n="41" d="100"/>
          <a:sy n="41" d="100"/>
        </p:scale>
        <p:origin x="57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y Andres Piedrahita Solorzano" userId="3332203e-79cd-465e-ae39-62dd6f8fc389" providerId="ADAL" clId="{D41E2F44-E7BB-4721-BDBF-EFB6F8D54D8C}"/>
    <pc:docChg chg="undo custSel modSld">
      <pc:chgData name="Giovanny Andres Piedrahita Solorzano" userId="3332203e-79cd-465e-ae39-62dd6f8fc389" providerId="ADAL" clId="{D41E2F44-E7BB-4721-BDBF-EFB6F8D54D8C}" dt="2018-06-23T11:46:46.340" v="47" actId="1076"/>
      <pc:docMkLst>
        <pc:docMk/>
      </pc:docMkLst>
      <pc:sldChg chg="addSp delSp modSp">
        <pc:chgData name="Giovanny Andres Piedrahita Solorzano" userId="3332203e-79cd-465e-ae39-62dd6f8fc389" providerId="ADAL" clId="{D41E2F44-E7BB-4721-BDBF-EFB6F8D54D8C}" dt="2018-06-23T11:46:46.340" v="47" actId="1076"/>
        <pc:sldMkLst>
          <pc:docMk/>
          <pc:sldMk cId="2819485" sldId="262"/>
        </pc:sldMkLst>
        <pc:spChg chg="mod">
          <ac:chgData name="Giovanny Andres Piedrahita Solorzano" userId="3332203e-79cd-465e-ae39-62dd6f8fc389" providerId="ADAL" clId="{D41E2F44-E7BB-4721-BDBF-EFB6F8D54D8C}" dt="2018-06-23T11:46:46.340" v="47" actId="1076"/>
          <ac:spMkLst>
            <pc:docMk/>
            <pc:sldMk cId="2819485" sldId="262"/>
            <ac:spMk id="5" creationId="{00000000-0000-0000-0000-000000000000}"/>
          </ac:spMkLst>
        </pc:spChg>
        <pc:spChg chg="mod">
          <ac:chgData name="Giovanny Andres Piedrahita Solorzano" userId="3332203e-79cd-465e-ae39-62dd6f8fc389" providerId="ADAL" clId="{D41E2F44-E7BB-4721-BDBF-EFB6F8D54D8C}" dt="2018-06-23T11:46:35.400" v="45" actId="1076"/>
          <ac:spMkLst>
            <pc:docMk/>
            <pc:sldMk cId="2819485" sldId="262"/>
            <ac:spMk id="6" creationId="{00000000-0000-0000-0000-000000000000}"/>
          </ac:spMkLst>
        </pc:spChg>
        <pc:picChg chg="del">
          <ac:chgData name="Giovanny Andres Piedrahita Solorzano" userId="3332203e-79cd-465e-ae39-62dd6f8fc389" providerId="ADAL" clId="{D41E2F44-E7BB-4721-BDBF-EFB6F8D54D8C}" dt="2018-06-23T11:41:06.141" v="8" actId="478"/>
          <ac:picMkLst>
            <pc:docMk/>
            <pc:sldMk cId="2819485" sldId="262"/>
            <ac:picMk id="4" creationId="{00000000-0000-0000-0000-000000000000}"/>
          </ac:picMkLst>
        </pc:picChg>
        <pc:picChg chg="mod">
          <ac:chgData name="Giovanny Andres Piedrahita Solorzano" userId="3332203e-79cd-465e-ae39-62dd6f8fc389" providerId="ADAL" clId="{D41E2F44-E7BB-4721-BDBF-EFB6F8D54D8C}" dt="2018-06-23T11:46:29.109" v="44" actId="14100"/>
          <ac:picMkLst>
            <pc:docMk/>
            <pc:sldMk cId="2819485" sldId="262"/>
            <ac:picMk id="7" creationId="{00000000-0000-0000-0000-000000000000}"/>
          </ac:picMkLst>
        </pc:picChg>
        <pc:picChg chg="add del mod modCrop">
          <ac:chgData name="Giovanny Andres Piedrahita Solorzano" userId="3332203e-79cd-465e-ae39-62dd6f8fc389" providerId="ADAL" clId="{D41E2F44-E7BB-4721-BDBF-EFB6F8D54D8C}" dt="2018-06-23T11:43:07.196" v="20" actId="478"/>
          <ac:picMkLst>
            <pc:docMk/>
            <pc:sldMk cId="2819485" sldId="262"/>
            <ac:picMk id="8" creationId="{1672C08B-1378-4D96-8641-CF6290473AF5}"/>
          </ac:picMkLst>
        </pc:picChg>
        <pc:picChg chg="add mod modCrop">
          <ac:chgData name="Giovanny Andres Piedrahita Solorzano" userId="3332203e-79cd-465e-ae39-62dd6f8fc389" providerId="ADAL" clId="{D41E2F44-E7BB-4721-BDBF-EFB6F8D54D8C}" dt="2018-06-23T11:46:20.308" v="42" actId="1076"/>
          <ac:picMkLst>
            <pc:docMk/>
            <pc:sldMk cId="2819485" sldId="262"/>
            <ac:picMk id="1026" creationId="{A8D78046-C99D-4D48-AF46-738FB3A3EB4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1" i="0" u="none" strike="noStrike" kern="1200" spc="0" baseline="0">
                <a:solidFill>
                  <a:schemeClr val="tx1">
                    <a:lumMod val="65000"/>
                    <a:lumOff val="35000"/>
                  </a:schemeClr>
                </a:solidFill>
                <a:latin typeface="+mn-lt"/>
                <a:ea typeface="+mn-ea"/>
                <a:cs typeface="+mn-cs"/>
              </a:defRPr>
            </a:pPr>
            <a:r>
              <a:rPr lang="en-US" b="1"/>
              <a:t>Virtual</a:t>
            </a:r>
          </a:p>
        </c:rich>
      </c:tx>
      <c:overlay val="0"/>
      <c:spPr>
        <a:noFill/>
        <a:ln>
          <a:noFill/>
        </a:ln>
        <a:effectLst/>
      </c:spPr>
      <c:txPr>
        <a:bodyPr rot="0" spcFirstLastPara="1" vertOverflow="ellipsis" vert="horz" wrap="square" anchor="ctr" anchorCtr="1"/>
        <a:lstStyle/>
        <a:p>
          <a:pPr>
            <a:defRPr sz="33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2015</c:v>
                </c:pt>
              </c:strCache>
            </c:strRef>
          </c:tx>
          <c:spPr>
            <a:solidFill>
              <a:srgbClr val="002060"/>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3-DD7C-4B23-9831-8594C692E2D4}"/>
              </c:ext>
            </c:extLst>
          </c:dPt>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Virtual</c:v>
                </c:pt>
              </c:strCache>
            </c:strRef>
          </c:cat>
          <c:val>
            <c:numRef>
              <c:f>Sheet1!$B$2</c:f>
              <c:numCache>
                <c:formatCode>General</c:formatCode>
                <c:ptCount val="1"/>
                <c:pt idx="0">
                  <c:v>109000</c:v>
                </c:pt>
              </c:numCache>
            </c:numRef>
          </c:val>
          <c:extLst>
            <c:ext xmlns:c16="http://schemas.microsoft.com/office/drawing/2014/chart" uri="{C3380CC4-5D6E-409C-BE32-E72D297353CC}">
              <c16:uniqueId val="{00000000-DD7C-4B23-9831-8594C692E2D4}"/>
            </c:ext>
          </c:extLst>
        </c:ser>
        <c:ser>
          <c:idx val="1"/>
          <c:order val="1"/>
          <c:tx>
            <c:strRef>
              <c:f>Sheet1!$C$1</c:f>
              <c:strCache>
                <c:ptCount val="1"/>
                <c:pt idx="0">
                  <c:v>2016</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Virtual</c:v>
                </c:pt>
              </c:strCache>
            </c:strRef>
          </c:cat>
          <c:val>
            <c:numRef>
              <c:f>Sheet1!$C$2</c:f>
              <c:numCache>
                <c:formatCode>General</c:formatCode>
                <c:ptCount val="1"/>
                <c:pt idx="0">
                  <c:v>188000</c:v>
                </c:pt>
              </c:numCache>
            </c:numRef>
          </c:val>
          <c:extLst>
            <c:ext xmlns:c16="http://schemas.microsoft.com/office/drawing/2014/chart" uri="{C3380CC4-5D6E-409C-BE32-E72D297353CC}">
              <c16:uniqueId val="{00000001-DD7C-4B23-9831-8594C692E2D4}"/>
            </c:ext>
          </c:extLst>
        </c:ser>
        <c:ser>
          <c:idx val="2"/>
          <c:order val="2"/>
          <c:tx>
            <c:strRef>
              <c:f>Sheet1!$D$1</c:f>
              <c:strCache>
                <c:ptCount val="1"/>
                <c:pt idx="0">
                  <c:v>2017</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Virtual</c:v>
                </c:pt>
              </c:strCache>
            </c:strRef>
          </c:cat>
          <c:val>
            <c:numRef>
              <c:f>Sheet1!$D$2</c:f>
              <c:numCache>
                <c:formatCode>General</c:formatCode>
                <c:ptCount val="1"/>
                <c:pt idx="0">
                  <c:v>272300</c:v>
                </c:pt>
              </c:numCache>
            </c:numRef>
          </c:val>
          <c:extLst>
            <c:ext xmlns:c16="http://schemas.microsoft.com/office/drawing/2014/chart" uri="{C3380CC4-5D6E-409C-BE32-E72D297353CC}">
              <c16:uniqueId val="{00000002-DD7C-4B23-9831-8594C692E2D4}"/>
            </c:ext>
          </c:extLst>
        </c:ser>
        <c:dLbls>
          <c:showLegendKey val="0"/>
          <c:showVal val="0"/>
          <c:showCatName val="0"/>
          <c:showSerName val="0"/>
          <c:showPercent val="0"/>
          <c:showBubbleSize val="0"/>
        </c:dLbls>
        <c:gapWidth val="219"/>
        <c:overlap val="-27"/>
        <c:axId val="680857208"/>
        <c:axId val="680857536"/>
      </c:barChart>
      <c:catAx>
        <c:axId val="680857208"/>
        <c:scaling>
          <c:orientation val="minMax"/>
        </c:scaling>
        <c:delete val="1"/>
        <c:axPos val="b"/>
        <c:numFmt formatCode="General" sourceLinked="1"/>
        <c:majorTickMark val="none"/>
        <c:minorTickMark val="none"/>
        <c:tickLblPos val="nextTo"/>
        <c:crossAx val="680857536"/>
        <c:crosses val="autoZero"/>
        <c:auto val="1"/>
        <c:lblAlgn val="ctr"/>
        <c:lblOffset val="100"/>
        <c:noMultiLvlLbl val="0"/>
      </c:catAx>
      <c:valAx>
        <c:axId val="680857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680857208"/>
        <c:crosses val="autoZero"/>
        <c:crossBetween val="between"/>
      </c:valAx>
      <c:spPr>
        <a:noFill/>
        <a:ln>
          <a:noFill/>
        </a:ln>
        <a:effectLst/>
      </c:spPr>
    </c:plotArea>
    <c:legend>
      <c:legendPos val="b"/>
      <c:layout>
        <c:manualLayout>
          <c:xMode val="edge"/>
          <c:yMode val="edge"/>
          <c:x val="0.31972204172965374"/>
          <c:y val="0.91766575503183101"/>
          <c:w val="0.48435400918814769"/>
          <c:h val="6.2651146724517409E-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1" i="0" u="none" strike="noStrike" kern="1200" spc="0" baseline="0">
                <a:solidFill>
                  <a:schemeClr val="tx1">
                    <a:lumMod val="65000"/>
                    <a:lumOff val="35000"/>
                  </a:schemeClr>
                </a:solidFill>
                <a:latin typeface="+mn-lt"/>
                <a:ea typeface="+mn-ea"/>
                <a:cs typeface="+mn-cs"/>
              </a:defRPr>
            </a:pPr>
            <a:r>
              <a:rPr lang="en-US" b="1"/>
              <a:t>Presencial</a:t>
            </a:r>
          </a:p>
        </c:rich>
      </c:tx>
      <c:overlay val="0"/>
      <c:spPr>
        <a:noFill/>
        <a:ln>
          <a:noFill/>
        </a:ln>
        <a:effectLst/>
      </c:spPr>
      <c:txPr>
        <a:bodyPr rot="0" spcFirstLastPara="1" vertOverflow="ellipsis" vert="horz" wrap="square" anchor="ctr" anchorCtr="1"/>
        <a:lstStyle/>
        <a:p>
          <a:pPr>
            <a:defRPr sz="33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2015</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Presencial</c:v>
                </c:pt>
              </c:strCache>
            </c:strRef>
          </c:cat>
          <c:val>
            <c:numRef>
              <c:f>Sheet1!$B$2</c:f>
              <c:numCache>
                <c:formatCode>General</c:formatCode>
                <c:ptCount val="1"/>
                <c:pt idx="0">
                  <c:v>3572000</c:v>
                </c:pt>
              </c:numCache>
            </c:numRef>
          </c:val>
          <c:extLst>
            <c:ext xmlns:c16="http://schemas.microsoft.com/office/drawing/2014/chart" uri="{C3380CC4-5D6E-409C-BE32-E72D297353CC}">
              <c16:uniqueId val="{00000000-F1BB-4EA5-B8F7-66246F906FF5}"/>
            </c:ext>
          </c:extLst>
        </c:ser>
        <c:ser>
          <c:idx val="1"/>
          <c:order val="1"/>
          <c:tx>
            <c:strRef>
              <c:f>Sheet1!$C$1</c:f>
              <c:strCache>
                <c:ptCount val="1"/>
                <c:pt idx="0">
                  <c:v>2016</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Presencial</c:v>
                </c:pt>
              </c:strCache>
            </c:strRef>
          </c:cat>
          <c:val>
            <c:numRef>
              <c:f>Sheet1!$C$2</c:f>
              <c:numCache>
                <c:formatCode>General</c:formatCode>
                <c:ptCount val="1"/>
                <c:pt idx="0">
                  <c:v>3601000</c:v>
                </c:pt>
              </c:numCache>
            </c:numRef>
          </c:val>
          <c:extLst>
            <c:ext xmlns:c16="http://schemas.microsoft.com/office/drawing/2014/chart" uri="{C3380CC4-5D6E-409C-BE32-E72D297353CC}">
              <c16:uniqueId val="{00000001-F1BB-4EA5-B8F7-66246F906FF5}"/>
            </c:ext>
          </c:extLst>
        </c:ser>
        <c:ser>
          <c:idx val="2"/>
          <c:order val="2"/>
          <c:tx>
            <c:strRef>
              <c:f>Sheet1!$D$1</c:f>
              <c:strCache>
                <c:ptCount val="1"/>
                <c:pt idx="0">
                  <c:v>2017</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Presencial</c:v>
                </c:pt>
              </c:strCache>
            </c:strRef>
          </c:cat>
          <c:val>
            <c:numRef>
              <c:f>Sheet1!$D$2</c:f>
              <c:numCache>
                <c:formatCode>General</c:formatCode>
                <c:ptCount val="1"/>
                <c:pt idx="0">
                  <c:v>3672000</c:v>
                </c:pt>
              </c:numCache>
            </c:numRef>
          </c:val>
          <c:extLst>
            <c:ext xmlns:c16="http://schemas.microsoft.com/office/drawing/2014/chart" uri="{C3380CC4-5D6E-409C-BE32-E72D297353CC}">
              <c16:uniqueId val="{00000002-F1BB-4EA5-B8F7-66246F906FF5}"/>
            </c:ext>
          </c:extLst>
        </c:ser>
        <c:dLbls>
          <c:showLegendKey val="0"/>
          <c:showVal val="0"/>
          <c:showCatName val="0"/>
          <c:showSerName val="0"/>
          <c:showPercent val="0"/>
          <c:showBubbleSize val="0"/>
        </c:dLbls>
        <c:gapWidth val="219"/>
        <c:overlap val="-27"/>
        <c:axId val="577712416"/>
        <c:axId val="577713400"/>
      </c:barChart>
      <c:catAx>
        <c:axId val="577712416"/>
        <c:scaling>
          <c:orientation val="minMax"/>
        </c:scaling>
        <c:delete val="1"/>
        <c:axPos val="b"/>
        <c:numFmt formatCode="General" sourceLinked="1"/>
        <c:majorTickMark val="none"/>
        <c:minorTickMark val="none"/>
        <c:tickLblPos val="nextTo"/>
        <c:crossAx val="577713400"/>
        <c:crosses val="autoZero"/>
        <c:auto val="1"/>
        <c:lblAlgn val="ctr"/>
        <c:lblOffset val="100"/>
        <c:noMultiLvlLbl val="0"/>
      </c:catAx>
      <c:valAx>
        <c:axId val="577713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577712416"/>
        <c:crosses val="autoZero"/>
        <c:crossBetween val="between"/>
      </c:valAx>
      <c:spPr>
        <a:noFill/>
        <a:ln>
          <a:noFill/>
        </a:ln>
        <a:effectLst/>
      </c:spPr>
    </c:plotArea>
    <c:legend>
      <c:legendPos val="b"/>
      <c:layout>
        <c:manualLayout>
          <c:xMode val="edge"/>
          <c:yMode val="edge"/>
          <c:x val="0.31365690061815693"/>
          <c:y val="0.92092955844559843"/>
          <c:w val="0.53602819033333826"/>
          <c:h val="5.307903304518282E-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1" i="0" u="none" strike="noStrike" kern="1200" spc="0" baseline="0">
                <a:solidFill>
                  <a:schemeClr val="tx1"/>
                </a:solidFill>
                <a:latin typeface="+mn-lt"/>
                <a:ea typeface="+mn-ea"/>
                <a:cs typeface="+mn-cs"/>
              </a:defRPr>
            </a:pPr>
            <a:r>
              <a:rPr lang="en-US" b="1">
                <a:solidFill>
                  <a:schemeClr val="tx1"/>
                </a:solidFill>
              </a:rPr>
              <a:t>Distancia tradicional</a:t>
            </a:r>
          </a:p>
        </c:rich>
      </c:tx>
      <c:overlay val="0"/>
      <c:spPr>
        <a:noFill/>
        <a:ln>
          <a:noFill/>
        </a:ln>
        <a:effectLst/>
      </c:spPr>
      <c:txPr>
        <a:bodyPr rot="0" spcFirstLastPara="1" vertOverflow="ellipsis" vert="horz" wrap="square" anchor="ctr" anchorCtr="1"/>
        <a:lstStyle/>
        <a:p>
          <a:pPr>
            <a:defRPr sz="336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1347800430434297"/>
          <c:y val="7.1818478009448766E-2"/>
          <c:w val="0.76655663566676513"/>
          <c:h val="0.84552704717023985"/>
        </c:manualLayout>
      </c:layout>
      <c:barChart>
        <c:barDir val="col"/>
        <c:grouping val="clustered"/>
        <c:varyColors val="0"/>
        <c:ser>
          <c:idx val="0"/>
          <c:order val="0"/>
          <c:tx>
            <c:strRef>
              <c:f>Sheet1!$B$1</c:f>
              <c:strCache>
                <c:ptCount val="1"/>
                <c:pt idx="0">
                  <c:v>2015</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Distancia</c:v>
                </c:pt>
              </c:strCache>
            </c:strRef>
          </c:cat>
          <c:val>
            <c:numRef>
              <c:f>Sheet1!$B$2</c:f>
              <c:numCache>
                <c:formatCode>General</c:formatCode>
                <c:ptCount val="1"/>
                <c:pt idx="0">
                  <c:v>518342</c:v>
                </c:pt>
              </c:numCache>
            </c:numRef>
          </c:val>
          <c:extLst>
            <c:ext xmlns:c16="http://schemas.microsoft.com/office/drawing/2014/chart" uri="{C3380CC4-5D6E-409C-BE32-E72D297353CC}">
              <c16:uniqueId val="{00000000-71E1-4538-A9F1-7361972BC641}"/>
            </c:ext>
          </c:extLst>
        </c:ser>
        <c:ser>
          <c:idx val="1"/>
          <c:order val="1"/>
          <c:tx>
            <c:strRef>
              <c:f>Sheet1!$C$1</c:f>
              <c:strCache>
                <c:ptCount val="1"/>
                <c:pt idx="0">
                  <c:v>2016</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Distancia</c:v>
                </c:pt>
              </c:strCache>
            </c:strRef>
          </c:cat>
          <c:val>
            <c:numRef>
              <c:f>Sheet1!$C$2</c:f>
              <c:numCache>
                <c:formatCode>General</c:formatCode>
                <c:ptCount val="1"/>
                <c:pt idx="0">
                  <c:v>512925</c:v>
                </c:pt>
              </c:numCache>
            </c:numRef>
          </c:val>
          <c:extLst>
            <c:ext xmlns:c16="http://schemas.microsoft.com/office/drawing/2014/chart" uri="{C3380CC4-5D6E-409C-BE32-E72D297353CC}">
              <c16:uniqueId val="{00000001-71E1-4538-A9F1-7361972BC641}"/>
            </c:ext>
          </c:extLst>
        </c:ser>
        <c:ser>
          <c:idx val="2"/>
          <c:order val="2"/>
          <c:tx>
            <c:strRef>
              <c:f>Sheet1!$D$1</c:f>
              <c:strCache>
                <c:ptCount val="1"/>
                <c:pt idx="0">
                  <c:v>2017</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Distancia</c:v>
                </c:pt>
              </c:strCache>
            </c:strRef>
          </c:cat>
          <c:val>
            <c:numRef>
              <c:f>Sheet1!$D$2</c:f>
              <c:numCache>
                <c:formatCode>General</c:formatCode>
                <c:ptCount val="1"/>
                <c:pt idx="0">
                  <c:v>502504</c:v>
                </c:pt>
              </c:numCache>
            </c:numRef>
          </c:val>
          <c:extLst>
            <c:ext xmlns:c16="http://schemas.microsoft.com/office/drawing/2014/chart" uri="{C3380CC4-5D6E-409C-BE32-E72D297353CC}">
              <c16:uniqueId val="{00000002-71E1-4538-A9F1-7361972BC641}"/>
            </c:ext>
          </c:extLst>
        </c:ser>
        <c:dLbls>
          <c:showLegendKey val="0"/>
          <c:showVal val="0"/>
          <c:showCatName val="0"/>
          <c:showSerName val="0"/>
          <c:showPercent val="0"/>
          <c:showBubbleSize val="0"/>
        </c:dLbls>
        <c:gapWidth val="219"/>
        <c:overlap val="-27"/>
        <c:axId val="674192400"/>
        <c:axId val="674193384"/>
      </c:barChart>
      <c:catAx>
        <c:axId val="674192400"/>
        <c:scaling>
          <c:orientation val="minMax"/>
        </c:scaling>
        <c:delete val="1"/>
        <c:axPos val="b"/>
        <c:numFmt formatCode="General" sourceLinked="1"/>
        <c:majorTickMark val="none"/>
        <c:minorTickMark val="none"/>
        <c:tickLblPos val="nextTo"/>
        <c:crossAx val="674193384"/>
        <c:crosses val="autoZero"/>
        <c:auto val="1"/>
        <c:lblAlgn val="ctr"/>
        <c:lblOffset val="100"/>
        <c:noMultiLvlLbl val="0"/>
      </c:catAx>
      <c:valAx>
        <c:axId val="674193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674192400"/>
        <c:crosses val="autoZero"/>
        <c:crossBetween val="between"/>
      </c:valAx>
      <c:spPr>
        <a:noFill/>
        <a:ln>
          <a:noFill/>
        </a:ln>
        <a:effectLst/>
      </c:spPr>
    </c:plotArea>
    <c:legend>
      <c:legendPos val="b"/>
      <c:layout>
        <c:manualLayout>
          <c:xMode val="edge"/>
          <c:yMode val="edge"/>
          <c:x val="0.28461613987128126"/>
          <c:y val="0.92796324379294715"/>
          <c:w val="0.5178790484019038"/>
          <c:h val="7.1614995166378537E-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0" i="0" u="none" strike="noStrike" kern="1200" spc="0" baseline="0">
                <a:solidFill>
                  <a:schemeClr val="tx1"/>
                </a:solidFill>
                <a:latin typeface="+mn-lt"/>
                <a:ea typeface="+mn-ea"/>
                <a:cs typeface="+mn-cs"/>
              </a:defRPr>
            </a:pPr>
            <a:r>
              <a:rPr lang="en-US" b="1" dirty="0" err="1">
                <a:solidFill>
                  <a:schemeClr val="tx1"/>
                </a:solidFill>
              </a:rPr>
              <a:t>Distancia</a:t>
            </a:r>
            <a:r>
              <a:rPr lang="en-US" b="1" dirty="0">
                <a:solidFill>
                  <a:schemeClr val="tx1"/>
                </a:solidFill>
              </a:rPr>
              <a:t> </a:t>
            </a:r>
            <a:r>
              <a:rPr lang="en-US" b="1" dirty="0" err="1">
                <a:solidFill>
                  <a:schemeClr val="tx1"/>
                </a:solidFill>
              </a:rPr>
              <a:t>tradicional</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336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2015</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Distancia</c:v>
                </c:pt>
              </c:strCache>
            </c:strRef>
          </c:cat>
          <c:val>
            <c:numRef>
              <c:f>Sheet1!$B$2</c:f>
              <c:numCache>
                <c:formatCode>General</c:formatCode>
                <c:ptCount val="1"/>
                <c:pt idx="0">
                  <c:v>293</c:v>
                </c:pt>
              </c:numCache>
            </c:numRef>
          </c:val>
          <c:extLst>
            <c:ext xmlns:c16="http://schemas.microsoft.com/office/drawing/2014/chart" uri="{C3380CC4-5D6E-409C-BE32-E72D297353CC}">
              <c16:uniqueId val="{00000000-7283-49BE-8BDC-370A5BF50403}"/>
            </c:ext>
          </c:extLst>
        </c:ser>
        <c:ser>
          <c:idx val="1"/>
          <c:order val="1"/>
          <c:tx>
            <c:strRef>
              <c:f>Sheet1!$C$1</c:f>
              <c:strCache>
                <c:ptCount val="1"/>
                <c:pt idx="0">
                  <c:v>2016</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Distancia</c:v>
                </c:pt>
              </c:strCache>
            </c:strRef>
          </c:cat>
          <c:val>
            <c:numRef>
              <c:f>Sheet1!$C$2</c:f>
              <c:numCache>
                <c:formatCode>General</c:formatCode>
                <c:ptCount val="1"/>
                <c:pt idx="0">
                  <c:v>179</c:v>
                </c:pt>
              </c:numCache>
            </c:numRef>
          </c:val>
          <c:extLst>
            <c:ext xmlns:c16="http://schemas.microsoft.com/office/drawing/2014/chart" uri="{C3380CC4-5D6E-409C-BE32-E72D297353CC}">
              <c16:uniqueId val="{00000001-7283-49BE-8BDC-370A5BF50403}"/>
            </c:ext>
          </c:extLst>
        </c:ser>
        <c:ser>
          <c:idx val="2"/>
          <c:order val="2"/>
          <c:tx>
            <c:strRef>
              <c:f>Sheet1!$D$1</c:f>
              <c:strCache>
                <c:ptCount val="1"/>
                <c:pt idx="0">
                  <c:v>2017</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Distancia</c:v>
                </c:pt>
              </c:strCache>
            </c:strRef>
          </c:cat>
          <c:val>
            <c:numRef>
              <c:f>Sheet1!$D$2</c:f>
              <c:numCache>
                <c:formatCode>General</c:formatCode>
                <c:ptCount val="1"/>
                <c:pt idx="0">
                  <c:v>84</c:v>
                </c:pt>
              </c:numCache>
            </c:numRef>
          </c:val>
          <c:extLst>
            <c:ext xmlns:c16="http://schemas.microsoft.com/office/drawing/2014/chart" uri="{C3380CC4-5D6E-409C-BE32-E72D297353CC}">
              <c16:uniqueId val="{00000002-7283-49BE-8BDC-370A5BF50403}"/>
            </c:ext>
          </c:extLst>
        </c:ser>
        <c:dLbls>
          <c:showLegendKey val="0"/>
          <c:showVal val="0"/>
          <c:showCatName val="0"/>
          <c:showSerName val="0"/>
          <c:showPercent val="0"/>
          <c:showBubbleSize val="0"/>
        </c:dLbls>
        <c:gapWidth val="219"/>
        <c:overlap val="-27"/>
        <c:axId val="674192400"/>
        <c:axId val="674193384"/>
      </c:barChart>
      <c:catAx>
        <c:axId val="674192400"/>
        <c:scaling>
          <c:orientation val="minMax"/>
        </c:scaling>
        <c:delete val="1"/>
        <c:axPos val="b"/>
        <c:numFmt formatCode="General" sourceLinked="1"/>
        <c:majorTickMark val="none"/>
        <c:minorTickMark val="none"/>
        <c:tickLblPos val="nextTo"/>
        <c:crossAx val="674193384"/>
        <c:crosses val="autoZero"/>
        <c:auto val="1"/>
        <c:lblAlgn val="ctr"/>
        <c:lblOffset val="100"/>
        <c:noMultiLvlLbl val="0"/>
      </c:catAx>
      <c:valAx>
        <c:axId val="674193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674192400"/>
        <c:crosses val="autoZero"/>
        <c:crossBetween val="between"/>
      </c:valAx>
      <c:spPr>
        <a:noFill/>
        <a:ln>
          <a:noFill/>
        </a:ln>
        <a:effectLst/>
      </c:spPr>
    </c:plotArea>
    <c:legend>
      <c:legendPos val="b"/>
      <c:layout>
        <c:manualLayout>
          <c:xMode val="edge"/>
          <c:yMode val="edge"/>
          <c:x val="0.31728672900444382"/>
          <c:y val="0.91362273789120152"/>
          <c:w val="0.5178790484019038"/>
          <c:h val="8.6377305283354619E-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r>
              <a:rPr lang="en-US" b="1" dirty="0">
                <a:solidFill>
                  <a:schemeClr val="tx1"/>
                </a:solidFill>
              </a:rPr>
              <a:t>Virtual</a:t>
            </a:r>
          </a:p>
        </c:rich>
      </c:tx>
      <c:overlay val="0"/>
      <c:spPr>
        <a:noFill/>
        <a:ln>
          <a:noFill/>
        </a:ln>
        <a:effectLst/>
      </c:spPr>
      <c:txPr>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2015</c:v>
                </c:pt>
              </c:strCache>
            </c:strRef>
          </c:tx>
          <c:spPr>
            <a:solidFill>
              <a:srgbClr val="002060"/>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3-DD7C-4B23-9831-8594C692E2D4}"/>
              </c:ext>
            </c:extLst>
          </c:dPt>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Virtual</c:v>
                </c:pt>
              </c:strCache>
            </c:strRef>
          </c:cat>
          <c:val>
            <c:numRef>
              <c:f>Sheet1!$B$2</c:f>
              <c:numCache>
                <c:formatCode>General</c:formatCode>
                <c:ptCount val="1"/>
                <c:pt idx="0">
                  <c:v>43500</c:v>
                </c:pt>
              </c:numCache>
            </c:numRef>
          </c:val>
          <c:extLst>
            <c:ext xmlns:c16="http://schemas.microsoft.com/office/drawing/2014/chart" uri="{C3380CC4-5D6E-409C-BE32-E72D297353CC}">
              <c16:uniqueId val="{00000000-DD7C-4B23-9831-8594C692E2D4}"/>
            </c:ext>
          </c:extLst>
        </c:ser>
        <c:ser>
          <c:idx val="1"/>
          <c:order val="1"/>
          <c:tx>
            <c:strRef>
              <c:f>Sheet1!$C$1</c:f>
              <c:strCache>
                <c:ptCount val="1"/>
                <c:pt idx="0">
                  <c:v>2016</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Virtual</c:v>
                </c:pt>
              </c:strCache>
            </c:strRef>
          </c:cat>
          <c:val>
            <c:numRef>
              <c:f>Sheet1!$C$2</c:f>
              <c:numCache>
                <c:formatCode>General</c:formatCode>
                <c:ptCount val="1"/>
                <c:pt idx="0">
                  <c:v>56500</c:v>
                </c:pt>
              </c:numCache>
            </c:numRef>
          </c:val>
          <c:extLst>
            <c:ext xmlns:c16="http://schemas.microsoft.com/office/drawing/2014/chart" uri="{C3380CC4-5D6E-409C-BE32-E72D297353CC}">
              <c16:uniqueId val="{00000001-DD7C-4B23-9831-8594C692E2D4}"/>
            </c:ext>
          </c:extLst>
        </c:ser>
        <c:ser>
          <c:idx val="2"/>
          <c:order val="2"/>
          <c:tx>
            <c:strRef>
              <c:f>Sheet1!$D$1</c:f>
              <c:strCache>
                <c:ptCount val="1"/>
                <c:pt idx="0">
                  <c:v>2017</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Virtual</c:v>
                </c:pt>
              </c:strCache>
            </c:strRef>
          </c:cat>
          <c:val>
            <c:numRef>
              <c:f>Sheet1!$D$2</c:f>
              <c:numCache>
                <c:formatCode>General</c:formatCode>
                <c:ptCount val="1"/>
                <c:pt idx="0">
                  <c:v>68000</c:v>
                </c:pt>
              </c:numCache>
            </c:numRef>
          </c:val>
          <c:extLst>
            <c:ext xmlns:c16="http://schemas.microsoft.com/office/drawing/2014/chart" uri="{C3380CC4-5D6E-409C-BE32-E72D297353CC}">
              <c16:uniqueId val="{00000002-DD7C-4B23-9831-8594C692E2D4}"/>
            </c:ext>
          </c:extLst>
        </c:ser>
        <c:dLbls>
          <c:showLegendKey val="0"/>
          <c:showVal val="0"/>
          <c:showCatName val="0"/>
          <c:showSerName val="0"/>
          <c:showPercent val="0"/>
          <c:showBubbleSize val="0"/>
        </c:dLbls>
        <c:gapWidth val="219"/>
        <c:overlap val="-27"/>
        <c:axId val="680857208"/>
        <c:axId val="680857536"/>
      </c:barChart>
      <c:catAx>
        <c:axId val="680857208"/>
        <c:scaling>
          <c:orientation val="minMax"/>
        </c:scaling>
        <c:delete val="1"/>
        <c:axPos val="b"/>
        <c:numFmt formatCode="General" sourceLinked="1"/>
        <c:majorTickMark val="none"/>
        <c:minorTickMark val="none"/>
        <c:tickLblPos val="nextTo"/>
        <c:crossAx val="680857536"/>
        <c:crosses val="autoZero"/>
        <c:auto val="1"/>
        <c:lblAlgn val="ctr"/>
        <c:lblOffset val="100"/>
        <c:noMultiLvlLbl val="0"/>
      </c:catAx>
      <c:valAx>
        <c:axId val="680857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680857208"/>
        <c:crosses val="autoZero"/>
        <c:crossBetween val="between"/>
      </c:valAx>
      <c:spPr>
        <a:noFill/>
        <a:ln>
          <a:noFill/>
        </a:ln>
        <a:effectLst/>
      </c:spPr>
    </c:plotArea>
    <c:legend>
      <c:legendPos val="b"/>
      <c:layout>
        <c:manualLayout>
          <c:xMode val="edge"/>
          <c:yMode val="edge"/>
          <c:x val="0.31972204172965374"/>
          <c:y val="0.91766575503183101"/>
          <c:w val="0.48435400918814769"/>
          <c:h val="6.2651146724517409E-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1" i="0" u="none" strike="noStrike" kern="1200" spc="0" baseline="0">
                <a:solidFill>
                  <a:schemeClr val="tx1"/>
                </a:solidFill>
                <a:latin typeface="+mn-lt"/>
                <a:ea typeface="+mn-ea"/>
                <a:cs typeface="+mn-cs"/>
              </a:defRPr>
            </a:pPr>
            <a:r>
              <a:rPr lang="en-US" b="1">
                <a:solidFill>
                  <a:schemeClr val="tx1"/>
                </a:solidFill>
              </a:rPr>
              <a:t>Presencial</a:t>
            </a:r>
          </a:p>
        </c:rich>
      </c:tx>
      <c:overlay val="0"/>
      <c:spPr>
        <a:noFill/>
        <a:ln>
          <a:noFill/>
        </a:ln>
        <a:effectLst/>
      </c:spPr>
      <c:txPr>
        <a:bodyPr rot="0" spcFirstLastPara="1" vertOverflow="ellipsis" vert="horz" wrap="square" anchor="ctr" anchorCtr="1"/>
        <a:lstStyle/>
        <a:p>
          <a:pPr>
            <a:defRPr sz="336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2015</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Presencial</c:v>
                </c:pt>
              </c:strCache>
            </c:strRef>
          </c:cat>
          <c:val>
            <c:numRef>
              <c:f>Sheet1!$B$2</c:f>
              <c:numCache>
                <c:formatCode>General</c:formatCode>
                <c:ptCount val="1"/>
                <c:pt idx="0">
                  <c:v>17600</c:v>
                </c:pt>
              </c:numCache>
            </c:numRef>
          </c:val>
          <c:extLst>
            <c:ext xmlns:c16="http://schemas.microsoft.com/office/drawing/2014/chart" uri="{C3380CC4-5D6E-409C-BE32-E72D297353CC}">
              <c16:uniqueId val="{00000000-F1BB-4EA5-B8F7-66246F906FF5}"/>
            </c:ext>
          </c:extLst>
        </c:ser>
        <c:ser>
          <c:idx val="1"/>
          <c:order val="1"/>
          <c:tx>
            <c:strRef>
              <c:f>Sheet1!$C$1</c:f>
              <c:strCache>
                <c:ptCount val="1"/>
                <c:pt idx="0">
                  <c:v>2016</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Presencial</c:v>
                </c:pt>
              </c:strCache>
            </c:strRef>
          </c:cat>
          <c:val>
            <c:numRef>
              <c:f>Sheet1!$C$2</c:f>
              <c:numCache>
                <c:formatCode>General</c:formatCode>
                <c:ptCount val="1"/>
                <c:pt idx="0">
                  <c:v>18000</c:v>
                </c:pt>
              </c:numCache>
            </c:numRef>
          </c:val>
          <c:extLst>
            <c:ext xmlns:c16="http://schemas.microsoft.com/office/drawing/2014/chart" uri="{C3380CC4-5D6E-409C-BE32-E72D297353CC}">
              <c16:uniqueId val="{00000001-F1BB-4EA5-B8F7-66246F906FF5}"/>
            </c:ext>
          </c:extLst>
        </c:ser>
        <c:ser>
          <c:idx val="2"/>
          <c:order val="2"/>
          <c:tx>
            <c:strRef>
              <c:f>Sheet1!$D$1</c:f>
              <c:strCache>
                <c:ptCount val="1"/>
                <c:pt idx="0">
                  <c:v>2017</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Presencial</c:v>
                </c:pt>
              </c:strCache>
            </c:strRef>
          </c:cat>
          <c:val>
            <c:numRef>
              <c:f>Sheet1!$D$2</c:f>
              <c:numCache>
                <c:formatCode>General</c:formatCode>
                <c:ptCount val="1"/>
                <c:pt idx="0">
                  <c:v>18600</c:v>
                </c:pt>
              </c:numCache>
            </c:numRef>
          </c:val>
          <c:extLst>
            <c:ext xmlns:c16="http://schemas.microsoft.com/office/drawing/2014/chart" uri="{C3380CC4-5D6E-409C-BE32-E72D297353CC}">
              <c16:uniqueId val="{00000002-F1BB-4EA5-B8F7-66246F906FF5}"/>
            </c:ext>
          </c:extLst>
        </c:ser>
        <c:dLbls>
          <c:showLegendKey val="0"/>
          <c:showVal val="0"/>
          <c:showCatName val="0"/>
          <c:showSerName val="0"/>
          <c:showPercent val="0"/>
          <c:showBubbleSize val="0"/>
        </c:dLbls>
        <c:gapWidth val="219"/>
        <c:overlap val="-27"/>
        <c:axId val="577712416"/>
        <c:axId val="577713400"/>
      </c:barChart>
      <c:catAx>
        <c:axId val="577712416"/>
        <c:scaling>
          <c:orientation val="minMax"/>
        </c:scaling>
        <c:delete val="1"/>
        <c:axPos val="b"/>
        <c:numFmt formatCode="General" sourceLinked="1"/>
        <c:majorTickMark val="none"/>
        <c:minorTickMark val="none"/>
        <c:tickLblPos val="nextTo"/>
        <c:crossAx val="577713400"/>
        <c:crosses val="autoZero"/>
        <c:auto val="1"/>
        <c:lblAlgn val="ctr"/>
        <c:lblOffset val="100"/>
        <c:noMultiLvlLbl val="0"/>
      </c:catAx>
      <c:valAx>
        <c:axId val="577713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577712416"/>
        <c:crosses val="autoZero"/>
        <c:crossBetween val="between"/>
      </c:valAx>
      <c:spPr>
        <a:noFill/>
        <a:ln>
          <a:noFill/>
        </a:ln>
        <a:effectLst/>
      </c:spPr>
    </c:plotArea>
    <c:legend>
      <c:legendPos val="b"/>
      <c:layout>
        <c:manualLayout>
          <c:xMode val="edge"/>
          <c:yMode val="edge"/>
          <c:x val="0.31365690061815693"/>
          <c:y val="0.92092955844559843"/>
          <c:w val="0.53602819033333826"/>
          <c:h val="5.307903304518282E-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0391E-5383-C34D-900B-25999BBE87A5}" type="datetimeFigureOut">
              <a:rPr lang="es-ES_tradnl" smtClean="0"/>
              <a:t>15/12/2018</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4E957-F8F8-984B-94DC-E93DA1F8723F}" type="slidenum">
              <a:rPr lang="es-ES_tradnl" smtClean="0"/>
              <a:t>‹#›</a:t>
            </a:fld>
            <a:endParaRPr lang="es-ES_tradnl"/>
          </a:p>
        </p:txBody>
      </p:sp>
    </p:spTree>
    <p:extLst>
      <p:ext uri="{BB962C8B-B14F-4D97-AF65-F5344CB8AC3E}">
        <p14:creationId xmlns:p14="http://schemas.microsoft.com/office/powerpoint/2010/main" val="2013427889"/>
      </p:ext>
    </p:extLst>
  </p:cSld>
  <p:clrMap bg1="lt1" tx1="dk1" bg2="lt2" tx2="dk2" accent1="accent1" accent2="accent2" accent3="accent3" accent4="accent4" accent5="accent5" accent6="accent6" hlink="hlink" folHlink="folHlink"/>
  <p:notesStyle>
    <a:lvl1pPr marL="0" algn="l" defTabSz="1828709" rtl="0" eaLnBrk="1" latinLnBrk="0" hangingPunct="1">
      <a:defRPr sz="2400" kern="1200">
        <a:solidFill>
          <a:schemeClr val="tx1"/>
        </a:solidFill>
        <a:latin typeface="+mn-lt"/>
        <a:ea typeface="+mn-ea"/>
        <a:cs typeface="+mn-cs"/>
      </a:defRPr>
    </a:lvl1pPr>
    <a:lvl2pPr marL="914354" algn="l" defTabSz="1828709" rtl="0" eaLnBrk="1" latinLnBrk="0" hangingPunct="1">
      <a:defRPr sz="2400" kern="1200">
        <a:solidFill>
          <a:schemeClr val="tx1"/>
        </a:solidFill>
        <a:latin typeface="+mn-lt"/>
        <a:ea typeface="+mn-ea"/>
        <a:cs typeface="+mn-cs"/>
      </a:defRPr>
    </a:lvl2pPr>
    <a:lvl3pPr marL="1828709" algn="l" defTabSz="1828709" rtl="0" eaLnBrk="1" latinLnBrk="0" hangingPunct="1">
      <a:defRPr sz="2400" kern="1200">
        <a:solidFill>
          <a:schemeClr val="tx1"/>
        </a:solidFill>
        <a:latin typeface="+mn-lt"/>
        <a:ea typeface="+mn-ea"/>
        <a:cs typeface="+mn-cs"/>
      </a:defRPr>
    </a:lvl3pPr>
    <a:lvl4pPr marL="2743063" algn="l" defTabSz="1828709" rtl="0" eaLnBrk="1" latinLnBrk="0" hangingPunct="1">
      <a:defRPr sz="2400" kern="1200">
        <a:solidFill>
          <a:schemeClr val="tx1"/>
        </a:solidFill>
        <a:latin typeface="+mn-lt"/>
        <a:ea typeface="+mn-ea"/>
        <a:cs typeface="+mn-cs"/>
      </a:defRPr>
    </a:lvl4pPr>
    <a:lvl5pPr marL="3657417" algn="l" defTabSz="1828709" rtl="0" eaLnBrk="1" latinLnBrk="0" hangingPunct="1">
      <a:defRPr sz="2400" kern="1200">
        <a:solidFill>
          <a:schemeClr val="tx1"/>
        </a:solidFill>
        <a:latin typeface="+mn-lt"/>
        <a:ea typeface="+mn-ea"/>
        <a:cs typeface="+mn-cs"/>
      </a:defRPr>
    </a:lvl5pPr>
    <a:lvl6pPr marL="4571771" algn="l" defTabSz="1828709" rtl="0" eaLnBrk="1" latinLnBrk="0" hangingPunct="1">
      <a:defRPr sz="2400" kern="1200">
        <a:solidFill>
          <a:schemeClr val="tx1"/>
        </a:solidFill>
        <a:latin typeface="+mn-lt"/>
        <a:ea typeface="+mn-ea"/>
        <a:cs typeface="+mn-cs"/>
      </a:defRPr>
    </a:lvl6pPr>
    <a:lvl7pPr marL="5486126" algn="l" defTabSz="1828709" rtl="0" eaLnBrk="1" latinLnBrk="0" hangingPunct="1">
      <a:defRPr sz="2400" kern="1200">
        <a:solidFill>
          <a:schemeClr val="tx1"/>
        </a:solidFill>
        <a:latin typeface="+mn-lt"/>
        <a:ea typeface="+mn-ea"/>
        <a:cs typeface="+mn-cs"/>
      </a:defRPr>
    </a:lvl7pPr>
    <a:lvl8pPr marL="6400480" algn="l" defTabSz="1828709" rtl="0" eaLnBrk="1" latinLnBrk="0" hangingPunct="1">
      <a:defRPr sz="2400" kern="1200">
        <a:solidFill>
          <a:schemeClr val="tx1"/>
        </a:solidFill>
        <a:latin typeface="+mn-lt"/>
        <a:ea typeface="+mn-ea"/>
        <a:cs typeface="+mn-cs"/>
      </a:defRPr>
    </a:lvl8pPr>
    <a:lvl9pPr marL="7314834" algn="l" defTabSz="1828709"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047802" y="2244726"/>
            <a:ext cx="18286810" cy="4775200"/>
          </a:xfrm>
        </p:spPr>
        <p:txBody>
          <a:bodyPr anchor="b"/>
          <a:lstStyle>
            <a:lvl1pPr algn="ctr">
              <a:defRPr sz="11999"/>
            </a:lvl1pPr>
          </a:lstStyle>
          <a:p>
            <a:r>
              <a:rPr lang="es-ES_tradnl"/>
              <a:t>Haga clic para modificar el estilo de título del patrón</a:t>
            </a:r>
            <a:endParaRPr lang="en-US" dirty="0"/>
          </a:p>
        </p:txBody>
      </p:sp>
      <p:sp>
        <p:nvSpPr>
          <p:cNvPr id="3" name="Subtitle 2"/>
          <p:cNvSpPr>
            <a:spLocks noGrp="1"/>
          </p:cNvSpPr>
          <p:nvPr>
            <p:ph type="subTitle" idx="1"/>
          </p:nvPr>
        </p:nvSpPr>
        <p:spPr>
          <a:xfrm>
            <a:off x="3047802" y="7204076"/>
            <a:ext cx="18286810" cy="3311524"/>
          </a:xfrm>
        </p:spPr>
        <p:txBody>
          <a:bodyPr/>
          <a:lstStyle>
            <a:lvl1pPr marL="0" indent="0" algn="ctr">
              <a:buNone/>
              <a:defRPr sz="4800"/>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s-ES_tradnl"/>
              <a:t>Haga clic para modificar el estilo de subtítulo del patrón</a:t>
            </a:r>
            <a:endParaRPr lang="en-US" dirty="0"/>
          </a:p>
        </p:txBody>
      </p:sp>
      <p:sp>
        <p:nvSpPr>
          <p:cNvPr id="4" name="Date Placeholder 3"/>
          <p:cNvSpPr>
            <a:spLocks noGrp="1"/>
          </p:cNvSpPr>
          <p:nvPr>
            <p:ph type="dt" sz="half" idx="10"/>
          </p:nvPr>
        </p:nvSpPr>
        <p:spPr/>
        <p:txBody>
          <a:bodyPr/>
          <a:lstStyle/>
          <a:p>
            <a:fld id="{AD759D54-C465-E042-8773-2461E320EA9C}" type="datetimeFigureOut">
              <a:rPr lang="es-ES_tradnl" smtClean="0"/>
              <a:t>15/12/2018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482F26D-4973-6248-B53D-6FAE743B566F}" type="slidenum">
              <a:rPr lang="es-ES_tradnl" smtClean="0"/>
              <a:t>‹#›</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AD759D54-C465-E042-8773-2461E320EA9C}" type="datetimeFigureOut">
              <a:rPr lang="es-ES_tradnl" smtClean="0"/>
              <a:t>15/12/2018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482F26D-4973-6248-B53D-6FAE743B566F}" type="slidenum">
              <a:rPr lang="es-ES_tradnl" smtClean="0"/>
              <a:t>‹#›</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8664" y="730250"/>
            <a:ext cx="5257458" cy="11623676"/>
          </a:xfrm>
        </p:spPr>
        <p:txBody>
          <a:bodyPr vert="eaVert"/>
          <a:lstStyle/>
          <a:p>
            <a:r>
              <a:rPr lang="es-ES_tradnl"/>
              <a:t>Haga clic para modificar el estilo de título del patrón</a:t>
            </a:r>
            <a:endParaRPr lang="en-US" dirty="0"/>
          </a:p>
        </p:txBody>
      </p:sp>
      <p:sp>
        <p:nvSpPr>
          <p:cNvPr id="3" name="Vertical Text Placeholder 2"/>
          <p:cNvSpPr>
            <a:spLocks noGrp="1"/>
          </p:cNvSpPr>
          <p:nvPr>
            <p:ph type="body" orient="vert" idx="1"/>
          </p:nvPr>
        </p:nvSpPr>
        <p:spPr>
          <a:xfrm>
            <a:off x="1676291" y="730250"/>
            <a:ext cx="15467593" cy="11623676"/>
          </a:xfrm>
        </p:spPr>
        <p:txBody>
          <a:bodyPr vert="eaVert"/>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AD759D54-C465-E042-8773-2461E320EA9C}" type="datetimeFigureOut">
              <a:rPr lang="es-ES_tradnl" smtClean="0"/>
              <a:t>15/12/2018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482F26D-4973-6248-B53D-6FAE743B566F}" type="slidenum">
              <a:rPr lang="es-ES_tradnl" smtClean="0"/>
              <a:t>‹#›</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AD759D54-C465-E042-8773-2461E320EA9C}" type="datetimeFigureOut">
              <a:rPr lang="es-ES_tradnl" smtClean="0"/>
              <a:t>15/12/2018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482F26D-4973-6248-B53D-6FAE743B566F}" type="slidenum">
              <a:rPr lang="es-ES_tradnl" smtClean="0"/>
              <a:t>‹#›</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663592" y="3419477"/>
            <a:ext cx="21029831" cy="5705474"/>
          </a:xfrm>
        </p:spPr>
        <p:txBody>
          <a:bodyPr anchor="b"/>
          <a:lstStyle>
            <a:lvl1pPr>
              <a:defRPr sz="11999"/>
            </a:lvl1pPr>
          </a:lstStyle>
          <a:p>
            <a:r>
              <a:rPr lang="es-ES_tradnl"/>
              <a:t>Haga clic para modificar el estilo de título del patrón</a:t>
            </a:r>
            <a:endParaRPr lang="en-US" dirty="0"/>
          </a:p>
        </p:txBody>
      </p:sp>
      <p:sp>
        <p:nvSpPr>
          <p:cNvPr id="3" name="Text Placeholder 2"/>
          <p:cNvSpPr>
            <a:spLocks noGrp="1"/>
          </p:cNvSpPr>
          <p:nvPr>
            <p:ph type="body" idx="1"/>
          </p:nvPr>
        </p:nvSpPr>
        <p:spPr>
          <a:xfrm>
            <a:off x="1663592" y="9178927"/>
            <a:ext cx="21029831" cy="3000374"/>
          </a:xfrm>
        </p:spPr>
        <p:txBody>
          <a:bodyPr/>
          <a:lstStyle>
            <a:lvl1pPr marL="0" indent="0">
              <a:buNone/>
              <a:defRPr sz="4800">
                <a:solidFill>
                  <a:schemeClr val="tx1">
                    <a:tint val="75000"/>
                  </a:schemeClr>
                </a:solidFill>
              </a:defRPr>
            </a:lvl1pPr>
            <a:lvl2pPr marL="914354" indent="0">
              <a:buNone/>
              <a:defRPr sz="4000">
                <a:solidFill>
                  <a:schemeClr val="tx1">
                    <a:tint val="75000"/>
                  </a:schemeClr>
                </a:solidFill>
              </a:defRPr>
            </a:lvl2pPr>
            <a:lvl3pPr marL="1828709" indent="0">
              <a:buNone/>
              <a:defRPr sz="3600">
                <a:solidFill>
                  <a:schemeClr val="tx1">
                    <a:tint val="75000"/>
                  </a:schemeClr>
                </a:solidFill>
              </a:defRPr>
            </a:lvl3pPr>
            <a:lvl4pPr marL="2743063" indent="0">
              <a:buNone/>
              <a:defRPr sz="3200">
                <a:solidFill>
                  <a:schemeClr val="tx1">
                    <a:tint val="75000"/>
                  </a:schemeClr>
                </a:solidFill>
              </a:defRPr>
            </a:lvl4pPr>
            <a:lvl5pPr marL="3657417" indent="0">
              <a:buNone/>
              <a:defRPr sz="3200">
                <a:solidFill>
                  <a:schemeClr val="tx1">
                    <a:tint val="75000"/>
                  </a:schemeClr>
                </a:solidFill>
              </a:defRPr>
            </a:lvl5pPr>
            <a:lvl6pPr marL="4571771" indent="0">
              <a:buNone/>
              <a:defRPr sz="3200">
                <a:solidFill>
                  <a:schemeClr val="tx1">
                    <a:tint val="75000"/>
                  </a:schemeClr>
                </a:solidFill>
              </a:defRPr>
            </a:lvl6pPr>
            <a:lvl7pPr marL="5486126" indent="0">
              <a:buNone/>
              <a:defRPr sz="3200">
                <a:solidFill>
                  <a:schemeClr val="tx1">
                    <a:tint val="75000"/>
                  </a:schemeClr>
                </a:solidFill>
              </a:defRPr>
            </a:lvl7pPr>
            <a:lvl8pPr marL="6400480" indent="0">
              <a:buNone/>
              <a:defRPr sz="3200">
                <a:solidFill>
                  <a:schemeClr val="tx1">
                    <a:tint val="75000"/>
                  </a:schemeClr>
                </a:solidFill>
              </a:defRPr>
            </a:lvl8pPr>
            <a:lvl9pPr marL="7314834" indent="0">
              <a:buNone/>
              <a:defRPr sz="3200">
                <a:solidFill>
                  <a:schemeClr val="tx1">
                    <a:tint val="75000"/>
                  </a:schemeClr>
                </a:solidFill>
              </a:defRPr>
            </a:lvl9pPr>
          </a:lstStyle>
          <a:p>
            <a:pPr lvl="0"/>
            <a:r>
              <a:rPr lang="es-ES_tradnl"/>
              <a:t>Haga clic para modificar los estilos de texto del patrón</a:t>
            </a:r>
          </a:p>
        </p:txBody>
      </p:sp>
      <p:sp>
        <p:nvSpPr>
          <p:cNvPr id="4" name="Date Placeholder 3"/>
          <p:cNvSpPr>
            <a:spLocks noGrp="1"/>
          </p:cNvSpPr>
          <p:nvPr>
            <p:ph type="dt" sz="half" idx="10"/>
          </p:nvPr>
        </p:nvSpPr>
        <p:spPr/>
        <p:txBody>
          <a:bodyPr/>
          <a:lstStyle/>
          <a:p>
            <a:fld id="{AD759D54-C465-E042-8773-2461E320EA9C}" type="datetimeFigureOut">
              <a:rPr lang="es-ES_tradnl" smtClean="0"/>
              <a:t>15/12/2018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482F26D-4973-6248-B53D-6FAE743B566F}" type="slidenum">
              <a:rPr lang="es-ES_tradnl" smtClean="0"/>
              <a:t>‹#›</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Haga clic para modificar el estilo de título del patrón</a:t>
            </a:r>
            <a:endParaRPr lang="en-US" dirty="0"/>
          </a:p>
        </p:txBody>
      </p:sp>
      <p:sp>
        <p:nvSpPr>
          <p:cNvPr id="3" name="Content Placeholder 2"/>
          <p:cNvSpPr>
            <a:spLocks noGrp="1"/>
          </p:cNvSpPr>
          <p:nvPr>
            <p:ph sz="half" idx="1"/>
          </p:nvPr>
        </p:nvSpPr>
        <p:spPr>
          <a:xfrm>
            <a:off x="1676291" y="3651250"/>
            <a:ext cx="10362526" cy="8702676"/>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Content Placeholder 3"/>
          <p:cNvSpPr>
            <a:spLocks noGrp="1"/>
          </p:cNvSpPr>
          <p:nvPr>
            <p:ph sz="half" idx="2"/>
          </p:nvPr>
        </p:nvSpPr>
        <p:spPr>
          <a:xfrm>
            <a:off x="12343596" y="3651250"/>
            <a:ext cx="10362526" cy="8702676"/>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Date Placeholder 4"/>
          <p:cNvSpPr>
            <a:spLocks noGrp="1"/>
          </p:cNvSpPr>
          <p:nvPr>
            <p:ph type="dt" sz="half" idx="10"/>
          </p:nvPr>
        </p:nvSpPr>
        <p:spPr/>
        <p:txBody>
          <a:bodyPr/>
          <a:lstStyle/>
          <a:p>
            <a:fld id="{AD759D54-C465-E042-8773-2461E320EA9C}" type="datetimeFigureOut">
              <a:rPr lang="es-ES_tradnl" smtClean="0"/>
              <a:t>15/12/2018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482F26D-4973-6248-B53D-6FAE743B566F}" type="slidenum">
              <a:rPr lang="es-ES_tradnl" smtClean="0"/>
              <a:t>‹#›</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679467" y="730251"/>
            <a:ext cx="21029831" cy="2651126"/>
          </a:xfrm>
        </p:spPr>
        <p:txBody>
          <a:bodyPr/>
          <a:lstStyle/>
          <a:p>
            <a:r>
              <a:rPr lang="es-ES_tradnl"/>
              <a:t>Haga clic para modificar el estilo de título del patrón</a:t>
            </a:r>
            <a:endParaRPr lang="en-US" dirty="0"/>
          </a:p>
        </p:txBody>
      </p:sp>
      <p:sp>
        <p:nvSpPr>
          <p:cNvPr id="3" name="Text Placeholder 2"/>
          <p:cNvSpPr>
            <a:spLocks noGrp="1"/>
          </p:cNvSpPr>
          <p:nvPr>
            <p:ph type="body" idx="1"/>
          </p:nvPr>
        </p:nvSpPr>
        <p:spPr>
          <a:xfrm>
            <a:off x="1679467" y="3362326"/>
            <a:ext cx="10314903"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es-ES_tradnl"/>
              <a:t>Haga clic para modificar los estilos de texto del patrón</a:t>
            </a:r>
          </a:p>
        </p:txBody>
      </p:sp>
      <p:sp>
        <p:nvSpPr>
          <p:cNvPr id="4" name="Content Placeholder 3"/>
          <p:cNvSpPr>
            <a:spLocks noGrp="1"/>
          </p:cNvSpPr>
          <p:nvPr>
            <p:ph sz="half" idx="2"/>
          </p:nvPr>
        </p:nvSpPr>
        <p:spPr>
          <a:xfrm>
            <a:off x="1679467" y="5010150"/>
            <a:ext cx="10314903" cy="7369176"/>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Text Placeholder 4"/>
          <p:cNvSpPr>
            <a:spLocks noGrp="1"/>
          </p:cNvSpPr>
          <p:nvPr>
            <p:ph type="body" sz="quarter" idx="3"/>
          </p:nvPr>
        </p:nvSpPr>
        <p:spPr>
          <a:xfrm>
            <a:off x="12343597" y="3362326"/>
            <a:ext cx="10365701"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es-ES_tradnl"/>
              <a:t>Haga clic para modificar los estilos de texto del patrón</a:t>
            </a:r>
          </a:p>
        </p:txBody>
      </p:sp>
      <p:sp>
        <p:nvSpPr>
          <p:cNvPr id="6" name="Content Placeholder 5"/>
          <p:cNvSpPr>
            <a:spLocks noGrp="1"/>
          </p:cNvSpPr>
          <p:nvPr>
            <p:ph sz="quarter" idx="4"/>
          </p:nvPr>
        </p:nvSpPr>
        <p:spPr>
          <a:xfrm>
            <a:off x="12343597" y="5010150"/>
            <a:ext cx="10365701" cy="7369176"/>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7" name="Date Placeholder 6"/>
          <p:cNvSpPr>
            <a:spLocks noGrp="1"/>
          </p:cNvSpPr>
          <p:nvPr>
            <p:ph type="dt" sz="half" idx="10"/>
          </p:nvPr>
        </p:nvSpPr>
        <p:spPr/>
        <p:txBody>
          <a:bodyPr/>
          <a:lstStyle/>
          <a:p>
            <a:fld id="{AD759D54-C465-E042-8773-2461E320EA9C}" type="datetimeFigureOut">
              <a:rPr lang="es-ES_tradnl" smtClean="0"/>
              <a:t>15/12/2018</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482F26D-4973-6248-B53D-6FAE743B566F}" type="slidenum">
              <a:rPr lang="es-ES_tradnl" smtClean="0"/>
              <a:t>‹#›</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Haga clic para modificar el estilo de título del patrón</a:t>
            </a:r>
            <a:endParaRPr lang="en-US" dirty="0"/>
          </a:p>
        </p:txBody>
      </p:sp>
      <p:sp>
        <p:nvSpPr>
          <p:cNvPr id="3" name="Date Placeholder 2"/>
          <p:cNvSpPr>
            <a:spLocks noGrp="1"/>
          </p:cNvSpPr>
          <p:nvPr>
            <p:ph type="dt" sz="half" idx="10"/>
          </p:nvPr>
        </p:nvSpPr>
        <p:spPr/>
        <p:txBody>
          <a:bodyPr/>
          <a:lstStyle/>
          <a:p>
            <a:fld id="{AD759D54-C465-E042-8773-2461E320EA9C}" type="datetimeFigureOut">
              <a:rPr lang="es-ES_tradnl" smtClean="0"/>
              <a:t>15/12/2018</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482F26D-4973-6248-B53D-6FAE743B566F}" type="slidenum">
              <a:rPr lang="es-ES_tradnl" smtClean="0"/>
              <a:t>‹#›</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59D54-C465-E042-8773-2461E320EA9C}" type="datetimeFigureOut">
              <a:rPr lang="es-ES_tradnl" smtClean="0"/>
              <a:t>15/12/2018</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482F26D-4973-6248-B53D-6FAE743B566F}" type="slidenum">
              <a:rPr lang="es-ES_tradnl" smtClean="0"/>
              <a:t>‹#›</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es-ES_tradnl"/>
              <a:t>Haga clic para modificar el estilo de título del patrón</a:t>
            </a:r>
            <a:endParaRPr lang="en-US" dirty="0"/>
          </a:p>
        </p:txBody>
      </p:sp>
      <p:sp>
        <p:nvSpPr>
          <p:cNvPr id="3" name="Content Placeholder 2"/>
          <p:cNvSpPr>
            <a:spLocks noGrp="1"/>
          </p:cNvSpPr>
          <p:nvPr>
            <p:ph idx="1"/>
          </p:nvPr>
        </p:nvSpPr>
        <p:spPr>
          <a:xfrm>
            <a:off x="10365701" y="1974851"/>
            <a:ext cx="1234359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es-ES_tradnl"/>
              <a:t>Haga clic para modificar los estilos de texto del patrón</a:t>
            </a:r>
          </a:p>
        </p:txBody>
      </p:sp>
      <p:sp>
        <p:nvSpPr>
          <p:cNvPr id="5" name="Date Placeholder 4"/>
          <p:cNvSpPr>
            <a:spLocks noGrp="1"/>
          </p:cNvSpPr>
          <p:nvPr>
            <p:ph type="dt" sz="half" idx="10"/>
          </p:nvPr>
        </p:nvSpPr>
        <p:spPr/>
        <p:txBody>
          <a:bodyPr/>
          <a:lstStyle/>
          <a:p>
            <a:fld id="{AD759D54-C465-E042-8773-2461E320EA9C}" type="datetimeFigureOut">
              <a:rPr lang="es-ES_tradnl" smtClean="0"/>
              <a:t>15/12/2018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482F26D-4973-6248-B53D-6FAE743B566F}" type="slidenum">
              <a:rPr lang="es-ES_tradnl" smtClean="0"/>
              <a:t>‹#›</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es-ES_tradnl"/>
              <a:t>Haga clic para modificar el estilo de título del patrón</a:t>
            </a:r>
            <a:endParaRPr lang="en-US" dirty="0"/>
          </a:p>
        </p:txBody>
      </p:sp>
      <p:sp>
        <p:nvSpPr>
          <p:cNvPr id="3" name="Picture Placeholder 2"/>
          <p:cNvSpPr>
            <a:spLocks noGrp="1" noChangeAspect="1"/>
          </p:cNvSpPr>
          <p:nvPr>
            <p:ph type="pic" idx="1"/>
          </p:nvPr>
        </p:nvSpPr>
        <p:spPr>
          <a:xfrm>
            <a:off x="10365701" y="1974851"/>
            <a:ext cx="12343597" cy="9747250"/>
          </a:xfrm>
        </p:spPr>
        <p:txBody>
          <a:bodyPr anchor="t"/>
          <a:lstStyle>
            <a:lvl1pPr marL="0" indent="0">
              <a:buNone/>
              <a:defRPr sz="6400"/>
            </a:lvl1pPr>
            <a:lvl2pPr marL="914354" indent="0">
              <a:buNone/>
              <a:defRPr sz="5600"/>
            </a:lvl2pPr>
            <a:lvl3pPr marL="1828709" indent="0">
              <a:buNone/>
              <a:defRPr sz="4800"/>
            </a:lvl3pPr>
            <a:lvl4pPr marL="2743063" indent="0">
              <a:buNone/>
              <a:defRPr sz="4000"/>
            </a:lvl4pPr>
            <a:lvl5pPr marL="3657417" indent="0">
              <a:buNone/>
              <a:defRPr sz="4000"/>
            </a:lvl5pPr>
            <a:lvl6pPr marL="4571771" indent="0">
              <a:buNone/>
              <a:defRPr sz="4000"/>
            </a:lvl6pPr>
            <a:lvl7pPr marL="5486126" indent="0">
              <a:buNone/>
              <a:defRPr sz="4000"/>
            </a:lvl7pPr>
            <a:lvl8pPr marL="6400480" indent="0">
              <a:buNone/>
              <a:defRPr sz="4000"/>
            </a:lvl8pPr>
            <a:lvl9pPr marL="7314834" indent="0">
              <a:buNone/>
              <a:defRPr sz="4000"/>
            </a:lvl9pPr>
          </a:lstStyle>
          <a:p>
            <a:r>
              <a:rPr lang="es-ES_tradnl"/>
              <a:t>Arrastre la imagen al marcador de posición o haga clic en el icono para agregarla</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es-ES_tradnl"/>
              <a:t>Haga clic para modificar los estilos de texto del patrón</a:t>
            </a:r>
          </a:p>
        </p:txBody>
      </p:sp>
      <p:sp>
        <p:nvSpPr>
          <p:cNvPr id="5" name="Date Placeholder 4"/>
          <p:cNvSpPr>
            <a:spLocks noGrp="1"/>
          </p:cNvSpPr>
          <p:nvPr>
            <p:ph type="dt" sz="half" idx="10"/>
          </p:nvPr>
        </p:nvSpPr>
        <p:spPr/>
        <p:txBody>
          <a:bodyPr/>
          <a:lstStyle/>
          <a:p>
            <a:fld id="{AD759D54-C465-E042-8773-2461E320EA9C}" type="datetimeFigureOut">
              <a:rPr lang="es-ES_tradnl" smtClean="0"/>
              <a:t>15/12/2018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482F26D-4973-6248-B53D-6FAE743B566F}" type="slidenum">
              <a:rPr lang="es-ES_tradnl" smtClean="0"/>
              <a:t>‹#›</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291" y="730251"/>
            <a:ext cx="21029831" cy="2651126"/>
          </a:xfrm>
          <a:prstGeom prst="rect">
            <a:avLst/>
          </a:prstGeom>
        </p:spPr>
        <p:txBody>
          <a:bodyPr vert="horz" lIns="91440" tIns="45720" rIns="91440" bIns="45720" rtlCol="0" anchor="ctr">
            <a:normAutofit/>
          </a:bodyPr>
          <a:lstStyle/>
          <a:p>
            <a:r>
              <a:rPr lang="es-ES_tradnl"/>
              <a:t>Haga clic para modificar el estilo de título del patrón</a:t>
            </a:r>
            <a:endParaRPr lang="en-US" dirty="0"/>
          </a:p>
        </p:txBody>
      </p:sp>
      <p:sp>
        <p:nvSpPr>
          <p:cNvPr id="3" name="Text Placeholder 2"/>
          <p:cNvSpPr>
            <a:spLocks noGrp="1"/>
          </p:cNvSpPr>
          <p:nvPr>
            <p:ph type="body" idx="1"/>
          </p:nvPr>
        </p:nvSpPr>
        <p:spPr>
          <a:xfrm>
            <a:off x="1676291" y="3651250"/>
            <a:ext cx="21029831" cy="8702676"/>
          </a:xfrm>
          <a:prstGeom prst="rect">
            <a:avLst/>
          </a:prstGeom>
        </p:spPr>
        <p:txBody>
          <a:bodyPr vert="horz" lIns="91440" tIns="45720" rIns="91440" bIns="45720" rtlCol="0">
            <a:normAutofit/>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AD759D54-C465-E042-8773-2461E320EA9C}" type="datetimeFigureOut">
              <a:rPr lang="es-ES_tradnl" smtClean="0"/>
              <a:t>15/12/2018</a:t>
            </a:fld>
            <a:endParaRPr lang="es-ES_tradnl"/>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17220079" y="12712701"/>
            <a:ext cx="5486043"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5482F26D-4973-6248-B53D-6FAE743B566F}" type="slidenum">
              <a:rPr lang="es-ES_tradnl" smtClean="0"/>
              <a:t>‹#›</a:t>
            </a:fld>
            <a:endParaRPr lang="es-ES_tradnl"/>
          </a:p>
        </p:txBody>
      </p:sp>
    </p:spTree>
    <p:extLst>
      <p:ext uri="{BB962C8B-B14F-4D97-AF65-F5344CB8AC3E}">
        <p14:creationId xmlns:p14="http://schemas.microsoft.com/office/powerpoint/2010/main" val="999537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www.mineducacion.gov.co/1759/articles-302596_archivo_pdf_bogota_diagnostico_desercion.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www.mineducacion.gov.co/1759/articles-302596_archivo_pdf_bogota_diagnostico_desercion.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www.mineducacion.gov.co/1759/articles-302596_archivo_pdf_cartagena_politecnico.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www.mineducacion.gov.co/1759/articles-302596_archivo_pdf_cartagena_politecnico.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campusvirtual.poligran.edu.co/"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ineducacion.gov.co/1621/articles-229430_archivo_pdf_decreto1295.pdf"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www.mineducacion.gov.co/1759/articles-302596_archivo_pdf_bogota_diagnostico_desercion.pdf" TargetMode="External"/><Relationship Id="rId4" Type="http://schemas.openxmlformats.org/officeDocument/2006/relationships/hyperlink" Target="https://www.mineducacion.gov.co/sistemasdeinformacion/1735/w3-article-212400.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145/2876034.2893402"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doi.org/10.1145/3027385.3029483"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unsplash.com/photos/kUqqaRjJuw0" TargetMode="External"/><Relationship Id="rId5" Type="http://schemas.openxmlformats.org/officeDocument/2006/relationships/hyperlink" Target="https://www.senalmemoria.co/articulos/radiodifusora-nacional-de-colombia-english-0" TargetMode="Externa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hyperlink" Target="https://www.mineducacion.gov.co/sistemasdeinformacion/1735/w3-article-212400.html" TargetMode="Externa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 Id="rId5" Type="http://schemas.openxmlformats.org/officeDocument/2006/relationships/hyperlink" Target="https://www.mineducacion.gov.co/sistemasdeinformacion/1735/w3-article-212400.html" TargetMode="Externa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www.mineducacion.gov.co/1759/articles-302596_archivo_pdf_bogota_diagnostico_desercio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2413" cy="13715107"/>
          </a:xfrm>
          <a:prstGeom prst="rect">
            <a:avLst/>
          </a:prstGeom>
        </p:spPr>
      </p:pic>
      <p:sp>
        <p:nvSpPr>
          <p:cNvPr id="3" name="Título 1">
            <a:extLst>
              <a:ext uri="{FF2B5EF4-FFF2-40B4-BE49-F238E27FC236}">
                <a16:creationId xmlns:a16="http://schemas.microsoft.com/office/drawing/2014/main" id="{EC424607-81F7-4305-B450-3DB50E465914}"/>
              </a:ext>
            </a:extLst>
          </p:cNvPr>
          <p:cNvSpPr>
            <a:spLocks noGrp="1"/>
          </p:cNvSpPr>
          <p:nvPr>
            <p:ph type="ctrTitle"/>
          </p:nvPr>
        </p:nvSpPr>
        <p:spPr>
          <a:xfrm>
            <a:off x="8325854" y="947720"/>
            <a:ext cx="14004758" cy="4466492"/>
          </a:xfrm>
        </p:spPr>
        <p:txBody>
          <a:bodyPr anchor="ctr" anchorCtr="0">
            <a:noAutofit/>
          </a:bodyPr>
          <a:lstStyle/>
          <a:p>
            <a:pPr algn="l"/>
            <a:r>
              <a:rPr lang="es-CO" sz="8000" b="1" dirty="0">
                <a:solidFill>
                  <a:schemeClr val="bg1"/>
                </a:solidFill>
                <a:latin typeface="Arial" charset="0"/>
                <a:ea typeface="Arial" charset="0"/>
                <a:cs typeface="Arial" charset="0"/>
              </a:rPr>
              <a:t>MAESTRÍA EN INGENIERÍA DE SISTEMAS</a:t>
            </a:r>
            <a:br>
              <a:rPr lang="es-CO" sz="6600" b="1" dirty="0">
                <a:solidFill>
                  <a:schemeClr val="bg1"/>
                </a:solidFill>
                <a:latin typeface="Arial" charset="0"/>
                <a:ea typeface="Arial" charset="0"/>
                <a:cs typeface="Arial" charset="0"/>
              </a:rPr>
            </a:br>
            <a:br>
              <a:rPr lang="es-CO" sz="6600" b="1" dirty="0">
                <a:solidFill>
                  <a:schemeClr val="bg1"/>
                </a:solidFill>
                <a:latin typeface="Arial" charset="0"/>
                <a:ea typeface="Arial" charset="0"/>
                <a:cs typeface="Arial" charset="0"/>
              </a:rPr>
            </a:br>
            <a:r>
              <a:rPr lang="es-CO" sz="5400" b="1" dirty="0">
                <a:solidFill>
                  <a:schemeClr val="bg1"/>
                </a:solidFill>
                <a:latin typeface="Arial" charset="0"/>
                <a:ea typeface="Arial" charset="0"/>
                <a:cs typeface="Arial" charset="0"/>
              </a:rPr>
              <a:t>VII Coloquio de Investigación y Desarrollo</a:t>
            </a:r>
            <a:endParaRPr lang="es-ES_tradnl" sz="54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782704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06AE694E-7954-4ED6-B5FD-A858FAFD801F}"/>
              </a:ext>
            </a:extLst>
          </p:cNvPr>
          <p:cNvSpPr>
            <a:spLocks noGrp="1"/>
          </p:cNvSpPr>
          <p:nvPr>
            <p:ph type="title"/>
          </p:nvPr>
        </p:nvSpPr>
        <p:spPr/>
        <p:txBody>
          <a:bodyPr/>
          <a:lstStyle/>
          <a:p>
            <a:r>
              <a:rPr lang="es-419" b="1" dirty="0">
                <a:solidFill>
                  <a:srgbClr val="173657"/>
                </a:solidFill>
              </a:rPr>
              <a:t>Planteamiento del problema</a:t>
            </a:r>
            <a:endParaRPr lang="en-US" b="1" dirty="0"/>
          </a:p>
        </p:txBody>
      </p:sp>
      <p:pic>
        <p:nvPicPr>
          <p:cNvPr id="5" name="Picture 4">
            <a:extLst>
              <a:ext uri="{FF2B5EF4-FFF2-40B4-BE49-F238E27FC236}">
                <a16:creationId xmlns:a16="http://schemas.microsoft.com/office/drawing/2014/main" id="{FADD8A6E-99E4-4DC3-AC11-A13E1D033F21}"/>
              </a:ext>
            </a:extLst>
          </p:cNvPr>
          <p:cNvPicPr>
            <a:picLocks noChangeAspect="1"/>
          </p:cNvPicPr>
          <p:nvPr/>
        </p:nvPicPr>
        <p:blipFill>
          <a:blip r:embed="rId3"/>
          <a:stretch>
            <a:fillRect/>
          </a:stretch>
        </p:blipFill>
        <p:spPr>
          <a:xfrm>
            <a:off x="4160487" y="3000375"/>
            <a:ext cx="16061437" cy="8187578"/>
          </a:xfrm>
          <a:prstGeom prst="rect">
            <a:avLst/>
          </a:prstGeom>
        </p:spPr>
      </p:pic>
      <p:sp>
        <p:nvSpPr>
          <p:cNvPr id="8" name="TextBox 7">
            <a:extLst>
              <a:ext uri="{FF2B5EF4-FFF2-40B4-BE49-F238E27FC236}">
                <a16:creationId xmlns:a16="http://schemas.microsoft.com/office/drawing/2014/main" id="{713B2835-BB21-4C4C-99A5-C8C5E44C774D}"/>
              </a:ext>
            </a:extLst>
          </p:cNvPr>
          <p:cNvSpPr txBox="1"/>
          <p:nvPr/>
        </p:nvSpPr>
        <p:spPr>
          <a:xfrm>
            <a:off x="4795322" y="11892647"/>
            <a:ext cx="14791765" cy="646331"/>
          </a:xfrm>
          <a:prstGeom prst="rect">
            <a:avLst/>
          </a:prstGeom>
          <a:noFill/>
        </p:spPr>
        <p:txBody>
          <a:bodyPr wrap="square" rtlCol="0">
            <a:spAutoFit/>
          </a:bodyPr>
          <a:lstStyle/>
          <a:p>
            <a:pPr algn="ctr"/>
            <a:r>
              <a:rPr lang="es-419" dirty="0"/>
              <a:t>Tomado de </a:t>
            </a:r>
            <a:r>
              <a:rPr lang="es-ES" dirty="0">
                <a:hlinkClick r:id="rId4"/>
              </a:rPr>
              <a:t>Diagnostico de deserción en educación superior 2012</a:t>
            </a:r>
            <a:endParaRPr lang="en-US" dirty="0"/>
          </a:p>
        </p:txBody>
      </p:sp>
    </p:spTree>
    <p:extLst>
      <p:ext uri="{BB962C8B-B14F-4D97-AF65-F5344CB8AC3E}">
        <p14:creationId xmlns:p14="http://schemas.microsoft.com/office/powerpoint/2010/main" val="51530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06AE694E-7954-4ED6-B5FD-A858FAFD801F}"/>
              </a:ext>
            </a:extLst>
          </p:cNvPr>
          <p:cNvSpPr>
            <a:spLocks noGrp="1"/>
          </p:cNvSpPr>
          <p:nvPr>
            <p:ph type="title"/>
          </p:nvPr>
        </p:nvSpPr>
        <p:spPr/>
        <p:txBody>
          <a:bodyPr/>
          <a:lstStyle/>
          <a:p>
            <a:r>
              <a:rPr lang="es-419" b="1" dirty="0">
                <a:solidFill>
                  <a:srgbClr val="173657"/>
                </a:solidFill>
              </a:rPr>
              <a:t>Planteamiento del problema</a:t>
            </a:r>
            <a:endParaRPr lang="en-US" b="1" dirty="0"/>
          </a:p>
        </p:txBody>
      </p:sp>
      <p:pic>
        <p:nvPicPr>
          <p:cNvPr id="5" name="Google Shape;147;p18">
            <a:extLst>
              <a:ext uri="{FF2B5EF4-FFF2-40B4-BE49-F238E27FC236}">
                <a16:creationId xmlns:a16="http://schemas.microsoft.com/office/drawing/2014/main" id="{F3654B28-41B9-47F3-943A-C773F9995870}"/>
              </a:ext>
            </a:extLst>
          </p:cNvPr>
          <p:cNvPicPr preferRelativeResize="0"/>
          <p:nvPr/>
        </p:nvPicPr>
        <p:blipFill>
          <a:blip r:embed="rId3">
            <a:alphaModFix/>
          </a:blip>
          <a:stretch>
            <a:fillRect/>
          </a:stretch>
        </p:blipFill>
        <p:spPr>
          <a:xfrm>
            <a:off x="1676291" y="2775815"/>
            <a:ext cx="13258909" cy="8737601"/>
          </a:xfrm>
          <a:prstGeom prst="rect">
            <a:avLst/>
          </a:prstGeom>
          <a:noFill/>
          <a:ln>
            <a:noFill/>
          </a:ln>
        </p:spPr>
      </p:pic>
      <p:sp>
        <p:nvSpPr>
          <p:cNvPr id="3" name="Rectangle 2">
            <a:extLst>
              <a:ext uri="{FF2B5EF4-FFF2-40B4-BE49-F238E27FC236}">
                <a16:creationId xmlns:a16="http://schemas.microsoft.com/office/drawing/2014/main" id="{0BC429A1-8362-42EE-BBB5-F8493C9A2F3A}"/>
              </a:ext>
            </a:extLst>
          </p:cNvPr>
          <p:cNvSpPr/>
          <p:nvPr/>
        </p:nvSpPr>
        <p:spPr>
          <a:xfrm>
            <a:off x="14508631" y="5119062"/>
            <a:ext cx="7141285" cy="3477875"/>
          </a:xfrm>
          <a:prstGeom prst="rect">
            <a:avLst/>
          </a:prstGeom>
        </p:spPr>
        <p:txBody>
          <a:bodyPr wrap="square">
            <a:spAutoFit/>
          </a:bodyPr>
          <a:lstStyle/>
          <a:p>
            <a:pPr lvl="0"/>
            <a:r>
              <a:rPr lang="es-ES" sz="4400" b="1" dirty="0"/>
              <a:t>Recursos dejados de percibir por el fenómeno de la deserción 2009 Costo de la deserción IES Oficiales (millones) </a:t>
            </a:r>
          </a:p>
        </p:txBody>
      </p:sp>
      <p:sp>
        <p:nvSpPr>
          <p:cNvPr id="7" name="TextBox 6">
            <a:extLst>
              <a:ext uri="{FF2B5EF4-FFF2-40B4-BE49-F238E27FC236}">
                <a16:creationId xmlns:a16="http://schemas.microsoft.com/office/drawing/2014/main" id="{18F6D6E9-3F6F-4E64-96AB-930643C6BB75}"/>
              </a:ext>
            </a:extLst>
          </p:cNvPr>
          <p:cNvSpPr txBox="1"/>
          <p:nvPr/>
        </p:nvSpPr>
        <p:spPr>
          <a:xfrm>
            <a:off x="1452282" y="11995649"/>
            <a:ext cx="14791765" cy="646331"/>
          </a:xfrm>
          <a:prstGeom prst="rect">
            <a:avLst/>
          </a:prstGeom>
          <a:noFill/>
        </p:spPr>
        <p:txBody>
          <a:bodyPr wrap="square" rtlCol="0">
            <a:spAutoFit/>
          </a:bodyPr>
          <a:lstStyle/>
          <a:p>
            <a:r>
              <a:rPr lang="es-419" dirty="0"/>
              <a:t>Tomado de </a:t>
            </a:r>
            <a:r>
              <a:rPr lang="es-ES" dirty="0">
                <a:hlinkClick r:id="rId4"/>
              </a:rPr>
              <a:t>Diagnostico de deserción en educación superior 2012</a:t>
            </a:r>
            <a:endParaRPr lang="en-US" dirty="0"/>
          </a:p>
        </p:txBody>
      </p:sp>
    </p:spTree>
    <p:extLst>
      <p:ext uri="{BB962C8B-B14F-4D97-AF65-F5344CB8AC3E}">
        <p14:creationId xmlns:p14="http://schemas.microsoft.com/office/powerpoint/2010/main" val="98335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06AE694E-7954-4ED6-B5FD-A858FAFD801F}"/>
              </a:ext>
            </a:extLst>
          </p:cNvPr>
          <p:cNvSpPr>
            <a:spLocks noGrp="1"/>
          </p:cNvSpPr>
          <p:nvPr>
            <p:ph type="title"/>
          </p:nvPr>
        </p:nvSpPr>
        <p:spPr/>
        <p:txBody>
          <a:bodyPr/>
          <a:lstStyle/>
          <a:p>
            <a:r>
              <a:rPr lang="es-419" b="1" dirty="0">
                <a:solidFill>
                  <a:srgbClr val="173657"/>
                </a:solidFill>
              </a:rPr>
              <a:t>Planteamiento del problema</a:t>
            </a:r>
            <a:endParaRPr lang="en-US" b="1" dirty="0"/>
          </a:p>
        </p:txBody>
      </p:sp>
      <p:sp>
        <p:nvSpPr>
          <p:cNvPr id="7" name="Rectangle 6">
            <a:extLst>
              <a:ext uri="{FF2B5EF4-FFF2-40B4-BE49-F238E27FC236}">
                <a16:creationId xmlns:a16="http://schemas.microsoft.com/office/drawing/2014/main" id="{3A540241-BC8A-43B9-9F4D-07109AB91A20}"/>
              </a:ext>
            </a:extLst>
          </p:cNvPr>
          <p:cNvSpPr/>
          <p:nvPr/>
        </p:nvSpPr>
        <p:spPr>
          <a:xfrm>
            <a:off x="15706164" y="5703838"/>
            <a:ext cx="5547119" cy="2308324"/>
          </a:xfrm>
          <a:prstGeom prst="rect">
            <a:avLst/>
          </a:prstGeom>
        </p:spPr>
        <p:txBody>
          <a:bodyPr wrap="square">
            <a:spAutoFit/>
          </a:bodyPr>
          <a:lstStyle/>
          <a:p>
            <a:pPr lvl="0"/>
            <a:r>
              <a:rPr lang="es-CO" sz="4800" b="1" dirty="0"/>
              <a:t>Cifras deserción del Politécnico Grancolombiano</a:t>
            </a:r>
          </a:p>
        </p:txBody>
      </p:sp>
      <p:pic>
        <p:nvPicPr>
          <p:cNvPr id="8" name="Picture 7">
            <a:extLst>
              <a:ext uri="{FF2B5EF4-FFF2-40B4-BE49-F238E27FC236}">
                <a16:creationId xmlns:a16="http://schemas.microsoft.com/office/drawing/2014/main" id="{1BF77F0D-FBA4-456D-9EBE-E87B1C06B2E7}"/>
              </a:ext>
            </a:extLst>
          </p:cNvPr>
          <p:cNvPicPr>
            <a:picLocks noChangeAspect="1"/>
          </p:cNvPicPr>
          <p:nvPr/>
        </p:nvPicPr>
        <p:blipFill>
          <a:blip r:embed="rId3"/>
          <a:stretch>
            <a:fillRect/>
          </a:stretch>
        </p:blipFill>
        <p:spPr>
          <a:xfrm>
            <a:off x="1676291" y="3381377"/>
            <a:ext cx="13707144" cy="8571750"/>
          </a:xfrm>
          <a:prstGeom prst="rect">
            <a:avLst/>
          </a:prstGeom>
        </p:spPr>
      </p:pic>
      <p:sp>
        <p:nvSpPr>
          <p:cNvPr id="9" name="TextBox 8">
            <a:extLst>
              <a:ext uri="{FF2B5EF4-FFF2-40B4-BE49-F238E27FC236}">
                <a16:creationId xmlns:a16="http://schemas.microsoft.com/office/drawing/2014/main" id="{E5034606-34A9-4934-8397-229B2CBBBB83}"/>
              </a:ext>
            </a:extLst>
          </p:cNvPr>
          <p:cNvSpPr txBox="1"/>
          <p:nvPr/>
        </p:nvSpPr>
        <p:spPr>
          <a:xfrm>
            <a:off x="1264024" y="11953127"/>
            <a:ext cx="17588753" cy="646331"/>
          </a:xfrm>
          <a:prstGeom prst="rect">
            <a:avLst/>
          </a:prstGeom>
          <a:noFill/>
        </p:spPr>
        <p:txBody>
          <a:bodyPr wrap="square" rtlCol="0">
            <a:spAutoFit/>
          </a:bodyPr>
          <a:lstStyle/>
          <a:p>
            <a:r>
              <a:rPr lang="es-419" dirty="0"/>
              <a:t>Tomado de </a:t>
            </a:r>
            <a:r>
              <a:rPr lang="es-ES" dirty="0">
                <a:hlinkClick r:id="rId4"/>
              </a:rPr>
              <a:t>Encuentros Regionales de Permanencia y Graduación en Educación Superior</a:t>
            </a:r>
            <a:endParaRPr lang="en-US" dirty="0"/>
          </a:p>
        </p:txBody>
      </p:sp>
    </p:spTree>
    <p:extLst>
      <p:ext uri="{BB962C8B-B14F-4D97-AF65-F5344CB8AC3E}">
        <p14:creationId xmlns:p14="http://schemas.microsoft.com/office/powerpoint/2010/main" val="183275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06AE694E-7954-4ED6-B5FD-A858FAFD801F}"/>
              </a:ext>
            </a:extLst>
          </p:cNvPr>
          <p:cNvSpPr>
            <a:spLocks noGrp="1"/>
          </p:cNvSpPr>
          <p:nvPr>
            <p:ph type="title"/>
          </p:nvPr>
        </p:nvSpPr>
        <p:spPr/>
        <p:txBody>
          <a:bodyPr/>
          <a:lstStyle/>
          <a:p>
            <a:r>
              <a:rPr lang="es-419" b="1" dirty="0">
                <a:solidFill>
                  <a:srgbClr val="173657"/>
                </a:solidFill>
              </a:rPr>
              <a:t>Planteamiento del problema</a:t>
            </a:r>
            <a:endParaRPr lang="en-US" b="1" dirty="0"/>
          </a:p>
        </p:txBody>
      </p:sp>
      <p:pic>
        <p:nvPicPr>
          <p:cNvPr id="7" name="Picture 6">
            <a:extLst>
              <a:ext uri="{FF2B5EF4-FFF2-40B4-BE49-F238E27FC236}">
                <a16:creationId xmlns:a16="http://schemas.microsoft.com/office/drawing/2014/main" id="{66F3B400-4BB4-4C90-8807-66056E986F4E}"/>
              </a:ext>
            </a:extLst>
          </p:cNvPr>
          <p:cNvPicPr>
            <a:picLocks noChangeAspect="1"/>
          </p:cNvPicPr>
          <p:nvPr/>
        </p:nvPicPr>
        <p:blipFill>
          <a:blip r:embed="rId3"/>
          <a:stretch>
            <a:fillRect/>
          </a:stretch>
        </p:blipFill>
        <p:spPr>
          <a:xfrm>
            <a:off x="5319081" y="2965903"/>
            <a:ext cx="13744249" cy="8747870"/>
          </a:xfrm>
          <a:prstGeom prst="rect">
            <a:avLst/>
          </a:prstGeom>
        </p:spPr>
      </p:pic>
      <p:sp>
        <p:nvSpPr>
          <p:cNvPr id="8" name="TextBox 7">
            <a:extLst>
              <a:ext uri="{FF2B5EF4-FFF2-40B4-BE49-F238E27FC236}">
                <a16:creationId xmlns:a16="http://schemas.microsoft.com/office/drawing/2014/main" id="{384C350A-A4E7-4B18-BCF5-62EE451BA87E}"/>
              </a:ext>
            </a:extLst>
          </p:cNvPr>
          <p:cNvSpPr txBox="1"/>
          <p:nvPr/>
        </p:nvSpPr>
        <p:spPr>
          <a:xfrm>
            <a:off x="3396828" y="11811317"/>
            <a:ext cx="17588753" cy="646331"/>
          </a:xfrm>
          <a:prstGeom prst="rect">
            <a:avLst/>
          </a:prstGeom>
          <a:noFill/>
        </p:spPr>
        <p:txBody>
          <a:bodyPr wrap="square" rtlCol="0">
            <a:spAutoFit/>
          </a:bodyPr>
          <a:lstStyle/>
          <a:p>
            <a:pPr algn="ctr"/>
            <a:r>
              <a:rPr lang="es-419" dirty="0"/>
              <a:t>Tomado de </a:t>
            </a:r>
            <a:r>
              <a:rPr lang="es-ES" dirty="0">
                <a:hlinkClick r:id="rId4"/>
              </a:rPr>
              <a:t>Encuentros Regionales de Permanencia y Graduación en Educación Superior</a:t>
            </a:r>
            <a:endParaRPr lang="en-US" dirty="0"/>
          </a:p>
        </p:txBody>
      </p:sp>
    </p:spTree>
    <p:extLst>
      <p:ext uri="{BB962C8B-B14F-4D97-AF65-F5344CB8AC3E}">
        <p14:creationId xmlns:p14="http://schemas.microsoft.com/office/powerpoint/2010/main" val="2944470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06AE694E-7954-4ED6-B5FD-A858FAFD801F}"/>
              </a:ext>
            </a:extLst>
          </p:cNvPr>
          <p:cNvSpPr>
            <a:spLocks noGrp="1"/>
          </p:cNvSpPr>
          <p:nvPr>
            <p:ph type="title"/>
          </p:nvPr>
        </p:nvSpPr>
        <p:spPr/>
        <p:txBody>
          <a:bodyPr/>
          <a:lstStyle/>
          <a:p>
            <a:r>
              <a:rPr lang="es-419" b="1" dirty="0">
                <a:solidFill>
                  <a:srgbClr val="173657"/>
                </a:solidFill>
              </a:rPr>
              <a:t>Objetivo General</a:t>
            </a:r>
            <a:endParaRPr lang="en-US" b="1" dirty="0"/>
          </a:p>
        </p:txBody>
      </p:sp>
      <p:sp>
        <p:nvSpPr>
          <p:cNvPr id="3" name="Content Placeholder 2">
            <a:extLst>
              <a:ext uri="{FF2B5EF4-FFF2-40B4-BE49-F238E27FC236}">
                <a16:creationId xmlns:a16="http://schemas.microsoft.com/office/drawing/2014/main" id="{8468DE67-F2E3-4DAD-B91B-96A32D7CBE1B}"/>
              </a:ext>
            </a:extLst>
          </p:cNvPr>
          <p:cNvSpPr>
            <a:spLocks noGrp="1"/>
          </p:cNvSpPr>
          <p:nvPr>
            <p:ph idx="1"/>
          </p:nvPr>
        </p:nvSpPr>
        <p:spPr>
          <a:xfrm>
            <a:off x="1676291" y="3651250"/>
            <a:ext cx="20656171" cy="8702676"/>
          </a:xfrm>
        </p:spPr>
        <p:txBody>
          <a:bodyPr/>
          <a:lstStyle/>
          <a:p>
            <a:pPr algn="just"/>
            <a:r>
              <a:rPr lang="es-ES" dirty="0">
                <a:latin typeface="Calibri" panose="020F0502020204030204" pitchFamily="34" charset="0"/>
                <a:cs typeface="Calibri" panose="020F0502020204030204" pitchFamily="34" charset="0"/>
              </a:rPr>
              <a:t>Desarrollar un modelo predictivo que permita identificar a los estudiantes con mayor riesgo de perder un curso virtual </a:t>
            </a:r>
            <a:r>
              <a:rPr lang="es-ES" dirty="0">
                <a:solidFill>
                  <a:srgbClr val="000000"/>
                </a:solidFill>
                <a:latin typeface="Calibri" panose="020F0502020204030204" pitchFamily="34" charset="0"/>
                <a:cs typeface="Calibri" panose="020F0502020204030204" pitchFamily="34" charset="0"/>
                <a:sym typeface="Arial"/>
              </a:rPr>
              <a:t>para que </a:t>
            </a:r>
            <a:r>
              <a:rPr lang="es-ES" dirty="0">
                <a:solidFill>
                  <a:srgbClr val="000000"/>
                </a:solidFill>
                <a:latin typeface="Calibri" panose="020F0502020204030204" pitchFamily="34" charset="0"/>
                <a:ea typeface="Arial"/>
                <a:cs typeface="Calibri" panose="020F0502020204030204" pitchFamily="34" charset="0"/>
                <a:sym typeface="Arial"/>
              </a:rPr>
              <a:t> esta información pueda ser usada por el instructor y el programa de permanencia del Poli.</a:t>
            </a:r>
            <a:endParaRPr lang="es-ES" b="1" dirty="0">
              <a:solidFill>
                <a:srgbClr val="000000"/>
              </a:solidFill>
              <a:latin typeface="Calibri" panose="020F0502020204030204" pitchFamily="34" charset="0"/>
              <a:cs typeface="Calibri" panose="020F0502020204030204" pitchFamily="34" charset="0"/>
            </a:endParaRPr>
          </a:p>
          <a:p>
            <a:pPr lvl="0" algn="just"/>
            <a:endParaRPr lang="en-US" dirty="0"/>
          </a:p>
        </p:txBody>
      </p:sp>
    </p:spTree>
    <p:extLst>
      <p:ext uri="{BB962C8B-B14F-4D97-AF65-F5344CB8AC3E}">
        <p14:creationId xmlns:p14="http://schemas.microsoft.com/office/powerpoint/2010/main" val="242445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06AE694E-7954-4ED6-B5FD-A858FAFD801F}"/>
              </a:ext>
            </a:extLst>
          </p:cNvPr>
          <p:cNvSpPr>
            <a:spLocks noGrp="1"/>
          </p:cNvSpPr>
          <p:nvPr>
            <p:ph type="title"/>
          </p:nvPr>
        </p:nvSpPr>
        <p:spPr/>
        <p:txBody>
          <a:bodyPr/>
          <a:lstStyle/>
          <a:p>
            <a:r>
              <a:rPr lang="es-419" b="1" dirty="0">
                <a:solidFill>
                  <a:srgbClr val="173657"/>
                </a:solidFill>
              </a:rPr>
              <a:t>Objetivos específicos</a:t>
            </a:r>
            <a:endParaRPr lang="en-US" b="1" dirty="0"/>
          </a:p>
        </p:txBody>
      </p:sp>
      <p:sp>
        <p:nvSpPr>
          <p:cNvPr id="3" name="Content Placeholder 2">
            <a:extLst>
              <a:ext uri="{FF2B5EF4-FFF2-40B4-BE49-F238E27FC236}">
                <a16:creationId xmlns:a16="http://schemas.microsoft.com/office/drawing/2014/main" id="{8468DE67-F2E3-4DAD-B91B-96A32D7CBE1B}"/>
              </a:ext>
            </a:extLst>
          </p:cNvPr>
          <p:cNvSpPr>
            <a:spLocks noGrp="1"/>
          </p:cNvSpPr>
          <p:nvPr>
            <p:ph idx="1"/>
          </p:nvPr>
        </p:nvSpPr>
        <p:spPr/>
        <p:txBody>
          <a:bodyPr>
            <a:normAutofit/>
          </a:bodyPr>
          <a:lstStyle/>
          <a:p>
            <a:pPr algn="just"/>
            <a:r>
              <a:rPr lang="es-ES" dirty="0">
                <a:ea typeface="Arial"/>
                <a:cs typeface="Arial"/>
                <a:sym typeface="Arial"/>
              </a:rPr>
              <a:t>Identificar las características más relevantes que afectan la permanencia de un estudiante de un curso virtual.</a:t>
            </a:r>
          </a:p>
          <a:p>
            <a:pPr algn="just"/>
            <a:r>
              <a:rPr lang="es-ES" dirty="0"/>
              <a:t>Seleccionar y probar diferentes modelos de predicción para generar alertas de deserción de estudiantes en diferentes momentos de un curso virtual.</a:t>
            </a:r>
            <a:endParaRPr lang="es-ES" dirty="0">
              <a:solidFill>
                <a:srgbClr val="000000"/>
              </a:solidFill>
              <a:ea typeface="Arial"/>
              <a:cs typeface="Arial"/>
              <a:sym typeface="Arial"/>
            </a:endParaRPr>
          </a:p>
          <a:p>
            <a:pPr lvl="0" algn="just"/>
            <a:r>
              <a:rPr lang="es-419" dirty="0"/>
              <a:t>Generar alertas tempranas cuando se detecte un potencial estudiante que va a abandonar un curso virtual.</a:t>
            </a:r>
          </a:p>
        </p:txBody>
      </p:sp>
    </p:spTree>
    <p:extLst>
      <p:ext uri="{BB962C8B-B14F-4D97-AF65-F5344CB8AC3E}">
        <p14:creationId xmlns:p14="http://schemas.microsoft.com/office/powerpoint/2010/main" val="3101449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a:extLst>
              <a:ext uri="{FF2B5EF4-FFF2-40B4-BE49-F238E27FC236}">
                <a16:creationId xmlns:a16="http://schemas.microsoft.com/office/drawing/2014/main" id="{7574A878-F1DD-4A4D-B488-20F452F197E1}"/>
              </a:ext>
            </a:extLst>
          </p:cNvPr>
          <p:cNvSpPr/>
          <p:nvPr/>
        </p:nvSpPr>
        <p:spPr>
          <a:xfrm>
            <a:off x="13644703" y="2926666"/>
            <a:ext cx="2234256" cy="149009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a:p>
        </p:txBody>
      </p:sp>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5779" y="-2260"/>
            <a:ext cx="15125700" cy="13716000"/>
          </a:xfrm>
          <a:prstGeom prst="rect">
            <a:avLst/>
          </a:prstGeom>
        </p:spPr>
      </p:pic>
      <p:sp>
        <p:nvSpPr>
          <p:cNvPr id="2" name="Title 1">
            <a:extLst>
              <a:ext uri="{FF2B5EF4-FFF2-40B4-BE49-F238E27FC236}">
                <a16:creationId xmlns:a16="http://schemas.microsoft.com/office/drawing/2014/main" id="{06AE694E-7954-4ED6-B5FD-A858FAFD801F}"/>
              </a:ext>
            </a:extLst>
          </p:cNvPr>
          <p:cNvSpPr>
            <a:spLocks noGrp="1"/>
          </p:cNvSpPr>
          <p:nvPr>
            <p:ph type="title"/>
          </p:nvPr>
        </p:nvSpPr>
        <p:spPr>
          <a:xfrm>
            <a:off x="1247810" y="646351"/>
            <a:ext cx="21029831" cy="2651126"/>
          </a:xfrm>
        </p:spPr>
        <p:txBody>
          <a:bodyPr/>
          <a:lstStyle/>
          <a:p>
            <a:r>
              <a:rPr lang="es-419" b="1" dirty="0">
                <a:solidFill>
                  <a:srgbClr val="173657"/>
                </a:solidFill>
              </a:rPr>
              <a:t>Metodología</a:t>
            </a:r>
            <a:endParaRPr lang="en-US" b="1" dirty="0"/>
          </a:p>
        </p:txBody>
      </p:sp>
      <p:sp>
        <p:nvSpPr>
          <p:cNvPr id="8" name="Rectangle 7">
            <a:extLst>
              <a:ext uri="{FF2B5EF4-FFF2-40B4-BE49-F238E27FC236}">
                <a16:creationId xmlns:a16="http://schemas.microsoft.com/office/drawing/2014/main" id="{98328DB2-0A86-4CF8-9614-013018F02BC7}"/>
              </a:ext>
            </a:extLst>
          </p:cNvPr>
          <p:cNvSpPr/>
          <p:nvPr/>
        </p:nvSpPr>
        <p:spPr>
          <a:xfrm>
            <a:off x="616578" y="5223510"/>
            <a:ext cx="1835967" cy="1309781"/>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s-419" sz="2000" b="1" dirty="0"/>
              <a:t>Recolectar los datos</a:t>
            </a:r>
            <a:endParaRPr lang="en-US" sz="2000" b="1" dirty="0"/>
          </a:p>
        </p:txBody>
      </p:sp>
      <p:sp>
        <p:nvSpPr>
          <p:cNvPr id="9" name="Rectangle 8">
            <a:extLst>
              <a:ext uri="{FF2B5EF4-FFF2-40B4-BE49-F238E27FC236}">
                <a16:creationId xmlns:a16="http://schemas.microsoft.com/office/drawing/2014/main" id="{ED65A4D8-9A97-4DCC-9447-AB106812B606}"/>
              </a:ext>
            </a:extLst>
          </p:cNvPr>
          <p:cNvSpPr/>
          <p:nvPr/>
        </p:nvSpPr>
        <p:spPr>
          <a:xfrm>
            <a:off x="3033825" y="5177120"/>
            <a:ext cx="1588130" cy="142522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419" sz="2000" b="1" dirty="0"/>
              <a:t>Depurar los datos</a:t>
            </a:r>
            <a:endParaRPr lang="en-US" sz="2000" b="1" dirty="0"/>
          </a:p>
        </p:txBody>
      </p:sp>
      <p:sp>
        <p:nvSpPr>
          <p:cNvPr id="10" name="Rectangle 9">
            <a:extLst>
              <a:ext uri="{FF2B5EF4-FFF2-40B4-BE49-F238E27FC236}">
                <a16:creationId xmlns:a16="http://schemas.microsoft.com/office/drawing/2014/main" id="{C1339C77-0F44-4B43-9D73-2BF3C95E3EA5}"/>
              </a:ext>
            </a:extLst>
          </p:cNvPr>
          <p:cNvSpPr/>
          <p:nvPr/>
        </p:nvSpPr>
        <p:spPr>
          <a:xfrm>
            <a:off x="5259206" y="5080105"/>
            <a:ext cx="2060774" cy="16192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419" sz="2000" b="1" dirty="0"/>
              <a:t>Identificar características relevantes para la predicción</a:t>
            </a:r>
            <a:endParaRPr lang="en-US" sz="2000" b="1" dirty="0"/>
          </a:p>
        </p:txBody>
      </p:sp>
      <p:sp>
        <p:nvSpPr>
          <p:cNvPr id="11" name="Rectangle 10">
            <a:extLst>
              <a:ext uri="{FF2B5EF4-FFF2-40B4-BE49-F238E27FC236}">
                <a16:creationId xmlns:a16="http://schemas.microsoft.com/office/drawing/2014/main" id="{8E835CDA-76BD-4A55-93CD-073469BD2DCD}"/>
              </a:ext>
            </a:extLst>
          </p:cNvPr>
          <p:cNvSpPr/>
          <p:nvPr/>
        </p:nvSpPr>
        <p:spPr>
          <a:xfrm>
            <a:off x="7962521" y="5122321"/>
            <a:ext cx="2153566" cy="15121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419" sz="2000" b="1" dirty="0"/>
              <a:t>Elegir los datos de entrenamiento</a:t>
            </a:r>
            <a:endParaRPr lang="en-US" sz="2000" b="1" dirty="0"/>
          </a:p>
        </p:txBody>
      </p:sp>
      <p:sp>
        <p:nvSpPr>
          <p:cNvPr id="12" name="Rectangle 11">
            <a:extLst>
              <a:ext uri="{FF2B5EF4-FFF2-40B4-BE49-F238E27FC236}">
                <a16:creationId xmlns:a16="http://schemas.microsoft.com/office/drawing/2014/main" id="{E16EB45A-7946-4C44-8E3D-13D9946A31A6}"/>
              </a:ext>
            </a:extLst>
          </p:cNvPr>
          <p:cNvSpPr/>
          <p:nvPr/>
        </p:nvSpPr>
        <p:spPr>
          <a:xfrm>
            <a:off x="10569346" y="5131720"/>
            <a:ext cx="2234256" cy="149009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419" sz="2000" b="1" dirty="0"/>
              <a:t>Validar el método de predicción</a:t>
            </a:r>
            <a:endParaRPr lang="en-US" sz="2000" b="1" dirty="0"/>
          </a:p>
        </p:txBody>
      </p:sp>
      <p:sp>
        <p:nvSpPr>
          <p:cNvPr id="16" name="Rectangle 15">
            <a:extLst>
              <a:ext uri="{FF2B5EF4-FFF2-40B4-BE49-F238E27FC236}">
                <a16:creationId xmlns:a16="http://schemas.microsoft.com/office/drawing/2014/main" id="{1CD3B2D1-172E-466D-B4C8-FFD53CA318CF}"/>
              </a:ext>
            </a:extLst>
          </p:cNvPr>
          <p:cNvSpPr/>
          <p:nvPr/>
        </p:nvSpPr>
        <p:spPr>
          <a:xfrm>
            <a:off x="16508714" y="5321279"/>
            <a:ext cx="2481614" cy="11567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419" sz="2000" b="1" dirty="0"/>
              <a:t>Seleccionar el modelo con mayor precisión</a:t>
            </a:r>
            <a:endParaRPr lang="en-US" sz="2000" b="1" dirty="0"/>
          </a:p>
        </p:txBody>
      </p:sp>
      <p:cxnSp>
        <p:nvCxnSpPr>
          <p:cNvPr id="21" name="Straight Arrow Connector 20">
            <a:extLst>
              <a:ext uri="{FF2B5EF4-FFF2-40B4-BE49-F238E27FC236}">
                <a16:creationId xmlns:a16="http://schemas.microsoft.com/office/drawing/2014/main" id="{3B9A4C4B-5C7F-4419-AB53-7C9D89306923}"/>
              </a:ext>
            </a:extLst>
          </p:cNvPr>
          <p:cNvCxnSpPr>
            <a:cxnSpLocks/>
            <a:stCxn id="8" idx="3"/>
            <a:endCxn id="9" idx="1"/>
          </p:cNvCxnSpPr>
          <p:nvPr/>
        </p:nvCxnSpPr>
        <p:spPr>
          <a:xfrm>
            <a:off x="2452545" y="5878401"/>
            <a:ext cx="581280" cy="11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2278CC-C0CA-4B3B-AF42-A7C92850D134}"/>
              </a:ext>
            </a:extLst>
          </p:cNvPr>
          <p:cNvCxnSpPr>
            <a:cxnSpLocks/>
            <a:stCxn id="9" idx="3"/>
            <a:endCxn id="10" idx="1"/>
          </p:cNvCxnSpPr>
          <p:nvPr/>
        </p:nvCxnSpPr>
        <p:spPr>
          <a:xfrm flipV="1">
            <a:off x="4621955" y="5889730"/>
            <a:ext cx="63725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71842B3-69ED-410A-B528-ACB94A0B50A1}"/>
              </a:ext>
            </a:extLst>
          </p:cNvPr>
          <p:cNvCxnSpPr>
            <a:cxnSpLocks/>
            <a:stCxn id="10" idx="3"/>
            <a:endCxn id="11" idx="1"/>
          </p:cNvCxnSpPr>
          <p:nvPr/>
        </p:nvCxnSpPr>
        <p:spPr>
          <a:xfrm flipV="1">
            <a:off x="7319980" y="5878401"/>
            <a:ext cx="642541" cy="113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AEB5924-3E11-4283-AB58-0901FCF4E722}"/>
              </a:ext>
            </a:extLst>
          </p:cNvPr>
          <p:cNvCxnSpPr>
            <a:cxnSpLocks/>
            <a:stCxn id="11" idx="3"/>
            <a:endCxn id="12" idx="1"/>
          </p:cNvCxnSpPr>
          <p:nvPr/>
        </p:nvCxnSpPr>
        <p:spPr>
          <a:xfrm flipV="1">
            <a:off x="10116087" y="5876769"/>
            <a:ext cx="453259" cy="1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FFDEBC0-DB0D-4D3C-ADC8-3180CF814A55}"/>
              </a:ext>
            </a:extLst>
          </p:cNvPr>
          <p:cNvCxnSpPr>
            <a:cxnSpLocks/>
            <a:stCxn id="12" idx="3"/>
            <a:endCxn id="55" idx="2"/>
          </p:cNvCxnSpPr>
          <p:nvPr/>
        </p:nvCxnSpPr>
        <p:spPr>
          <a:xfrm flipV="1">
            <a:off x="12803602" y="3588478"/>
            <a:ext cx="1185834" cy="228829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FB2C34-B6EC-48CF-8757-044382D2C85F}"/>
              </a:ext>
            </a:extLst>
          </p:cNvPr>
          <p:cNvCxnSpPr>
            <a:cxnSpLocks/>
            <a:stCxn id="16" idx="2"/>
            <a:endCxn id="168" idx="0"/>
          </p:cNvCxnSpPr>
          <p:nvPr/>
        </p:nvCxnSpPr>
        <p:spPr>
          <a:xfrm>
            <a:off x="17749521" y="6478061"/>
            <a:ext cx="83604" cy="13843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22C582D7-1D66-4C8C-BCDD-030C12D3CB32}"/>
              </a:ext>
            </a:extLst>
          </p:cNvPr>
          <p:cNvSpPr/>
          <p:nvPr/>
        </p:nvSpPr>
        <p:spPr>
          <a:xfrm>
            <a:off x="18940718" y="6481482"/>
            <a:ext cx="3569600" cy="1243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FEE3039-7A65-45BB-B8AC-50842C43007B}"/>
              </a:ext>
            </a:extLst>
          </p:cNvPr>
          <p:cNvSpPr/>
          <p:nvPr/>
        </p:nvSpPr>
        <p:spPr>
          <a:xfrm>
            <a:off x="13989436" y="3179584"/>
            <a:ext cx="1701101" cy="8177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2000" b="1" dirty="0">
                <a:solidFill>
                  <a:schemeClr val="tx1"/>
                </a:solidFill>
              </a:rPr>
              <a:t>Modelo 1</a:t>
            </a:r>
            <a:endParaRPr lang="en-US" sz="2000" b="1" dirty="0"/>
          </a:p>
        </p:txBody>
      </p:sp>
      <p:sp>
        <p:nvSpPr>
          <p:cNvPr id="82" name="TextBox 81">
            <a:extLst>
              <a:ext uri="{FF2B5EF4-FFF2-40B4-BE49-F238E27FC236}">
                <a16:creationId xmlns:a16="http://schemas.microsoft.com/office/drawing/2014/main" id="{E905508D-7D82-4DE4-88EA-7B1081E1F418}"/>
              </a:ext>
            </a:extLst>
          </p:cNvPr>
          <p:cNvSpPr txBox="1"/>
          <p:nvPr/>
        </p:nvSpPr>
        <p:spPr>
          <a:xfrm>
            <a:off x="14529340" y="5612144"/>
            <a:ext cx="876718" cy="646331"/>
          </a:xfrm>
          <a:prstGeom prst="rect">
            <a:avLst/>
          </a:prstGeom>
          <a:noFill/>
        </p:spPr>
        <p:txBody>
          <a:bodyPr wrap="square" rtlCol="0">
            <a:spAutoFit/>
          </a:bodyPr>
          <a:lstStyle/>
          <a:p>
            <a:r>
              <a:rPr lang="es-419" b="1" dirty="0"/>
              <a:t>….</a:t>
            </a:r>
            <a:endParaRPr lang="en-US" b="1" dirty="0"/>
          </a:p>
        </p:txBody>
      </p:sp>
      <p:sp>
        <p:nvSpPr>
          <p:cNvPr id="121" name="Oval 120">
            <a:extLst>
              <a:ext uri="{FF2B5EF4-FFF2-40B4-BE49-F238E27FC236}">
                <a16:creationId xmlns:a16="http://schemas.microsoft.com/office/drawing/2014/main" id="{4190CBF6-3890-4877-A555-D61E26CFD5B8}"/>
              </a:ext>
            </a:extLst>
          </p:cNvPr>
          <p:cNvSpPr/>
          <p:nvPr/>
        </p:nvSpPr>
        <p:spPr>
          <a:xfrm>
            <a:off x="14041918" y="4651351"/>
            <a:ext cx="1701102" cy="8177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2000" b="1" dirty="0">
                <a:solidFill>
                  <a:schemeClr val="tx1"/>
                </a:solidFill>
              </a:rPr>
              <a:t>Modelo 2</a:t>
            </a:r>
            <a:endParaRPr lang="en-US" sz="2000" b="1" dirty="0"/>
          </a:p>
        </p:txBody>
      </p:sp>
      <p:sp>
        <p:nvSpPr>
          <p:cNvPr id="122" name="Oval 121">
            <a:extLst>
              <a:ext uri="{FF2B5EF4-FFF2-40B4-BE49-F238E27FC236}">
                <a16:creationId xmlns:a16="http://schemas.microsoft.com/office/drawing/2014/main" id="{1C2C1D66-90CE-4201-A93F-C3CA7D51615D}"/>
              </a:ext>
            </a:extLst>
          </p:cNvPr>
          <p:cNvSpPr/>
          <p:nvPr/>
        </p:nvSpPr>
        <p:spPr>
          <a:xfrm>
            <a:off x="14041918" y="6398604"/>
            <a:ext cx="1701102" cy="8177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2000" b="1" dirty="0">
                <a:solidFill>
                  <a:schemeClr val="tx1"/>
                </a:solidFill>
              </a:rPr>
              <a:t>Modelo n</a:t>
            </a:r>
            <a:endParaRPr lang="en-US" sz="2000" b="1" dirty="0"/>
          </a:p>
        </p:txBody>
      </p:sp>
      <p:cxnSp>
        <p:nvCxnSpPr>
          <p:cNvPr id="125" name="Straight Arrow Connector 124">
            <a:extLst>
              <a:ext uri="{FF2B5EF4-FFF2-40B4-BE49-F238E27FC236}">
                <a16:creationId xmlns:a16="http://schemas.microsoft.com/office/drawing/2014/main" id="{0177BF72-1382-48CE-A784-5BE27D3635AD}"/>
              </a:ext>
            </a:extLst>
          </p:cNvPr>
          <p:cNvCxnSpPr>
            <a:cxnSpLocks/>
            <a:stCxn id="12" idx="3"/>
            <a:endCxn id="121" idx="2"/>
          </p:cNvCxnSpPr>
          <p:nvPr/>
        </p:nvCxnSpPr>
        <p:spPr>
          <a:xfrm flipV="1">
            <a:off x="12803602" y="5060245"/>
            <a:ext cx="1238316" cy="8165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26504DF5-40D8-497C-8622-4B64023AB6B7}"/>
              </a:ext>
            </a:extLst>
          </p:cNvPr>
          <p:cNvCxnSpPr>
            <a:cxnSpLocks/>
            <a:stCxn id="12" idx="3"/>
            <a:endCxn id="122" idx="2"/>
          </p:cNvCxnSpPr>
          <p:nvPr/>
        </p:nvCxnSpPr>
        <p:spPr>
          <a:xfrm>
            <a:off x="12803602" y="5876769"/>
            <a:ext cx="1238316" cy="93072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C1896337-BE19-404D-A4AE-6210A0529C21}"/>
              </a:ext>
            </a:extLst>
          </p:cNvPr>
          <p:cNvCxnSpPr>
            <a:cxnSpLocks/>
            <a:stCxn id="55" idx="6"/>
            <a:endCxn id="16" idx="1"/>
          </p:cNvCxnSpPr>
          <p:nvPr/>
        </p:nvCxnSpPr>
        <p:spPr>
          <a:xfrm>
            <a:off x="15690537" y="3588478"/>
            <a:ext cx="818177" cy="23111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8219E545-9FFB-4A50-B9E8-1BF2E906B89F}"/>
              </a:ext>
            </a:extLst>
          </p:cNvPr>
          <p:cNvCxnSpPr>
            <a:cxnSpLocks/>
            <a:stCxn id="121" idx="6"/>
            <a:endCxn id="16" idx="1"/>
          </p:cNvCxnSpPr>
          <p:nvPr/>
        </p:nvCxnSpPr>
        <p:spPr>
          <a:xfrm>
            <a:off x="15743020" y="5060245"/>
            <a:ext cx="765694" cy="8394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B221AC68-E51E-4C19-B8D5-26C33E23440F}"/>
              </a:ext>
            </a:extLst>
          </p:cNvPr>
          <p:cNvCxnSpPr>
            <a:cxnSpLocks/>
            <a:stCxn id="122" idx="6"/>
            <a:endCxn id="16" idx="1"/>
          </p:cNvCxnSpPr>
          <p:nvPr/>
        </p:nvCxnSpPr>
        <p:spPr>
          <a:xfrm flipV="1">
            <a:off x="15743020" y="5899670"/>
            <a:ext cx="765694" cy="9078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CF002213-BD39-47EA-8CBF-3607D9CAB9E3}"/>
              </a:ext>
            </a:extLst>
          </p:cNvPr>
          <p:cNvSpPr/>
          <p:nvPr/>
        </p:nvSpPr>
        <p:spPr>
          <a:xfrm>
            <a:off x="16592318" y="7862436"/>
            <a:ext cx="2481614" cy="1490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419" sz="2000" b="1" dirty="0"/>
              <a:t>Probar en los datos de validación</a:t>
            </a:r>
            <a:endParaRPr lang="en-US" sz="2000" b="1" dirty="0"/>
          </a:p>
        </p:txBody>
      </p:sp>
      <p:sp>
        <p:nvSpPr>
          <p:cNvPr id="171" name="Rectangle 170">
            <a:extLst>
              <a:ext uri="{FF2B5EF4-FFF2-40B4-BE49-F238E27FC236}">
                <a16:creationId xmlns:a16="http://schemas.microsoft.com/office/drawing/2014/main" id="{D20B6B68-C6FA-49D6-9038-2A72BACD32E4}"/>
              </a:ext>
            </a:extLst>
          </p:cNvPr>
          <p:cNvSpPr/>
          <p:nvPr/>
        </p:nvSpPr>
        <p:spPr>
          <a:xfrm>
            <a:off x="19918932" y="5324699"/>
            <a:ext cx="2591386" cy="1156783"/>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s-419" sz="2200" b="1" dirty="0"/>
              <a:t>Solución</a:t>
            </a:r>
            <a:endParaRPr lang="en-US" sz="2200" b="1" dirty="0"/>
          </a:p>
        </p:txBody>
      </p:sp>
      <p:cxnSp>
        <p:nvCxnSpPr>
          <p:cNvPr id="172" name="Straight Arrow Connector 171">
            <a:extLst>
              <a:ext uri="{FF2B5EF4-FFF2-40B4-BE49-F238E27FC236}">
                <a16:creationId xmlns:a16="http://schemas.microsoft.com/office/drawing/2014/main" id="{E68D1E5D-FBED-42D0-BD1F-4C36F3864204}"/>
              </a:ext>
            </a:extLst>
          </p:cNvPr>
          <p:cNvCxnSpPr>
            <a:cxnSpLocks/>
            <a:endCxn id="171" idx="1"/>
          </p:cNvCxnSpPr>
          <p:nvPr/>
        </p:nvCxnSpPr>
        <p:spPr>
          <a:xfrm>
            <a:off x="19043714" y="5889731"/>
            <a:ext cx="875218" cy="13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DC22C24F-EFD1-4CAF-A734-AFFF64B87338}"/>
              </a:ext>
            </a:extLst>
          </p:cNvPr>
          <p:cNvSpPr/>
          <p:nvPr/>
        </p:nvSpPr>
        <p:spPr>
          <a:xfrm>
            <a:off x="4795519" y="8067040"/>
            <a:ext cx="3167001" cy="297443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fontAlgn="base">
              <a:buFont typeface="Arial" panose="020B0604020202020204" pitchFamily="34" charset="0"/>
              <a:buChar char="•"/>
            </a:pPr>
            <a:r>
              <a:rPr lang="es-ES" sz="2000" b="1" dirty="0">
                <a:solidFill>
                  <a:schemeClr val="accent1">
                    <a:lumMod val="75000"/>
                  </a:schemeClr>
                </a:solidFill>
                <a:latin typeface="Arial" panose="020B0604020202020204" pitchFamily="34" charset="0"/>
              </a:rPr>
              <a:t>Tiempo de conexión a la plataforma</a:t>
            </a:r>
          </a:p>
          <a:p>
            <a:pPr fontAlgn="base">
              <a:buFont typeface="Arial" panose="020B0604020202020204" pitchFamily="34" charset="0"/>
              <a:buChar char="•"/>
            </a:pPr>
            <a:r>
              <a:rPr lang="es-ES" sz="2000" b="1" dirty="0">
                <a:solidFill>
                  <a:schemeClr val="accent1">
                    <a:lumMod val="75000"/>
                  </a:schemeClr>
                </a:solidFill>
                <a:latin typeface="Arial" panose="020B0604020202020204" pitchFamily="34" charset="0"/>
              </a:rPr>
              <a:t># veces de conexión en una semana</a:t>
            </a:r>
          </a:p>
          <a:p>
            <a:pPr fontAlgn="base">
              <a:buFont typeface="Arial" panose="020B0604020202020204" pitchFamily="34" charset="0"/>
              <a:buChar char="•"/>
            </a:pPr>
            <a:r>
              <a:rPr lang="es-ES" sz="2000" b="1" dirty="0">
                <a:solidFill>
                  <a:schemeClr val="accent1">
                    <a:lumMod val="75000"/>
                  </a:schemeClr>
                </a:solidFill>
                <a:latin typeface="Arial" panose="020B0604020202020204" pitchFamily="34" charset="0"/>
              </a:rPr>
              <a:t>Calificación de las evaluaciones</a:t>
            </a:r>
          </a:p>
          <a:p>
            <a:pPr fontAlgn="base">
              <a:buFont typeface="Arial" panose="020B0604020202020204" pitchFamily="34" charset="0"/>
              <a:buChar char="•"/>
            </a:pPr>
            <a:r>
              <a:rPr lang="es-ES" sz="2000" b="1" dirty="0">
                <a:solidFill>
                  <a:schemeClr val="accent1">
                    <a:lumMod val="75000"/>
                  </a:schemeClr>
                </a:solidFill>
                <a:latin typeface="Arial" panose="020B0604020202020204" pitchFamily="34" charset="0"/>
              </a:rPr>
              <a:t>Tareas presentadas</a:t>
            </a:r>
          </a:p>
        </p:txBody>
      </p:sp>
      <p:cxnSp>
        <p:nvCxnSpPr>
          <p:cNvPr id="176" name="Straight Arrow Connector 175">
            <a:extLst>
              <a:ext uri="{FF2B5EF4-FFF2-40B4-BE49-F238E27FC236}">
                <a16:creationId xmlns:a16="http://schemas.microsoft.com/office/drawing/2014/main" id="{EAD87CE1-DC09-4278-B26E-D6D925248F0A}"/>
              </a:ext>
            </a:extLst>
          </p:cNvPr>
          <p:cNvCxnSpPr>
            <a:cxnSpLocks/>
            <a:stCxn id="10" idx="2"/>
            <a:endCxn id="175" idx="0"/>
          </p:cNvCxnSpPr>
          <p:nvPr/>
        </p:nvCxnSpPr>
        <p:spPr>
          <a:xfrm>
            <a:off x="6289593" y="6699355"/>
            <a:ext cx="89427" cy="136768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id="{24A61D3A-73E4-4591-9AA8-A8D1EBD3921A}"/>
              </a:ext>
            </a:extLst>
          </p:cNvPr>
          <p:cNvSpPr/>
          <p:nvPr/>
        </p:nvSpPr>
        <p:spPr>
          <a:xfrm>
            <a:off x="13517764" y="8403408"/>
            <a:ext cx="2749409" cy="14903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000" b="1" dirty="0">
                <a:solidFill>
                  <a:schemeClr val="accent1">
                    <a:lumMod val="75000"/>
                  </a:schemeClr>
                </a:solidFill>
                <a:latin typeface="Arial" panose="020B0604020202020204" pitchFamily="34" charset="0"/>
              </a:rPr>
              <a:t>Naive Bayes</a:t>
            </a:r>
            <a:endParaRPr lang="en-US" sz="2000" dirty="0">
              <a:solidFill>
                <a:schemeClr val="accent1">
                  <a:lumMod val="75000"/>
                </a:schemeClr>
              </a:solidFill>
            </a:endParaRPr>
          </a:p>
          <a:p>
            <a:r>
              <a:rPr lang="en-US" sz="2000" b="1" dirty="0">
                <a:solidFill>
                  <a:schemeClr val="accent1">
                    <a:lumMod val="75000"/>
                  </a:schemeClr>
                </a:solidFill>
                <a:latin typeface="Arial" panose="020B0604020202020204" pitchFamily="34" charset="0"/>
              </a:rPr>
              <a:t>SVM</a:t>
            </a:r>
            <a:endParaRPr lang="en-US" sz="2000" dirty="0">
              <a:solidFill>
                <a:schemeClr val="accent1">
                  <a:lumMod val="75000"/>
                </a:schemeClr>
              </a:solidFill>
            </a:endParaRPr>
          </a:p>
          <a:p>
            <a:r>
              <a:rPr lang="es-419" sz="2000" b="1" dirty="0">
                <a:solidFill>
                  <a:schemeClr val="accent1">
                    <a:lumMod val="75000"/>
                  </a:schemeClr>
                </a:solidFill>
                <a:latin typeface="Arial" panose="020B0604020202020204" pitchFamily="34" charset="0"/>
              </a:rPr>
              <a:t>Arboles de decisión</a:t>
            </a:r>
            <a:endParaRPr lang="en-US" sz="2000" dirty="0">
              <a:solidFill>
                <a:schemeClr val="accent1">
                  <a:lumMod val="75000"/>
                </a:schemeClr>
              </a:solidFill>
            </a:endParaRPr>
          </a:p>
        </p:txBody>
      </p:sp>
      <p:cxnSp>
        <p:nvCxnSpPr>
          <p:cNvPr id="184" name="Straight Connector 183">
            <a:extLst>
              <a:ext uri="{FF2B5EF4-FFF2-40B4-BE49-F238E27FC236}">
                <a16:creationId xmlns:a16="http://schemas.microsoft.com/office/drawing/2014/main" id="{725A1D48-E693-42E8-B7B4-C8EDFF64D1E9}"/>
              </a:ext>
            </a:extLst>
          </p:cNvPr>
          <p:cNvCxnSpPr>
            <a:cxnSpLocks/>
          </p:cNvCxnSpPr>
          <p:nvPr/>
        </p:nvCxnSpPr>
        <p:spPr>
          <a:xfrm>
            <a:off x="14892469" y="7216391"/>
            <a:ext cx="0" cy="11870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86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899" y="0"/>
            <a:ext cx="15125700" cy="13716000"/>
          </a:xfrm>
          <a:prstGeom prst="rect">
            <a:avLst/>
          </a:prstGeom>
        </p:spPr>
      </p:pic>
      <p:sp>
        <p:nvSpPr>
          <p:cNvPr id="2" name="Title 1">
            <a:extLst>
              <a:ext uri="{FF2B5EF4-FFF2-40B4-BE49-F238E27FC236}">
                <a16:creationId xmlns:a16="http://schemas.microsoft.com/office/drawing/2014/main" id="{06AE694E-7954-4ED6-B5FD-A858FAFD801F}"/>
              </a:ext>
            </a:extLst>
          </p:cNvPr>
          <p:cNvSpPr>
            <a:spLocks noGrp="1"/>
          </p:cNvSpPr>
          <p:nvPr>
            <p:ph type="title"/>
          </p:nvPr>
        </p:nvSpPr>
        <p:spPr>
          <a:xfrm>
            <a:off x="1247810" y="605711"/>
            <a:ext cx="21029831" cy="2651126"/>
          </a:xfrm>
        </p:spPr>
        <p:txBody>
          <a:bodyPr/>
          <a:lstStyle/>
          <a:p>
            <a:r>
              <a:rPr lang="es-419" b="1" dirty="0">
                <a:solidFill>
                  <a:srgbClr val="173657"/>
                </a:solidFill>
              </a:rPr>
              <a:t>Metodología</a:t>
            </a:r>
            <a:endParaRPr lang="en-US" b="1" dirty="0"/>
          </a:p>
        </p:txBody>
      </p:sp>
      <p:sp>
        <p:nvSpPr>
          <p:cNvPr id="52" name="Oval 51">
            <a:extLst>
              <a:ext uri="{FF2B5EF4-FFF2-40B4-BE49-F238E27FC236}">
                <a16:creationId xmlns:a16="http://schemas.microsoft.com/office/drawing/2014/main" id="{22C582D7-1D66-4C8C-BCDD-030C12D3CB32}"/>
              </a:ext>
            </a:extLst>
          </p:cNvPr>
          <p:cNvSpPr/>
          <p:nvPr/>
        </p:nvSpPr>
        <p:spPr>
          <a:xfrm>
            <a:off x="18940718" y="6481482"/>
            <a:ext cx="3569600" cy="1243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s://lh4.googleusercontent.com/q0eEX7ryLfWZ1M1Kw8HD6c9AS6B1_vqxBeaQ_hxoWX-4NpTdKvrwFGrTpZxwKrix2zsaS-N_bzsThx9a4P3RStaQotdRqNgKQzLJCuloxhG-ioRM_vCCQ3TbGvubQkgOqE2MJf5Gu7g">
            <a:extLst>
              <a:ext uri="{FF2B5EF4-FFF2-40B4-BE49-F238E27FC236}">
                <a16:creationId xmlns:a16="http://schemas.microsoft.com/office/drawing/2014/main" id="{934841F8-6427-4ED3-87B9-7F8C4F457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771" y="2478963"/>
            <a:ext cx="21029831" cy="63748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8E20641-A6E7-4C67-886F-E3931944703D}"/>
              </a:ext>
            </a:extLst>
          </p:cNvPr>
          <p:cNvSpPr/>
          <p:nvPr/>
        </p:nvSpPr>
        <p:spPr>
          <a:xfrm>
            <a:off x="4084320" y="8566161"/>
            <a:ext cx="5527040" cy="5078313"/>
          </a:xfrm>
          <a:prstGeom prst="rect">
            <a:avLst/>
          </a:prstGeom>
        </p:spPr>
        <p:txBody>
          <a:bodyPr wrap="square">
            <a:spAutoFit/>
          </a:bodyPr>
          <a:lstStyle/>
          <a:p>
            <a:pPr fontAlgn="base">
              <a:buFont typeface="Arial" panose="020B0604020202020204" pitchFamily="34" charset="0"/>
              <a:buChar char="•"/>
            </a:pPr>
            <a:r>
              <a:rPr lang="es-ES" b="1" dirty="0">
                <a:solidFill>
                  <a:schemeClr val="accent1">
                    <a:lumMod val="75000"/>
                  </a:schemeClr>
                </a:solidFill>
                <a:latin typeface="Arial" panose="020B0604020202020204" pitchFamily="34" charset="0"/>
              </a:rPr>
              <a:t>Tiempo de conexión a la plataforma</a:t>
            </a:r>
          </a:p>
          <a:p>
            <a:pPr fontAlgn="base">
              <a:buFont typeface="Arial" panose="020B0604020202020204" pitchFamily="34" charset="0"/>
              <a:buChar char="•"/>
            </a:pPr>
            <a:r>
              <a:rPr lang="es-ES" b="1" dirty="0">
                <a:solidFill>
                  <a:schemeClr val="accent1">
                    <a:lumMod val="75000"/>
                  </a:schemeClr>
                </a:solidFill>
                <a:latin typeface="Arial" panose="020B0604020202020204" pitchFamily="34" charset="0"/>
              </a:rPr>
              <a:t># veces de conexión en una semana</a:t>
            </a:r>
          </a:p>
          <a:p>
            <a:pPr fontAlgn="base">
              <a:buFont typeface="Arial" panose="020B0604020202020204" pitchFamily="34" charset="0"/>
              <a:buChar char="•"/>
            </a:pPr>
            <a:r>
              <a:rPr lang="es-ES" b="1" dirty="0">
                <a:solidFill>
                  <a:schemeClr val="accent1">
                    <a:lumMod val="75000"/>
                  </a:schemeClr>
                </a:solidFill>
                <a:latin typeface="Arial" panose="020B0604020202020204" pitchFamily="34" charset="0"/>
              </a:rPr>
              <a:t>Calificación de las evaluaciones</a:t>
            </a:r>
          </a:p>
          <a:p>
            <a:pPr fontAlgn="base">
              <a:buFont typeface="Arial" panose="020B0604020202020204" pitchFamily="34" charset="0"/>
              <a:buChar char="•"/>
            </a:pPr>
            <a:r>
              <a:rPr lang="es-ES" b="1" dirty="0">
                <a:solidFill>
                  <a:schemeClr val="accent1">
                    <a:lumMod val="75000"/>
                  </a:schemeClr>
                </a:solidFill>
                <a:latin typeface="Arial" panose="020B0604020202020204" pitchFamily="34" charset="0"/>
              </a:rPr>
              <a:t>Tareas presentadas</a:t>
            </a:r>
          </a:p>
          <a:p>
            <a:br>
              <a:rPr lang="es-ES" dirty="0"/>
            </a:br>
            <a:endParaRPr lang="en-US" dirty="0"/>
          </a:p>
        </p:txBody>
      </p:sp>
      <p:sp>
        <p:nvSpPr>
          <p:cNvPr id="6" name="Rectangle 5">
            <a:extLst>
              <a:ext uri="{FF2B5EF4-FFF2-40B4-BE49-F238E27FC236}">
                <a16:creationId xmlns:a16="http://schemas.microsoft.com/office/drawing/2014/main" id="{3E648471-1352-4751-9DC1-DB5B2A391760}"/>
              </a:ext>
            </a:extLst>
          </p:cNvPr>
          <p:cNvSpPr/>
          <p:nvPr/>
        </p:nvSpPr>
        <p:spPr>
          <a:xfrm>
            <a:off x="12193722" y="9031811"/>
            <a:ext cx="4589766" cy="2862322"/>
          </a:xfrm>
          <a:prstGeom prst="rect">
            <a:avLst/>
          </a:prstGeom>
        </p:spPr>
        <p:txBody>
          <a:bodyPr wrap="square">
            <a:spAutoFit/>
          </a:bodyPr>
          <a:lstStyle/>
          <a:p>
            <a:r>
              <a:rPr lang="en-US" b="1" dirty="0">
                <a:solidFill>
                  <a:schemeClr val="accent1">
                    <a:lumMod val="75000"/>
                  </a:schemeClr>
                </a:solidFill>
                <a:latin typeface="Arial" panose="020B0604020202020204" pitchFamily="34" charset="0"/>
              </a:rPr>
              <a:t>Naive Bayes</a:t>
            </a:r>
            <a:endParaRPr lang="en-US" dirty="0">
              <a:solidFill>
                <a:schemeClr val="accent1">
                  <a:lumMod val="75000"/>
                </a:schemeClr>
              </a:solidFill>
            </a:endParaRPr>
          </a:p>
          <a:p>
            <a:r>
              <a:rPr lang="en-US" b="1" dirty="0">
                <a:solidFill>
                  <a:schemeClr val="accent1">
                    <a:lumMod val="75000"/>
                  </a:schemeClr>
                </a:solidFill>
                <a:latin typeface="Arial" panose="020B0604020202020204" pitchFamily="34" charset="0"/>
              </a:rPr>
              <a:t>SVM</a:t>
            </a:r>
            <a:endParaRPr lang="en-US" dirty="0">
              <a:solidFill>
                <a:schemeClr val="accent1">
                  <a:lumMod val="75000"/>
                </a:schemeClr>
              </a:solidFill>
            </a:endParaRPr>
          </a:p>
          <a:p>
            <a:r>
              <a:rPr lang="es-419" b="1" dirty="0">
                <a:solidFill>
                  <a:schemeClr val="accent1">
                    <a:lumMod val="75000"/>
                  </a:schemeClr>
                </a:solidFill>
                <a:latin typeface="Arial" panose="020B0604020202020204" pitchFamily="34" charset="0"/>
              </a:rPr>
              <a:t>Arboles de decisión</a:t>
            </a:r>
            <a:endParaRPr lang="en-US" dirty="0">
              <a:solidFill>
                <a:schemeClr val="accent1">
                  <a:lumMod val="75000"/>
                </a:schemeClr>
              </a:solidFill>
            </a:endParaRPr>
          </a:p>
          <a:p>
            <a:br>
              <a:rPr lang="en-US" dirty="0">
                <a:solidFill>
                  <a:schemeClr val="accent1">
                    <a:lumMod val="75000"/>
                  </a:schemeClr>
                </a:solidFill>
              </a:rPr>
            </a:br>
            <a:endParaRPr lang="en-US" dirty="0">
              <a:solidFill>
                <a:schemeClr val="accent1">
                  <a:lumMod val="75000"/>
                </a:schemeClr>
              </a:solidFill>
            </a:endParaRPr>
          </a:p>
        </p:txBody>
      </p:sp>
      <p:pic>
        <p:nvPicPr>
          <p:cNvPr id="3076" name="Picture 4" descr="https://lh6.googleusercontent.com/OaL8l1qxfgRMWVF9p6XI-w7ThQNptwlKHTlgqf2VJzHi4lQu9Bac1yaNTO74IAcqgXXW9uV231W2wshkfEV-7TeRs7hzBeawJdr_rFjbNws2EAKkr7zMapirAb5vzQErpM1aPpAA1kE">
            <a:extLst>
              <a:ext uri="{FF2B5EF4-FFF2-40B4-BE49-F238E27FC236}">
                <a16:creationId xmlns:a16="http://schemas.microsoft.com/office/drawing/2014/main" id="{0218B56C-9D4E-42F2-8645-68BD7E8C0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86763" y="9398355"/>
            <a:ext cx="3629025"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833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899" y="0"/>
            <a:ext cx="15125700" cy="13716000"/>
          </a:xfrm>
          <a:prstGeom prst="rect">
            <a:avLst/>
          </a:prstGeom>
        </p:spPr>
      </p:pic>
      <p:sp>
        <p:nvSpPr>
          <p:cNvPr id="2" name="Title 1">
            <a:extLst>
              <a:ext uri="{FF2B5EF4-FFF2-40B4-BE49-F238E27FC236}">
                <a16:creationId xmlns:a16="http://schemas.microsoft.com/office/drawing/2014/main" id="{06AE694E-7954-4ED6-B5FD-A858FAFD801F}"/>
              </a:ext>
            </a:extLst>
          </p:cNvPr>
          <p:cNvSpPr>
            <a:spLocks noGrp="1"/>
          </p:cNvSpPr>
          <p:nvPr>
            <p:ph type="title"/>
          </p:nvPr>
        </p:nvSpPr>
        <p:spPr>
          <a:xfrm>
            <a:off x="1247810" y="605711"/>
            <a:ext cx="21029831" cy="2651126"/>
          </a:xfrm>
        </p:spPr>
        <p:txBody>
          <a:bodyPr/>
          <a:lstStyle/>
          <a:p>
            <a:r>
              <a:rPr lang="es-419" b="1" dirty="0">
                <a:solidFill>
                  <a:srgbClr val="173657"/>
                </a:solidFill>
              </a:rPr>
              <a:t>Metodología</a:t>
            </a:r>
            <a:endParaRPr lang="en-US" b="1" dirty="0"/>
          </a:p>
        </p:txBody>
      </p:sp>
      <p:sp>
        <p:nvSpPr>
          <p:cNvPr id="52" name="Oval 51">
            <a:extLst>
              <a:ext uri="{FF2B5EF4-FFF2-40B4-BE49-F238E27FC236}">
                <a16:creationId xmlns:a16="http://schemas.microsoft.com/office/drawing/2014/main" id="{22C582D7-1D66-4C8C-BCDD-030C12D3CB32}"/>
              </a:ext>
            </a:extLst>
          </p:cNvPr>
          <p:cNvSpPr/>
          <p:nvPr/>
        </p:nvSpPr>
        <p:spPr>
          <a:xfrm>
            <a:off x="18940718" y="6481482"/>
            <a:ext cx="3569600" cy="1243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731E92-B231-4EF0-AE1F-D4185D8B69ED}"/>
              </a:ext>
            </a:extLst>
          </p:cNvPr>
          <p:cNvPicPr>
            <a:picLocks noChangeAspect="1"/>
          </p:cNvPicPr>
          <p:nvPr/>
        </p:nvPicPr>
        <p:blipFill>
          <a:blip r:embed="rId3"/>
          <a:stretch>
            <a:fillRect/>
          </a:stretch>
        </p:blipFill>
        <p:spPr>
          <a:xfrm>
            <a:off x="12438396" y="2806700"/>
            <a:ext cx="10565606" cy="8439150"/>
          </a:xfrm>
          <a:prstGeom prst="rect">
            <a:avLst/>
          </a:prstGeom>
        </p:spPr>
      </p:pic>
      <p:pic>
        <p:nvPicPr>
          <p:cNvPr id="8" name="Picture 7">
            <a:extLst>
              <a:ext uri="{FF2B5EF4-FFF2-40B4-BE49-F238E27FC236}">
                <a16:creationId xmlns:a16="http://schemas.microsoft.com/office/drawing/2014/main" id="{467781E9-43C7-47E7-BA45-724B9E869AD7}"/>
              </a:ext>
            </a:extLst>
          </p:cNvPr>
          <p:cNvPicPr>
            <a:picLocks noChangeAspect="1"/>
          </p:cNvPicPr>
          <p:nvPr/>
        </p:nvPicPr>
        <p:blipFill>
          <a:blip r:embed="rId4"/>
          <a:stretch>
            <a:fillRect/>
          </a:stretch>
        </p:blipFill>
        <p:spPr>
          <a:xfrm>
            <a:off x="1378411" y="2806700"/>
            <a:ext cx="10629121" cy="8915400"/>
          </a:xfrm>
          <a:prstGeom prst="rect">
            <a:avLst/>
          </a:prstGeom>
        </p:spPr>
      </p:pic>
      <p:sp>
        <p:nvSpPr>
          <p:cNvPr id="13" name="TextBox 12">
            <a:extLst>
              <a:ext uri="{FF2B5EF4-FFF2-40B4-BE49-F238E27FC236}">
                <a16:creationId xmlns:a16="http://schemas.microsoft.com/office/drawing/2014/main" id="{98B20133-466C-4AED-B158-7A394D6B2B81}"/>
              </a:ext>
            </a:extLst>
          </p:cNvPr>
          <p:cNvSpPr txBox="1"/>
          <p:nvPr/>
        </p:nvSpPr>
        <p:spPr>
          <a:xfrm>
            <a:off x="3396828" y="11811317"/>
            <a:ext cx="17588753" cy="646331"/>
          </a:xfrm>
          <a:prstGeom prst="rect">
            <a:avLst/>
          </a:prstGeom>
          <a:noFill/>
        </p:spPr>
        <p:txBody>
          <a:bodyPr wrap="square" rtlCol="0">
            <a:spAutoFit/>
          </a:bodyPr>
          <a:lstStyle/>
          <a:p>
            <a:pPr algn="ctr"/>
            <a:r>
              <a:rPr lang="es-419" dirty="0"/>
              <a:t>Tomado de </a:t>
            </a:r>
            <a:r>
              <a:rPr lang="es-ES" dirty="0">
                <a:hlinkClick r:id="rId5"/>
              </a:rPr>
              <a:t>Campus Virtual</a:t>
            </a:r>
            <a:endParaRPr lang="en-US" dirty="0"/>
          </a:p>
        </p:txBody>
      </p:sp>
    </p:spTree>
    <p:extLst>
      <p:ext uri="{BB962C8B-B14F-4D97-AF65-F5344CB8AC3E}">
        <p14:creationId xmlns:p14="http://schemas.microsoft.com/office/powerpoint/2010/main" val="387882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265DC233-5CE4-4EA5-ABFB-0DE87C850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72DEB506-1E25-4F1A-8A02-03F5DC65096C}"/>
              </a:ext>
            </a:extLst>
          </p:cNvPr>
          <p:cNvSpPr>
            <a:spLocks noGrp="1"/>
          </p:cNvSpPr>
          <p:nvPr>
            <p:ph type="title"/>
          </p:nvPr>
        </p:nvSpPr>
        <p:spPr/>
        <p:txBody>
          <a:bodyPr/>
          <a:lstStyle/>
          <a:p>
            <a:r>
              <a:rPr lang="es-419" b="1" dirty="0">
                <a:solidFill>
                  <a:srgbClr val="173657"/>
                </a:solidFill>
              </a:rPr>
              <a:t>Revisión de la literatura</a:t>
            </a:r>
            <a:endParaRPr lang="en-US" b="1" dirty="0">
              <a:solidFill>
                <a:srgbClr val="173657"/>
              </a:solidFill>
            </a:endParaRPr>
          </a:p>
        </p:txBody>
      </p:sp>
      <p:sp>
        <p:nvSpPr>
          <p:cNvPr id="3" name="Content Placeholder 2">
            <a:extLst>
              <a:ext uri="{FF2B5EF4-FFF2-40B4-BE49-F238E27FC236}">
                <a16:creationId xmlns:a16="http://schemas.microsoft.com/office/drawing/2014/main" id="{A4BB5305-ACD5-4CE1-8CEC-3B4A2E6EBA00}"/>
              </a:ext>
            </a:extLst>
          </p:cNvPr>
          <p:cNvSpPr>
            <a:spLocks noGrp="1"/>
          </p:cNvSpPr>
          <p:nvPr>
            <p:ph idx="1"/>
          </p:nvPr>
        </p:nvSpPr>
        <p:spPr>
          <a:xfrm>
            <a:off x="1676291" y="3651250"/>
            <a:ext cx="21679009" cy="8235950"/>
          </a:xfrm>
        </p:spPr>
        <p:txBody>
          <a:bodyPr>
            <a:normAutofit fontScale="77500" lnSpcReduction="20000"/>
          </a:bodyPr>
          <a:lstStyle/>
          <a:p>
            <a:pPr marL="0" indent="0">
              <a:buNone/>
            </a:pPr>
            <a:r>
              <a:rPr lang="es-ES" b="1" dirty="0"/>
              <a:t>A </a:t>
            </a:r>
            <a:r>
              <a:rPr lang="es-ES" b="1" dirty="0" err="1"/>
              <a:t>Demonstration</a:t>
            </a:r>
            <a:r>
              <a:rPr lang="es-ES" b="1" dirty="0"/>
              <a:t> </a:t>
            </a:r>
            <a:r>
              <a:rPr lang="es-ES" b="1" dirty="0" err="1"/>
              <a:t>of</a:t>
            </a:r>
            <a:r>
              <a:rPr lang="es-ES" b="1" dirty="0"/>
              <a:t> ANALYSE: A </a:t>
            </a:r>
            <a:r>
              <a:rPr lang="es-ES" b="1" dirty="0" err="1"/>
              <a:t>Learning</a:t>
            </a:r>
            <a:r>
              <a:rPr lang="es-ES" b="1" dirty="0"/>
              <a:t> </a:t>
            </a:r>
            <a:r>
              <a:rPr lang="es-ES" b="1" dirty="0" err="1"/>
              <a:t>Analytics</a:t>
            </a:r>
            <a:r>
              <a:rPr lang="es-ES" b="1" dirty="0"/>
              <a:t> Tool </a:t>
            </a:r>
            <a:r>
              <a:rPr lang="es-ES" b="1" dirty="0" err="1"/>
              <a:t>for</a:t>
            </a:r>
            <a:r>
              <a:rPr lang="es-ES" b="1" dirty="0"/>
              <a:t> Open </a:t>
            </a:r>
            <a:r>
              <a:rPr lang="es-ES" b="1" dirty="0" err="1"/>
              <a:t>edX</a:t>
            </a:r>
            <a:r>
              <a:rPr lang="es-ES" b="1" dirty="0"/>
              <a:t> [4]</a:t>
            </a:r>
          </a:p>
          <a:p>
            <a:pPr marL="0" indent="0">
              <a:buNone/>
            </a:pPr>
            <a:r>
              <a:rPr lang="es-ES" dirty="0"/>
              <a:t>En este documento presentamos una descripción general y una demostración de ANALYZE, una herramienta de análisis de aprendizaje de código abierto para Open </a:t>
            </a:r>
            <a:r>
              <a:rPr lang="es-ES" dirty="0" err="1"/>
              <a:t>edX</a:t>
            </a:r>
            <a:r>
              <a:rPr lang="es-ES" dirty="0"/>
              <a:t>. ANALYZE incluye actualmente 12 nuevas visualizaciones que pueden ser utilizadas tanto por instructores como por estudiantes. Tiene un repositorio de datos basado en la web y una herramienta de análisis adaptada a la comunidad de cursos en línea masivos y abiertos. La herramienta integra flujos de trabajo de solicitud / autorización y distribución de datos, así como un sencillo formato de carga del módulo de análisis para permitir la reutilización y replicación de los resultados de análisis entre los instructores e investigadores.</a:t>
            </a:r>
          </a:p>
          <a:p>
            <a:pPr marL="0" indent="0">
              <a:buNone/>
            </a:pPr>
            <a:r>
              <a:rPr lang="es-ES" b="1" dirty="0"/>
              <a:t>AN OUTCOME-BASED DASHBOARD FOR MOODLE AND OPEN EDX[5]</a:t>
            </a:r>
          </a:p>
          <a:p>
            <a:pPr marL="0" indent="0">
              <a:buNone/>
            </a:pPr>
            <a:r>
              <a:rPr lang="es-ES" dirty="0"/>
              <a:t>Este documento presenta un panel de análisis de aprendizaje multiplataforma en Moodle y Open </a:t>
            </a:r>
            <a:r>
              <a:rPr lang="es-ES" dirty="0" err="1"/>
              <a:t>edX</a:t>
            </a:r>
            <a:r>
              <a:rPr lang="es-ES" dirty="0"/>
              <a:t> para monitorear el progreso del aprendizaje basado en resultados. El tablero de instrumentos visualiza las interacciones de los estudiantes con las plataformas casi en tiempo real, con el objetivo de ayudar a los maestros y estudiantes a monitorear los estudiantes.</a:t>
            </a:r>
          </a:p>
        </p:txBody>
      </p:sp>
      <p:sp>
        <p:nvSpPr>
          <p:cNvPr id="8" name="TextBox 7">
            <a:extLst>
              <a:ext uri="{FF2B5EF4-FFF2-40B4-BE49-F238E27FC236}">
                <a16:creationId xmlns:a16="http://schemas.microsoft.com/office/drawing/2014/main" id="{5F98CBE2-E271-466F-8981-780BB649DE3B}"/>
              </a:ext>
            </a:extLst>
          </p:cNvPr>
          <p:cNvSpPr txBox="1"/>
          <p:nvPr/>
        </p:nvSpPr>
        <p:spPr>
          <a:xfrm>
            <a:off x="-3319" y="13068984"/>
            <a:ext cx="1727396" cy="646331"/>
          </a:xfrm>
          <a:prstGeom prst="rect">
            <a:avLst/>
          </a:prstGeom>
          <a:noFill/>
        </p:spPr>
        <p:txBody>
          <a:bodyPr wrap="none" rtlCol="0">
            <a:spAutoFit/>
          </a:bodyPr>
          <a:lstStyle/>
          <a:p>
            <a:r>
              <a:rPr lang="es-419" dirty="0"/>
              <a:t>T = Tesis</a:t>
            </a:r>
            <a:endParaRPr lang="en-US" dirty="0"/>
          </a:p>
        </p:txBody>
      </p:sp>
    </p:spTree>
    <p:extLst>
      <p:ext uri="{BB962C8B-B14F-4D97-AF65-F5344CB8AC3E}">
        <p14:creationId xmlns:p14="http://schemas.microsoft.com/office/powerpoint/2010/main" val="174875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21119" t="10636" b="10631"/>
          <a:stretch/>
        </p:blipFill>
        <p:spPr>
          <a:xfrm>
            <a:off x="-3126658" y="-1755448"/>
            <a:ext cx="27907971" cy="15668805"/>
          </a:xfrm>
          <a:prstGeom prst="rect">
            <a:avLst/>
          </a:prstGeom>
        </p:spPr>
      </p:pic>
      <p:sp>
        <p:nvSpPr>
          <p:cNvPr id="2" name="Título 1"/>
          <p:cNvSpPr>
            <a:spLocks noGrp="1"/>
          </p:cNvSpPr>
          <p:nvPr>
            <p:ph type="ctrTitle"/>
          </p:nvPr>
        </p:nvSpPr>
        <p:spPr>
          <a:xfrm>
            <a:off x="4662588" y="3822102"/>
            <a:ext cx="20118725" cy="4466492"/>
          </a:xfrm>
        </p:spPr>
        <p:txBody>
          <a:bodyPr anchor="ctr" anchorCtr="0">
            <a:noAutofit/>
          </a:bodyPr>
          <a:lstStyle/>
          <a:p>
            <a:pPr algn="l"/>
            <a:r>
              <a:rPr lang="es-CO" sz="6600" b="1" dirty="0">
                <a:solidFill>
                  <a:schemeClr val="bg1"/>
                </a:solidFill>
                <a:latin typeface="Arial" charset="0"/>
                <a:ea typeface="Arial" charset="0"/>
                <a:cs typeface="Arial" charset="0"/>
              </a:rPr>
              <a:t>Grupo de Investigación FICB-PG</a:t>
            </a:r>
            <a:br>
              <a:rPr lang="es-CO" sz="5400" b="1" dirty="0">
                <a:solidFill>
                  <a:schemeClr val="bg1"/>
                </a:solidFill>
                <a:latin typeface="Arial" charset="0"/>
                <a:ea typeface="Arial" charset="0"/>
                <a:cs typeface="Arial" charset="0"/>
              </a:rPr>
            </a:br>
            <a:r>
              <a:rPr lang="es-ES" sz="5400" b="1" dirty="0">
                <a:solidFill>
                  <a:schemeClr val="bg1"/>
                </a:solidFill>
                <a:latin typeface="Arial" charset="0"/>
                <a:ea typeface="Arial" charset="0"/>
                <a:cs typeface="Arial" charset="0"/>
              </a:rPr>
              <a:t>Línea de Investigación en educación y tecnología</a:t>
            </a:r>
            <a:br>
              <a:rPr lang="es-CO" sz="5400" b="1" dirty="0">
                <a:solidFill>
                  <a:schemeClr val="bg1"/>
                </a:solidFill>
                <a:latin typeface="Arial" charset="0"/>
                <a:ea typeface="Arial" charset="0"/>
                <a:cs typeface="Arial" charset="0"/>
              </a:rPr>
            </a:br>
            <a:br>
              <a:rPr lang="es-CO" sz="5400" b="1" dirty="0">
                <a:solidFill>
                  <a:schemeClr val="bg1"/>
                </a:solidFill>
                <a:latin typeface="Arial" charset="0"/>
                <a:ea typeface="Arial" charset="0"/>
                <a:cs typeface="Arial" charset="0"/>
              </a:rPr>
            </a:br>
            <a:r>
              <a:rPr lang="es-ES" sz="5400" b="1" dirty="0">
                <a:solidFill>
                  <a:schemeClr val="bg1"/>
                </a:solidFill>
                <a:latin typeface="Arial" charset="0"/>
                <a:ea typeface="Arial" charset="0"/>
                <a:cs typeface="Arial" charset="0"/>
              </a:rPr>
              <a:t>Diseño de un modelo predictivo para identificar cuando un estudiante desertará un curso de educación virtual del Politécnico Grancolombiano.</a:t>
            </a:r>
            <a:br>
              <a:rPr lang="es-CO" sz="5400" b="1" dirty="0">
                <a:solidFill>
                  <a:schemeClr val="bg1"/>
                </a:solidFill>
                <a:latin typeface="Arial" charset="0"/>
                <a:ea typeface="Arial" charset="0"/>
                <a:cs typeface="Arial" charset="0"/>
              </a:rPr>
            </a:br>
            <a:r>
              <a:rPr lang="es-CO" sz="5400" b="1" dirty="0">
                <a:solidFill>
                  <a:schemeClr val="bg1"/>
                </a:solidFill>
                <a:latin typeface="Arial" charset="0"/>
                <a:ea typeface="Arial" charset="0"/>
                <a:cs typeface="Arial" charset="0"/>
              </a:rPr>
              <a:t>Presenta: Paola Zárate</a:t>
            </a:r>
            <a:br>
              <a:rPr lang="es-CO" sz="5400" b="1" dirty="0">
                <a:solidFill>
                  <a:schemeClr val="bg1"/>
                </a:solidFill>
                <a:latin typeface="Arial" charset="0"/>
                <a:ea typeface="Arial" charset="0"/>
                <a:cs typeface="Arial" charset="0"/>
              </a:rPr>
            </a:br>
            <a:r>
              <a:rPr lang="es-CO" sz="5400" b="1" dirty="0">
                <a:solidFill>
                  <a:schemeClr val="bg1"/>
                </a:solidFill>
                <a:latin typeface="Arial" charset="0"/>
                <a:ea typeface="Arial" charset="0"/>
                <a:cs typeface="Arial" charset="0"/>
              </a:rPr>
              <a:t>Asesor Temático: Isabel Mahecha</a:t>
            </a:r>
            <a:endParaRPr lang="es-ES_tradnl" sz="54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71962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265DC233-5CE4-4EA5-ABFB-0DE87C850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72DEB506-1E25-4F1A-8A02-03F5DC65096C}"/>
              </a:ext>
            </a:extLst>
          </p:cNvPr>
          <p:cNvSpPr>
            <a:spLocks noGrp="1"/>
          </p:cNvSpPr>
          <p:nvPr>
            <p:ph type="title"/>
          </p:nvPr>
        </p:nvSpPr>
        <p:spPr/>
        <p:txBody>
          <a:bodyPr/>
          <a:lstStyle/>
          <a:p>
            <a:r>
              <a:rPr lang="es-419" b="1" dirty="0">
                <a:solidFill>
                  <a:srgbClr val="173657"/>
                </a:solidFill>
              </a:rPr>
              <a:t>Revisión de la literatura</a:t>
            </a:r>
            <a:endParaRPr lang="en-US" b="1" dirty="0">
              <a:solidFill>
                <a:srgbClr val="173657"/>
              </a:solidFill>
            </a:endParaRPr>
          </a:p>
        </p:txBody>
      </p:sp>
      <p:sp>
        <p:nvSpPr>
          <p:cNvPr id="3" name="Content Placeholder 2">
            <a:extLst>
              <a:ext uri="{FF2B5EF4-FFF2-40B4-BE49-F238E27FC236}">
                <a16:creationId xmlns:a16="http://schemas.microsoft.com/office/drawing/2014/main" id="{A4BB5305-ACD5-4CE1-8CEC-3B4A2E6EBA00}"/>
              </a:ext>
            </a:extLst>
          </p:cNvPr>
          <p:cNvSpPr>
            <a:spLocks noGrp="1"/>
          </p:cNvSpPr>
          <p:nvPr>
            <p:ph idx="1"/>
          </p:nvPr>
        </p:nvSpPr>
        <p:spPr>
          <a:xfrm>
            <a:off x="1676291" y="3651250"/>
            <a:ext cx="21679009" cy="8235950"/>
          </a:xfrm>
        </p:spPr>
        <p:txBody>
          <a:bodyPr>
            <a:normAutofit lnSpcReduction="10000"/>
          </a:bodyPr>
          <a:lstStyle/>
          <a:p>
            <a:pPr marL="0" indent="0">
              <a:buNone/>
            </a:pPr>
            <a:r>
              <a:rPr lang="es-ES" dirty="0" err="1"/>
              <a:t>Learning</a:t>
            </a:r>
            <a:r>
              <a:rPr lang="es-ES" dirty="0"/>
              <a:t> </a:t>
            </a:r>
            <a:r>
              <a:rPr lang="es-ES" dirty="0" err="1"/>
              <a:t>analytics</a:t>
            </a:r>
            <a:r>
              <a:rPr lang="es-ES" dirty="0"/>
              <a:t> se ha implementado en los ambientes de aprendizaje virtual de las siguientes universidades:</a:t>
            </a:r>
          </a:p>
          <a:p>
            <a:pPr fontAlgn="base"/>
            <a:r>
              <a:rPr lang="es-ES" b="1" dirty="0"/>
              <a:t>Universidad de Columbia:</a:t>
            </a:r>
            <a:r>
              <a:rPr lang="es-ES" dirty="0"/>
              <a:t> Esta universidad ofrece un programa MASTER OF SCIENCE (M.S.) IN LEARNING ANALYTICS que prepara a los alumnos para tomar decisiones basadas en datos sobre educación utilizando métodos cuantitativos extraídos de la informática, las estadísticas y la ciencia cognitiva. </a:t>
            </a:r>
          </a:p>
          <a:p>
            <a:r>
              <a:rPr lang="es-ES" b="1" dirty="0"/>
              <a:t>Universidad de Colorado Denver:</a:t>
            </a:r>
            <a:r>
              <a:rPr lang="es-ES" dirty="0"/>
              <a:t> Tiene un programa llamado </a:t>
            </a:r>
            <a:r>
              <a:rPr lang="es-ES" dirty="0" err="1"/>
              <a:t>Student</a:t>
            </a:r>
            <a:r>
              <a:rPr lang="es-ES" dirty="0"/>
              <a:t> Tracking </a:t>
            </a:r>
            <a:r>
              <a:rPr lang="es-ES" dirty="0" err="1"/>
              <a:t>Early</a:t>
            </a:r>
            <a:r>
              <a:rPr lang="es-ES" dirty="0"/>
              <a:t> </a:t>
            </a:r>
            <a:r>
              <a:rPr lang="es-ES" dirty="0" err="1"/>
              <a:t>Alert</a:t>
            </a:r>
            <a:r>
              <a:rPr lang="es-ES" dirty="0"/>
              <a:t> </a:t>
            </a:r>
            <a:r>
              <a:rPr lang="es-ES" dirty="0" err="1"/>
              <a:t>Retention</a:t>
            </a:r>
            <a:r>
              <a:rPr lang="es-ES" dirty="0"/>
              <a:t> </a:t>
            </a:r>
            <a:r>
              <a:rPr lang="es-ES" dirty="0" err="1"/>
              <a:t>System</a:t>
            </a:r>
            <a:r>
              <a:rPr lang="es-ES" dirty="0"/>
              <a:t> (STEAR), que genera una alerta, cuando un estudiante está propenso a reprobar un curso y necesita asistencia personalizada.</a:t>
            </a:r>
            <a:endParaRPr lang="en-US" dirty="0"/>
          </a:p>
        </p:txBody>
      </p:sp>
      <p:sp>
        <p:nvSpPr>
          <p:cNvPr id="8" name="TextBox 7">
            <a:extLst>
              <a:ext uri="{FF2B5EF4-FFF2-40B4-BE49-F238E27FC236}">
                <a16:creationId xmlns:a16="http://schemas.microsoft.com/office/drawing/2014/main" id="{5F98CBE2-E271-466F-8981-780BB649DE3B}"/>
              </a:ext>
            </a:extLst>
          </p:cNvPr>
          <p:cNvSpPr txBox="1"/>
          <p:nvPr/>
        </p:nvSpPr>
        <p:spPr>
          <a:xfrm>
            <a:off x="-3319" y="13068984"/>
            <a:ext cx="1727396" cy="646331"/>
          </a:xfrm>
          <a:prstGeom prst="rect">
            <a:avLst/>
          </a:prstGeom>
          <a:noFill/>
        </p:spPr>
        <p:txBody>
          <a:bodyPr wrap="none" rtlCol="0">
            <a:spAutoFit/>
          </a:bodyPr>
          <a:lstStyle/>
          <a:p>
            <a:r>
              <a:rPr lang="es-419" dirty="0"/>
              <a:t>T = Tesis</a:t>
            </a:r>
            <a:endParaRPr lang="en-US" dirty="0"/>
          </a:p>
        </p:txBody>
      </p:sp>
    </p:spTree>
    <p:extLst>
      <p:ext uri="{BB962C8B-B14F-4D97-AF65-F5344CB8AC3E}">
        <p14:creationId xmlns:p14="http://schemas.microsoft.com/office/powerpoint/2010/main" val="3602311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6ED815FC-B894-4CB4-B7EC-89F93526F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453D053E-BD20-47E4-A363-511D44512CDF}"/>
              </a:ext>
            </a:extLst>
          </p:cNvPr>
          <p:cNvSpPr>
            <a:spLocks noGrp="1"/>
          </p:cNvSpPr>
          <p:nvPr>
            <p:ph type="title"/>
          </p:nvPr>
        </p:nvSpPr>
        <p:spPr/>
        <p:txBody>
          <a:bodyPr/>
          <a:lstStyle/>
          <a:p>
            <a:r>
              <a:rPr lang="es-419" b="1" dirty="0">
                <a:solidFill>
                  <a:srgbClr val="173657"/>
                </a:solidFill>
              </a:rPr>
              <a:t>Bibliografía</a:t>
            </a:r>
            <a:endParaRPr lang="en-US" b="1" dirty="0">
              <a:solidFill>
                <a:srgbClr val="173657"/>
              </a:solidFill>
            </a:endParaRPr>
          </a:p>
        </p:txBody>
      </p:sp>
      <p:sp>
        <p:nvSpPr>
          <p:cNvPr id="3" name="Content Placeholder 2">
            <a:extLst>
              <a:ext uri="{FF2B5EF4-FFF2-40B4-BE49-F238E27FC236}">
                <a16:creationId xmlns:a16="http://schemas.microsoft.com/office/drawing/2014/main" id="{A08877C0-51CF-4E01-A491-0E96DDD4276E}"/>
              </a:ext>
            </a:extLst>
          </p:cNvPr>
          <p:cNvSpPr>
            <a:spLocks noGrp="1"/>
          </p:cNvSpPr>
          <p:nvPr>
            <p:ph idx="1"/>
          </p:nvPr>
        </p:nvSpPr>
        <p:spPr/>
        <p:txBody>
          <a:bodyPr>
            <a:noAutofit/>
          </a:bodyPr>
          <a:lstStyle/>
          <a:p>
            <a:r>
              <a:rPr lang="en-US" sz="4000" dirty="0"/>
              <a:t>[1] </a:t>
            </a:r>
            <a:r>
              <a:rPr lang="en-US" sz="4000" dirty="0" err="1"/>
              <a:t>Decreto</a:t>
            </a:r>
            <a:r>
              <a:rPr lang="en-US" sz="4000" dirty="0"/>
              <a:t> 1295 de 2010</a:t>
            </a:r>
          </a:p>
          <a:p>
            <a:pPr marL="0" indent="0">
              <a:buNone/>
            </a:pPr>
            <a:r>
              <a:rPr lang="en-US" sz="4000" dirty="0"/>
              <a:t>    </a:t>
            </a:r>
            <a:r>
              <a:rPr lang="en-US" sz="4000" dirty="0">
                <a:hlinkClick r:id="rId3"/>
              </a:rPr>
              <a:t>https://www.mineducacion.gov.co/1621/articles-229430_archivo_pdf_decreto1295.pdf</a:t>
            </a:r>
            <a:endParaRPr lang="en-US" sz="4000" dirty="0"/>
          </a:p>
          <a:p>
            <a:r>
              <a:rPr lang="en-US" sz="4000" dirty="0"/>
              <a:t>[2]</a:t>
            </a:r>
            <a:r>
              <a:rPr lang="en-US" sz="4000" dirty="0" err="1"/>
              <a:t>Estadísticas</a:t>
            </a:r>
            <a:r>
              <a:rPr lang="en-US" sz="4000" dirty="0"/>
              <a:t> </a:t>
            </a:r>
            <a:r>
              <a:rPr lang="en-US" sz="4000" dirty="0" err="1"/>
              <a:t>matriculados</a:t>
            </a:r>
            <a:r>
              <a:rPr lang="en-US" sz="4000" dirty="0"/>
              <a:t> SNIES </a:t>
            </a:r>
            <a:r>
              <a:rPr lang="en-US" sz="4000" u="sng" dirty="0">
                <a:hlinkClick r:id="rId4"/>
              </a:rPr>
              <a:t>https://www.mineducacion.gov.co/sistemasdeinformacion/1735/w3-article-212400.html</a:t>
            </a:r>
            <a:endParaRPr lang="en-US" sz="4000" dirty="0"/>
          </a:p>
          <a:p>
            <a:r>
              <a:rPr lang="en-US" sz="4000" dirty="0"/>
              <a:t>[3]</a:t>
            </a:r>
            <a:r>
              <a:rPr lang="en-US" sz="4000" dirty="0" err="1"/>
              <a:t>Diagnóstico</a:t>
            </a:r>
            <a:r>
              <a:rPr lang="en-US" sz="4000" dirty="0"/>
              <a:t> de </a:t>
            </a:r>
            <a:r>
              <a:rPr lang="en-US" sz="4000" dirty="0" err="1"/>
              <a:t>deserción</a:t>
            </a:r>
            <a:r>
              <a:rPr lang="en-US" sz="4000" dirty="0"/>
              <a:t> </a:t>
            </a:r>
            <a:r>
              <a:rPr lang="en-US" sz="4000" dirty="0" err="1"/>
              <a:t>en</a:t>
            </a:r>
            <a:r>
              <a:rPr lang="en-US" sz="4000" dirty="0"/>
              <a:t> </a:t>
            </a:r>
            <a:r>
              <a:rPr lang="en-US" sz="4000" dirty="0" err="1"/>
              <a:t>educación</a:t>
            </a:r>
            <a:r>
              <a:rPr lang="en-US" sz="4000" dirty="0"/>
              <a:t> superior. (2012) </a:t>
            </a:r>
            <a:r>
              <a:rPr lang="en-US" sz="4000" u="sng" dirty="0">
                <a:hlinkClick r:id="rId5"/>
              </a:rPr>
              <a:t>https://www.mineducacion.gov.co/1759/articles-302596_archivo_pdf_bogota_diagnostico_desercion.pdf</a:t>
            </a:r>
            <a:endParaRPr lang="en-US" sz="4000" dirty="0"/>
          </a:p>
        </p:txBody>
      </p:sp>
    </p:spTree>
    <p:extLst>
      <p:ext uri="{BB962C8B-B14F-4D97-AF65-F5344CB8AC3E}">
        <p14:creationId xmlns:p14="http://schemas.microsoft.com/office/powerpoint/2010/main" val="330673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6ED815FC-B894-4CB4-B7EC-89F93526F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453D053E-BD20-47E4-A363-511D44512CDF}"/>
              </a:ext>
            </a:extLst>
          </p:cNvPr>
          <p:cNvSpPr>
            <a:spLocks noGrp="1"/>
          </p:cNvSpPr>
          <p:nvPr>
            <p:ph type="title"/>
          </p:nvPr>
        </p:nvSpPr>
        <p:spPr/>
        <p:txBody>
          <a:bodyPr/>
          <a:lstStyle/>
          <a:p>
            <a:r>
              <a:rPr lang="es-419" b="1" dirty="0">
                <a:solidFill>
                  <a:srgbClr val="173657"/>
                </a:solidFill>
              </a:rPr>
              <a:t>Bibliografía</a:t>
            </a:r>
            <a:endParaRPr lang="en-US" b="1" dirty="0">
              <a:solidFill>
                <a:srgbClr val="173657"/>
              </a:solidFill>
            </a:endParaRPr>
          </a:p>
        </p:txBody>
      </p:sp>
      <p:sp>
        <p:nvSpPr>
          <p:cNvPr id="3" name="Content Placeholder 2">
            <a:extLst>
              <a:ext uri="{FF2B5EF4-FFF2-40B4-BE49-F238E27FC236}">
                <a16:creationId xmlns:a16="http://schemas.microsoft.com/office/drawing/2014/main" id="{A08877C0-51CF-4E01-A491-0E96DDD4276E}"/>
              </a:ext>
            </a:extLst>
          </p:cNvPr>
          <p:cNvSpPr>
            <a:spLocks noGrp="1"/>
          </p:cNvSpPr>
          <p:nvPr>
            <p:ph idx="1"/>
          </p:nvPr>
        </p:nvSpPr>
        <p:spPr/>
        <p:txBody>
          <a:bodyPr>
            <a:noAutofit/>
          </a:bodyPr>
          <a:lstStyle/>
          <a:p>
            <a:r>
              <a:rPr lang="en-US" sz="4000" dirty="0"/>
              <a:t>[4] [7] </a:t>
            </a:r>
            <a:r>
              <a:rPr lang="en-US" sz="4000" dirty="0" err="1"/>
              <a:t>Pijeira</a:t>
            </a:r>
            <a:r>
              <a:rPr lang="en-US" sz="4000" dirty="0"/>
              <a:t> Díaz, H. J., </a:t>
            </a:r>
            <a:r>
              <a:rPr lang="en-US" sz="4000" dirty="0" err="1"/>
              <a:t>Santofimia</a:t>
            </a:r>
            <a:r>
              <a:rPr lang="en-US" sz="4000" dirty="0"/>
              <a:t> Ruiz, J., </a:t>
            </a:r>
            <a:r>
              <a:rPr lang="en-US" sz="4000" dirty="0" err="1"/>
              <a:t>Ruipérez-Valiente</a:t>
            </a:r>
            <a:r>
              <a:rPr lang="en-US" sz="4000" dirty="0"/>
              <a:t>, J. A., Muñoz-Merino, P. J., &amp; Delgado </a:t>
            </a:r>
            <a:r>
              <a:rPr lang="en-US" sz="4000" dirty="0" err="1"/>
              <a:t>Kloos</a:t>
            </a:r>
            <a:r>
              <a:rPr lang="en-US" sz="4000" dirty="0"/>
              <a:t>, C. (2016). A Demonstration of ANALYSE. In Proceedings of the Third (2016) ACM Conference on Learning @ Scale - L@S  ’16 (pp. 329–330). New York, New York, USA: ACM Press. </a:t>
            </a:r>
            <a:r>
              <a:rPr lang="en-US" sz="4000" u="sng" dirty="0">
                <a:hlinkClick r:id="rId3"/>
              </a:rPr>
              <a:t>https://doi.org/10.1145/2876034.2893402</a:t>
            </a:r>
            <a:endParaRPr lang="en-US" sz="4000" u="sng" dirty="0"/>
          </a:p>
          <a:p>
            <a:r>
              <a:rPr lang="en-US" sz="4000" dirty="0"/>
              <a:t>[5] Hu, X., Hou, X., Lei, C.-U., Yang, C., &amp; Ng, J. (2017). An outcome-based dashboard for </a:t>
            </a:r>
            <a:r>
              <a:rPr lang="en-US" sz="4000" dirty="0" err="1"/>
              <a:t>moodle</a:t>
            </a:r>
            <a:r>
              <a:rPr lang="en-US" sz="4000" dirty="0"/>
              <a:t> and Open edX. In Proceedings of the Seventh International Learning Analytics &amp; Knowledge Conference on - LAK ’17 (pp. 604–605). New York, New York, USA: ACM Press. </a:t>
            </a:r>
            <a:r>
              <a:rPr lang="en-US" sz="4000" dirty="0">
                <a:hlinkClick r:id="rId4"/>
              </a:rPr>
              <a:t>https://doi.org/10.1145/3027385.3029483</a:t>
            </a:r>
            <a:endParaRPr lang="en-US" sz="4000" dirty="0"/>
          </a:p>
          <a:p>
            <a:endParaRPr lang="en-US" sz="4000" dirty="0"/>
          </a:p>
          <a:p>
            <a:pPr marL="0" indent="0">
              <a:buNone/>
            </a:pPr>
            <a:br>
              <a:rPr lang="en-US" sz="4000" dirty="0"/>
            </a:br>
            <a:endParaRPr lang="en-US" sz="4000" dirty="0"/>
          </a:p>
          <a:p>
            <a:endParaRPr lang="en-US" sz="4000" dirty="0"/>
          </a:p>
        </p:txBody>
      </p:sp>
    </p:spTree>
    <p:extLst>
      <p:ext uri="{BB962C8B-B14F-4D97-AF65-F5344CB8AC3E}">
        <p14:creationId xmlns:p14="http://schemas.microsoft.com/office/powerpoint/2010/main" val="363274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2413" cy="13715107"/>
          </a:xfrm>
          <a:prstGeom prst="rect">
            <a:avLst/>
          </a:prstGeom>
        </p:spPr>
      </p:pic>
      <p:sp>
        <p:nvSpPr>
          <p:cNvPr id="6" name="CuadroTexto 5"/>
          <p:cNvSpPr txBox="1"/>
          <p:nvPr/>
        </p:nvSpPr>
        <p:spPr>
          <a:xfrm>
            <a:off x="5458493" y="3612115"/>
            <a:ext cx="8028907" cy="2092881"/>
          </a:xfrm>
          <a:prstGeom prst="rect">
            <a:avLst/>
          </a:prstGeom>
          <a:noFill/>
        </p:spPr>
        <p:txBody>
          <a:bodyPr wrap="square" rtlCol="0">
            <a:spAutoFit/>
          </a:bodyPr>
          <a:lstStyle/>
          <a:p>
            <a:r>
              <a:rPr lang="es-ES_tradnl" sz="13000" b="1" dirty="0">
                <a:solidFill>
                  <a:srgbClr val="173657"/>
                </a:solidFill>
                <a:latin typeface="Arial" charset="0"/>
                <a:ea typeface="Arial" charset="0"/>
                <a:cs typeface="Arial" charset="0"/>
              </a:rPr>
              <a:t>GRACIAS</a:t>
            </a:r>
          </a:p>
        </p:txBody>
      </p:sp>
    </p:spTree>
    <p:extLst>
      <p:ext uri="{BB962C8B-B14F-4D97-AF65-F5344CB8AC3E}">
        <p14:creationId xmlns:p14="http://schemas.microsoft.com/office/powerpoint/2010/main" val="107278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ítulo 1"/>
          <p:cNvSpPr>
            <a:spLocks noGrp="1"/>
          </p:cNvSpPr>
          <p:nvPr>
            <p:ph type="ctrTitle"/>
          </p:nvPr>
        </p:nvSpPr>
        <p:spPr>
          <a:xfrm>
            <a:off x="10550040" y="7348090"/>
            <a:ext cx="11665725" cy="2759653"/>
          </a:xfrm>
        </p:spPr>
        <p:txBody>
          <a:bodyPr>
            <a:normAutofit/>
          </a:bodyPr>
          <a:lstStyle/>
          <a:p>
            <a:pPr algn="l"/>
            <a:r>
              <a:rPr lang="es-ES_tradnl" sz="9600" b="1" dirty="0">
                <a:solidFill>
                  <a:schemeClr val="bg1"/>
                </a:solidFill>
                <a:latin typeface="Arial" charset="0"/>
                <a:ea typeface="Arial" charset="0"/>
                <a:cs typeface="Arial" charset="0"/>
              </a:rPr>
              <a:t>TEXTOS PARA</a:t>
            </a:r>
            <a:br>
              <a:rPr lang="es-ES_tradnl" sz="9600" b="1" dirty="0">
                <a:solidFill>
                  <a:schemeClr val="bg1"/>
                </a:solidFill>
                <a:latin typeface="Arial" charset="0"/>
                <a:ea typeface="Arial" charset="0"/>
                <a:cs typeface="Arial" charset="0"/>
              </a:rPr>
            </a:br>
            <a:r>
              <a:rPr lang="es-ES_tradnl" sz="9600" dirty="0">
                <a:solidFill>
                  <a:schemeClr val="bg1"/>
                </a:solidFill>
                <a:latin typeface="Arial" charset="0"/>
                <a:ea typeface="Arial" charset="0"/>
                <a:cs typeface="Arial" charset="0"/>
              </a:rPr>
              <a:t>SEPARADORES</a:t>
            </a:r>
          </a:p>
        </p:txBody>
      </p:sp>
      <p:sp>
        <p:nvSpPr>
          <p:cNvPr id="8" name="Title 1">
            <a:extLst>
              <a:ext uri="{FF2B5EF4-FFF2-40B4-BE49-F238E27FC236}">
                <a16:creationId xmlns:a16="http://schemas.microsoft.com/office/drawing/2014/main" id="{CDE2F25B-6C97-4D2F-BF5E-2CE40D75EDF1}"/>
              </a:ext>
            </a:extLst>
          </p:cNvPr>
          <p:cNvSpPr txBox="1">
            <a:spLocks/>
          </p:cNvSpPr>
          <p:nvPr/>
        </p:nvSpPr>
        <p:spPr>
          <a:xfrm>
            <a:off x="1676291" y="730251"/>
            <a:ext cx="21029831" cy="2651126"/>
          </a:xfrm>
          <a:prstGeom prst="rect">
            <a:avLst/>
          </a:prstGeom>
        </p:spPr>
        <p:txBody>
          <a:bodyPr vert="horz" lIns="91440" tIns="45720" rIns="91440" bIns="45720" rtlCol="0" anchor="b">
            <a:normAutofit/>
          </a:bodyPr>
          <a:lstStyle>
            <a:lvl1pPr algn="ctr" defTabSz="1828709" rtl="0" eaLnBrk="1" latinLnBrk="0" hangingPunct="1">
              <a:lnSpc>
                <a:spcPct val="90000"/>
              </a:lnSpc>
              <a:spcBef>
                <a:spcPct val="0"/>
              </a:spcBef>
              <a:buNone/>
              <a:defRPr sz="11999" kern="1200">
                <a:solidFill>
                  <a:schemeClr val="tx1"/>
                </a:solidFill>
                <a:latin typeface="+mj-lt"/>
                <a:ea typeface="+mj-ea"/>
                <a:cs typeface="+mj-cs"/>
              </a:defRPr>
            </a:lvl1pPr>
          </a:lstStyle>
          <a:p>
            <a:pPr algn="l"/>
            <a:r>
              <a:rPr lang="es-419" b="1" dirty="0">
                <a:solidFill>
                  <a:srgbClr val="173657"/>
                </a:solidFill>
              </a:rPr>
              <a:t>Agenda</a:t>
            </a:r>
            <a:endParaRPr lang="en-US" b="1" dirty="0"/>
          </a:p>
        </p:txBody>
      </p:sp>
      <p:sp>
        <p:nvSpPr>
          <p:cNvPr id="9" name="Content Placeholder 2">
            <a:extLst>
              <a:ext uri="{FF2B5EF4-FFF2-40B4-BE49-F238E27FC236}">
                <a16:creationId xmlns:a16="http://schemas.microsoft.com/office/drawing/2014/main" id="{3DF34CA1-4B73-4782-9DEB-4869892C56E5}"/>
              </a:ext>
            </a:extLst>
          </p:cNvPr>
          <p:cNvSpPr txBox="1">
            <a:spLocks/>
          </p:cNvSpPr>
          <p:nvPr/>
        </p:nvSpPr>
        <p:spPr>
          <a:xfrm>
            <a:off x="1676291" y="3651250"/>
            <a:ext cx="20656171" cy="8702676"/>
          </a:xfrm>
          <a:prstGeom prst="rect">
            <a:avLst/>
          </a:prstGeom>
        </p:spPr>
        <p:txBody>
          <a:bodyPr vert="horz" lIns="91440" tIns="45720" rIns="91440" bIns="45720" rtlCol="0">
            <a:normAutofit/>
          </a:bodyPr>
          <a:lstStyle>
            <a:lvl1pPr marL="0" indent="0" algn="ctr" defTabSz="1828709"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354" indent="0" algn="ctr" defTabSz="1828709"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709" indent="0" algn="ctr" defTabSz="1828709"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063"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417"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1771"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126"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480"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4834"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pPr marL="742950" indent="-742950" algn="l">
              <a:buAutoNum type="arabicPeriod"/>
            </a:pPr>
            <a:r>
              <a:rPr lang="es-ES_tradnl" dirty="0">
                <a:latin typeface="Arial" charset="0"/>
                <a:ea typeface="Arial" charset="0"/>
                <a:cs typeface="Arial" charset="0"/>
              </a:rPr>
              <a:t>Educación virtual</a:t>
            </a:r>
          </a:p>
          <a:p>
            <a:pPr marL="742950" indent="-742950" algn="l">
              <a:buAutoNum type="arabicPeriod"/>
            </a:pPr>
            <a:r>
              <a:rPr lang="es-ES_tradnl" dirty="0">
                <a:latin typeface="Arial" charset="0"/>
                <a:ea typeface="Arial" charset="0"/>
                <a:cs typeface="Arial" charset="0"/>
              </a:rPr>
              <a:t>Planteamiento del problema</a:t>
            </a:r>
          </a:p>
          <a:p>
            <a:pPr marL="742950" indent="-742950" algn="l">
              <a:buAutoNum type="arabicPeriod"/>
            </a:pPr>
            <a:r>
              <a:rPr lang="es-ES_tradnl" dirty="0">
                <a:latin typeface="Arial" charset="0"/>
                <a:ea typeface="Arial" charset="0"/>
                <a:cs typeface="Arial" charset="0"/>
              </a:rPr>
              <a:t>Pregunta de investigación</a:t>
            </a:r>
          </a:p>
          <a:p>
            <a:pPr marL="742950" indent="-742950" algn="l">
              <a:buAutoNum type="arabicPeriod"/>
            </a:pPr>
            <a:r>
              <a:rPr lang="es-ES_tradnl" dirty="0">
                <a:latin typeface="Arial" charset="0"/>
                <a:ea typeface="Arial" charset="0"/>
                <a:cs typeface="Arial" charset="0"/>
              </a:rPr>
              <a:t>Objetivo General</a:t>
            </a:r>
          </a:p>
          <a:p>
            <a:pPr marL="742950" indent="-742950" algn="l">
              <a:buAutoNum type="arabicPeriod"/>
            </a:pPr>
            <a:r>
              <a:rPr lang="es-ES_tradnl" dirty="0">
                <a:latin typeface="Arial" charset="0"/>
                <a:ea typeface="Arial" charset="0"/>
                <a:cs typeface="Arial" charset="0"/>
              </a:rPr>
              <a:t>Objetivos específicos</a:t>
            </a:r>
          </a:p>
          <a:p>
            <a:pPr marL="742950" indent="-742950" algn="l">
              <a:buAutoNum type="arabicPeriod"/>
            </a:pPr>
            <a:r>
              <a:rPr lang="es-ES_tradnl" dirty="0">
                <a:latin typeface="Arial" charset="0"/>
                <a:ea typeface="Arial" charset="0"/>
                <a:cs typeface="Arial" charset="0"/>
              </a:rPr>
              <a:t>Metodología</a:t>
            </a:r>
          </a:p>
          <a:p>
            <a:pPr marL="742950" indent="-742950" algn="l">
              <a:buFontTx/>
              <a:buAutoNum type="arabicPeriod"/>
            </a:pPr>
            <a:r>
              <a:rPr lang="es-ES_tradnl" dirty="0">
                <a:latin typeface="Arial" charset="0"/>
                <a:ea typeface="Arial" charset="0"/>
                <a:cs typeface="Arial" charset="0"/>
              </a:rPr>
              <a:t>Revisión de la literatura</a:t>
            </a:r>
          </a:p>
          <a:p>
            <a:pPr marL="742950" indent="-742950" algn="l">
              <a:buFontTx/>
              <a:buAutoNum type="arabicPeriod"/>
            </a:pPr>
            <a:r>
              <a:rPr lang="es-ES_tradnl" dirty="0">
                <a:latin typeface="Arial" charset="0"/>
                <a:ea typeface="Arial" charset="0"/>
                <a:cs typeface="Arial" charset="0"/>
              </a:rPr>
              <a:t>Bibliografía</a:t>
            </a:r>
          </a:p>
        </p:txBody>
      </p:sp>
    </p:spTree>
    <p:extLst>
      <p:ext uri="{BB962C8B-B14F-4D97-AF65-F5344CB8AC3E}">
        <p14:creationId xmlns:p14="http://schemas.microsoft.com/office/powerpoint/2010/main" val="281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pic>
        <p:nvPicPr>
          <p:cNvPr id="1026" name="Picture 2" descr="https://lh6.googleusercontent.com/O8g2tfLDj4mG-xB1Zm1Owij6wym_TzIaStBdZrehn8maLgYw1lIFil_frWtQ935GSBy5DnrTk7Jjigxnx4FZacDVx9vVMkuvqpY0ffPffHWzSXja-fgsKIdUvrNXMbiTWK6-LLavIPM">
            <a:extLst>
              <a:ext uri="{FF2B5EF4-FFF2-40B4-BE49-F238E27FC236}">
                <a16:creationId xmlns:a16="http://schemas.microsoft.com/office/drawing/2014/main" id="{1098CA89-0A68-41EE-B0C0-F642EB5C6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22" y="561973"/>
            <a:ext cx="10811435" cy="64863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u09fhE848FrNTUrj_7QfPqz1DxtJLuGoZMnPerRQzimH00Bay9cfpVuYGdSgz4IJsBK1sStOYEPrd_N5wxJIEAenqoiIw6WbX4zzib8n7YfOtBx7pvRsqmvMGrde9LjP9Q9BnY-c96Y">
            <a:extLst>
              <a:ext uri="{FF2B5EF4-FFF2-40B4-BE49-F238E27FC236}">
                <a16:creationId xmlns:a16="http://schemas.microsoft.com/office/drawing/2014/main" id="{CAA39332-B6FF-483F-A070-E74AF2CE4F1F}"/>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071957" y="5486400"/>
            <a:ext cx="13049934" cy="659765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0944859-E468-4E71-8897-15EA8B2A21CD}"/>
              </a:ext>
            </a:extLst>
          </p:cNvPr>
          <p:cNvSpPr/>
          <p:nvPr/>
        </p:nvSpPr>
        <p:spPr>
          <a:xfrm>
            <a:off x="11950995" y="2395493"/>
            <a:ext cx="12188825" cy="2308324"/>
          </a:xfrm>
          <a:prstGeom prst="rect">
            <a:avLst/>
          </a:prstGeom>
        </p:spPr>
        <p:txBody>
          <a:bodyPr>
            <a:spAutoFit/>
          </a:bodyPr>
          <a:lstStyle/>
          <a:p>
            <a:pPr algn="ctr"/>
            <a:r>
              <a:rPr lang="es-ES" b="1" dirty="0">
                <a:solidFill>
                  <a:srgbClr val="173657"/>
                </a:solidFill>
                <a:latin typeface="Arial" panose="020B0604020202020204" pitchFamily="34" charset="0"/>
              </a:rPr>
              <a:t>La educación a distancia tiene su aparición en 1940 con la Radiodifusora Nacional</a:t>
            </a:r>
            <a:endParaRPr lang="es-ES" dirty="0"/>
          </a:p>
          <a:p>
            <a:br>
              <a:rPr lang="es-ES" dirty="0"/>
            </a:br>
            <a:endParaRPr lang="en-US" dirty="0"/>
          </a:p>
        </p:txBody>
      </p:sp>
      <p:sp>
        <p:nvSpPr>
          <p:cNvPr id="12" name="Rectangle 11">
            <a:extLst>
              <a:ext uri="{FF2B5EF4-FFF2-40B4-BE49-F238E27FC236}">
                <a16:creationId xmlns:a16="http://schemas.microsoft.com/office/drawing/2014/main" id="{BEACDD5B-A076-4480-97D5-4A68FD1CF676}"/>
              </a:ext>
            </a:extLst>
          </p:cNvPr>
          <p:cNvSpPr/>
          <p:nvPr/>
        </p:nvSpPr>
        <p:spPr>
          <a:xfrm>
            <a:off x="-627910" y="9520507"/>
            <a:ext cx="12188825" cy="2308324"/>
          </a:xfrm>
          <a:prstGeom prst="rect">
            <a:avLst/>
          </a:prstGeom>
        </p:spPr>
        <p:txBody>
          <a:bodyPr>
            <a:spAutoFit/>
          </a:bodyPr>
          <a:lstStyle/>
          <a:p>
            <a:pPr algn="ctr"/>
            <a:r>
              <a:rPr lang="es-ES" b="1" dirty="0">
                <a:solidFill>
                  <a:srgbClr val="173657"/>
                </a:solidFill>
                <a:latin typeface="Arial" panose="020B0604020202020204" pitchFamily="34" charset="0"/>
              </a:rPr>
              <a:t>Decreto 1820 de 1983, se reglamenta la educación abierta y a distancia.</a:t>
            </a:r>
            <a:endParaRPr lang="es-ES" dirty="0"/>
          </a:p>
          <a:p>
            <a:br>
              <a:rPr lang="es-ES" dirty="0"/>
            </a:br>
            <a:endParaRPr lang="en-US" dirty="0"/>
          </a:p>
        </p:txBody>
      </p:sp>
      <p:sp>
        <p:nvSpPr>
          <p:cNvPr id="13" name="Rectangle 12">
            <a:extLst>
              <a:ext uri="{FF2B5EF4-FFF2-40B4-BE49-F238E27FC236}">
                <a16:creationId xmlns:a16="http://schemas.microsoft.com/office/drawing/2014/main" id="{BDDDC9C4-68D1-415E-96A4-6070AA1F817B}"/>
              </a:ext>
            </a:extLst>
          </p:cNvPr>
          <p:cNvSpPr/>
          <p:nvPr/>
        </p:nvSpPr>
        <p:spPr>
          <a:xfrm>
            <a:off x="260522" y="7139331"/>
            <a:ext cx="12188825" cy="1754326"/>
          </a:xfrm>
          <a:prstGeom prst="rect">
            <a:avLst/>
          </a:prstGeom>
        </p:spPr>
        <p:txBody>
          <a:bodyPr>
            <a:spAutoFit/>
          </a:bodyPr>
          <a:lstStyle/>
          <a:p>
            <a:r>
              <a:rPr lang="en-US"/>
              <a:t>Tomado de </a:t>
            </a:r>
            <a:r>
              <a:rPr lang="en-US" u="sng">
                <a:hlinkClick r:id="rId5"/>
              </a:rPr>
              <a:t>senalmemoria.com</a:t>
            </a:r>
            <a:endParaRPr lang="en-US"/>
          </a:p>
          <a:p>
            <a:br>
              <a:rPr lang="en-US"/>
            </a:br>
            <a:endParaRPr lang="en-US" dirty="0"/>
          </a:p>
        </p:txBody>
      </p:sp>
      <p:sp>
        <p:nvSpPr>
          <p:cNvPr id="14" name="Rectangle 13">
            <a:extLst>
              <a:ext uri="{FF2B5EF4-FFF2-40B4-BE49-F238E27FC236}">
                <a16:creationId xmlns:a16="http://schemas.microsoft.com/office/drawing/2014/main" id="{62748C11-6F15-48C1-8CEC-FE9A4F277C03}"/>
              </a:ext>
            </a:extLst>
          </p:cNvPr>
          <p:cNvSpPr/>
          <p:nvPr/>
        </p:nvSpPr>
        <p:spPr>
          <a:xfrm>
            <a:off x="11313459" y="11992989"/>
            <a:ext cx="12188825" cy="1754326"/>
          </a:xfrm>
          <a:prstGeom prst="rect">
            <a:avLst/>
          </a:prstGeom>
        </p:spPr>
        <p:txBody>
          <a:bodyPr>
            <a:spAutoFit/>
          </a:bodyPr>
          <a:lstStyle/>
          <a:p>
            <a:r>
              <a:rPr lang="en-US" dirty="0" err="1">
                <a:solidFill>
                  <a:srgbClr val="000000"/>
                </a:solidFill>
                <a:latin typeface="Arial" panose="020B0604020202020204" pitchFamily="34" charset="0"/>
              </a:rPr>
              <a:t>Tomado</a:t>
            </a:r>
            <a:r>
              <a:rPr lang="en-US" dirty="0">
                <a:solidFill>
                  <a:srgbClr val="000000"/>
                </a:solidFill>
                <a:latin typeface="Arial" panose="020B0604020202020204" pitchFamily="34" charset="0"/>
              </a:rPr>
              <a:t> de </a:t>
            </a:r>
            <a:r>
              <a:rPr lang="en-US" u="sng" dirty="0">
                <a:solidFill>
                  <a:srgbClr val="0563C1"/>
                </a:solidFill>
                <a:latin typeface="Arial" panose="020B0604020202020204" pitchFamily="34" charset="0"/>
                <a:hlinkClick r:id="rId6"/>
              </a:rPr>
              <a:t>unsplash.com</a:t>
            </a:r>
            <a:endParaRPr lang="en-US" dirty="0"/>
          </a:p>
          <a:p>
            <a:br>
              <a:rPr lang="en-US" dirty="0"/>
            </a:br>
            <a:endParaRPr lang="en-US" dirty="0"/>
          </a:p>
        </p:txBody>
      </p:sp>
    </p:spTree>
    <p:extLst>
      <p:ext uri="{BB962C8B-B14F-4D97-AF65-F5344CB8AC3E}">
        <p14:creationId xmlns:p14="http://schemas.microsoft.com/office/powerpoint/2010/main" val="313883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550040" y="7348090"/>
            <a:ext cx="11665725" cy="2759653"/>
          </a:xfrm>
        </p:spPr>
        <p:txBody>
          <a:bodyPr>
            <a:normAutofit/>
          </a:bodyPr>
          <a:lstStyle/>
          <a:p>
            <a:pPr algn="l"/>
            <a:r>
              <a:rPr lang="es-ES_tradnl" sz="9600" b="1" dirty="0">
                <a:solidFill>
                  <a:schemeClr val="bg1"/>
                </a:solidFill>
                <a:latin typeface="Arial" charset="0"/>
                <a:ea typeface="Arial" charset="0"/>
                <a:cs typeface="Arial" charset="0"/>
              </a:rPr>
              <a:t>TEXTOS PARA</a:t>
            </a:r>
            <a:br>
              <a:rPr lang="es-ES_tradnl" sz="9600" b="1" dirty="0">
                <a:solidFill>
                  <a:schemeClr val="bg1"/>
                </a:solidFill>
                <a:latin typeface="Arial" charset="0"/>
                <a:ea typeface="Arial" charset="0"/>
                <a:cs typeface="Arial" charset="0"/>
              </a:rPr>
            </a:br>
            <a:r>
              <a:rPr lang="es-ES_tradnl" sz="9600" dirty="0">
                <a:solidFill>
                  <a:schemeClr val="bg1"/>
                </a:solidFill>
                <a:latin typeface="Arial" charset="0"/>
                <a:ea typeface="Arial" charset="0"/>
                <a:cs typeface="Arial" charset="0"/>
              </a:rPr>
              <a:t>SEPARADORES</a:t>
            </a:r>
          </a:p>
        </p:txBody>
      </p:sp>
      <p:sp>
        <p:nvSpPr>
          <p:cNvPr id="8" name="Title 1">
            <a:extLst>
              <a:ext uri="{FF2B5EF4-FFF2-40B4-BE49-F238E27FC236}">
                <a16:creationId xmlns:a16="http://schemas.microsoft.com/office/drawing/2014/main" id="{CDE2F25B-6C97-4D2F-BF5E-2CE40D75EDF1}"/>
              </a:ext>
            </a:extLst>
          </p:cNvPr>
          <p:cNvSpPr txBox="1">
            <a:spLocks/>
          </p:cNvSpPr>
          <p:nvPr/>
        </p:nvSpPr>
        <p:spPr>
          <a:xfrm>
            <a:off x="1676291" y="730251"/>
            <a:ext cx="21029831" cy="2651126"/>
          </a:xfrm>
          <a:prstGeom prst="rect">
            <a:avLst/>
          </a:prstGeom>
        </p:spPr>
        <p:txBody>
          <a:bodyPr vert="horz" lIns="91440" tIns="45720" rIns="91440" bIns="45720" rtlCol="0" anchor="b">
            <a:normAutofit/>
          </a:bodyPr>
          <a:lstStyle>
            <a:lvl1pPr algn="ctr" defTabSz="1828709" rtl="0" eaLnBrk="1" latinLnBrk="0" hangingPunct="1">
              <a:lnSpc>
                <a:spcPct val="90000"/>
              </a:lnSpc>
              <a:spcBef>
                <a:spcPct val="0"/>
              </a:spcBef>
              <a:buNone/>
              <a:defRPr sz="11999" kern="1200">
                <a:solidFill>
                  <a:schemeClr val="tx1"/>
                </a:solidFill>
                <a:latin typeface="+mj-lt"/>
                <a:ea typeface="+mj-ea"/>
                <a:cs typeface="+mj-cs"/>
              </a:defRPr>
            </a:lvl1pPr>
          </a:lstStyle>
          <a:p>
            <a:pPr algn="l"/>
            <a:endParaRPr lang="en-US" b="1" dirty="0"/>
          </a:p>
        </p:txBody>
      </p:sp>
      <p:pic>
        <p:nvPicPr>
          <p:cNvPr id="2050" name="Picture 2" descr="https://lh5.googleusercontent.com/wNv2NNxR29rP-VVc0P8SUbxOKGbDHRpJ1JBSx5YLh9duY6c6uLIRsniF9IzVydAOETkf_TygdoGA9T0aUW14uwwuzCjXjYmbL4FRD9ZHJS6iKS2qxCyKFCsHzR1car3ZeH1iT8RiACA">
            <a:extLst>
              <a:ext uri="{FF2B5EF4-FFF2-40B4-BE49-F238E27FC236}">
                <a16:creationId xmlns:a16="http://schemas.microsoft.com/office/drawing/2014/main" id="{8A64B9A0-CDFB-49B3-BB72-BD80EA21B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3"/>
            <a:ext cx="24382413" cy="137151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DFDCA8-7161-45BC-A9BA-5E026338A525}"/>
              </a:ext>
            </a:extLst>
          </p:cNvPr>
          <p:cNvSpPr/>
          <p:nvPr/>
        </p:nvSpPr>
        <p:spPr>
          <a:xfrm>
            <a:off x="10826371" y="2933402"/>
            <a:ext cx="10258617" cy="7848302"/>
          </a:xfrm>
          <a:prstGeom prst="rect">
            <a:avLst/>
          </a:prstGeom>
        </p:spPr>
        <p:txBody>
          <a:bodyPr wrap="square">
            <a:spAutoFit/>
          </a:bodyPr>
          <a:lstStyle/>
          <a:p>
            <a:pPr algn="just"/>
            <a:r>
              <a:rPr lang="es-ES" sz="5400" b="1" dirty="0">
                <a:solidFill>
                  <a:srgbClr val="000000"/>
                </a:solidFill>
                <a:latin typeface="Arial" panose="020B0604020202020204" pitchFamily="34" charset="0"/>
              </a:rPr>
              <a:t>Programas virtuales</a:t>
            </a:r>
            <a:r>
              <a:rPr lang="es-ES" sz="5400" dirty="0">
                <a:solidFill>
                  <a:srgbClr val="000000"/>
                </a:solidFill>
                <a:latin typeface="Arial" panose="020B0604020202020204" pitchFamily="34" charset="0"/>
              </a:rPr>
              <a:t> </a:t>
            </a:r>
            <a:endParaRPr lang="es-ES" sz="5400" dirty="0"/>
          </a:p>
          <a:p>
            <a:pPr algn="just"/>
            <a:r>
              <a:rPr lang="es-ES" sz="5400" dirty="0">
                <a:solidFill>
                  <a:srgbClr val="000000"/>
                </a:solidFill>
                <a:latin typeface="Arial" panose="020B0604020202020204" pitchFamily="34" charset="0"/>
              </a:rPr>
              <a:t>Los programas virtuales, adicionalmente, exigen el uso de las </a:t>
            </a:r>
            <a:r>
              <a:rPr lang="es-ES" sz="5400" b="1" i="1" dirty="0">
                <a:solidFill>
                  <a:srgbClr val="000000"/>
                </a:solidFill>
                <a:latin typeface="Arial" panose="020B0604020202020204" pitchFamily="34" charset="0"/>
              </a:rPr>
              <a:t>redes telemáticas</a:t>
            </a:r>
            <a:r>
              <a:rPr lang="es-ES" sz="5400" dirty="0">
                <a:solidFill>
                  <a:srgbClr val="000000"/>
                </a:solidFill>
                <a:latin typeface="Arial" panose="020B0604020202020204" pitchFamily="34" charset="0"/>
              </a:rPr>
              <a:t> como entorno principal, en el cual se lleven a cabo todas o al menos el </a:t>
            </a:r>
            <a:r>
              <a:rPr lang="es-ES" sz="5400" b="1" i="1" dirty="0">
                <a:solidFill>
                  <a:srgbClr val="000000"/>
                </a:solidFill>
                <a:latin typeface="Arial" panose="020B0604020202020204" pitchFamily="34" charset="0"/>
              </a:rPr>
              <a:t>ochenta por ciento (80%)</a:t>
            </a:r>
            <a:r>
              <a:rPr lang="es-ES" sz="5400" dirty="0">
                <a:solidFill>
                  <a:srgbClr val="000000"/>
                </a:solidFill>
                <a:latin typeface="Arial" panose="020B0604020202020204" pitchFamily="34" charset="0"/>
              </a:rPr>
              <a:t> de las actividades académicas[1]</a:t>
            </a:r>
            <a:endParaRPr lang="es-ES" sz="5400" dirty="0"/>
          </a:p>
          <a:p>
            <a:br>
              <a:rPr lang="es-ES" dirty="0"/>
            </a:br>
            <a:endParaRPr lang="en-US" dirty="0"/>
          </a:p>
        </p:txBody>
      </p:sp>
      <p:sp>
        <p:nvSpPr>
          <p:cNvPr id="4" name="Rectangle 3">
            <a:extLst>
              <a:ext uri="{FF2B5EF4-FFF2-40B4-BE49-F238E27FC236}">
                <a16:creationId xmlns:a16="http://schemas.microsoft.com/office/drawing/2014/main" id="{041A4511-7C8B-4DC7-A59B-31A8B83C9FD8}"/>
              </a:ext>
            </a:extLst>
          </p:cNvPr>
          <p:cNvSpPr/>
          <p:nvPr/>
        </p:nvSpPr>
        <p:spPr>
          <a:xfrm>
            <a:off x="824754" y="2152401"/>
            <a:ext cx="9099176" cy="5262979"/>
          </a:xfrm>
          <a:prstGeom prst="rect">
            <a:avLst/>
          </a:prstGeom>
        </p:spPr>
        <p:txBody>
          <a:bodyPr wrap="square">
            <a:spAutoFit/>
          </a:bodyPr>
          <a:lstStyle/>
          <a:p>
            <a:r>
              <a:rPr lang="en-US" sz="8800" b="1" dirty="0" err="1">
                <a:solidFill>
                  <a:srgbClr val="173657"/>
                </a:solidFill>
                <a:latin typeface="Arial" panose="020B0604020202020204" pitchFamily="34" charset="0"/>
              </a:rPr>
              <a:t>Decreto</a:t>
            </a:r>
            <a:r>
              <a:rPr lang="en-US" sz="8800" b="1" dirty="0">
                <a:solidFill>
                  <a:srgbClr val="173657"/>
                </a:solidFill>
                <a:latin typeface="Arial" panose="020B0604020202020204" pitchFamily="34" charset="0"/>
              </a:rPr>
              <a:t> 1295 de 2010,  </a:t>
            </a:r>
            <a:r>
              <a:rPr lang="en-US" sz="8800" b="1" dirty="0" err="1">
                <a:solidFill>
                  <a:srgbClr val="173657"/>
                </a:solidFill>
                <a:latin typeface="Arial" panose="020B0604020202020204" pitchFamily="34" charset="0"/>
              </a:rPr>
              <a:t>Capítulo</a:t>
            </a:r>
            <a:r>
              <a:rPr lang="en-US" sz="8800" b="1" dirty="0">
                <a:solidFill>
                  <a:srgbClr val="173657"/>
                </a:solidFill>
                <a:latin typeface="Arial" panose="020B0604020202020204" pitchFamily="34" charset="0"/>
              </a:rPr>
              <a:t> VI </a:t>
            </a:r>
            <a:r>
              <a:rPr lang="en-US" sz="8800" b="1" dirty="0" err="1">
                <a:solidFill>
                  <a:srgbClr val="173657"/>
                </a:solidFill>
                <a:latin typeface="Arial" panose="020B0604020202020204" pitchFamily="34" charset="0"/>
              </a:rPr>
              <a:t>artículo</a:t>
            </a:r>
            <a:r>
              <a:rPr lang="en-US" sz="8800" b="1" dirty="0">
                <a:solidFill>
                  <a:srgbClr val="173657"/>
                </a:solidFill>
                <a:latin typeface="Arial" panose="020B0604020202020204" pitchFamily="34" charset="0"/>
              </a:rPr>
              <a:t> 17 </a:t>
            </a:r>
            <a:r>
              <a:rPr lang="en-US" b="1" dirty="0">
                <a:solidFill>
                  <a:srgbClr val="173657"/>
                </a:solidFill>
                <a:latin typeface="Arial" panose="020B0604020202020204" pitchFamily="34" charset="0"/>
              </a:rPr>
              <a:t>          </a:t>
            </a:r>
            <a:endParaRPr lang="en-US" dirty="0"/>
          </a:p>
          <a:p>
            <a:br>
              <a:rPr lang="en-US" dirty="0"/>
            </a:br>
            <a:endParaRPr lang="en-US" dirty="0"/>
          </a:p>
        </p:txBody>
      </p:sp>
    </p:spTree>
    <p:extLst>
      <p:ext uri="{BB962C8B-B14F-4D97-AF65-F5344CB8AC3E}">
        <p14:creationId xmlns:p14="http://schemas.microsoft.com/office/powerpoint/2010/main" val="292832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DC63DB8D-C7F5-4E3D-8655-24AF82BFF334}"/>
              </a:ext>
            </a:extLst>
          </p:cNvPr>
          <p:cNvGraphicFramePr/>
          <p:nvPr>
            <p:extLst>
              <p:ext uri="{D42A27DB-BD31-4B8C-83A1-F6EECF244321}">
                <p14:modId xmlns:p14="http://schemas.microsoft.com/office/powerpoint/2010/main" val="2164593731"/>
              </p:ext>
            </p:extLst>
          </p:nvPr>
        </p:nvGraphicFramePr>
        <p:xfrm>
          <a:off x="8293179" y="1439689"/>
          <a:ext cx="7796058" cy="115128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396EF6B7-D2E6-4BDA-9FC4-5ACAE69EF7B8}"/>
              </a:ext>
            </a:extLst>
          </p:cNvPr>
          <p:cNvGraphicFramePr/>
          <p:nvPr>
            <p:extLst>
              <p:ext uri="{D42A27DB-BD31-4B8C-83A1-F6EECF244321}">
                <p14:modId xmlns:p14="http://schemas.microsoft.com/office/powerpoint/2010/main" val="2741088692"/>
              </p:ext>
            </p:extLst>
          </p:nvPr>
        </p:nvGraphicFramePr>
        <p:xfrm>
          <a:off x="16286694" y="1439688"/>
          <a:ext cx="6997120" cy="115128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11ED256C-FD95-4B05-88FA-1225C041D653}"/>
              </a:ext>
            </a:extLst>
          </p:cNvPr>
          <p:cNvSpPr txBox="1"/>
          <p:nvPr/>
        </p:nvSpPr>
        <p:spPr>
          <a:xfrm>
            <a:off x="6333066" y="331987"/>
            <a:ext cx="11716278" cy="769441"/>
          </a:xfrm>
          <a:prstGeom prst="rect">
            <a:avLst/>
          </a:prstGeom>
          <a:noFill/>
        </p:spPr>
        <p:txBody>
          <a:bodyPr wrap="square" rtlCol="0">
            <a:spAutoFit/>
          </a:bodyPr>
          <a:lstStyle/>
          <a:p>
            <a:pPr algn="ctr"/>
            <a:r>
              <a:rPr lang="es-419" sz="4400" dirty="0"/>
              <a:t> </a:t>
            </a:r>
            <a:r>
              <a:rPr lang="es-419" sz="4400" b="1" dirty="0"/>
              <a:t>ESTUDIANTES MATRICULADOS EN COLOMBIA</a:t>
            </a:r>
            <a:endParaRPr lang="en-US" sz="4400" b="1" dirty="0"/>
          </a:p>
        </p:txBody>
      </p:sp>
      <p:graphicFrame>
        <p:nvGraphicFramePr>
          <p:cNvPr id="7" name="Chart 6">
            <a:extLst>
              <a:ext uri="{FF2B5EF4-FFF2-40B4-BE49-F238E27FC236}">
                <a16:creationId xmlns:a16="http://schemas.microsoft.com/office/drawing/2014/main" id="{B4EDE403-1840-4A71-8274-6BEB679834BD}"/>
              </a:ext>
            </a:extLst>
          </p:cNvPr>
          <p:cNvGraphicFramePr/>
          <p:nvPr>
            <p:extLst>
              <p:ext uri="{D42A27DB-BD31-4B8C-83A1-F6EECF244321}">
                <p14:modId xmlns:p14="http://schemas.microsoft.com/office/powerpoint/2010/main" val="1941636954"/>
              </p:ext>
            </p:extLst>
          </p:nvPr>
        </p:nvGraphicFramePr>
        <p:xfrm>
          <a:off x="753612" y="1505555"/>
          <a:ext cx="6997119" cy="11512831"/>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4A795F60-19E2-4D87-B87E-1DE85E7851DE}"/>
              </a:ext>
            </a:extLst>
          </p:cNvPr>
          <p:cNvSpPr txBox="1"/>
          <p:nvPr/>
        </p:nvSpPr>
        <p:spPr>
          <a:xfrm>
            <a:off x="7054650" y="12991332"/>
            <a:ext cx="10273109" cy="646331"/>
          </a:xfrm>
          <a:prstGeom prst="rect">
            <a:avLst/>
          </a:prstGeom>
          <a:noFill/>
        </p:spPr>
        <p:txBody>
          <a:bodyPr wrap="square" rtlCol="0">
            <a:spAutoFit/>
          </a:bodyPr>
          <a:lstStyle/>
          <a:p>
            <a:pPr algn="ctr"/>
            <a:r>
              <a:rPr lang="es-419" dirty="0"/>
              <a:t>Tomado de </a:t>
            </a:r>
            <a:r>
              <a:rPr lang="en-US" u="sng" dirty="0">
                <a:hlinkClick r:id="rId5"/>
              </a:rPr>
              <a:t>SNIES</a:t>
            </a:r>
            <a:endParaRPr lang="en-US" dirty="0"/>
          </a:p>
        </p:txBody>
      </p:sp>
    </p:spTree>
    <p:extLst>
      <p:ext uri="{BB962C8B-B14F-4D97-AF65-F5344CB8AC3E}">
        <p14:creationId xmlns:p14="http://schemas.microsoft.com/office/powerpoint/2010/main" val="77498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9D4A5FE2-3550-458F-A9A1-CC5FB89592E2}"/>
              </a:ext>
            </a:extLst>
          </p:cNvPr>
          <p:cNvGraphicFramePr/>
          <p:nvPr>
            <p:extLst>
              <p:ext uri="{D42A27DB-BD31-4B8C-83A1-F6EECF244321}">
                <p14:modId xmlns:p14="http://schemas.microsoft.com/office/powerpoint/2010/main" val="242415212"/>
              </p:ext>
            </p:extLst>
          </p:nvPr>
        </p:nvGraphicFramePr>
        <p:xfrm>
          <a:off x="1003279" y="1527310"/>
          <a:ext cx="6997120" cy="107490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C63DB8D-C7F5-4E3D-8655-24AF82BFF334}"/>
              </a:ext>
            </a:extLst>
          </p:cNvPr>
          <p:cNvGraphicFramePr/>
          <p:nvPr>
            <p:extLst>
              <p:ext uri="{D42A27DB-BD31-4B8C-83A1-F6EECF244321}">
                <p14:modId xmlns:p14="http://schemas.microsoft.com/office/powerpoint/2010/main" val="2255076384"/>
              </p:ext>
            </p:extLst>
          </p:nvPr>
        </p:nvGraphicFramePr>
        <p:xfrm>
          <a:off x="8146787" y="1527310"/>
          <a:ext cx="7796058" cy="10749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396EF6B7-D2E6-4BDA-9FC4-5ACAE69EF7B8}"/>
              </a:ext>
            </a:extLst>
          </p:cNvPr>
          <p:cNvGraphicFramePr/>
          <p:nvPr>
            <p:extLst>
              <p:ext uri="{D42A27DB-BD31-4B8C-83A1-F6EECF244321}">
                <p14:modId xmlns:p14="http://schemas.microsoft.com/office/powerpoint/2010/main" val="2975071180"/>
              </p:ext>
            </p:extLst>
          </p:nvPr>
        </p:nvGraphicFramePr>
        <p:xfrm>
          <a:off x="16089234" y="1527308"/>
          <a:ext cx="6997120" cy="10749006"/>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976B7CF2-E317-4A6F-AE37-988D9C16AE25}"/>
              </a:ext>
            </a:extLst>
          </p:cNvPr>
          <p:cNvSpPr txBox="1"/>
          <p:nvPr/>
        </p:nvSpPr>
        <p:spPr>
          <a:xfrm>
            <a:off x="5952931" y="419520"/>
            <a:ext cx="11419537" cy="769441"/>
          </a:xfrm>
          <a:prstGeom prst="rect">
            <a:avLst/>
          </a:prstGeom>
          <a:noFill/>
        </p:spPr>
        <p:txBody>
          <a:bodyPr wrap="square" rtlCol="0">
            <a:spAutoFit/>
          </a:bodyPr>
          <a:lstStyle/>
          <a:p>
            <a:pPr algn="ctr"/>
            <a:r>
              <a:rPr lang="es-419" sz="4400" b="1" dirty="0"/>
              <a:t>POLITECNICO GRANCOLOMBIANO</a:t>
            </a:r>
            <a:endParaRPr lang="en-US" sz="4400" b="1" dirty="0"/>
          </a:p>
        </p:txBody>
      </p:sp>
      <p:sp>
        <p:nvSpPr>
          <p:cNvPr id="7" name="TextBox 6">
            <a:extLst>
              <a:ext uri="{FF2B5EF4-FFF2-40B4-BE49-F238E27FC236}">
                <a16:creationId xmlns:a16="http://schemas.microsoft.com/office/drawing/2014/main" id="{479A4A1C-5AEF-4ABA-9F9F-1FBD71FEBF8B}"/>
              </a:ext>
            </a:extLst>
          </p:cNvPr>
          <p:cNvSpPr txBox="1"/>
          <p:nvPr/>
        </p:nvSpPr>
        <p:spPr>
          <a:xfrm>
            <a:off x="6908261" y="12973314"/>
            <a:ext cx="10273109" cy="646331"/>
          </a:xfrm>
          <a:prstGeom prst="rect">
            <a:avLst/>
          </a:prstGeom>
          <a:noFill/>
        </p:spPr>
        <p:txBody>
          <a:bodyPr wrap="square" rtlCol="0">
            <a:spAutoFit/>
          </a:bodyPr>
          <a:lstStyle/>
          <a:p>
            <a:pPr algn="ctr"/>
            <a:r>
              <a:rPr lang="es-419" dirty="0"/>
              <a:t>Tomado de </a:t>
            </a:r>
            <a:r>
              <a:rPr lang="en-US" u="sng" dirty="0">
                <a:hlinkClick r:id="rId5"/>
              </a:rPr>
              <a:t>SNIES</a:t>
            </a:r>
            <a:endParaRPr lang="en-US" dirty="0"/>
          </a:p>
        </p:txBody>
      </p:sp>
    </p:spTree>
    <p:extLst>
      <p:ext uri="{BB962C8B-B14F-4D97-AF65-F5344CB8AC3E}">
        <p14:creationId xmlns:p14="http://schemas.microsoft.com/office/powerpoint/2010/main" val="254264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06AE694E-7954-4ED6-B5FD-A858FAFD801F}"/>
              </a:ext>
            </a:extLst>
          </p:cNvPr>
          <p:cNvSpPr>
            <a:spLocks noGrp="1"/>
          </p:cNvSpPr>
          <p:nvPr>
            <p:ph type="title"/>
          </p:nvPr>
        </p:nvSpPr>
        <p:spPr/>
        <p:txBody>
          <a:bodyPr/>
          <a:lstStyle/>
          <a:p>
            <a:r>
              <a:rPr lang="es-419" b="1" dirty="0">
                <a:solidFill>
                  <a:srgbClr val="173657"/>
                </a:solidFill>
              </a:rPr>
              <a:t>Planteamiento del problema</a:t>
            </a:r>
            <a:endParaRPr lang="en-US" b="1" dirty="0"/>
          </a:p>
        </p:txBody>
      </p:sp>
      <p:sp>
        <p:nvSpPr>
          <p:cNvPr id="3" name="Content Placeholder 2">
            <a:extLst>
              <a:ext uri="{FF2B5EF4-FFF2-40B4-BE49-F238E27FC236}">
                <a16:creationId xmlns:a16="http://schemas.microsoft.com/office/drawing/2014/main" id="{8468DE67-F2E3-4DAD-B91B-96A32D7CBE1B}"/>
              </a:ext>
            </a:extLst>
          </p:cNvPr>
          <p:cNvSpPr>
            <a:spLocks noGrp="1"/>
          </p:cNvSpPr>
          <p:nvPr>
            <p:ph idx="1"/>
          </p:nvPr>
        </p:nvSpPr>
        <p:spPr/>
        <p:txBody>
          <a:bodyPr/>
          <a:lstStyle/>
          <a:p>
            <a:pPr algn="just"/>
            <a:r>
              <a:rPr lang="es-419" dirty="0"/>
              <a:t>Actualmente se identifica que un estudiante perdió un curso, cuando ya se termino el modulo de todo el curso virtual sin lograr tener planes de acción para evitar dicha deserción.</a:t>
            </a:r>
            <a:endParaRPr lang="en-US" dirty="0"/>
          </a:p>
        </p:txBody>
      </p:sp>
    </p:spTree>
    <p:extLst>
      <p:ext uri="{BB962C8B-B14F-4D97-AF65-F5344CB8AC3E}">
        <p14:creationId xmlns:p14="http://schemas.microsoft.com/office/powerpoint/2010/main" val="412772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a:extLst>
              <a:ext uri="{FF2B5EF4-FFF2-40B4-BE49-F238E27FC236}">
                <a16:creationId xmlns:a16="http://schemas.microsoft.com/office/drawing/2014/main" id="{F09C1539-6FB6-4F83-841B-B971DD0E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713" y="0"/>
            <a:ext cx="15125700" cy="13716000"/>
          </a:xfrm>
          <a:prstGeom prst="rect">
            <a:avLst/>
          </a:prstGeom>
        </p:spPr>
      </p:pic>
      <p:sp>
        <p:nvSpPr>
          <p:cNvPr id="2" name="Title 1">
            <a:extLst>
              <a:ext uri="{FF2B5EF4-FFF2-40B4-BE49-F238E27FC236}">
                <a16:creationId xmlns:a16="http://schemas.microsoft.com/office/drawing/2014/main" id="{06AE694E-7954-4ED6-B5FD-A858FAFD801F}"/>
              </a:ext>
            </a:extLst>
          </p:cNvPr>
          <p:cNvSpPr>
            <a:spLocks noGrp="1"/>
          </p:cNvSpPr>
          <p:nvPr>
            <p:ph type="title"/>
          </p:nvPr>
        </p:nvSpPr>
        <p:spPr/>
        <p:txBody>
          <a:bodyPr/>
          <a:lstStyle/>
          <a:p>
            <a:r>
              <a:rPr lang="es-419" b="1" dirty="0">
                <a:solidFill>
                  <a:srgbClr val="173657"/>
                </a:solidFill>
              </a:rPr>
              <a:t>Planteamiento del problema</a:t>
            </a:r>
            <a:endParaRPr lang="en-US" b="1" dirty="0"/>
          </a:p>
        </p:txBody>
      </p:sp>
      <p:pic>
        <p:nvPicPr>
          <p:cNvPr id="6" name="Picture 5">
            <a:extLst>
              <a:ext uri="{FF2B5EF4-FFF2-40B4-BE49-F238E27FC236}">
                <a16:creationId xmlns:a16="http://schemas.microsoft.com/office/drawing/2014/main" id="{C2C9339D-07B0-4F14-8A49-6EC198858617}"/>
              </a:ext>
            </a:extLst>
          </p:cNvPr>
          <p:cNvPicPr>
            <a:picLocks noChangeAspect="1"/>
          </p:cNvPicPr>
          <p:nvPr/>
        </p:nvPicPr>
        <p:blipFill>
          <a:blip r:embed="rId3"/>
          <a:stretch>
            <a:fillRect/>
          </a:stretch>
        </p:blipFill>
        <p:spPr>
          <a:xfrm>
            <a:off x="3148507" y="2876549"/>
            <a:ext cx="18085398" cy="9698656"/>
          </a:xfrm>
          <a:prstGeom prst="rect">
            <a:avLst/>
          </a:prstGeom>
        </p:spPr>
      </p:pic>
      <p:sp>
        <p:nvSpPr>
          <p:cNvPr id="7" name="TextBox 6">
            <a:extLst>
              <a:ext uri="{FF2B5EF4-FFF2-40B4-BE49-F238E27FC236}">
                <a16:creationId xmlns:a16="http://schemas.microsoft.com/office/drawing/2014/main" id="{7AAE61CA-EF4F-40F8-BFCC-67356EB5C156}"/>
              </a:ext>
            </a:extLst>
          </p:cNvPr>
          <p:cNvSpPr txBox="1"/>
          <p:nvPr/>
        </p:nvSpPr>
        <p:spPr>
          <a:xfrm>
            <a:off x="4795323" y="12703974"/>
            <a:ext cx="14791765" cy="646331"/>
          </a:xfrm>
          <a:prstGeom prst="rect">
            <a:avLst/>
          </a:prstGeom>
          <a:noFill/>
        </p:spPr>
        <p:txBody>
          <a:bodyPr wrap="square" rtlCol="0">
            <a:spAutoFit/>
          </a:bodyPr>
          <a:lstStyle/>
          <a:p>
            <a:pPr algn="ctr"/>
            <a:r>
              <a:rPr lang="es-419" dirty="0"/>
              <a:t>Tomado de </a:t>
            </a:r>
            <a:r>
              <a:rPr lang="es-ES" dirty="0">
                <a:hlinkClick r:id="rId4"/>
              </a:rPr>
              <a:t>Diagnostico de deserción en educación superior 2012</a:t>
            </a:r>
            <a:endParaRPr lang="en-US" dirty="0"/>
          </a:p>
        </p:txBody>
      </p:sp>
    </p:spTree>
    <p:extLst>
      <p:ext uri="{BB962C8B-B14F-4D97-AF65-F5344CB8AC3E}">
        <p14:creationId xmlns:p14="http://schemas.microsoft.com/office/powerpoint/2010/main" val="105176759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2242</TotalTime>
  <Words>925</Words>
  <Application>Microsoft Office PowerPoint</Application>
  <PresentationFormat>Custom</PresentationFormat>
  <Paragraphs>111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Tema de Office</vt:lpstr>
      <vt:lpstr>MAESTRÍA EN INGENIERÍA DE SISTEMAS  VII Coloquio de Investigación y Desarrollo</vt:lpstr>
      <vt:lpstr>Grupo de Investigación FICB-PG Línea de Investigación en educación y tecnología  Diseño de un modelo predictivo para identificar cuando un estudiante desertará un curso de educación virtual del Politécnico Grancolombiano. Presenta: Paola Zárate Asesor Temático: Isabel Mahecha</vt:lpstr>
      <vt:lpstr>TEXTOS PARA SEPARADORES</vt:lpstr>
      <vt:lpstr>PowerPoint Presentation</vt:lpstr>
      <vt:lpstr>TEXTOS PARA SEPARADORES</vt:lpstr>
      <vt:lpstr>PowerPoint Presentation</vt:lpstr>
      <vt:lpstr>PowerPoint Presentation</vt:lpstr>
      <vt:lpstr>Planteamiento del problema</vt:lpstr>
      <vt:lpstr>Planteamiento del problema</vt:lpstr>
      <vt:lpstr>Planteamiento del problema</vt:lpstr>
      <vt:lpstr>Planteamiento del problema</vt:lpstr>
      <vt:lpstr>Planteamiento del problema</vt:lpstr>
      <vt:lpstr>Planteamiento del problema</vt:lpstr>
      <vt:lpstr>Objetivo General</vt:lpstr>
      <vt:lpstr>Objetivos específicos</vt:lpstr>
      <vt:lpstr>Metodología</vt:lpstr>
      <vt:lpstr>Metodología</vt:lpstr>
      <vt:lpstr>Metodología</vt:lpstr>
      <vt:lpstr>Revisión de la literatura</vt:lpstr>
      <vt:lpstr>Revisión de la literatura</vt:lpstr>
      <vt:lpstr>Bibliografía</vt:lpstr>
      <vt:lpstr>Bibliografía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BARRIGA HERNANDEZ CARLOS ANDRES</dc:creator>
  <cp:lastModifiedBy>Rene Felipe Cardozo Leon</cp:lastModifiedBy>
  <cp:revision>79</cp:revision>
  <dcterms:created xsi:type="dcterms:W3CDTF">2018-04-16T21:10:12Z</dcterms:created>
  <dcterms:modified xsi:type="dcterms:W3CDTF">2018-12-15T14:35:48Z</dcterms:modified>
</cp:coreProperties>
</file>