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2" r:id="rId4"/>
    <p:sldId id="272" r:id="rId5"/>
    <p:sldId id="273" r:id="rId6"/>
    <p:sldId id="279" r:id="rId7"/>
    <p:sldId id="281" r:id="rId8"/>
    <p:sldId id="280" r:id="rId9"/>
    <p:sldId id="283" r:id="rId10"/>
    <p:sldId id="282" r:id="rId11"/>
    <p:sldId id="277" r:id="rId12"/>
    <p:sldId id="278" r:id="rId13"/>
    <p:sldId id="284" r:id="rId14"/>
    <p:sldId id="285" r:id="rId15"/>
    <p:sldId id="266" r:id="rId16"/>
  </p:sldIdLst>
  <p:sldSz cx="24382413" cy="13716000"/>
  <p:notesSz cx="6858000" cy="9144000"/>
  <p:defaultTextStyle>
    <a:defPPr>
      <a:defRPr lang="es-ES_tradnl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e Felipe Cardozo Leon" initials="RFCL" lastIdx="2" clrIdx="0">
    <p:extLst>
      <p:ext uri="{19B8F6BF-5375-455C-9EA6-DF929625EA0E}">
        <p15:presenceInfo xmlns:p15="http://schemas.microsoft.com/office/powerpoint/2012/main" userId="S-1-5-21-4240589779-2681227299-139461318-638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657"/>
    <a:srgbClr val="2DA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E2F44-E7BB-4721-BDBF-EFB6F8D54D8C}" v="48" dt="2018-06-23T11:46:46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07"/>
  </p:normalViewPr>
  <p:slideViewPr>
    <p:cSldViewPr snapToGrid="0" snapToObjects="1">
      <p:cViewPr varScale="1">
        <p:scale>
          <a:sx n="41" d="100"/>
          <a:sy n="41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y Andres Piedrahita Solorzano" userId="3332203e-79cd-465e-ae39-62dd6f8fc389" providerId="ADAL" clId="{D41E2F44-E7BB-4721-BDBF-EFB6F8D54D8C}"/>
    <pc:docChg chg="undo custSel modSld">
      <pc:chgData name="Giovanny Andres Piedrahita Solorzano" userId="3332203e-79cd-465e-ae39-62dd6f8fc389" providerId="ADAL" clId="{D41E2F44-E7BB-4721-BDBF-EFB6F8D54D8C}" dt="2018-06-23T11:46:46.340" v="47" actId="1076"/>
      <pc:docMkLst>
        <pc:docMk/>
      </pc:docMkLst>
      <pc:sldChg chg="addSp delSp modSp">
        <pc:chgData name="Giovanny Andres Piedrahita Solorzano" userId="3332203e-79cd-465e-ae39-62dd6f8fc389" providerId="ADAL" clId="{D41E2F44-E7BB-4721-BDBF-EFB6F8D54D8C}" dt="2018-06-23T11:46:46.340" v="47" actId="1076"/>
        <pc:sldMkLst>
          <pc:docMk/>
          <pc:sldMk cId="2819485" sldId="262"/>
        </pc:sldMkLst>
        <pc:spChg chg="mod">
          <ac:chgData name="Giovanny Andres Piedrahita Solorzano" userId="3332203e-79cd-465e-ae39-62dd6f8fc389" providerId="ADAL" clId="{D41E2F44-E7BB-4721-BDBF-EFB6F8D54D8C}" dt="2018-06-23T11:46:46.340" v="47" actId="1076"/>
          <ac:spMkLst>
            <pc:docMk/>
            <pc:sldMk cId="2819485" sldId="262"/>
            <ac:spMk id="5" creationId="{00000000-0000-0000-0000-000000000000}"/>
          </ac:spMkLst>
        </pc:spChg>
        <pc:spChg chg="mod">
          <ac:chgData name="Giovanny Andres Piedrahita Solorzano" userId="3332203e-79cd-465e-ae39-62dd6f8fc389" providerId="ADAL" clId="{D41E2F44-E7BB-4721-BDBF-EFB6F8D54D8C}" dt="2018-06-23T11:46:35.400" v="45" actId="1076"/>
          <ac:spMkLst>
            <pc:docMk/>
            <pc:sldMk cId="2819485" sldId="262"/>
            <ac:spMk id="6" creationId="{00000000-0000-0000-0000-000000000000}"/>
          </ac:spMkLst>
        </pc:spChg>
        <pc:picChg chg="del">
          <ac:chgData name="Giovanny Andres Piedrahita Solorzano" userId="3332203e-79cd-465e-ae39-62dd6f8fc389" providerId="ADAL" clId="{D41E2F44-E7BB-4721-BDBF-EFB6F8D54D8C}" dt="2018-06-23T11:41:06.141" v="8" actId="478"/>
          <ac:picMkLst>
            <pc:docMk/>
            <pc:sldMk cId="2819485" sldId="262"/>
            <ac:picMk id="4" creationId="{00000000-0000-0000-0000-000000000000}"/>
          </ac:picMkLst>
        </pc:picChg>
        <pc:picChg chg="mod">
          <ac:chgData name="Giovanny Andres Piedrahita Solorzano" userId="3332203e-79cd-465e-ae39-62dd6f8fc389" providerId="ADAL" clId="{D41E2F44-E7BB-4721-BDBF-EFB6F8D54D8C}" dt="2018-06-23T11:46:29.109" v="44" actId="14100"/>
          <ac:picMkLst>
            <pc:docMk/>
            <pc:sldMk cId="2819485" sldId="262"/>
            <ac:picMk id="7" creationId="{00000000-0000-0000-0000-000000000000}"/>
          </ac:picMkLst>
        </pc:picChg>
        <pc:picChg chg="add del mod modCrop">
          <ac:chgData name="Giovanny Andres Piedrahita Solorzano" userId="3332203e-79cd-465e-ae39-62dd6f8fc389" providerId="ADAL" clId="{D41E2F44-E7BB-4721-BDBF-EFB6F8D54D8C}" dt="2018-06-23T11:43:07.196" v="20" actId="478"/>
          <ac:picMkLst>
            <pc:docMk/>
            <pc:sldMk cId="2819485" sldId="262"/>
            <ac:picMk id="8" creationId="{1672C08B-1378-4D96-8641-CF6290473AF5}"/>
          </ac:picMkLst>
        </pc:picChg>
        <pc:picChg chg="add mod modCrop">
          <ac:chgData name="Giovanny Andres Piedrahita Solorzano" userId="3332203e-79cd-465e-ae39-62dd6f8fc389" providerId="ADAL" clId="{D41E2F44-E7BB-4721-BDBF-EFB6F8D54D8C}" dt="2018-06-23T11:46:20.308" v="42" actId="1076"/>
          <ac:picMkLst>
            <pc:docMk/>
            <pc:sldMk cId="2819485" sldId="262"/>
            <ac:picMk id="1026" creationId="{A8D78046-C99D-4D48-AF46-738FB3A3EB4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400" b="1" dirty="0" err="1"/>
              <a:t>Revenue</a:t>
            </a:r>
            <a:r>
              <a:rPr lang="es-ES" sz="2400" b="1" dirty="0"/>
              <a:t> = </a:t>
            </a:r>
            <a:r>
              <a:rPr lang="es-ES" sz="2400" b="1" dirty="0" err="1"/>
              <a:t>Sponsorship</a:t>
            </a:r>
            <a:r>
              <a:rPr lang="es-ES" sz="2400" b="1" dirty="0"/>
              <a:t> + </a:t>
            </a:r>
            <a:r>
              <a:rPr lang="es-ES" sz="2400" b="1" dirty="0" err="1"/>
              <a:t>Advertising</a:t>
            </a:r>
            <a:r>
              <a:rPr lang="es-ES" sz="2400" b="1" dirty="0"/>
              <a:t> + Publisher </a:t>
            </a:r>
            <a:r>
              <a:rPr lang="es-ES" sz="2400" b="1" dirty="0" err="1"/>
              <a:t>fees</a:t>
            </a:r>
            <a:r>
              <a:rPr lang="es-ES" sz="2400" b="1" dirty="0"/>
              <a:t> + Media </a:t>
            </a:r>
            <a:r>
              <a:rPr lang="es-ES" sz="2400" b="1" dirty="0" err="1"/>
              <a:t>rights</a:t>
            </a:r>
            <a:r>
              <a:rPr lang="es-ES" sz="2400" b="1" dirty="0"/>
              <a:t> + Tickets + </a:t>
            </a:r>
            <a:r>
              <a:rPr lang="es-ES" sz="2400" b="1" dirty="0" err="1"/>
              <a:t>Merchandise</a:t>
            </a:r>
            <a:r>
              <a:rPr lang="es-ES" sz="2400" b="1" baseline="0" dirty="0"/>
              <a:t> sales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Año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8-4A33-BDC2-206F3542B8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Año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8-4A33-BDC2-206F3542B8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78-4A33-BDC2-206F3542B8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Año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78-4A33-BDC2-206F3542B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498656"/>
        <c:axId val="687503904"/>
      </c:barChart>
      <c:catAx>
        <c:axId val="687498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7503904"/>
        <c:crosses val="autoZero"/>
        <c:auto val="1"/>
        <c:lblAlgn val="ctr"/>
        <c:lblOffset val="100"/>
        <c:noMultiLvlLbl val="0"/>
      </c:catAx>
      <c:valAx>
        <c:axId val="6875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49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5591581830562207"/>
          <c:y val="0.95492213998671915"/>
          <c:w val="0.72582467530655403"/>
          <c:h val="3.8046152364001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Revenue by</a:t>
            </a:r>
            <a:r>
              <a:rPr lang="en-US" sz="2800" baseline="0" dirty="0"/>
              <a:t> teams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Counter Strike Championship (2014)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E3B-434C-9F0E-D1741E3890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B-434C-9F0E-D1741E3890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League of Legends Championship (2014)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B-434C-9F0E-D1741E3890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Smite World Champion (2015)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B-434C-9F0E-D1741E3890D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Starcraft Championship (2014)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B-434C-9F0E-D1741E3890D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Stanley Cup Champion (2014)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B-434C-9F0E-D1741E3890D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NBA Finals Champion (2014)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3B-434C-9F0E-D1741E3890D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Dota 2 - The International (2014)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E3B-434C-9F0E-D1741E3890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3B-434C-9F0E-D1741E3890D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Super Bowl Champion (2014)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3B-434C-9F0E-D1741E3890D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World Series of Poker Champion (2014)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E3B-434C-9F0E-D1741E389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59691704"/>
        <c:axId val="659687768"/>
      </c:barChart>
      <c:catAx>
        <c:axId val="65969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687768"/>
        <c:crosses val="autoZero"/>
        <c:auto val="1"/>
        <c:lblAlgn val="ctr"/>
        <c:lblOffset val="100"/>
        <c:noMultiLvlLbl val="0"/>
      </c:catAx>
      <c:valAx>
        <c:axId val="659687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691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0391E-5383-C34D-900B-25999BBE87A5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E957-F8F8-984B-94DC-E93DA1F872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342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9D54-C465-E042-8773-2461E320EA9C}" type="datetimeFigureOut">
              <a:rPr lang="es-ES_tradnl" smtClean="0"/>
              <a:t>15/12/2018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5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C424607-81F7-4305-B450-3DB50E4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854" y="947720"/>
            <a:ext cx="14004758" cy="4466492"/>
          </a:xfrm>
        </p:spPr>
        <p:txBody>
          <a:bodyPr anchor="ctr" anchorCtr="0">
            <a:noAutofit/>
          </a:bodyPr>
          <a:lstStyle/>
          <a:p>
            <a:pPr algn="l"/>
            <a:r>
              <a:rPr lang="es-CO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MAESTRÍA EN INGENIERÍA DE SISTEMAS</a:t>
            </a:r>
            <a:b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VII Coloquio de Investigación y Desarrollo</a:t>
            </a:r>
            <a:endParaRPr lang="es-ES_tradnl" sz="5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Metodología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28DB2-0A86-4CF8-9614-013018F02BC7}"/>
              </a:ext>
            </a:extLst>
          </p:cNvPr>
          <p:cNvSpPr/>
          <p:nvPr/>
        </p:nvSpPr>
        <p:spPr>
          <a:xfrm>
            <a:off x="1199357" y="4025930"/>
            <a:ext cx="3162300" cy="161925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Adquisición de datos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5A4D8-9A97-4DCC-9447-AB106812B606}"/>
              </a:ext>
            </a:extLst>
          </p:cNvPr>
          <p:cNvSpPr/>
          <p:nvPr/>
        </p:nvSpPr>
        <p:spPr>
          <a:xfrm>
            <a:off x="5464970" y="4025912"/>
            <a:ext cx="3162300" cy="161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/>
              <a:t>Parsing</a:t>
            </a:r>
            <a:r>
              <a:rPr lang="es-419" dirty="0"/>
              <a:t> datos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39C77-0F44-4B43-9D73-2BF3C95E3EA5}"/>
              </a:ext>
            </a:extLst>
          </p:cNvPr>
          <p:cNvSpPr/>
          <p:nvPr/>
        </p:nvSpPr>
        <p:spPr>
          <a:xfrm>
            <a:off x="10077450" y="4013224"/>
            <a:ext cx="3162300" cy="161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Experimentos preliminares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835CDA-76BD-4A55-93CD-073469BD2DCD}"/>
              </a:ext>
            </a:extLst>
          </p:cNvPr>
          <p:cNvSpPr/>
          <p:nvPr/>
        </p:nvSpPr>
        <p:spPr>
          <a:xfrm>
            <a:off x="14586855" y="4013224"/>
            <a:ext cx="3162300" cy="161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Algoritmos (MAS)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6EB45A-7946-4C44-8E3D-13D9946A31A6}"/>
              </a:ext>
            </a:extLst>
          </p:cNvPr>
          <p:cNvSpPr/>
          <p:nvPr/>
        </p:nvSpPr>
        <p:spPr>
          <a:xfrm>
            <a:off x="18917443" y="4019568"/>
            <a:ext cx="3162300" cy="161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Resultados - Primeras conclusiones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3A3C1-A5E5-402E-BF4B-982716ADBE22}"/>
              </a:ext>
            </a:extLst>
          </p:cNvPr>
          <p:cNvSpPr/>
          <p:nvPr/>
        </p:nvSpPr>
        <p:spPr>
          <a:xfrm>
            <a:off x="18917443" y="6277009"/>
            <a:ext cx="3162300" cy="16192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Entrenamiento y validación de subconjuntos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695ECE-0030-499B-A0E9-E084BFD517A4}"/>
              </a:ext>
            </a:extLst>
          </p:cNvPr>
          <p:cNvSpPr/>
          <p:nvPr/>
        </p:nvSpPr>
        <p:spPr>
          <a:xfrm>
            <a:off x="18917443" y="8534450"/>
            <a:ext cx="3162300" cy="16192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Experimentos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AD564-827A-43FC-9F16-32E948AA9BE5}"/>
              </a:ext>
            </a:extLst>
          </p:cNvPr>
          <p:cNvSpPr/>
          <p:nvPr/>
        </p:nvSpPr>
        <p:spPr>
          <a:xfrm>
            <a:off x="14586855" y="8534450"/>
            <a:ext cx="3162300" cy="16192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Exploración de datos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3B2D1-172E-466D-B4C8-FFD53CA318CF}"/>
              </a:ext>
            </a:extLst>
          </p:cNvPr>
          <p:cNvSpPr/>
          <p:nvPr/>
        </p:nvSpPr>
        <p:spPr>
          <a:xfrm>
            <a:off x="10077450" y="8534450"/>
            <a:ext cx="3162300" cy="161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ANN Partidas individuales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6158FC-6A0C-47F2-85C8-6EC84CF59585}"/>
              </a:ext>
            </a:extLst>
          </p:cNvPr>
          <p:cNvSpPr/>
          <p:nvPr/>
        </p:nvSpPr>
        <p:spPr>
          <a:xfrm>
            <a:off x="5464970" y="8512228"/>
            <a:ext cx="3162300" cy="161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RF Partidas Equipos profesionales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8F30D-3F4C-41A6-B9A6-DD4FC078432D}"/>
              </a:ext>
            </a:extLst>
          </p:cNvPr>
          <p:cNvSpPr/>
          <p:nvPr/>
        </p:nvSpPr>
        <p:spPr>
          <a:xfrm>
            <a:off x="1199357" y="8534450"/>
            <a:ext cx="3162300" cy="161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Evaluación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1CB682-A0AF-4D33-A3B1-1AC94D0A44F2}"/>
              </a:ext>
            </a:extLst>
          </p:cNvPr>
          <p:cNvSpPr/>
          <p:nvPr/>
        </p:nvSpPr>
        <p:spPr>
          <a:xfrm>
            <a:off x="1199357" y="6259424"/>
            <a:ext cx="3162300" cy="161925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Resultados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9A4C4B-5C7F-4419-AB53-7C9D8930692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361657" y="4835537"/>
            <a:ext cx="1103313" cy="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2278CC-C0CA-4B3B-AF42-A7C92850D13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627270" y="4822849"/>
            <a:ext cx="1450180" cy="126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1842B3-69ED-410A-B528-ACB94A0B50A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3239750" y="4822849"/>
            <a:ext cx="13471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EB5924-3E11-4283-AB58-0901FCF4E72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7749155" y="4822849"/>
            <a:ext cx="1168288" cy="6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FDEBC0-DB0D-4D3C-ADC8-3180CF814A5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498593" y="5632474"/>
            <a:ext cx="2" cy="644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7C7E3A-4BFB-4FE1-BB9B-8F207F8EA12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0498593" y="7896259"/>
            <a:ext cx="0" cy="6381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EECCE1-4A67-4969-B52A-93CC74C2FF80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17749155" y="9344075"/>
            <a:ext cx="116828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D916DF-286A-41B5-8518-9970DA882E1E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13239750" y="9344075"/>
            <a:ext cx="13471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C58BED-65FE-4076-AE91-FEF11250A82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646717" y="9344075"/>
            <a:ext cx="14307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FB2C34-B6EC-48CF-8757-044382D2C85F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4361657" y="9344075"/>
            <a:ext cx="11033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7CFA81-7C81-4CD5-BC59-330A17F996C2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2780507" y="7878674"/>
            <a:ext cx="0" cy="6557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68F46E-FABE-4DFF-A75D-8C8BB9877C5F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6787596" y="6381329"/>
            <a:ext cx="1533531" cy="277271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6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65DC233-5CE4-4EA5-ABFB-0DE87C85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EB506-1E25-4F1A-8A02-03F5DC65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Revisión de la literatura</a:t>
            </a:r>
            <a:endParaRPr lang="en-US" b="1" dirty="0">
              <a:solidFill>
                <a:srgbClr val="1736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5305-ACD5-4CE1-8CEC-3B4A2E6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1679009" cy="8235950"/>
          </a:xfrm>
        </p:spPr>
        <p:txBody>
          <a:bodyPr>
            <a:normAutofit/>
          </a:bodyPr>
          <a:lstStyle/>
          <a:p>
            <a:r>
              <a:rPr lang="es-ES" b="1" dirty="0"/>
              <a:t>[T]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Mining</a:t>
            </a:r>
            <a:r>
              <a:rPr lang="es-ES" dirty="0"/>
              <a:t> </a:t>
            </a:r>
            <a:r>
              <a:rPr lang="es-ES" dirty="0" err="1"/>
              <a:t>Replays</a:t>
            </a:r>
            <a:r>
              <a:rPr lang="es-ES" dirty="0"/>
              <a:t> in Dota 2 (2015). Tesis de maestría Universidad, Blekinge </a:t>
            </a:r>
            <a:r>
              <a:rPr lang="es-ES" dirty="0" err="1"/>
              <a:t>Institute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Technology</a:t>
            </a:r>
            <a:r>
              <a:rPr lang="es-ES" dirty="0"/>
              <a:t>: Usan </a:t>
            </a:r>
            <a:r>
              <a:rPr lang="es-ES" dirty="0" err="1"/>
              <a:t>Random</a:t>
            </a:r>
            <a:r>
              <a:rPr lang="es-ES" dirty="0"/>
              <a:t> Forest (RF) como algoritmo para predecir el equipo ganador a medida que avanza un juego usando 25 modelos de bosques aleatorios [1]</a:t>
            </a:r>
          </a:p>
          <a:p>
            <a:endParaRPr lang="es-ES" dirty="0"/>
          </a:p>
          <a:p>
            <a:r>
              <a:rPr lang="es-ES" b="1" dirty="0"/>
              <a:t>[T]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Artificial Neural Network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outcomes</a:t>
            </a:r>
            <a:r>
              <a:rPr lang="es-ES" dirty="0"/>
              <a:t> in Dota 2: KTH Royal </a:t>
            </a:r>
            <a:r>
              <a:rPr lang="es-ES" dirty="0" err="1"/>
              <a:t>Institute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Technology</a:t>
            </a:r>
            <a:r>
              <a:rPr lang="es-ES" dirty="0"/>
              <a:t> (Junio 2017): Investigan si las redes neuronales pueden ser usadas para predecir los resultados del juego basándose en la selección de personajes de cada juego [2]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7265CD-038D-4A89-949F-48C196CA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" y="3651250"/>
            <a:ext cx="1372394" cy="133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97617A-8511-448F-8ECB-0E3080A1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2" y="8186256"/>
            <a:ext cx="1173162" cy="12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98CBE2-E271-466F-8981-780BB649DE3B}"/>
              </a:ext>
            </a:extLst>
          </p:cNvPr>
          <p:cNvSpPr txBox="1"/>
          <p:nvPr/>
        </p:nvSpPr>
        <p:spPr>
          <a:xfrm>
            <a:off x="-3319" y="13068984"/>
            <a:ext cx="172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 = 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1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65DC233-5CE4-4EA5-ABFB-0DE87C85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EB506-1E25-4F1A-8A02-03F5DC65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Revisión de la literatura</a:t>
            </a:r>
            <a:endParaRPr lang="en-US" b="1" dirty="0">
              <a:solidFill>
                <a:srgbClr val="1736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5305-ACD5-4CE1-8CEC-3B4A2E6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1755209" cy="8235950"/>
          </a:xfrm>
        </p:spPr>
        <p:txBody>
          <a:bodyPr/>
          <a:lstStyle/>
          <a:p>
            <a:r>
              <a:rPr lang="es-ES" b="1" dirty="0"/>
              <a:t>[WP]</a:t>
            </a:r>
            <a:r>
              <a:rPr lang="es-ES" dirty="0"/>
              <a:t> </a:t>
            </a:r>
            <a:r>
              <a:rPr lang="es-ES" dirty="0" err="1"/>
              <a:t>Win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in </a:t>
            </a:r>
            <a:r>
              <a:rPr lang="es-ES" dirty="0" err="1"/>
              <a:t>Esports</a:t>
            </a:r>
            <a:r>
              <a:rPr lang="es-ES" dirty="0"/>
              <a:t>: </a:t>
            </a:r>
            <a:r>
              <a:rPr lang="es-ES" dirty="0" err="1"/>
              <a:t>Mixed</a:t>
            </a:r>
            <a:r>
              <a:rPr lang="es-ES" dirty="0"/>
              <a:t>-Rank Match </a:t>
            </a:r>
            <a:r>
              <a:rPr lang="es-ES" dirty="0" err="1"/>
              <a:t>Prediction</a:t>
            </a:r>
            <a:r>
              <a:rPr lang="es-ES" dirty="0"/>
              <a:t> in </a:t>
            </a:r>
            <a:r>
              <a:rPr lang="es-ES" dirty="0" err="1"/>
              <a:t>Multi-player</a:t>
            </a:r>
            <a:r>
              <a:rPr lang="es-ES" dirty="0"/>
              <a:t> Online </a:t>
            </a:r>
            <a:r>
              <a:rPr lang="es-ES" dirty="0" err="1"/>
              <a:t>Battle</a:t>
            </a:r>
            <a:r>
              <a:rPr lang="es-ES" dirty="0"/>
              <a:t> Arena </a:t>
            </a:r>
            <a:r>
              <a:rPr lang="es-ES" dirty="0" err="1"/>
              <a:t>Games</a:t>
            </a:r>
            <a:r>
              <a:rPr lang="es-ES" dirty="0"/>
              <a:t> (Nov 2017). White Rose, Universidad de </a:t>
            </a:r>
            <a:r>
              <a:rPr lang="es-ES" dirty="0" err="1"/>
              <a:t>Consortium</a:t>
            </a:r>
            <a:r>
              <a:rPr lang="es-ES" dirty="0"/>
              <a:t>: Analizan si los datos de juegos mixtos entre jugadores de bajo rango pueden también ser usados para predecir partidas de jugadores profesionales o de alto rango [3]</a:t>
            </a:r>
          </a:p>
          <a:p>
            <a:r>
              <a:rPr lang="es-ES" b="1" dirty="0"/>
              <a:t>[A] </a:t>
            </a:r>
            <a:r>
              <a:rPr lang="es-ES" dirty="0" err="1"/>
              <a:t>DotA</a:t>
            </a:r>
            <a:r>
              <a:rPr lang="es-ES" dirty="0"/>
              <a:t> 2 </a:t>
            </a:r>
            <a:r>
              <a:rPr lang="es-ES" dirty="0" err="1"/>
              <a:t>Bots</a:t>
            </a:r>
            <a:r>
              <a:rPr lang="es-ES" dirty="0"/>
              <a:t> </a:t>
            </a:r>
            <a:r>
              <a:rPr lang="es-ES" dirty="0" err="1"/>
              <a:t>Win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Adaboost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. </a:t>
            </a:r>
            <a:r>
              <a:rPr lang="es-ES" dirty="0" err="1"/>
              <a:t>Universitas</a:t>
            </a:r>
            <a:r>
              <a:rPr lang="es-ES" dirty="0"/>
              <a:t> Dian </a:t>
            </a:r>
            <a:r>
              <a:rPr lang="es-ES" dirty="0" err="1"/>
              <a:t>Nuswantoro</a:t>
            </a:r>
            <a:r>
              <a:rPr lang="es-ES" dirty="0"/>
              <a:t>, Indonesia (Nov 2017): Emplean el algoritmo de </a:t>
            </a:r>
            <a:r>
              <a:rPr lang="es-ES" dirty="0" err="1"/>
              <a:t>adaboost</a:t>
            </a:r>
            <a:r>
              <a:rPr lang="es-ES" dirty="0"/>
              <a:t> sobre </a:t>
            </a:r>
            <a:r>
              <a:rPr lang="es-ES" dirty="0" err="1"/>
              <a:t>Naive</a:t>
            </a:r>
            <a:r>
              <a:rPr lang="es-ES" dirty="0"/>
              <a:t> Bayes en partidas contra </a:t>
            </a:r>
            <a:r>
              <a:rPr lang="es-ES" dirty="0" err="1"/>
              <a:t>Bots</a:t>
            </a:r>
            <a:r>
              <a:rPr lang="es-ES" dirty="0"/>
              <a:t> (o robots del juego) para determinar un equipo ganador con un </a:t>
            </a:r>
            <a:r>
              <a:rPr lang="es-ES" dirty="0" err="1"/>
              <a:t>Kernel</a:t>
            </a:r>
            <a:r>
              <a:rPr lang="es-ES" dirty="0"/>
              <a:t> de distribución Gaussiana alcanzando un 80% [4]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0F571-29F2-488B-86D8-F3CC7C96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3708399"/>
            <a:ext cx="1349086" cy="137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A3F0DE-B93F-4890-86C7-DA6DADB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" y="7769225"/>
            <a:ext cx="1458803" cy="147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E6621-6FF7-453B-9B77-60EFC7DC3B36}"/>
              </a:ext>
            </a:extLst>
          </p:cNvPr>
          <p:cNvSpPr txBox="1"/>
          <p:nvPr/>
        </p:nvSpPr>
        <p:spPr>
          <a:xfrm>
            <a:off x="-3319" y="13068984"/>
            <a:ext cx="6373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WP = </a:t>
            </a:r>
            <a:r>
              <a:rPr lang="es-419" dirty="0" err="1"/>
              <a:t>Working</a:t>
            </a:r>
            <a:r>
              <a:rPr lang="es-419" dirty="0"/>
              <a:t> </a:t>
            </a:r>
            <a:r>
              <a:rPr lang="es-419" dirty="0" err="1"/>
              <a:t>Paper</a:t>
            </a:r>
            <a:r>
              <a:rPr lang="es-419" dirty="0"/>
              <a:t> | A = </a:t>
            </a:r>
            <a:r>
              <a:rPr lang="es-419" dirty="0" err="1"/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6ED815FC-B894-4CB4-B7EC-89F93526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D053E-BD20-47E4-A363-511D4451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Bibliografía</a:t>
            </a:r>
            <a:endParaRPr lang="en-US" b="1" dirty="0">
              <a:solidFill>
                <a:srgbClr val="1736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77C0-51CF-4E01-A491-0E96DDD4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[1] </a:t>
            </a:r>
            <a:r>
              <a:rPr lang="en-US" dirty="0"/>
              <a:t>J. W. Filip Johansson, Result Prediction by Mining Replays in </a:t>
            </a:r>
            <a:r>
              <a:rPr lang="en-US" dirty="0" err="1"/>
              <a:t>Dota</a:t>
            </a:r>
            <a:r>
              <a:rPr lang="en-US" dirty="0"/>
              <a:t> 2, Karlskrona, 2015.</a:t>
            </a:r>
          </a:p>
          <a:p>
            <a:pPr marL="0" indent="0">
              <a:buNone/>
            </a:pPr>
            <a:r>
              <a:rPr lang="es-419" dirty="0"/>
              <a:t>[2</a:t>
            </a:r>
            <a:r>
              <a:rPr lang="en-US" dirty="0"/>
              <a:t>] W. VIKTOR and A. JULIEN, On using Artificial Neural Network models to predict game outcomes in </a:t>
            </a:r>
            <a:r>
              <a:rPr lang="en-US" dirty="0" err="1"/>
              <a:t>Dota</a:t>
            </a:r>
            <a:r>
              <a:rPr lang="en-US" dirty="0"/>
              <a:t> 2, Stockholm, Sweden, 2017. </a:t>
            </a:r>
          </a:p>
          <a:p>
            <a:pPr marL="0" indent="0">
              <a:buNone/>
            </a:pPr>
            <a:r>
              <a:rPr lang="es-419" dirty="0"/>
              <a:t>[3</a:t>
            </a:r>
            <a:r>
              <a:rPr lang="en-US" dirty="0"/>
              <a:t>] Hodge, V., Devlin, S., </a:t>
            </a:r>
            <a:r>
              <a:rPr lang="en-US" dirty="0" err="1"/>
              <a:t>Sephton</a:t>
            </a:r>
            <a:r>
              <a:rPr lang="en-US" dirty="0"/>
              <a:t>, N., Block, F., </a:t>
            </a:r>
            <a:r>
              <a:rPr lang="en-US" dirty="0" err="1"/>
              <a:t>Drachen</a:t>
            </a:r>
            <a:r>
              <a:rPr lang="en-US" dirty="0"/>
              <a:t>, A., &amp; Cowling, P. Win Prediction in Esports: Mixed-Rank Match Prediction in Multi-player Online Battle Arena Games, 2017.</a:t>
            </a:r>
          </a:p>
          <a:p>
            <a:pPr marL="0" indent="0">
              <a:buNone/>
            </a:pPr>
            <a:r>
              <a:rPr lang="es-419" dirty="0"/>
              <a:t>[4</a:t>
            </a:r>
            <a:r>
              <a:rPr lang="en-US" dirty="0"/>
              <a:t>] </a:t>
            </a:r>
            <a:r>
              <a:rPr lang="en-US" dirty="0" err="1"/>
              <a:t>Andono</a:t>
            </a:r>
            <a:r>
              <a:rPr lang="en-US" dirty="0"/>
              <a:t>, P. N., Kurniawan, N. B., &amp; </a:t>
            </a:r>
            <a:r>
              <a:rPr lang="en-US" dirty="0" err="1"/>
              <a:t>Supriyanto</a:t>
            </a:r>
            <a:r>
              <a:rPr lang="en-US" dirty="0"/>
              <a:t>, C. DotA 2 Bots Win Prediction Using Naive Bayes Based on </a:t>
            </a:r>
            <a:r>
              <a:rPr lang="en-US" dirty="0" err="1"/>
              <a:t>Adaboost</a:t>
            </a:r>
            <a:r>
              <a:rPr lang="en-US" dirty="0"/>
              <a:t> Algorithm, 2017.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3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6ED815FC-B894-4CB4-B7EC-89F93526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D053E-BD20-47E4-A363-511D4451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77C0-51CF-4E01-A491-0E96DDD4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[5] </a:t>
            </a:r>
            <a:r>
              <a:rPr lang="en-US" dirty="0"/>
              <a:t>J. Lopes, “eSports History.," </a:t>
            </a:r>
            <a:r>
              <a:rPr lang="en-US" dirty="0" err="1"/>
              <a:t>Timetoast</a:t>
            </a:r>
            <a:r>
              <a:rPr lang="en-US" dirty="0"/>
              <a:t>, 01 05 2013. [Online]. Available: https://www.timetoast.com/timelines/esports-history. [Accessed 01 12 2018]</a:t>
            </a:r>
          </a:p>
          <a:p>
            <a:pPr marL="0" indent="0">
              <a:buNone/>
            </a:pPr>
            <a:r>
              <a:rPr lang="es-419" dirty="0"/>
              <a:t>[6</a:t>
            </a:r>
            <a:r>
              <a:rPr lang="en-US" dirty="0"/>
              <a:t>] </a:t>
            </a:r>
            <a:r>
              <a:rPr lang="en-US" dirty="0" err="1"/>
              <a:t>Trefis</a:t>
            </a:r>
            <a:r>
              <a:rPr lang="en-US" dirty="0"/>
              <a:t>, "How Big Can eSports Grow In 2018?," </a:t>
            </a:r>
            <a:r>
              <a:rPr lang="en-US" dirty="0" err="1"/>
              <a:t>Trefis</a:t>
            </a:r>
            <a:r>
              <a:rPr lang="en-US" dirty="0"/>
              <a:t>, 11 07 2018. [Online]. Available: http://dashboards.trefis.com/no-login-required/QnXbGX1n?fromforbesandarticle=how-big-can-esports-grow-in-2018. </a:t>
            </a:r>
            <a:r>
              <a:rPr lang="es-CO" dirty="0"/>
              <a:t>[</a:t>
            </a:r>
            <a:r>
              <a:rPr lang="es-CO" dirty="0" err="1"/>
              <a:t>Accessed</a:t>
            </a:r>
            <a:r>
              <a:rPr lang="es-CO" dirty="0"/>
              <a:t> 30 11 2018]</a:t>
            </a:r>
            <a:endParaRPr lang="en-US" dirty="0"/>
          </a:p>
          <a:p>
            <a:pPr marL="0" indent="0">
              <a:buNone/>
            </a:pPr>
            <a:r>
              <a:rPr lang="es-419" dirty="0"/>
              <a:t>[7</a:t>
            </a:r>
            <a:r>
              <a:rPr lang="en-US" dirty="0"/>
              <a:t>] ESPN magazine, "Resistance is futile: eSports is massive ... and growing," ESPN.com, 22 05 2015. [Online]. Available: http://www.espn.com/espn/story/_/id/13059210/esports-massive-industry-growing. </a:t>
            </a:r>
            <a:r>
              <a:rPr lang="es-CO" dirty="0"/>
              <a:t>[</a:t>
            </a:r>
            <a:r>
              <a:rPr lang="es-CO" dirty="0" err="1"/>
              <a:t>Accessed</a:t>
            </a:r>
            <a:r>
              <a:rPr lang="es-CO" dirty="0"/>
              <a:t> 29 11 2018].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58493" y="3612115"/>
            <a:ext cx="80289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0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07278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9" t="10636" b="10631"/>
          <a:stretch/>
        </p:blipFill>
        <p:spPr>
          <a:xfrm>
            <a:off x="-3126658" y="-1755448"/>
            <a:ext cx="27907971" cy="156688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62588" y="3822102"/>
            <a:ext cx="20118725" cy="4466492"/>
          </a:xfrm>
        </p:spPr>
        <p:txBody>
          <a:bodyPr anchor="ctr" anchorCtr="0">
            <a:noAutofit/>
          </a:bodyPr>
          <a:lstStyle/>
          <a:p>
            <a:pPr algn="l"/>
            <a: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Grupo de Investigación FICB-PG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Línea de Investigación en educación y tecnología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Diseño de un modelo que permita predecir qué equipo ganará un torneo de Dota 2 teniendo en cuenta el historial individual de cada jugador en todos los tipos de partidas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Presenta: Felipe Cardozo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Asesor Temático: Javier Niño</a:t>
            </a:r>
            <a:endParaRPr lang="es-ES_tradnl" sz="5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2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E2F25B-6C97-4D2F-BF5E-2CE40D75EDF1}"/>
              </a:ext>
            </a:extLst>
          </p:cNvPr>
          <p:cNvSpPr txBox="1">
            <a:spLocks/>
          </p:cNvSpPr>
          <p:nvPr/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419" b="1" dirty="0">
                <a:solidFill>
                  <a:srgbClr val="173657"/>
                </a:solidFill>
              </a:rPr>
              <a:t>Agenda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F34CA1-4B73-4782-9DEB-4869892C56E5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065617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</a:pPr>
            <a:r>
              <a:rPr lang="es-419" dirty="0" err="1">
                <a:latin typeface="Arial" charset="0"/>
                <a:ea typeface="Arial" charset="0"/>
                <a:cs typeface="Arial" charset="0"/>
              </a:rPr>
              <a:t>Esports</a:t>
            </a:r>
            <a:r>
              <a:rPr lang="es-419" dirty="0">
                <a:latin typeface="Arial" charset="0"/>
                <a:ea typeface="Arial" charset="0"/>
                <a:cs typeface="Arial" charset="0"/>
              </a:rPr>
              <a:t> - línea del tiempo</a:t>
            </a:r>
          </a:p>
          <a:p>
            <a:pPr marL="742950" indent="-742950" algn="l">
              <a:buAutoNum type="arabicPeriod"/>
            </a:pPr>
            <a:r>
              <a:rPr lang="es-ES_tradnl" dirty="0">
                <a:latin typeface="Arial" charset="0"/>
                <a:ea typeface="Arial" charset="0"/>
                <a:cs typeface="Arial" charset="0"/>
              </a:rPr>
              <a:t>Crecimiento de los </a:t>
            </a:r>
            <a:r>
              <a:rPr lang="es-ES_tradnl" dirty="0" err="1">
                <a:latin typeface="Arial" charset="0"/>
                <a:ea typeface="Arial" charset="0"/>
                <a:cs typeface="Arial" charset="0"/>
              </a:rPr>
              <a:t>esports</a:t>
            </a:r>
            <a:endParaRPr lang="es-ES_tradnl" dirty="0">
              <a:latin typeface="Arial" charset="0"/>
              <a:ea typeface="Arial" charset="0"/>
              <a:cs typeface="Arial" charset="0"/>
            </a:endParaRPr>
          </a:p>
          <a:p>
            <a:pPr marL="742950" indent="-742950" algn="l">
              <a:buAutoNum type="arabicPeriod"/>
            </a:pPr>
            <a:r>
              <a:rPr lang="es-ES_tradnl" dirty="0">
                <a:latin typeface="Arial" charset="0"/>
                <a:ea typeface="Arial" charset="0"/>
                <a:cs typeface="Arial" charset="0"/>
              </a:rPr>
              <a:t>Planteamiento del problema</a:t>
            </a:r>
          </a:p>
          <a:p>
            <a:pPr marL="742950" indent="-742950" algn="l">
              <a:buAutoNum type="arabicPeriod"/>
            </a:pPr>
            <a:r>
              <a:rPr lang="es-ES_tradnl" dirty="0">
                <a:latin typeface="Arial" charset="0"/>
                <a:ea typeface="Arial" charset="0"/>
                <a:cs typeface="Arial" charset="0"/>
              </a:rPr>
              <a:t>Pregunta de investigación</a:t>
            </a:r>
          </a:p>
          <a:p>
            <a:pPr marL="742950" indent="-742950" algn="l">
              <a:buAutoNum type="arabicPeriod"/>
            </a:pPr>
            <a:r>
              <a:rPr lang="es-ES_tradnl" dirty="0">
                <a:latin typeface="Arial" charset="0"/>
                <a:ea typeface="Arial" charset="0"/>
                <a:cs typeface="Arial" charset="0"/>
              </a:rPr>
              <a:t>Objetivo General</a:t>
            </a:r>
          </a:p>
          <a:p>
            <a:pPr marL="742950" indent="-742950" algn="l">
              <a:buAutoNum type="arabicPeriod"/>
            </a:pPr>
            <a:r>
              <a:rPr lang="es-ES_tradnl" dirty="0">
                <a:latin typeface="Arial" charset="0"/>
                <a:ea typeface="Arial" charset="0"/>
                <a:cs typeface="Arial" charset="0"/>
              </a:rPr>
              <a:t>Objetivos específicos</a:t>
            </a:r>
          </a:p>
          <a:p>
            <a:pPr marL="742950" indent="-742950" algn="l">
              <a:buAutoNum type="arabicPeriod"/>
            </a:pPr>
            <a:r>
              <a:rPr lang="es-ES_tradnl" dirty="0">
                <a:latin typeface="Arial" charset="0"/>
                <a:ea typeface="Arial" charset="0"/>
                <a:cs typeface="Arial" charset="0"/>
              </a:rPr>
              <a:t>Metodología</a:t>
            </a:r>
          </a:p>
          <a:p>
            <a:pPr marL="742950" indent="-742950" algn="l">
              <a:buFontTx/>
              <a:buAutoNum type="arabicPeriod"/>
            </a:pPr>
            <a:r>
              <a:rPr lang="es-ES_tradnl" dirty="0">
                <a:latin typeface="Arial" charset="0"/>
                <a:ea typeface="Arial" charset="0"/>
                <a:cs typeface="Arial" charset="0"/>
              </a:rPr>
              <a:t>Revisión de la literatura</a:t>
            </a:r>
          </a:p>
          <a:p>
            <a:pPr marL="742950" indent="-742950" algn="l">
              <a:buFontTx/>
              <a:buAutoNum type="arabicPeriod"/>
            </a:pPr>
            <a:r>
              <a:rPr lang="es-ES_tradnl" dirty="0">
                <a:latin typeface="Arial" charset="0"/>
                <a:ea typeface="Arial" charset="0"/>
                <a:cs typeface="Arial" charset="0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281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-2"/>
            <a:ext cx="15125700" cy="1371600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FB6F60D-A8F7-4349-9CE0-3DF8065EDF83}"/>
              </a:ext>
            </a:extLst>
          </p:cNvPr>
          <p:cNvCxnSpPr>
            <a:cxnSpLocks/>
          </p:cNvCxnSpPr>
          <p:nvPr/>
        </p:nvCxnSpPr>
        <p:spPr>
          <a:xfrm>
            <a:off x="21996517" y="57142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BDE953-AD01-4DE7-B32F-116A0DD4B218}"/>
              </a:ext>
            </a:extLst>
          </p:cNvPr>
          <p:cNvCxnSpPr>
            <a:cxnSpLocks/>
          </p:cNvCxnSpPr>
          <p:nvPr/>
        </p:nvCxnSpPr>
        <p:spPr>
          <a:xfrm>
            <a:off x="19308903" y="6709624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C622C7-EAA9-4C36-B9F2-A146340D6BA6}"/>
              </a:ext>
            </a:extLst>
          </p:cNvPr>
          <p:cNvCxnSpPr>
            <a:cxnSpLocks/>
          </p:cNvCxnSpPr>
          <p:nvPr/>
        </p:nvCxnSpPr>
        <p:spPr>
          <a:xfrm>
            <a:off x="18707108" y="57142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4AE3493-03B5-4A11-98DC-FD5FA2084DAF}"/>
              </a:ext>
            </a:extLst>
          </p:cNvPr>
          <p:cNvCxnSpPr>
            <a:cxnSpLocks/>
          </p:cNvCxnSpPr>
          <p:nvPr/>
        </p:nvCxnSpPr>
        <p:spPr>
          <a:xfrm>
            <a:off x="15908439" y="6648450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4DF0C9-44C0-43C9-A64D-A65D693AD43F}"/>
              </a:ext>
            </a:extLst>
          </p:cNvPr>
          <p:cNvCxnSpPr>
            <a:cxnSpLocks/>
          </p:cNvCxnSpPr>
          <p:nvPr/>
        </p:nvCxnSpPr>
        <p:spPr>
          <a:xfrm>
            <a:off x="13837339" y="56380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2B67FD-BAF3-4FC1-8DA3-9705B5138762}"/>
              </a:ext>
            </a:extLst>
          </p:cNvPr>
          <p:cNvCxnSpPr>
            <a:cxnSpLocks/>
          </p:cNvCxnSpPr>
          <p:nvPr/>
        </p:nvCxnSpPr>
        <p:spPr>
          <a:xfrm>
            <a:off x="11789671" y="6657973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9DEDCD-6220-4E47-8E0F-BFC049D052A6}"/>
              </a:ext>
            </a:extLst>
          </p:cNvPr>
          <p:cNvCxnSpPr>
            <a:cxnSpLocks/>
          </p:cNvCxnSpPr>
          <p:nvPr/>
        </p:nvCxnSpPr>
        <p:spPr>
          <a:xfrm>
            <a:off x="9718570" y="5685692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CB39709-67CD-4591-8E0A-F1244AFDBCA8}"/>
              </a:ext>
            </a:extLst>
          </p:cNvPr>
          <p:cNvCxnSpPr>
            <a:cxnSpLocks/>
          </p:cNvCxnSpPr>
          <p:nvPr/>
        </p:nvCxnSpPr>
        <p:spPr>
          <a:xfrm>
            <a:off x="7627722" y="6638927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18BDB0-44FB-4B40-A7EA-F9B6C7677429}"/>
              </a:ext>
            </a:extLst>
          </p:cNvPr>
          <p:cNvCxnSpPr>
            <a:cxnSpLocks/>
          </p:cNvCxnSpPr>
          <p:nvPr/>
        </p:nvCxnSpPr>
        <p:spPr>
          <a:xfrm>
            <a:off x="5694147" y="56380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B44594-E863-470A-9EA9-9665F0ED5994}"/>
              </a:ext>
            </a:extLst>
          </p:cNvPr>
          <p:cNvCxnSpPr>
            <a:cxnSpLocks/>
          </p:cNvCxnSpPr>
          <p:nvPr/>
        </p:nvCxnSpPr>
        <p:spPr>
          <a:xfrm>
            <a:off x="3813861" y="6581773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BDF3AD-E557-4CFD-8541-5AEE9BB73AB2}"/>
              </a:ext>
            </a:extLst>
          </p:cNvPr>
          <p:cNvCxnSpPr>
            <a:cxnSpLocks/>
          </p:cNvCxnSpPr>
          <p:nvPr/>
        </p:nvCxnSpPr>
        <p:spPr>
          <a:xfrm>
            <a:off x="1833258" y="5609492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912BE-161C-40CC-90B4-B54E135959DA}"/>
              </a:ext>
            </a:extLst>
          </p:cNvPr>
          <p:cNvCxnSpPr>
            <a:cxnSpLocks/>
          </p:cNvCxnSpPr>
          <p:nvPr/>
        </p:nvCxnSpPr>
        <p:spPr>
          <a:xfrm>
            <a:off x="-1" y="6587355"/>
            <a:ext cx="24382413" cy="762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29102FB-509B-481F-B845-874750572158}"/>
              </a:ext>
            </a:extLst>
          </p:cNvPr>
          <p:cNvSpPr/>
          <p:nvPr/>
        </p:nvSpPr>
        <p:spPr>
          <a:xfrm>
            <a:off x="1573438" y="6324599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00DDBF7-99F7-40E8-BC2C-425476BD4811}"/>
              </a:ext>
            </a:extLst>
          </p:cNvPr>
          <p:cNvSpPr/>
          <p:nvPr/>
        </p:nvSpPr>
        <p:spPr>
          <a:xfrm>
            <a:off x="3547161" y="6324599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948183-0D73-48B3-B365-30C9831285B0}"/>
              </a:ext>
            </a:extLst>
          </p:cNvPr>
          <p:cNvSpPr/>
          <p:nvPr/>
        </p:nvSpPr>
        <p:spPr>
          <a:xfrm>
            <a:off x="5427447" y="6324597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AEBC526-92F7-45AE-96C5-1A1986B60A7F}"/>
              </a:ext>
            </a:extLst>
          </p:cNvPr>
          <p:cNvSpPr txBox="1"/>
          <p:nvPr/>
        </p:nvSpPr>
        <p:spPr>
          <a:xfrm>
            <a:off x="556461" y="2859661"/>
            <a:ext cx="2567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1980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Primer torneo de video juegos</a:t>
            </a:r>
          </a:p>
          <a:p>
            <a:pPr algn="ctr"/>
            <a:r>
              <a:rPr lang="es-419" dirty="0"/>
              <a:t>Atari 2600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8D93C8-90B4-4A4A-BBAB-567CF31900B9}"/>
              </a:ext>
            </a:extLst>
          </p:cNvPr>
          <p:cNvSpPr txBox="1"/>
          <p:nvPr/>
        </p:nvSpPr>
        <p:spPr>
          <a:xfrm>
            <a:off x="2270693" y="7611208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1990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Nintendo</a:t>
            </a:r>
          </a:p>
          <a:p>
            <a:pPr algn="ctr"/>
            <a:r>
              <a:rPr lang="es-419" dirty="0" err="1"/>
              <a:t>World</a:t>
            </a:r>
            <a:r>
              <a:rPr lang="es-419" dirty="0"/>
              <a:t> </a:t>
            </a:r>
            <a:r>
              <a:rPr lang="es-419" dirty="0" err="1"/>
              <a:t>Championships</a:t>
            </a:r>
            <a:endParaRPr lang="es-41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4BC520-2890-4A0D-A311-A5CA7F331619}"/>
              </a:ext>
            </a:extLst>
          </p:cNvPr>
          <p:cNvSpPr txBox="1"/>
          <p:nvPr/>
        </p:nvSpPr>
        <p:spPr>
          <a:xfrm>
            <a:off x="4150979" y="3385880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1997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Red </a:t>
            </a:r>
            <a:r>
              <a:rPr lang="es-419" dirty="0" err="1"/>
              <a:t>Annihilation</a:t>
            </a:r>
            <a:endParaRPr lang="es-419" dirty="0"/>
          </a:p>
          <a:p>
            <a:pPr algn="ctr"/>
            <a:r>
              <a:rPr lang="es-419" dirty="0" err="1"/>
              <a:t>By</a:t>
            </a:r>
            <a:r>
              <a:rPr lang="es-419" dirty="0"/>
              <a:t> Microsoft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D95BE0-AE79-451D-8DAB-69A63C553C6A}"/>
              </a:ext>
            </a:extLst>
          </p:cNvPr>
          <p:cNvSpPr/>
          <p:nvPr/>
        </p:nvSpPr>
        <p:spPr>
          <a:xfrm>
            <a:off x="7361022" y="6353174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9C6E96-234F-4171-B2D5-E79C4984E327}"/>
              </a:ext>
            </a:extLst>
          </p:cNvPr>
          <p:cNvSpPr txBox="1"/>
          <p:nvPr/>
        </p:nvSpPr>
        <p:spPr>
          <a:xfrm>
            <a:off x="6084554" y="7665710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2000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World</a:t>
            </a:r>
            <a:r>
              <a:rPr lang="es-419" dirty="0"/>
              <a:t> </a:t>
            </a:r>
            <a:r>
              <a:rPr lang="es-419" dirty="0" err="1"/>
              <a:t>Cyber</a:t>
            </a:r>
            <a:r>
              <a:rPr lang="es-419" dirty="0"/>
              <a:t> </a:t>
            </a:r>
            <a:r>
              <a:rPr lang="es-419" dirty="0" err="1"/>
              <a:t>Game</a:t>
            </a:r>
            <a:r>
              <a:rPr lang="es-419" dirty="0"/>
              <a:t> – South </a:t>
            </a:r>
            <a:r>
              <a:rPr lang="es-419" dirty="0" err="1"/>
              <a:t>Korea</a:t>
            </a:r>
            <a:endParaRPr lang="es-419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A61025-0BE3-4B5B-A321-F55412672C80}"/>
              </a:ext>
            </a:extLst>
          </p:cNvPr>
          <p:cNvSpPr/>
          <p:nvPr/>
        </p:nvSpPr>
        <p:spPr>
          <a:xfrm>
            <a:off x="9451870" y="6353174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EE8A99-599B-413C-846F-DF5A07779758}"/>
              </a:ext>
            </a:extLst>
          </p:cNvPr>
          <p:cNvSpPr txBox="1"/>
          <p:nvPr/>
        </p:nvSpPr>
        <p:spPr>
          <a:xfrm>
            <a:off x="8155372" y="2305663"/>
            <a:ext cx="3086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2002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Se funda </a:t>
            </a:r>
            <a:r>
              <a:rPr lang="es-419" dirty="0" err="1"/>
              <a:t>Major</a:t>
            </a:r>
            <a:r>
              <a:rPr lang="es-419" dirty="0"/>
              <a:t> League </a:t>
            </a:r>
            <a:r>
              <a:rPr lang="es-419" dirty="0" err="1"/>
              <a:t>Gaming</a:t>
            </a:r>
            <a:r>
              <a:rPr lang="es-419" dirty="0"/>
              <a:t> MLG - primer torneo de SC (6M)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C9A7268-AD31-435E-9429-7AA5222C398D}"/>
              </a:ext>
            </a:extLst>
          </p:cNvPr>
          <p:cNvSpPr/>
          <p:nvPr/>
        </p:nvSpPr>
        <p:spPr>
          <a:xfrm>
            <a:off x="11522971" y="6343649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BB2F3-E087-4911-92FB-2A1146C62978}"/>
              </a:ext>
            </a:extLst>
          </p:cNvPr>
          <p:cNvSpPr txBox="1"/>
          <p:nvPr/>
        </p:nvSpPr>
        <p:spPr>
          <a:xfrm>
            <a:off x="10207463" y="7589058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2005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WCG anuncia el primer torneo de Dota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EF789D-C7B7-4ED4-8F42-1DD3DF935CCE}"/>
              </a:ext>
            </a:extLst>
          </p:cNvPr>
          <p:cNvSpPr/>
          <p:nvPr/>
        </p:nvSpPr>
        <p:spPr>
          <a:xfrm>
            <a:off x="13570639" y="6353174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959A85-E065-4F52-AE57-1711A53A0900}"/>
              </a:ext>
            </a:extLst>
          </p:cNvPr>
          <p:cNvSpPr txBox="1"/>
          <p:nvPr/>
        </p:nvSpPr>
        <p:spPr>
          <a:xfrm>
            <a:off x="12044655" y="3277781"/>
            <a:ext cx="3585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2011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Primer Torneo de League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Legends</a:t>
            </a:r>
            <a:r>
              <a:rPr lang="es-419" dirty="0"/>
              <a:t> y Dota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140CD9B-5C94-482B-8593-7338C0FF5B00}"/>
              </a:ext>
            </a:extLst>
          </p:cNvPr>
          <p:cNvSpPr/>
          <p:nvPr/>
        </p:nvSpPr>
        <p:spPr>
          <a:xfrm>
            <a:off x="15641739" y="6356756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4BBBD4-E7B7-46A9-85B9-E231794FFCDF}"/>
              </a:ext>
            </a:extLst>
          </p:cNvPr>
          <p:cNvSpPr txBox="1"/>
          <p:nvPr/>
        </p:nvSpPr>
        <p:spPr>
          <a:xfrm>
            <a:off x="14365271" y="7620731"/>
            <a:ext cx="3086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2015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Counter</a:t>
            </a:r>
            <a:r>
              <a:rPr lang="es-419" dirty="0"/>
              <a:t> Strike ESL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166E89-3236-490A-AE8C-CDEC5082192B}"/>
              </a:ext>
            </a:extLst>
          </p:cNvPr>
          <p:cNvSpPr/>
          <p:nvPr/>
        </p:nvSpPr>
        <p:spPr>
          <a:xfrm>
            <a:off x="18460620" y="6397091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CD179B4-9B88-4682-88F3-1007824F985D}"/>
              </a:ext>
            </a:extLst>
          </p:cNvPr>
          <p:cNvSpPr/>
          <p:nvPr/>
        </p:nvSpPr>
        <p:spPr>
          <a:xfrm>
            <a:off x="19042202" y="6415308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4A33958-A79F-4175-9F91-23B48F7185BE}"/>
              </a:ext>
            </a:extLst>
          </p:cNvPr>
          <p:cNvSpPr/>
          <p:nvPr/>
        </p:nvSpPr>
        <p:spPr>
          <a:xfrm>
            <a:off x="21729817" y="6429373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AD45D3-A575-4621-962A-E080D92AADD5}"/>
              </a:ext>
            </a:extLst>
          </p:cNvPr>
          <p:cNvSpPr txBox="1"/>
          <p:nvPr/>
        </p:nvSpPr>
        <p:spPr>
          <a:xfrm>
            <a:off x="17128899" y="2415205"/>
            <a:ext cx="3086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2018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Dota 2 alcanza 14.9M de espectadores y un premio de 25.5 M USD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408CA1-4EE1-4DBE-8560-86D3F83E10B0}"/>
              </a:ext>
            </a:extLst>
          </p:cNvPr>
          <p:cNvSpPr txBox="1"/>
          <p:nvPr/>
        </p:nvSpPr>
        <p:spPr>
          <a:xfrm>
            <a:off x="20420329" y="3548424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2024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eSports</a:t>
            </a:r>
            <a:r>
              <a:rPr lang="es-419" dirty="0"/>
              <a:t> en las Olimpiadas?</a:t>
            </a:r>
          </a:p>
          <a:p>
            <a:pPr algn="ctr"/>
            <a:r>
              <a:rPr lang="es-419" dirty="0"/>
              <a:t>(</a:t>
            </a:r>
            <a:r>
              <a:rPr lang="es-419" dirty="0" err="1"/>
              <a:t>bbc</a:t>
            </a:r>
            <a:r>
              <a:rPr lang="es-419" dirty="0"/>
              <a:t> - Paris)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5E7500-4944-401C-AD97-43A07E4396B8}"/>
              </a:ext>
            </a:extLst>
          </p:cNvPr>
          <p:cNvSpPr txBox="1"/>
          <p:nvPr/>
        </p:nvSpPr>
        <p:spPr>
          <a:xfrm>
            <a:off x="17765735" y="7589058"/>
            <a:ext cx="3086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2018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LoL</a:t>
            </a:r>
            <a:r>
              <a:rPr lang="es-419" dirty="0"/>
              <a:t> alcanza 205.35 M espectadores con premio de 2.2 M (USD) </a:t>
            </a:r>
          </a:p>
        </p:txBody>
      </p:sp>
      <p:sp>
        <p:nvSpPr>
          <p:cNvPr id="96" name="CuadroTexto 4">
            <a:extLst>
              <a:ext uri="{FF2B5EF4-FFF2-40B4-BE49-F238E27FC236}">
                <a16:creationId xmlns:a16="http://schemas.microsoft.com/office/drawing/2014/main" id="{8FE89BFA-F735-4AFC-B8B9-D283160C597F}"/>
              </a:ext>
            </a:extLst>
          </p:cNvPr>
          <p:cNvSpPr txBox="1"/>
          <p:nvPr/>
        </p:nvSpPr>
        <p:spPr>
          <a:xfrm>
            <a:off x="1835335" y="1097589"/>
            <a:ext cx="871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eSports</a:t>
            </a:r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 – Línea del tiempo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D123-689B-4553-9875-69DC63452FBD}"/>
              </a:ext>
            </a:extLst>
          </p:cNvPr>
          <p:cNvSpPr txBox="1"/>
          <p:nvPr/>
        </p:nvSpPr>
        <p:spPr>
          <a:xfrm>
            <a:off x="7627722" y="11005378"/>
            <a:ext cx="868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Tomado y modificado de </a:t>
            </a:r>
            <a:r>
              <a:rPr lang="en-US" dirty="0"/>
              <a:t>www.timetoast.com</a:t>
            </a:r>
          </a:p>
        </p:txBody>
      </p:sp>
    </p:spTree>
    <p:extLst>
      <p:ext uri="{BB962C8B-B14F-4D97-AF65-F5344CB8AC3E}">
        <p14:creationId xmlns:p14="http://schemas.microsoft.com/office/powerpoint/2010/main" val="13424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5335" y="1097589"/>
            <a:ext cx="1317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¿Qué tanto puede crecer los </a:t>
            </a:r>
            <a:r>
              <a:rPr lang="es-ES_tradnl" sz="48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eSports</a:t>
            </a:r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8B27001-BCC8-4D3B-A8B4-83C110FC8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074525"/>
              </p:ext>
            </p:extLst>
          </p:nvPr>
        </p:nvGraphicFramePr>
        <p:xfrm>
          <a:off x="2418062" y="2264488"/>
          <a:ext cx="5775864" cy="9775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9FC6D61-892C-4E08-8B85-B328AB60A154}"/>
              </a:ext>
            </a:extLst>
          </p:cNvPr>
          <p:cNvSpPr txBox="1"/>
          <p:nvPr/>
        </p:nvSpPr>
        <p:spPr>
          <a:xfrm rot="16200000">
            <a:off x="1924339" y="684726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>
                <a:solidFill>
                  <a:schemeClr val="bg1">
                    <a:lumMod val="50000"/>
                  </a:schemeClr>
                </a:solidFill>
              </a:rPr>
              <a:t>Mil $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F5E5694-6297-480A-9AEB-F41242A06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366878"/>
              </p:ext>
            </p:extLst>
          </p:nvPr>
        </p:nvGraphicFramePr>
        <p:xfrm>
          <a:off x="10360573" y="2264488"/>
          <a:ext cx="12917979" cy="9775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3238C8-CF11-4D4C-92E3-3AB236E51C08}"/>
              </a:ext>
            </a:extLst>
          </p:cNvPr>
          <p:cNvSpPr txBox="1"/>
          <p:nvPr/>
        </p:nvSpPr>
        <p:spPr>
          <a:xfrm>
            <a:off x="2227066" y="12295245"/>
            <a:ext cx="677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Tomado y modificado de trefis.com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2B396-308F-416D-825B-B2814AF8ABBB}"/>
              </a:ext>
            </a:extLst>
          </p:cNvPr>
          <p:cNvSpPr txBox="1"/>
          <p:nvPr/>
        </p:nvSpPr>
        <p:spPr>
          <a:xfrm>
            <a:off x="13467041" y="12295245"/>
            <a:ext cx="670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Tomado y modificado de espn.com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Planteamiento del problema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dirty="0"/>
              <a:t>No existe un modelo que permita predecir qué equipo ganará un torneo de Dota 2 teniendo en cuenta el historial individual de cada jugador en todos los tipos de partidas.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3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Pregunta de Investigación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¿Cómo diseñar un modelo que permita predecir qué equipo ganará un torneo de Dota 2 teniendo en cuenta el historial individual de cada jugador en todos los tipos de partidas?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6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Objetivo General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0656171" cy="8702676"/>
          </a:xfrm>
        </p:spPr>
        <p:txBody>
          <a:bodyPr/>
          <a:lstStyle/>
          <a:p>
            <a:pPr lvl="0" algn="just"/>
            <a:r>
              <a:rPr lang="es-ES" dirty="0"/>
              <a:t>Proponer un nuevo modelo predictivo usando técnicas de aprendizaje supervisado para determinar el equipo ganador de un torneo en Dota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Objetivos específicos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S" dirty="0"/>
              <a:t>Determinar cuál es la relación entre las partidas que juega un jugador profesional fuera de la liga y el rendimiento de ese jugador cuando participa en una liga profesional</a:t>
            </a:r>
            <a:r>
              <a:rPr lang="es-419" dirty="0"/>
              <a:t>.</a:t>
            </a:r>
            <a:endParaRPr lang="en-US" dirty="0"/>
          </a:p>
          <a:p>
            <a:pPr lvl="0" algn="just"/>
            <a:r>
              <a:rPr lang="es-ES" dirty="0"/>
              <a:t>Determinar otras variables,  diferentes al rendimiento individual por fuera de grandes torneos, que resultan significativas respecto a la variación de los resultados de un equipo en un torneo de Dota 2</a:t>
            </a:r>
            <a:r>
              <a:rPr lang="es-419" dirty="0"/>
              <a:t>.</a:t>
            </a:r>
            <a:endParaRPr lang="en-US" dirty="0"/>
          </a:p>
          <a:p>
            <a:pPr lvl="0" algn="just"/>
            <a:r>
              <a:rPr lang="es-419" dirty="0"/>
              <a:t>Evaluar e identificar cuales son los modelos predictivos que permitan obtener una mayor exactitud con relación al historial de partidas que nos permitan saber si un equipo ganará o no un torneo.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49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2058</TotalTime>
  <Words>744</Words>
  <Application>Microsoft Office PowerPoint</Application>
  <PresentationFormat>Custom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MAESTRÍA EN INGENIERÍA DE SISTEMAS  VII Coloquio de Investigación y Desarrollo</vt:lpstr>
      <vt:lpstr>Grupo de Investigación FICB-PG Línea de Investigación en educación y tecnología  Diseño de un modelo que permita predecir qué equipo ganará un torneo de Dota 2 teniendo en cuenta el historial individual de cada jugador en todos los tipos de partidas Presenta: Felipe Cardozo Asesor Temático: Javier Niño</vt:lpstr>
      <vt:lpstr>TEXTOS PARA SEPARADORES</vt:lpstr>
      <vt:lpstr>TEXTOS PARA SEPARADORES</vt:lpstr>
      <vt:lpstr>TEXTOS PARA SEPARADORES</vt:lpstr>
      <vt:lpstr>Planteamiento del problema</vt:lpstr>
      <vt:lpstr>Pregunta de Investigación</vt:lpstr>
      <vt:lpstr>Objetivo General</vt:lpstr>
      <vt:lpstr>Objetivos específicos</vt:lpstr>
      <vt:lpstr>Metodología</vt:lpstr>
      <vt:lpstr>Revisión de la literatura</vt:lpstr>
      <vt:lpstr>Revisión de la literatura</vt:lpstr>
      <vt:lpstr>Bibliografía</vt:lpstr>
      <vt:lpstr>Bibliografía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BARRIGA HERNANDEZ CARLOS ANDRES</dc:creator>
  <cp:lastModifiedBy>Rene Felipe Cardozo Leon</cp:lastModifiedBy>
  <cp:revision>60</cp:revision>
  <dcterms:created xsi:type="dcterms:W3CDTF">2018-04-16T21:10:12Z</dcterms:created>
  <dcterms:modified xsi:type="dcterms:W3CDTF">2018-12-15T13:39:22Z</dcterms:modified>
</cp:coreProperties>
</file>