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1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12" r:id="rId4"/>
    <p:sldId id="267" r:id="rId5"/>
    <p:sldId id="258" r:id="rId6"/>
    <p:sldId id="259" r:id="rId7"/>
    <p:sldId id="288" r:id="rId8"/>
    <p:sldId id="290" r:id="rId9"/>
    <p:sldId id="291" r:id="rId10"/>
    <p:sldId id="294" r:id="rId11"/>
    <p:sldId id="307" r:id="rId12"/>
    <p:sldId id="292" r:id="rId13"/>
    <p:sldId id="293" r:id="rId14"/>
    <p:sldId id="305" r:id="rId15"/>
    <p:sldId id="296" r:id="rId16"/>
    <p:sldId id="310" r:id="rId17"/>
    <p:sldId id="311" r:id="rId18"/>
    <p:sldId id="297" r:id="rId19"/>
    <p:sldId id="306" r:id="rId20"/>
    <p:sldId id="260" r:id="rId21"/>
    <p:sldId id="269" r:id="rId22"/>
    <p:sldId id="299" r:id="rId23"/>
    <p:sldId id="309" r:id="rId24"/>
    <p:sldId id="301" r:id="rId25"/>
    <p:sldId id="302" r:id="rId26"/>
    <p:sldId id="303" r:id="rId27"/>
    <p:sldId id="304" r:id="rId28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 autoAdjust="0"/>
    <p:restoredTop sz="94631" autoAdjust="0"/>
  </p:normalViewPr>
  <p:slideViewPr>
    <p:cSldViewPr>
      <p:cViewPr varScale="1">
        <p:scale>
          <a:sx n="90" d="100"/>
          <a:sy n="90" d="100"/>
        </p:scale>
        <p:origin x="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Junior" userId="1235633faa73a816" providerId="LiveId" clId="{30DBD10E-B71D-4321-93F3-D77285BF2ED0}"/>
    <pc:docChg chg="addSld modSld">
      <pc:chgData name="Joao Junior" userId="1235633faa73a816" providerId="LiveId" clId="{30DBD10E-B71D-4321-93F3-D77285BF2ED0}" dt="2024-05-23T15:39:05.045" v="45" actId="14100"/>
      <pc:docMkLst>
        <pc:docMk/>
      </pc:docMkLst>
      <pc:sldChg chg="modSp mod">
        <pc:chgData name="Joao Junior" userId="1235633faa73a816" providerId="LiveId" clId="{30DBD10E-B71D-4321-93F3-D77285BF2ED0}" dt="2024-05-23T15:34:03.779" v="20" actId="6549"/>
        <pc:sldMkLst>
          <pc:docMk/>
          <pc:sldMk cId="0" sldId="257"/>
        </pc:sldMkLst>
        <pc:spChg chg="mod">
          <ac:chgData name="Joao Junior" userId="1235633faa73a816" providerId="LiveId" clId="{30DBD10E-B71D-4321-93F3-D77285BF2ED0}" dt="2024-05-23T15:34:03.779" v="20" actId="6549"/>
          <ac:spMkLst>
            <pc:docMk/>
            <pc:sldMk cId="0" sldId="257"/>
            <ac:spMk id="9219" creationId="{00000000-0000-0000-0000-000000000000}"/>
          </ac:spMkLst>
        </pc:spChg>
      </pc:sldChg>
      <pc:sldChg chg="addSp modSp add mod">
        <pc:chgData name="Joao Junior" userId="1235633faa73a816" providerId="LiveId" clId="{30DBD10E-B71D-4321-93F3-D77285BF2ED0}" dt="2024-05-23T15:39:05.045" v="45" actId="14100"/>
        <pc:sldMkLst>
          <pc:docMk/>
          <pc:sldMk cId="3818255239" sldId="312"/>
        </pc:sldMkLst>
        <pc:spChg chg="mod">
          <ac:chgData name="Joao Junior" userId="1235633faa73a816" providerId="LiveId" clId="{30DBD10E-B71D-4321-93F3-D77285BF2ED0}" dt="2024-05-23T15:38:52.365" v="40" actId="14100"/>
          <ac:spMkLst>
            <pc:docMk/>
            <pc:sldMk cId="3818255239" sldId="312"/>
            <ac:spMk id="9219" creationId="{00000000-0000-0000-0000-000000000000}"/>
          </ac:spMkLst>
        </pc:spChg>
        <pc:picChg chg="add mod">
          <ac:chgData name="Joao Junior" userId="1235633faa73a816" providerId="LiveId" clId="{30DBD10E-B71D-4321-93F3-D77285BF2ED0}" dt="2024-05-23T15:37:07.181" v="25" actId="1076"/>
          <ac:picMkLst>
            <pc:docMk/>
            <pc:sldMk cId="3818255239" sldId="312"/>
            <ac:picMk id="3" creationId="{EF2A04D8-1610-C3ED-717F-063B94E6DB6B}"/>
          </ac:picMkLst>
        </pc:picChg>
        <pc:picChg chg="add">
          <ac:chgData name="Joao Junior" userId="1235633faa73a816" providerId="LiveId" clId="{30DBD10E-B71D-4321-93F3-D77285BF2ED0}" dt="2024-05-23T15:38:20.828" v="34" actId="22"/>
          <ac:picMkLst>
            <pc:docMk/>
            <pc:sldMk cId="3818255239" sldId="312"/>
            <ac:picMk id="6" creationId="{F05E0F46-628E-E417-F71F-9CB2E46A720D}"/>
          </ac:picMkLst>
        </pc:picChg>
        <pc:picChg chg="add mod">
          <ac:chgData name="Joao Junior" userId="1235633faa73a816" providerId="LiveId" clId="{30DBD10E-B71D-4321-93F3-D77285BF2ED0}" dt="2024-05-23T15:39:05.045" v="45" actId="14100"/>
          <ac:picMkLst>
            <pc:docMk/>
            <pc:sldMk cId="3818255239" sldId="312"/>
            <ac:picMk id="8" creationId="{0775D586-F1C3-4C25-8842-B8192A3B2DA3}"/>
          </ac:picMkLst>
        </pc:picChg>
      </pc:sldChg>
    </pc:docChg>
  </pc:docChgLst>
  <pc:docChgLst>
    <pc:chgData name="Joao Junior" userId="1235633faa73a816" providerId="LiveId" clId="{2DDA76F3-CDF6-428E-84DC-58BDE06CBE2A}"/>
    <pc:docChg chg="addSld modSld">
      <pc:chgData name="Joao Junior" userId="1235633faa73a816" providerId="LiveId" clId="{2DDA76F3-CDF6-428E-84DC-58BDE06CBE2A}" dt="2023-05-25T15:36:01.229" v="91" actId="6549"/>
      <pc:docMkLst>
        <pc:docMk/>
      </pc:docMkLst>
      <pc:sldChg chg="addSp delSp modSp add mod">
        <pc:chgData name="Joao Junior" userId="1235633faa73a816" providerId="LiveId" clId="{2DDA76F3-CDF6-428E-84DC-58BDE06CBE2A}" dt="2023-05-25T15:36:01.229" v="91" actId="6549"/>
        <pc:sldMkLst>
          <pc:docMk/>
          <pc:sldMk cId="1955243829" sldId="308"/>
        </pc:sldMkLst>
        <pc:spChg chg="mod">
          <ac:chgData name="Joao Junior" userId="1235633faa73a816" providerId="LiveId" clId="{2DDA76F3-CDF6-428E-84DC-58BDE06CBE2A}" dt="2023-05-25T15:36:01.229" v="91" actId="6549"/>
          <ac:spMkLst>
            <pc:docMk/>
            <pc:sldMk cId="1955243829" sldId="308"/>
            <ac:spMk id="23554" creationId="{00000000-0000-0000-0000-000000000000}"/>
          </ac:spMkLst>
        </pc:spChg>
        <pc:picChg chg="add mod">
          <ac:chgData name="Joao Junior" userId="1235633faa73a816" providerId="LiveId" clId="{2DDA76F3-CDF6-428E-84DC-58BDE06CBE2A}" dt="2023-05-25T15:26:01.522" v="8" actId="14100"/>
          <ac:picMkLst>
            <pc:docMk/>
            <pc:sldMk cId="1955243829" sldId="308"/>
            <ac:picMk id="1026" creationId="{A554C2CF-BCD0-2C94-8944-DA16C9FDCFE9}"/>
          </ac:picMkLst>
        </pc:picChg>
        <pc:picChg chg="del">
          <ac:chgData name="Joao Junior" userId="1235633faa73a816" providerId="LiveId" clId="{2DDA76F3-CDF6-428E-84DC-58BDE06CBE2A}" dt="2023-05-25T15:25:49.498" v="5" actId="478"/>
          <ac:picMkLst>
            <pc:docMk/>
            <pc:sldMk cId="1955243829" sldId="308"/>
            <ac:picMk id="23556" creationId="{00000000-0000-0000-0000-000000000000}"/>
          </ac:picMkLst>
        </pc:picChg>
      </pc:sldChg>
      <pc:sldChg chg="addSp modSp add mod">
        <pc:chgData name="Joao Junior" userId="1235633faa73a816" providerId="LiveId" clId="{2DDA76F3-CDF6-428E-84DC-58BDE06CBE2A}" dt="2023-05-25T15:35:43.828" v="87" actId="6549"/>
        <pc:sldMkLst>
          <pc:docMk/>
          <pc:sldMk cId="1382072562" sldId="309"/>
        </pc:sldMkLst>
        <pc:spChg chg="mod">
          <ac:chgData name="Joao Junior" userId="1235633faa73a816" providerId="LiveId" clId="{2DDA76F3-CDF6-428E-84DC-58BDE06CBE2A}" dt="2023-05-25T15:35:43.828" v="87" actId="6549"/>
          <ac:spMkLst>
            <pc:docMk/>
            <pc:sldMk cId="1382072562" sldId="309"/>
            <ac:spMk id="27651" creationId="{00000000-0000-0000-0000-000000000000}"/>
          </ac:spMkLst>
        </pc:spChg>
        <pc:picChg chg="add mod">
          <ac:chgData name="Joao Junior" userId="1235633faa73a816" providerId="LiveId" clId="{2DDA76F3-CDF6-428E-84DC-58BDE06CBE2A}" dt="2023-05-25T15:29:19.486" v="73" actId="1038"/>
          <ac:picMkLst>
            <pc:docMk/>
            <pc:sldMk cId="1382072562" sldId="309"/>
            <ac:picMk id="2050" creationId="{FF89AA52-878C-74E6-5D6E-A76C051100F1}"/>
          </ac:picMkLst>
        </pc:picChg>
      </pc:sldChg>
    </pc:docChg>
  </pc:docChgLst>
  <pc:docChgLst>
    <pc:chgData name="Joao Junior" userId="1235633faa73a816" providerId="LiveId" clId="{E2EEC76C-F439-4E52-8CF1-B323562A87F0}"/>
    <pc:docChg chg="modSld">
      <pc:chgData name="Joao Junior" userId="1235633faa73a816" providerId="LiveId" clId="{E2EEC76C-F439-4E52-8CF1-B323562A87F0}" dt="2024-05-23T02:13:57.323" v="1" actId="20577"/>
      <pc:docMkLst>
        <pc:docMk/>
      </pc:docMkLst>
      <pc:sldChg chg="modSp mod">
        <pc:chgData name="Joao Junior" userId="1235633faa73a816" providerId="LiveId" clId="{E2EEC76C-F439-4E52-8CF1-B323562A87F0}" dt="2024-05-23T02:13:57.323" v="1" actId="20577"/>
        <pc:sldMkLst>
          <pc:docMk/>
          <pc:sldMk cId="0" sldId="256"/>
        </pc:sldMkLst>
        <pc:spChg chg="mod">
          <ac:chgData name="Joao Junior" userId="1235633faa73a816" providerId="LiveId" clId="{E2EEC76C-F439-4E52-8CF1-B323562A87F0}" dt="2024-05-23T02:13:57.323" v="1" actId="20577"/>
          <ac:spMkLst>
            <pc:docMk/>
            <pc:sldMk cId="0" sldId="256"/>
            <ac:spMk id="205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B2FDE-C7F5-498F-8289-9D6BE96FE82C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D9D7DB0-BAB7-4885-A6B4-44BC03B7BBE4}">
      <dgm:prSet phldrT="[Texto]" custT="1"/>
      <dgm:spPr/>
      <dgm:t>
        <a:bodyPr/>
        <a:lstStyle/>
        <a:p>
          <a:r>
            <a:rPr lang="pt-BR" sz="2000" dirty="0" err="1"/>
            <a:t>Polling</a:t>
          </a:r>
          <a:endParaRPr lang="pt-BR" sz="2000" dirty="0"/>
        </a:p>
      </dgm:t>
    </dgm:pt>
    <dgm:pt modelId="{E7FB5EB1-E809-4F3E-871D-0E239E40A370}" type="parTrans" cxnId="{E8ADF767-915F-47D1-B491-08269E2C11B6}">
      <dgm:prSet/>
      <dgm:spPr/>
      <dgm:t>
        <a:bodyPr/>
        <a:lstStyle/>
        <a:p>
          <a:endParaRPr lang="pt-BR"/>
        </a:p>
      </dgm:t>
    </dgm:pt>
    <dgm:pt modelId="{382C6926-AC04-490A-92EB-CB06C36C1094}" type="sibTrans" cxnId="{E8ADF767-915F-47D1-B491-08269E2C11B6}">
      <dgm:prSet/>
      <dgm:spPr/>
      <dgm:t>
        <a:bodyPr/>
        <a:lstStyle/>
        <a:p>
          <a:endParaRPr lang="pt-BR"/>
        </a:p>
      </dgm:t>
    </dgm:pt>
    <dgm:pt modelId="{A8DABA37-A213-44C1-AAA0-B05104B6FE24}">
      <dgm:prSet phldrT="[Texto]"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CPU verifica ativamente alterações no estado do controlador</a:t>
          </a:r>
          <a:endParaRPr lang="pt-BR" sz="1600" dirty="0"/>
        </a:p>
      </dgm:t>
    </dgm:pt>
    <dgm:pt modelId="{CDC0CFE0-816C-4381-909F-66928E343086}" type="parTrans" cxnId="{C2739EE7-ABBD-4227-93AF-C3CD853A4506}">
      <dgm:prSet/>
      <dgm:spPr/>
      <dgm:t>
        <a:bodyPr/>
        <a:lstStyle/>
        <a:p>
          <a:endParaRPr lang="pt-BR"/>
        </a:p>
      </dgm:t>
    </dgm:pt>
    <dgm:pt modelId="{E97C0E81-9CBB-4324-9CFF-EC10797A03C0}" type="sibTrans" cxnId="{C2739EE7-ABBD-4227-93AF-C3CD853A4506}">
      <dgm:prSet/>
      <dgm:spPr/>
      <dgm:t>
        <a:bodyPr/>
        <a:lstStyle/>
        <a:p>
          <a:endParaRPr lang="pt-BR"/>
        </a:p>
      </dgm:t>
    </dgm:pt>
    <dgm:pt modelId="{B2D304D1-7DB5-4DCD-97E4-DCE7B51013D0}">
      <dgm:prSet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CPU é responsável pela transferência de dados</a:t>
          </a:r>
        </a:p>
      </dgm:t>
    </dgm:pt>
    <dgm:pt modelId="{47571030-AE5F-4184-AE28-2156500B6658}" type="parTrans" cxnId="{0A7F4BED-CB78-4088-AADE-EA73B59A281D}">
      <dgm:prSet/>
      <dgm:spPr/>
      <dgm:t>
        <a:bodyPr/>
        <a:lstStyle/>
        <a:p>
          <a:endParaRPr lang="pt-BR"/>
        </a:p>
      </dgm:t>
    </dgm:pt>
    <dgm:pt modelId="{B038A1B5-F23A-472F-A4F1-591854305A7F}" type="sibTrans" cxnId="{0A7F4BED-CB78-4088-AADE-EA73B59A281D}">
      <dgm:prSet/>
      <dgm:spPr/>
      <dgm:t>
        <a:bodyPr/>
        <a:lstStyle/>
        <a:p>
          <a:endParaRPr lang="pt-BR"/>
        </a:p>
      </dgm:t>
    </dgm:pt>
    <dgm:pt modelId="{67CDD052-CD48-4D6A-BB20-6FF5A596BDAA}" type="pres">
      <dgm:prSet presAssocID="{8F6B2FDE-C7F5-498F-8289-9D6BE96FE82C}" presName="Name0" presStyleCnt="0">
        <dgm:presLayoutVars>
          <dgm:dir/>
          <dgm:animLvl val="lvl"/>
          <dgm:resizeHandles val="exact"/>
        </dgm:presLayoutVars>
      </dgm:prSet>
      <dgm:spPr/>
    </dgm:pt>
    <dgm:pt modelId="{5BC18254-E4CC-4531-BCD0-E4DEA8FAE9F0}" type="pres">
      <dgm:prSet presAssocID="{0D9D7DB0-BAB7-4885-A6B4-44BC03B7BBE4}" presName="linNode" presStyleCnt="0"/>
      <dgm:spPr/>
    </dgm:pt>
    <dgm:pt modelId="{18C681D5-4C25-4F22-BDFB-E85775B14096}" type="pres">
      <dgm:prSet presAssocID="{0D9D7DB0-BAB7-4885-A6B4-44BC03B7BBE4}" presName="parentText" presStyleLbl="node1" presStyleIdx="0" presStyleCnt="1" custScaleX="56899">
        <dgm:presLayoutVars>
          <dgm:chMax val="1"/>
          <dgm:bulletEnabled val="1"/>
        </dgm:presLayoutVars>
      </dgm:prSet>
      <dgm:spPr/>
    </dgm:pt>
    <dgm:pt modelId="{74333471-E47F-4825-8A2B-EDEDC4DB4BCC}" type="pres">
      <dgm:prSet presAssocID="{0D9D7DB0-BAB7-4885-A6B4-44BC03B7BBE4}" presName="descendantText" presStyleLbl="alignAccFollowNode1" presStyleIdx="0" presStyleCnt="1" custScaleX="138733">
        <dgm:presLayoutVars>
          <dgm:bulletEnabled val="1"/>
        </dgm:presLayoutVars>
      </dgm:prSet>
      <dgm:spPr/>
    </dgm:pt>
  </dgm:ptLst>
  <dgm:cxnLst>
    <dgm:cxn modelId="{AEC0BB00-4BC3-434D-B901-4CC6DABF82BD}" type="presOf" srcId="{0D9D7DB0-BAB7-4885-A6B4-44BC03B7BBE4}" destId="{18C681D5-4C25-4F22-BDFB-E85775B14096}" srcOrd="0" destOrd="0" presId="urn:microsoft.com/office/officeart/2005/8/layout/vList5"/>
    <dgm:cxn modelId="{F6A13005-C565-4CCA-A184-F0AC4E1988FA}" type="presOf" srcId="{A8DABA37-A213-44C1-AAA0-B05104B6FE24}" destId="{74333471-E47F-4825-8A2B-EDEDC4DB4BCC}" srcOrd="0" destOrd="0" presId="urn:microsoft.com/office/officeart/2005/8/layout/vList5"/>
    <dgm:cxn modelId="{970FCC60-7018-41C2-B0BE-959A83EABCCE}" type="presOf" srcId="{B2D304D1-7DB5-4DCD-97E4-DCE7B51013D0}" destId="{74333471-E47F-4825-8A2B-EDEDC4DB4BCC}" srcOrd="0" destOrd="1" presId="urn:microsoft.com/office/officeart/2005/8/layout/vList5"/>
    <dgm:cxn modelId="{E8ADF767-915F-47D1-B491-08269E2C11B6}" srcId="{8F6B2FDE-C7F5-498F-8289-9D6BE96FE82C}" destId="{0D9D7DB0-BAB7-4885-A6B4-44BC03B7BBE4}" srcOrd="0" destOrd="0" parTransId="{E7FB5EB1-E809-4F3E-871D-0E239E40A370}" sibTransId="{382C6926-AC04-490A-92EB-CB06C36C1094}"/>
    <dgm:cxn modelId="{8618016B-D974-43C7-A001-13CCA6287893}" type="presOf" srcId="{8F6B2FDE-C7F5-498F-8289-9D6BE96FE82C}" destId="{67CDD052-CD48-4D6A-BB20-6FF5A596BDAA}" srcOrd="0" destOrd="0" presId="urn:microsoft.com/office/officeart/2005/8/layout/vList5"/>
    <dgm:cxn modelId="{C2739EE7-ABBD-4227-93AF-C3CD853A4506}" srcId="{0D9D7DB0-BAB7-4885-A6B4-44BC03B7BBE4}" destId="{A8DABA37-A213-44C1-AAA0-B05104B6FE24}" srcOrd="0" destOrd="0" parTransId="{CDC0CFE0-816C-4381-909F-66928E343086}" sibTransId="{E97C0E81-9CBB-4324-9CFF-EC10797A03C0}"/>
    <dgm:cxn modelId="{0A7F4BED-CB78-4088-AADE-EA73B59A281D}" srcId="{0D9D7DB0-BAB7-4885-A6B4-44BC03B7BBE4}" destId="{B2D304D1-7DB5-4DCD-97E4-DCE7B51013D0}" srcOrd="1" destOrd="0" parTransId="{47571030-AE5F-4184-AE28-2156500B6658}" sibTransId="{B038A1B5-F23A-472F-A4F1-591854305A7F}"/>
    <dgm:cxn modelId="{3E1EF8D9-7F7F-4D87-BD56-CA0DB136E3BF}" type="presParOf" srcId="{67CDD052-CD48-4D6A-BB20-6FF5A596BDAA}" destId="{5BC18254-E4CC-4531-BCD0-E4DEA8FAE9F0}" srcOrd="0" destOrd="0" presId="urn:microsoft.com/office/officeart/2005/8/layout/vList5"/>
    <dgm:cxn modelId="{BFF8F234-3F0E-4A55-83D8-7883E34E677B}" type="presParOf" srcId="{5BC18254-E4CC-4531-BCD0-E4DEA8FAE9F0}" destId="{18C681D5-4C25-4F22-BDFB-E85775B14096}" srcOrd="0" destOrd="0" presId="urn:microsoft.com/office/officeart/2005/8/layout/vList5"/>
    <dgm:cxn modelId="{A9CDBDDB-9693-400C-BDC7-B20BC53610C6}" type="presParOf" srcId="{5BC18254-E4CC-4531-BCD0-E4DEA8FAE9F0}" destId="{74333471-E47F-4825-8A2B-EDEDC4DB4B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B2FDE-C7F5-498F-8289-9D6BE96FE82C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9055F0-8298-471F-A51B-6CD153E0B32E}">
      <dgm:prSet phldrT="[Texto]"/>
      <dgm:spPr/>
      <dgm:t>
        <a:bodyPr/>
        <a:lstStyle/>
        <a:p>
          <a:r>
            <a:rPr lang="pt-BR" dirty="0"/>
            <a:t>Interrupção</a:t>
          </a:r>
        </a:p>
      </dgm:t>
    </dgm:pt>
    <dgm:pt modelId="{A9C19F57-D7CD-45D2-A370-6EED8F4F1752}" type="parTrans" cxnId="{A648827D-C903-45FC-A72F-662FBB59C290}">
      <dgm:prSet/>
      <dgm:spPr/>
      <dgm:t>
        <a:bodyPr/>
        <a:lstStyle/>
        <a:p>
          <a:endParaRPr lang="pt-BR"/>
        </a:p>
      </dgm:t>
    </dgm:pt>
    <dgm:pt modelId="{8E67E4C9-AB05-4DC4-9A81-21597F759D60}" type="sibTrans" cxnId="{A648827D-C903-45FC-A72F-662FBB59C290}">
      <dgm:prSet/>
      <dgm:spPr/>
      <dgm:t>
        <a:bodyPr/>
        <a:lstStyle/>
        <a:p>
          <a:endParaRPr lang="pt-BR"/>
        </a:p>
      </dgm:t>
    </dgm:pt>
    <dgm:pt modelId="{264C398B-D192-4DE0-A46E-2EC1F180CC2A}">
      <dgm:prSet phldrT="[Texto]"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CPU é notificado de alterações no estado do controlador</a:t>
          </a:r>
          <a:endParaRPr lang="pt-BR" sz="1600" dirty="0"/>
        </a:p>
      </dgm:t>
    </dgm:pt>
    <dgm:pt modelId="{583E7F44-2E21-4046-BF29-4EECE509AB02}" type="parTrans" cxnId="{BDD5E73C-E6CE-491A-B0D0-95262E94DDFE}">
      <dgm:prSet/>
      <dgm:spPr/>
      <dgm:t>
        <a:bodyPr/>
        <a:lstStyle/>
        <a:p>
          <a:endParaRPr lang="pt-BR"/>
        </a:p>
      </dgm:t>
    </dgm:pt>
    <dgm:pt modelId="{DFBD25D3-F78B-40DD-BABC-EC67267C0797}" type="sibTrans" cxnId="{BDD5E73C-E6CE-491A-B0D0-95262E94DDFE}">
      <dgm:prSet/>
      <dgm:spPr/>
      <dgm:t>
        <a:bodyPr/>
        <a:lstStyle/>
        <a:p>
          <a:endParaRPr lang="pt-BR"/>
        </a:p>
      </dgm:t>
    </dgm:pt>
    <dgm:pt modelId="{4A8BAE98-4293-49EF-836F-AD068E2D03A3}">
      <dgm:prSet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CPU é responsável pela transferência de dados</a:t>
          </a:r>
        </a:p>
      </dgm:t>
    </dgm:pt>
    <dgm:pt modelId="{8B4FF42B-6313-4B7F-8669-79E64FDFBE76}" type="parTrans" cxnId="{929F6995-9789-47C8-96FA-FB9703ABFD47}">
      <dgm:prSet/>
      <dgm:spPr/>
      <dgm:t>
        <a:bodyPr/>
        <a:lstStyle/>
        <a:p>
          <a:endParaRPr lang="pt-BR"/>
        </a:p>
      </dgm:t>
    </dgm:pt>
    <dgm:pt modelId="{35554915-C5D2-4082-A567-39D24DD8F4CD}" type="sibTrans" cxnId="{929F6995-9789-47C8-96FA-FB9703ABFD47}">
      <dgm:prSet/>
      <dgm:spPr/>
      <dgm:t>
        <a:bodyPr/>
        <a:lstStyle/>
        <a:p>
          <a:endParaRPr lang="pt-BR"/>
        </a:p>
      </dgm:t>
    </dgm:pt>
    <dgm:pt modelId="{67CDD052-CD48-4D6A-BB20-6FF5A596BDAA}" type="pres">
      <dgm:prSet presAssocID="{8F6B2FDE-C7F5-498F-8289-9D6BE96FE82C}" presName="Name0" presStyleCnt="0">
        <dgm:presLayoutVars>
          <dgm:dir/>
          <dgm:animLvl val="lvl"/>
          <dgm:resizeHandles val="exact"/>
        </dgm:presLayoutVars>
      </dgm:prSet>
      <dgm:spPr/>
    </dgm:pt>
    <dgm:pt modelId="{94E782B1-50DA-4B1C-A1BD-95DEBF2E5C25}" type="pres">
      <dgm:prSet presAssocID="{989055F0-8298-471F-A51B-6CD153E0B32E}" presName="linNode" presStyleCnt="0"/>
      <dgm:spPr/>
    </dgm:pt>
    <dgm:pt modelId="{E27B1163-0798-4A39-A56E-C53364C24DD8}" type="pres">
      <dgm:prSet presAssocID="{989055F0-8298-471F-A51B-6CD153E0B32E}" presName="parentText" presStyleLbl="node1" presStyleIdx="0" presStyleCnt="1" custScaleX="56899">
        <dgm:presLayoutVars>
          <dgm:chMax val="1"/>
          <dgm:bulletEnabled val="1"/>
        </dgm:presLayoutVars>
      </dgm:prSet>
      <dgm:spPr/>
    </dgm:pt>
    <dgm:pt modelId="{EA0AC972-BC26-4BFE-B5B6-E893B27FD3E5}" type="pres">
      <dgm:prSet presAssocID="{989055F0-8298-471F-A51B-6CD153E0B32E}" presName="descendantText" presStyleLbl="alignAccFollowNode1" presStyleIdx="0" presStyleCnt="1" custScaleX="138733">
        <dgm:presLayoutVars>
          <dgm:bulletEnabled val="1"/>
        </dgm:presLayoutVars>
      </dgm:prSet>
      <dgm:spPr/>
    </dgm:pt>
  </dgm:ptLst>
  <dgm:cxnLst>
    <dgm:cxn modelId="{23E05022-6F1B-4551-B1F4-631DE5C2E48B}" type="presOf" srcId="{989055F0-8298-471F-A51B-6CD153E0B32E}" destId="{E27B1163-0798-4A39-A56E-C53364C24DD8}" srcOrd="0" destOrd="0" presId="urn:microsoft.com/office/officeart/2005/8/layout/vList5"/>
    <dgm:cxn modelId="{82469430-D2F1-4747-8BBF-355F02E81EB5}" type="presOf" srcId="{264C398B-D192-4DE0-A46E-2EC1F180CC2A}" destId="{EA0AC972-BC26-4BFE-B5B6-E893B27FD3E5}" srcOrd="0" destOrd="0" presId="urn:microsoft.com/office/officeart/2005/8/layout/vList5"/>
    <dgm:cxn modelId="{02C1F939-AF21-448C-8057-28A62E76C5F2}" type="presOf" srcId="{4A8BAE98-4293-49EF-836F-AD068E2D03A3}" destId="{EA0AC972-BC26-4BFE-B5B6-E893B27FD3E5}" srcOrd="0" destOrd="1" presId="urn:microsoft.com/office/officeart/2005/8/layout/vList5"/>
    <dgm:cxn modelId="{BDD5E73C-E6CE-491A-B0D0-95262E94DDFE}" srcId="{989055F0-8298-471F-A51B-6CD153E0B32E}" destId="{264C398B-D192-4DE0-A46E-2EC1F180CC2A}" srcOrd="0" destOrd="0" parTransId="{583E7F44-2E21-4046-BF29-4EECE509AB02}" sibTransId="{DFBD25D3-F78B-40DD-BABC-EC67267C0797}"/>
    <dgm:cxn modelId="{A648827D-C903-45FC-A72F-662FBB59C290}" srcId="{8F6B2FDE-C7F5-498F-8289-9D6BE96FE82C}" destId="{989055F0-8298-471F-A51B-6CD153E0B32E}" srcOrd="0" destOrd="0" parTransId="{A9C19F57-D7CD-45D2-A370-6EED8F4F1752}" sibTransId="{8E67E4C9-AB05-4DC4-9A81-21597F759D60}"/>
    <dgm:cxn modelId="{929F6995-9789-47C8-96FA-FB9703ABFD47}" srcId="{989055F0-8298-471F-A51B-6CD153E0B32E}" destId="{4A8BAE98-4293-49EF-836F-AD068E2D03A3}" srcOrd="1" destOrd="0" parTransId="{8B4FF42B-6313-4B7F-8669-79E64FDFBE76}" sibTransId="{35554915-C5D2-4082-A567-39D24DD8F4CD}"/>
    <dgm:cxn modelId="{8F10DFFC-83A2-4884-A88A-0DD030E572CE}" type="presOf" srcId="{8F6B2FDE-C7F5-498F-8289-9D6BE96FE82C}" destId="{67CDD052-CD48-4D6A-BB20-6FF5A596BDAA}" srcOrd="0" destOrd="0" presId="urn:microsoft.com/office/officeart/2005/8/layout/vList5"/>
    <dgm:cxn modelId="{DE51B53A-357E-48A0-8018-BCB9EF52C7E0}" type="presParOf" srcId="{67CDD052-CD48-4D6A-BB20-6FF5A596BDAA}" destId="{94E782B1-50DA-4B1C-A1BD-95DEBF2E5C25}" srcOrd="0" destOrd="0" presId="urn:microsoft.com/office/officeart/2005/8/layout/vList5"/>
    <dgm:cxn modelId="{5C0FA9CF-E45F-4856-8B1B-FEFBC66B31BE}" type="presParOf" srcId="{94E782B1-50DA-4B1C-A1BD-95DEBF2E5C25}" destId="{E27B1163-0798-4A39-A56E-C53364C24DD8}" srcOrd="0" destOrd="0" presId="urn:microsoft.com/office/officeart/2005/8/layout/vList5"/>
    <dgm:cxn modelId="{9A57E7FB-4F56-4D92-A9E0-4CC9F8A2142C}" type="presParOf" srcId="{94E782B1-50DA-4B1C-A1BD-95DEBF2E5C25}" destId="{EA0AC972-BC26-4BFE-B5B6-E893B27FD3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B2FDE-C7F5-498F-8289-9D6BE96FE82C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AB1E981-5B6B-44EC-9035-E2925A868F26}">
      <dgm:prSet phldrT="[Texto]" custT="1"/>
      <dgm:spPr/>
      <dgm:t>
        <a:bodyPr/>
        <a:lstStyle/>
        <a:p>
          <a:r>
            <a:rPr lang="pt-BR" sz="2000" dirty="0"/>
            <a:t>DMA</a:t>
          </a:r>
        </a:p>
      </dgm:t>
    </dgm:pt>
    <dgm:pt modelId="{F197FCAB-F96F-411C-BCE5-38E9E1445492}" type="parTrans" cxnId="{3E83BD0B-E64F-4FE3-91C4-700751A1166B}">
      <dgm:prSet/>
      <dgm:spPr/>
      <dgm:t>
        <a:bodyPr/>
        <a:lstStyle/>
        <a:p>
          <a:endParaRPr lang="pt-BR"/>
        </a:p>
      </dgm:t>
    </dgm:pt>
    <dgm:pt modelId="{68098CF9-104E-42B6-A1E8-0414D3EDF047}" type="sibTrans" cxnId="{3E83BD0B-E64F-4FE3-91C4-700751A1166B}">
      <dgm:prSet/>
      <dgm:spPr/>
      <dgm:t>
        <a:bodyPr/>
        <a:lstStyle/>
        <a:p>
          <a:endParaRPr lang="pt-BR"/>
        </a:p>
      </dgm:t>
    </dgm:pt>
    <dgm:pt modelId="{B7F27BB7-4AAA-453F-8EFB-5DCD4B254692}">
      <dgm:prSet phldrT="[Texto]"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CPU é notificado de alterações no estado do controlador de DMA</a:t>
          </a:r>
          <a:endParaRPr lang="pt-BR" sz="1600" dirty="0"/>
        </a:p>
      </dgm:t>
    </dgm:pt>
    <dgm:pt modelId="{066C0E93-7F23-4110-AC90-4A46873E3F3C}" type="parTrans" cxnId="{63221F86-288F-436A-8194-7AA48624FEF4}">
      <dgm:prSet/>
      <dgm:spPr/>
      <dgm:t>
        <a:bodyPr/>
        <a:lstStyle/>
        <a:p>
          <a:endParaRPr lang="pt-BR"/>
        </a:p>
      </dgm:t>
    </dgm:pt>
    <dgm:pt modelId="{3F25E920-BBE9-4A81-B7A8-A34758DCE1A9}" type="sibTrans" cxnId="{63221F86-288F-436A-8194-7AA48624FEF4}">
      <dgm:prSet/>
      <dgm:spPr/>
      <dgm:t>
        <a:bodyPr/>
        <a:lstStyle/>
        <a:p>
          <a:endParaRPr lang="pt-BR"/>
        </a:p>
      </dgm:t>
    </dgm:pt>
    <dgm:pt modelId="{F9F375F2-CC0C-4A20-8961-153C08CC3D0C}">
      <dgm:prSet custT="1"/>
      <dgm:spPr/>
      <dgm:t>
        <a:bodyPr/>
        <a:lstStyle/>
        <a:p>
          <a:r>
            <a:rPr lang="pt-BR" sz="1600" dirty="0">
              <a:effectLst>
                <a:outerShdw blurRad="38100" dist="38100" dir="2700000" algn="tl">
                  <a:srgbClr val="C0C0C0"/>
                </a:outerShdw>
              </a:effectLst>
            </a:rPr>
            <a:t>O DMA é responsável pela transferência de dados</a:t>
          </a:r>
        </a:p>
      </dgm:t>
    </dgm:pt>
    <dgm:pt modelId="{49F7D8C8-30B5-48BA-8EE4-226CB100BD65}" type="parTrans" cxnId="{0B7B16EA-D168-4951-A5CD-02C409134E3B}">
      <dgm:prSet/>
      <dgm:spPr/>
      <dgm:t>
        <a:bodyPr/>
        <a:lstStyle/>
        <a:p>
          <a:endParaRPr lang="pt-BR"/>
        </a:p>
      </dgm:t>
    </dgm:pt>
    <dgm:pt modelId="{ED0308BC-0F93-4942-A6B3-ECDEB82B9139}" type="sibTrans" cxnId="{0B7B16EA-D168-4951-A5CD-02C409134E3B}">
      <dgm:prSet/>
      <dgm:spPr/>
      <dgm:t>
        <a:bodyPr/>
        <a:lstStyle/>
        <a:p>
          <a:endParaRPr lang="pt-BR"/>
        </a:p>
      </dgm:t>
    </dgm:pt>
    <dgm:pt modelId="{67CDD052-CD48-4D6A-BB20-6FF5A596BDAA}" type="pres">
      <dgm:prSet presAssocID="{8F6B2FDE-C7F5-498F-8289-9D6BE96FE82C}" presName="Name0" presStyleCnt="0">
        <dgm:presLayoutVars>
          <dgm:dir/>
          <dgm:animLvl val="lvl"/>
          <dgm:resizeHandles val="exact"/>
        </dgm:presLayoutVars>
      </dgm:prSet>
      <dgm:spPr/>
    </dgm:pt>
    <dgm:pt modelId="{B4649278-B686-4871-B56B-40B65BACE8C9}" type="pres">
      <dgm:prSet presAssocID="{7AB1E981-5B6B-44EC-9035-E2925A868F26}" presName="linNode" presStyleCnt="0"/>
      <dgm:spPr/>
    </dgm:pt>
    <dgm:pt modelId="{8778834D-7FC4-4287-ADF2-4F3264ED6CB4}" type="pres">
      <dgm:prSet presAssocID="{7AB1E981-5B6B-44EC-9035-E2925A868F26}" presName="parentText" presStyleLbl="node1" presStyleIdx="0" presStyleCnt="1" custScaleX="56899">
        <dgm:presLayoutVars>
          <dgm:chMax val="1"/>
          <dgm:bulletEnabled val="1"/>
        </dgm:presLayoutVars>
      </dgm:prSet>
      <dgm:spPr/>
    </dgm:pt>
    <dgm:pt modelId="{A8FC17DF-DF3F-4978-985F-1DA50DDC82CF}" type="pres">
      <dgm:prSet presAssocID="{7AB1E981-5B6B-44EC-9035-E2925A868F26}" presName="descendantText" presStyleLbl="alignAccFollowNode1" presStyleIdx="0" presStyleCnt="1" custScaleX="138733">
        <dgm:presLayoutVars>
          <dgm:bulletEnabled val="1"/>
        </dgm:presLayoutVars>
      </dgm:prSet>
      <dgm:spPr/>
    </dgm:pt>
  </dgm:ptLst>
  <dgm:cxnLst>
    <dgm:cxn modelId="{3E83BD0B-E64F-4FE3-91C4-700751A1166B}" srcId="{8F6B2FDE-C7F5-498F-8289-9D6BE96FE82C}" destId="{7AB1E981-5B6B-44EC-9035-E2925A868F26}" srcOrd="0" destOrd="0" parTransId="{F197FCAB-F96F-411C-BCE5-38E9E1445492}" sibTransId="{68098CF9-104E-42B6-A1E8-0414D3EDF047}"/>
    <dgm:cxn modelId="{801D937F-A133-4FEC-A4CB-7044EFB68639}" type="presOf" srcId="{B7F27BB7-4AAA-453F-8EFB-5DCD4B254692}" destId="{A8FC17DF-DF3F-4978-985F-1DA50DDC82CF}" srcOrd="0" destOrd="0" presId="urn:microsoft.com/office/officeart/2005/8/layout/vList5"/>
    <dgm:cxn modelId="{63221F86-288F-436A-8194-7AA48624FEF4}" srcId="{7AB1E981-5B6B-44EC-9035-E2925A868F26}" destId="{B7F27BB7-4AAA-453F-8EFB-5DCD4B254692}" srcOrd="0" destOrd="0" parTransId="{066C0E93-7F23-4110-AC90-4A46873E3F3C}" sibTransId="{3F25E920-BBE9-4A81-B7A8-A34758DCE1A9}"/>
    <dgm:cxn modelId="{192B03A4-5F64-403C-BAE4-A658171FDE14}" type="presOf" srcId="{7AB1E981-5B6B-44EC-9035-E2925A868F26}" destId="{8778834D-7FC4-4287-ADF2-4F3264ED6CB4}" srcOrd="0" destOrd="0" presId="urn:microsoft.com/office/officeart/2005/8/layout/vList5"/>
    <dgm:cxn modelId="{92D341B9-240C-4CDC-98C5-26F8A2CAC1D0}" type="presOf" srcId="{F9F375F2-CC0C-4A20-8961-153C08CC3D0C}" destId="{A8FC17DF-DF3F-4978-985F-1DA50DDC82CF}" srcOrd="0" destOrd="1" presId="urn:microsoft.com/office/officeart/2005/8/layout/vList5"/>
    <dgm:cxn modelId="{7469BFCF-FF22-4998-9BC4-9024D3FE643A}" type="presOf" srcId="{8F6B2FDE-C7F5-498F-8289-9D6BE96FE82C}" destId="{67CDD052-CD48-4D6A-BB20-6FF5A596BDAA}" srcOrd="0" destOrd="0" presId="urn:microsoft.com/office/officeart/2005/8/layout/vList5"/>
    <dgm:cxn modelId="{0B7B16EA-D168-4951-A5CD-02C409134E3B}" srcId="{7AB1E981-5B6B-44EC-9035-E2925A868F26}" destId="{F9F375F2-CC0C-4A20-8961-153C08CC3D0C}" srcOrd="1" destOrd="0" parTransId="{49F7D8C8-30B5-48BA-8EE4-226CB100BD65}" sibTransId="{ED0308BC-0F93-4942-A6B3-ECDEB82B9139}"/>
    <dgm:cxn modelId="{949683DA-0F51-4564-A424-636342CC0B03}" type="presParOf" srcId="{67CDD052-CD48-4D6A-BB20-6FF5A596BDAA}" destId="{B4649278-B686-4871-B56B-40B65BACE8C9}" srcOrd="0" destOrd="0" presId="urn:microsoft.com/office/officeart/2005/8/layout/vList5"/>
    <dgm:cxn modelId="{D181886B-3426-4E36-84FF-13B80F7FC6C8}" type="presParOf" srcId="{B4649278-B686-4871-B56B-40B65BACE8C9}" destId="{8778834D-7FC4-4287-ADF2-4F3264ED6CB4}" srcOrd="0" destOrd="0" presId="urn:microsoft.com/office/officeart/2005/8/layout/vList5"/>
    <dgm:cxn modelId="{E820C04A-6B26-4439-8A58-AD02C2571C0A}" type="presParOf" srcId="{B4649278-B686-4871-B56B-40B65BACE8C9}" destId="{A8FC17DF-DF3F-4978-985F-1DA50DDC82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33471-E47F-4825-8A2B-EDEDC4DB4BCC}">
      <dsp:nvSpPr>
        <dsp:cNvPr id="0" name=""/>
        <dsp:cNvSpPr/>
      </dsp:nvSpPr>
      <dsp:spPr>
        <a:xfrm rot="5400000">
          <a:off x="4321493" y="-2716318"/>
          <a:ext cx="850126" cy="64952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CPU verifica ativamente alterações no estado do controlador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CPU é responsável pela transferência de dados</a:t>
          </a:r>
        </a:p>
      </dsp:txBody>
      <dsp:txXfrm rot="-5400000">
        <a:off x="1498909" y="147766"/>
        <a:ext cx="6453794" cy="767126"/>
      </dsp:txXfrm>
    </dsp:sp>
    <dsp:sp modelId="{18C681D5-4C25-4F22-BDFB-E85775B14096}">
      <dsp:nvSpPr>
        <dsp:cNvPr id="0" name=""/>
        <dsp:cNvSpPr/>
      </dsp:nvSpPr>
      <dsp:spPr>
        <a:xfrm>
          <a:off x="445" y="0"/>
          <a:ext cx="1498463" cy="10626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Polling</a:t>
          </a:r>
          <a:endParaRPr lang="pt-BR" sz="2000" kern="1200" dirty="0"/>
        </a:p>
      </dsp:txBody>
      <dsp:txXfrm>
        <a:off x="52320" y="51875"/>
        <a:ext cx="1394713" cy="958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AC972-BC26-4BFE-B5B6-E893B27FD3E5}">
      <dsp:nvSpPr>
        <dsp:cNvPr id="0" name=""/>
        <dsp:cNvSpPr/>
      </dsp:nvSpPr>
      <dsp:spPr>
        <a:xfrm rot="5400000">
          <a:off x="4321493" y="-2716318"/>
          <a:ext cx="850126" cy="64952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CPU é notificado de alterações no estado do controlador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CPU é responsável pela transferência de dados</a:t>
          </a:r>
        </a:p>
      </dsp:txBody>
      <dsp:txXfrm rot="-5400000">
        <a:off x="1498909" y="147766"/>
        <a:ext cx="6453794" cy="767126"/>
      </dsp:txXfrm>
    </dsp:sp>
    <dsp:sp modelId="{E27B1163-0798-4A39-A56E-C53364C24DD8}">
      <dsp:nvSpPr>
        <dsp:cNvPr id="0" name=""/>
        <dsp:cNvSpPr/>
      </dsp:nvSpPr>
      <dsp:spPr>
        <a:xfrm>
          <a:off x="445" y="0"/>
          <a:ext cx="1498463" cy="10626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Interrupção</a:t>
          </a:r>
        </a:p>
      </dsp:txBody>
      <dsp:txXfrm>
        <a:off x="52320" y="51875"/>
        <a:ext cx="1394713" cy="958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C17DF-DF3F-4978-985F-1DA50DDC82CF}">
      <dsp:nvSpPr>
        <dsp:cNvPr id="0" name=""/>
        <dsp:cNvSpPr/>
      </dsp:nvSpPr>
      <dsp:spPr>
        <a:xfrm rot="5400000">
          <a:off x="4321493" y="-2716318"/>
          <a:ext cx="850126" cy="64952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CPU é notificado de alterações no estado do controlador de DMA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effectLst>
                <a:outerShdw blurRad="38100" dist="38100" dir="2700000" algn="tl">
                  <a:srgbClr val="C0C0C0"/>
                </a:outerShdw>
              </a:effectLst>
            </a:rPr>
            <a:t>O DMA é responsável pela transferência de dados</a:t>
          </a:r>
        </a:p>
      </dsp:txBody>
      <dsp:txXfrm rot="-5400000">
        <a:off x="1498909" y="147766"/>
        <a:ext cx="6453794" cy="767126"/>
      </dsp:txXfrm>
    </dsp:sp>
    <dsp:sp modelId="{8778834D-7FC4-4287-ADF2-4F3264ED6CB4}">
      <dsp:nvSpPr>
        <dsp:cNvPr id="0" name=""/>
        <dsp:cNvSpPr/>
      </dsp:nvSpPr>
      <dsp:spPr>
        <a:xfrm>
          <a:off x="445" y="0"/>
          <a:ext cx="1498463" cy="10626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DMA</a:t>
          </a:r>
        </a:p>
      </dsp:txBody>
      <dsp:txXfrm>
        <a:off x="52320" y="51875"/>
        <a:ext cx="1394713" cy="958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63C27E-1FEC-48FE-867F-D981DC87FFD4}" type="datetimeFigureOut">
              <a:rPr lang="pt-BR"/>
              <a:pPr>
                <a:defRPr/>
              </a:pPr>
              <a:t>23/05/2024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7A89D7E-94CE-4253-9771-BCE5411721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955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E0CBA3-5A33-4DE8-A71F-E12732E0417D}" type="datetimeFigureOut">
              <a:rPr lang="pt-BR"/>
              <a:pPr>
                <a:defRPr/>
              </a:pPr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A2E491-7E7F-47B7-9528-C42B19CF2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83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E742C5-3FFE-40D7-B7BB-CA22C21AA7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C03E6-7590-487E-ACEF-BD5455DF77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4EF1C-7A6F-4C45-B03B-9AF9A7E8BF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CABE6-81F8-4624-8330-DC04980EB6B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CA0933-5A91-4854-A443-557ECCB79F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7770-A805-48CD-AE74-D1522393D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5E450D-788F-481A-A8FC-9254548350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77C7A-5F11-4FC6-815B-3C2EACAB948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tângulo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1D300F-5B78-4CAB-89E1-9F406887C7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4D5931-98C2-48FC-932B-B612A742E0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uxograma: Processo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uxograma: Processo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5EADD5-BBC8-4054-952B-DF0DF0CB5B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3" name="Espaço Reservado para Texto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D73E1C-FBD4-49A4-89FF-0B9EC094B1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86" r:id="rId2"/>
    <p:sldLayoutId id="2147484192" r:id="rId3"/>
    <p:sldLayoutId id="2147484187" r:id="rId4"/>
    <p:sldLayoutId id="2147484193" r:id="rId5"/>
    <p:sldLayoutId id="2147484188" r:id="rId6"/>
    <p:sldLayoutId id="2147484194" r:id="rId7"/>
    <p:sldLayoutId id="2147484195" r:id="rId8"/>
    <p:sldLayoutId id="2147484196" r:id="rId9"/>
    <p:sldLayoutId id="2147484189" r:id="rId10"/>
    <p:sldLayoutId id="21474841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erialpublic.imd.ufrn.br/curso/disciplina/5/14/4/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6172200"/>
            <a:ext cx="3455987" cy="496888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2400"/>
              <a:t>2024</a:t>
            </a:r>
            <a:endParaRPr lang="en-GB" sz="2400" dirty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422650" y="285750"/>
            <a:ext cx="54705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  <a:latin typeface="Tahoma" charset="0"/>
              </a:rPr>
              <a:t>Centro Universitário da Grande Dourados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  <a:latin typeface="Tahoma" charset="0"/>
              </a:rPr>
              <a:t>Curso: Engenharia de Software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>
                <a:solidFill>
                  <a:srgbClr val="000000"/>
                </a:solidFill>
                <a:latin typeface="Tahoma" charset="0"/>
              </a:rPr>
              <a:t>Disciplina: Arquitetura e Organização de Computadores</a:t>
            </a:r>
          </a:p>
          <a:p>
            <a:pPr algn="ctr" eaLnBrk="1" hangingPunct="1">
              <a:spcBef>
                <a:spcPts val="700"/>
              </a:spcBef>
              <a:buClr>
                <a:srgbClr val="3333CC"/>
              </a:buClr>
              <a:buSzPct val="100000"/>
              <a:buFont typeface="Wingdings" pitchFamily="2" charset="2"/>
              <a:buNone/>
            </a:pPr>
            <a:endParaRPr lang="pt-BR" sz="1800">
              <a:latin typeface="Tahoma" charset="0"/>
            </a:endParaRP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914400" y="2636838"/>
            <a:ext cx="7620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pt-BR" sz="4800">
                <a:solidFill>
                  <a:schemeClr val="tx2"/>
                </a:solidFill>
                <a:latin typeface="Tahoma" charset="0"/>
              </a:rPr>
              <a:t>Estruturas de E/S</a:t>
            </a:r>
          </a:p>
        </p:txBody>
      </p:sp>
      <p:pic>
        <p:nvPicPr>
          <p:cNvPr id="819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4813"/>
            <a:ext cx="2736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3333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  <p:grpSp>
        <p:nvGrpSpPr>
          <p:cNvPr id="16387" name="Grupo 3"/>
          <p:cNvGrpSpPr>
            <a:grpSpLocks/>
          </p:cNvGrpSpPr>
          <p:nvPr/>
        </p:nvGrpSpPr>
        <p:grpSpPr bwMode="auto">
          <a:xfrm>
            <a:off x="1220788" y="1389063"/>
            <a:ext cx="7599362" cy="4508500"/>
            <a:chOff x="1187450" y="2276475"/>
            <a:chExt cx="7491413" cy="4294188"/>
          </a:xfrm>
        </p:grpSpPr>
        <p:sp>
          <p:nvSpPr>
            <p:cNvPr id="16389" name="Line 32"/>
            <p:cNvSpPr>
              <a:spLocks noChangeShapeType="1"/>
            </p:cNvSpPr>
            <p:nvPr/>
          </p:nvSpPr>
          <p:spPr bwMode="auto">
            <a:xfrm>
              <a:off x="1230313" y="4410075"/>
              <a:ext cx="1320800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0" name="Rectangle 34"/>
            <p:cNvSpPr>
              <a:spLocks noChangeArrowheads="1"/>
            </p:cNvSpPr>
            <p:nvPr/>
          </p:nvSpPr>
          <p:spPr bwMode="auto">
            <a:xfrm>
              <a:off x="1498600" y="2352675"/>
              <a:ext cx="2717800" cy="333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>
                  <a:solidFill>
                    <a:srgbClr val="0000FF"/>
                  </a:solidFill>
                </a:rPr>
                <a:t>PROGRAMA DE USUÁRIO</a:t>
              </a:r>
            </a:p>
          </p:txBody>
        </p:sp>
        <p:sp>
          <p:nvSpPr>
            <p:cNvPr id="16391" name="Rectangle 35"/>
            <p:cNvSpPr>
              <a:spLocks noChangeArrowheads="1"/>
            </p:cNvSpPr>
            <p:nvPr/>
          </p:nvSpPr>
          <p:spPr bwMode="auto">
            <a:xfrm>
              <a:off x="5889625" y="2276475"/>
              <a:ext cx="2773363" cy="577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>
                  <a:solidFill>
                    <a:srgbClr val="0000FF"/>
                  </a:solidFill>
                </a:rPr>
                <a:t>ROTINA DE TRATAMENTO</a:t>
              </a:r>
            </a:p>
            <a:p>
              <a:pPr algn="ctr"/>
              <a:r>
                <a:rPr lang="pt-BR" sz="1600" b="1">
                  <a:solidFill>
                    <a:srgbClr val="0000FF"/>
                  </a:solidFill>
                </a:rPr>
                <a:t>DA INTERRUPÇÃO</a:t>
              </a:r>
            </a:p>
          </p:txBody>
        </p:sp>
        <p:sp>
          <p:nvSpPr>
            <p:cNvPr id="16392" name="Line 36"/>
            <p:cNvSpPr>
              <a:spLocks noChangeShapeType="1"/>
            </p:cNvSpPr>
            <p:nvPr/>
          </p:nvSpPr>
          <p:spPr bwMode="auto">
            <a:xfrm>
              <a:off x="1833563" y="3419475"/>
              <a:ext cx="21082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3" name="Line 37"/>
            <p:cNvSpPr>
              <a:spLocks noChangeShapeType="1"/>
            </p:cNvSpPr>
            <p:nvPr/>
          </p:nvSpPr>
          <p:spPr bwMode="auto">
            <a:xfrm>
              <a:off x="1833563" y="3800475"/>
              <a:ext cx="21082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4" name="Line 38"/>
            <p:cNvSpPr>
              <a:spLocks noChangeShapeType="1"/>
            </p:cNvSpPr>
            <p:nvPr/>
          </p:nvSpPr>
          <p:spPr bwMode="auto">
            <a:xfrm>
              <a:off x="1833563" y="5324475"/>
              <a:ext cx="21082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5" name="Line 39"/>
            <p:cNvSpPr>
              <a:spLocks noChangeShapeType="1"/>
            </p:cNvSpPr>
            <p:nvPr/>
          </p:nvSpPr>
          <p:spPr bwMode="auto">
            <a:xfrm>
              <a:off x="1833563" y="4714875"/>
              <a:ext cx="21082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6" name="Line 40"/>
            <p:cNvSpPr>
              <a:spLocks noChangeShapeType="1"/>
            </p:cNvSpPr>
            <p:nvPr/>
          </p:nvSpPr>
          <p:spPr bwMode="auto">
            <a:xfrm>
              <a:off x="1909763" y="6391275"/>
              <a:ext cx="21082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7" name="Rectangle 41"/>
            <p:cNvSpPr>
              <a:spLocks noChangeArrowheads="1"/>
            </p:cNvSpPr>
            <p:nvPr/>
          </p:nvSpPr>
          <p:spPr bwMode="auto">
            <a:xfrm>
              <a:off x="1331913" y="3267075"/>
              <a:ext cx="293687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/>
                <a:t>1</a:t>
              </a:r>
            </a:p>
          </p:txBody>
        </p:sp>
        <p:sp>
          <p:nvSpPr>
            <p:cNvPr id="16398" name="Rectangle 42"/>
            <p:cNvSpPr>
              <a:spLocks noChangeArrowheads="1"/>
            </p:cNvSpPr>
            <p:nvPr/>
          </p:nvSpPr>
          <p:spPr bwMode="auto">
            <a:xfrm>
              <a:off x="1331913" y="3648075"/>
              <a:ext cx="293687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/>
                <a:t>2</a:t>
              </a:r>
            </a:p>
          </p:txBody>
        </p:sp>
        <p:sp>
          <p:nvSpPr>
            <p:cNvPr id="16399" name="Rectangle 43"/>
            <p:cNvSpPr>
              <a:spLocks noChangeArrowheads="1"/>
            </p:cNvSpPr>
            <p:nvPr/>
          </p:nvSpPr>
          <p:spPr bwMode="auto">
            <a:xfrm>
              <a:off x="1358900" y="4562475"/>
              <a:ext cx="2381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/>
                <a:t>i</a:t>
              </a:r>
            </a:p>
          </p:txBody>
        </p:sp>
        <p:sp>
          <p:nvSpPr>
            <p:cNvPr id="16400" name="Rectangle 44"/>
            <p:cNvSpPr>
              <a:spLocks noChangeArrowheads="1"/>
            </p:cNvSpPr>
            <p:nvPr/>
          </p:nvSpPr>
          <p:spPr bwMode="auto">
            <a:xfrm>
              <a:off x="1187450" y="5172075"/>
              <a:ext cx="5842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/>
                <a:t>i + 1</a:t>
              </a:r>
            </a:p>
          </p:txBody>
        </p:sp>
        <p:sp>
          <p:nvSpPr>
            <p:cNvPr id="16401" name="Rectangle 45"/>
            <p:cNvSpPr>
              <a:spLocks noChangeArrowheads="1"/>
            </p:cNvSpPr>
            <p:nvPr/>
          </p:nvSpPr>
          <p:spPr bwMode="auto">
            <a:xfrm>
              <a:off x="1296988" y="6237288"/>
              <a:ext cx="3619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1600" b="1"/>
                <a:t>m</a:t>
              </a:r>
            </a:p>
          </p:txBody>
        </p:sp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2633663" y="3663950"/>
              <a:ext cx="279400" cy="143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2800" b="1"/>
                <a:t>.</a:t>
              </a:r>
            </a:p>
            <a:p>
              <a:pPr algn="ctr"/>
              <a:r>
                <a:rPr lang="pt-BR" sz="2800" b="1"/>
                <a:t>.</a:t>
              </a:r>
              <a:endParaRPr lang="pt-BR" sz="1600" b="1"/>
            </a:p>
            <a:p>
              <a:pPr algn="ctr"/>
              <a:endParaRPr lang="pt-BR" sz="1600" b="1"/>
            </a:p>
            <a:p>
              <a:pPr algn="ctr" latinLnBrk="1"/>
              <a:endParaRPr lang="pt-BR" sz="1600" b="1"/>
            </a:p>
          </p:txBody>
        </p:sp>
        <p:sp>
          <p:nvSpPr>
            <p:cNvPr id="16403" name="Rectangle 47"/>
            <p:cNvSpPr>
              <a:spLocks noChangeArrowheads="1"/>
            </p:cNvSpPr>
            <p:nvPr/>
          </p:nvSpPr>
          <p:spPr bwMode="auto">
            <a:xfrm>
              <a:off x="2635250" y="5264150"/>
              <a:ext cx="2794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2800" b="1"/>
                <a:t>.</a:t>
              </a:r>
            </a:p>
            <a:p>
              <a:pPr algn="ctr"/>
              <a:r>
                <a:rPr lang="pt-BR" sz="2800" b="1"/>
                <a:t>.</a:t>
              </a:r>
            </a:p>
          </p:txBody>
        </p:sp>
        <p:sp>
          <p:nvSpPr>
            <p:cNvPr id="16404" name="Line 48"/>
            <p:cNvSpPr>
              <a:spLocks noChangeShapeType="1"/>
            </p:cNvSpPr>
            <p:nvPr/>
          </p:nvSpPr>
          <p:spPr bwMode="auto">
            <a:xfrm>
              <a:off x="3116263" y="4410075"/>
              <a:ext cx="2286000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5" name="Line 49"/>
            <p:cNvSpPr>
              <a:spLocks noChangeShapeType="1"/>
            </p:cNvSpPr>
            <p:nvPr/>
          </p:nvSpPr>
          <p:spPr bwMode="auto">
            <a:xfrm flipV="1">
              <a:off x="5440363" y="3152775"/>
              <a:ext cx="0" cy="129540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6" name="Line 50"/>
            <p:cNvSpPr>
              <a:spLocks noChangeShapeType="1"/>
            </p:cNvSpPr>
            <p:nvPr/>
          </p:nvSpPr>
          <p:spPr bwMode="auto">
            <a:xfrm>
              <a:off x="5478463" y="3190875"/>
              <a:ext cx="1676400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7" name="Line 51"/>
            <p:cNvSpPr>
              <a:spLocks noChangeShapeType="1"/>
            </p:cNvSpPr>
            <p:nvPr/>
          </p:nvSpPr>
          <p:spPr bwMode="auto">
            <a:xfrm>
              <a:off x="7192963" y="3228975"/>
              <a:ext cx="0" cy="53340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8" name="Line 52"/>
            <p:cNvSpPr>
              <a:spLocks noChangeShapeType="1"/>
            </p:cNvSpPr>
            <p:nvPr/>
          </p:nvSpPr>
          <p:spPr bwMode="auto">
            <a:xfrm>
              <a:off x="6011863" y="3952875"/>
              <a:ext cx="2667000" cy="0"/>
            </a:xfrm>
            <a:prstGeom prst="line">
              <a:avLst/>
            </a:prstGeom>
            <a:noFill/>
            <a:ln w="76200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9" name="Line 53"/>
            <p:cNvSpPr>
              <a:spLocks noChangeShapeType="1"/>
            </p:cNvSpPr>
            <p:nvPr/>
          </p:nvSpPr>
          <p:spPr bwMode="auto">
            <a:xfrm>
              <a:off x="6011863" y="4333875"/>
              <a:ext cx="2667000" cy="0"/>
            </a:xfrm>
            <a:prstGeom prst="line">
              <a:avLst/>
            </a:prstGeom>
            <a:noFill/>
            <a:ln w="76200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0" name="Line 54"/>
            <p:cNvSpPr>
              <a:spLocks noChangeShapeType="1"/>
            </p:cNvSpPr>
            <p:nvPr/>
          </p:nvSpPr>
          <p:spPr bwMode="auto">
            <a:xfrm>
              <a:off x="6088063" y="5629275"/>
              <a:ext cx="2590800" cy="0"/>
            </a:xfrm>
            <a:prstGeom prst="line">
              <a:avLst/>
            </a:prstGeom>
            <a:noFill/>
            <a:ln w="76200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1" name="Rectangle 55"/>
            <p:cNvSpPr>
              <a:spLocks noChangeArrowheads="1"/>
            </p:cNvSpPr>
            <p:nvPr/>
          </p:nvSpPr>
          <p:spPr bwMode="auto">
            <a:xfrm>
              <a:off x="7131050" y="4349750"/>
              <a:ext cx="2794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pt-BR" sz="2800" b="1"/>
                <a:t>.</a:t>
              </a:r>
            </a:p>
            <a:p>
              <a:pPr algn="ctr"/>
              <a:r>
                <a:rPr lang="pt-BR" sz="2800" b="1"/>
                <a:t>.</a:t>
              </a:r>
            </a:p>
          </p:txBody>
        </p:sp>
        <p:sp>
          <p:nvSpPr>
            <p:cNvPr id="16412" name="Line 56"/>
            <p:cNvSpPr>
              <a:spLocks noChangeShapeType="1"/>
            </p:cNvSpPr>
            <p:nvPr/>
          </p:nvSpPr>
          <p:spPr bwMode="auto">
            <a:xfrm>
              <a:off x="7269163" y="5667375"/>
              <a:ext cx="0" cy="53340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3" name="Line 57"/>
            <p:cNvSpPr>
              <a:spLocks noChangeShapeType="1"/>
            </p:cNvSpPr>
            <p:nvPr/>
          </p:nvSpPr>
          <p:spPr bwMode="auto">
            <a:xfrm flipH="1">
              <a:off x="5097463" y="6238875"/>
              <a:ext cx="22098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4" name="Line 58"/>
            <p:cNvSpPr>
              <a:spLocks noChangeShapeType="1"/>
            </p:cNvSpPr>
            <p:nvPr/>
          </p:nvSpPr>
          <p:spPr bwMode="auto">
            <a:xfrm flipV="1">
              <a:off x="5135563" y="4676775"/>
              <a:ext cx="0" cy="160020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5" name="Line 59"/>
            <p:cNvSpPr>
              <a:spLocks noChangeShapeType="1"/>
            </p:cNvSpPr>
            <p:nvPr/>
          </p:nvSpPr>
          <p:spPr bwMode="auto">
            <a:xfrm flipH="1">
              <a:off x="4183063" y="4714875"/>
              <a:ext cx="99060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79100-9CA9-4673-8475-A1D26DA798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A0E33-3075-470C-A927-09E0D48E1D9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8338"/>
            <a:ext cx="9144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2988" y="33338"/>
            <a:ext cx="7499350" cy="777875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981075"/>
            <a:ext cx="7818437" cy="5543550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ts val="600"/>
              </a:spcAft>
              <a:defRPr/>
            </a:pPr>
            <a:r>
              <a:rPr lang="pt-BR" sz="2800" dirty="0"/>
              <a:t>O hardware de controle de interrupção, se habilitado, permite ao processador completar a execução da instrução corrente e então força o processador a desviar para a Rotina de Tratamento de Interrupção que atende a interrupção;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defRPr/>
            </a:pPr>
            <a:r>
              <a:rPr lang="pt-BR" sz="2800" dirty="0"/>
              <a:t>Antes de desviar para a 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Rotina de Tratamento de Interrupção</a:t>
            </a:r>
            <a:r>
              <a:rPr lang="pt-BR" sz="2800" dirty="0"/>
              <a:t>, o estado atual do processador deve ser salvo (PC e demais registradores).</a:t>
            </a:r>
          </a:p>
          <a:p>
            <a:pPr>
              <a:defRPr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D96E7-F465-45B2-BFD1-0A708AAB31A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908050"/>
            <a:ext cx="7962900" cy="576103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sz="2800"/>
              <a:t>A rotina de tratamento de interrupções faz o processador executar as seguintes ações: </a:t>
            </a:r>
          </a:p>
          <a:p>
            <a:pPr lvl="1"/>
            <a:r>
              <a:rPr lang="pt-BR" sz="2600"/>
              <a:t>detectar a fonte da interrupção (o dispositivo que interrompeu);</a:t>
            </a:r>
          </a:p>
          <a:p>
            <a:pPr lvl="1"/>
            <a:r>
              <a:rPr lang="pt-BR" sz="2600"/>
              <a:t>executar as ações apropriadas (que dependem do dispositivo) e finalmente;</a:t>
            </a:r>
          </a:p>
          <a:p>
            <a:pPr lvl="1">
              <a:spcAft>
                <a:spcPts val="600"/>
              </a:spcAft>
            </a:pPr>
            <a:r>
              <a:rPr lang="pt-BR" sz="2600"/>
              <a:t>retornar ao ponto do programa em que estava quando iniciou o atendimento à interrupção. </a:t>
            </a:r>
          </a:p>
          <a:p>
            <a:r>
              <a:rPr lang="pt-BR" sz="2800"/>
              <a:t>No final da rotina de tratamento de interrupção, um retorno especial é executado de forma a permitir que o programa interrompido volte a ser executado a partir do ponto em que estava quando a interrupção ocorreu.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AEF86-FE4C-402B-9459-239B04EB94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505F6-8511-4126-A205-6A427F7D8D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7634287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981075"/>
            <a:ext cx="7920037" cy="5616575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sz="2800" dirty="0"/>
              <a:t>Vários pedidos de interrupções podem ocorrer simultaneamente;</a:t>
            </a:r>
          </a:p>
          <a:p>
            <a:pPr algn="just">
              <a:spcAft>
                <a:spcPts val="600"/>
              </a:spcAft>
            </a:pPr>
            <a:r>
              <a:rPr lang="pt-BR" sz="2800" dirty="0"/>
              <a:t>O processador deve decidir qual pedido será atendido primeiramente;</a:t>
            </a:r>
          </a:p>
          <a:p>
            <a:pPr algn="just">
              <a:spcAft>
                <a:spcPts val="600"/>
              </a:spcAft>
            </a:pPr>
            <a:r>
              <a:rPr lang="pt-BR" sz="2800" dirty="0"/>
              <a:t>Decisão baseada na importância ou urgência de cada evento que provocou o pedido:</a:t>
            </a:r>
          </a:p>
          <a:p>
            <a:pPr lvl="1"/>
            <a:r>
              <a:rPr lang="pt-BR" sz="2400" dirty="0"/>
              <a:t>emergências de </a:t>
            </a:r>
            <a:r>
              <a:rPr lang="pt-BR" sz="2400" i="1" dirty="0"/>
              <a:t>hardware</a:t>
            </a:r>
            <a:r>
              <a:rPr lang="pt-BR" sz="2400" dirty="0"/>
              <a:t>, tais como atendimento a </a:t>
            </a:r>
            <a:r>
              <a:rPr lang="pt-BR" sz="2400" i="1" dirty="0"/>
              <a:t>reset</a:t>
            </a:r>
            <a:r>
              <a:rPr lang="pt-BR" sz="2400" dirty="0"/>
              <a:t>  e erros de </a:t>
            </a:r>
            <a:r>
              <a:rPr lang="pt-BR" sz="2400" i="1" dirty="0"/>
              <a:t>hardware</a:t>
            </a:r>
            <a:r>
              <a:rPr lang="pt-BR" sz="2400" dirty="0"/>
              <a:t> (erro de memória, </a:t>
            </a:r>
            <a:r>
              <a:rPr lang="pt-BR" sz="2400" dirty="0" err="1"/>
              <a:t>etc</a:t>
            </a:r>
            <a:r>
              <a:rPr lang="pt-BR" sz="2400" dirty="0"/>
              <a:t>); </a:t>
            </a:r>
          </a:p>
          <a:p>
            <a:pPr lvl="1"/>
            <a:r>
              <a:rPr lang="pt-BR" sz="2400" dirty="0"/>
              <a:t>eventos de alta prioridade;</a:t>
            </a:r>
          </a:p>
          <a:p>
            <a:pPr lvl="1"/>
            <a:r>
              <a:rPr lang="pt-BR" sz="2400" dirty="0"/>
              <a:t>E/S de dispositivos de alta velocidade.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B47DB-0DAA-427A-8E58-2E15844483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6207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CABE6-81F8-4624-8330-DC04980EB6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54C2CF-BCD0-2C94-8944-DA16C9FD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71368"/>
            <a:ext cx="7305896" cy="58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Interrupção</a:t>
            </a:r>
            <a:r>
              <a:rPr lang="en-US" sz="3600" dirty="0"/>
              <a:t>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052513"/>
            <a:ext cx="7818437" cy="4125912"/>
          </a:xfrm>
        </p:spPr>
        <p:txBody>
          <a:bodyPr/>
          <a:lstStyle/>
          <a:p>
            <a:pPr marL="357188" indent="-357188" algn="just">
              <a:buFont typeface="Wingdings" pitchFamily="2" charset="2"/>
              <a:buChar char="§"/>
              <a:defRPr/>
            </a:pPr>
            <a:r>
              <a:rPr lang="pt-BR" sz="2500" dirty="0"/>
              <a:t>Interrupção gerada dentro de um processador pela execução de uma instrução. </a:t>
            </a:r>
          </a:p>
          <a:p>
            <a:pPr marL="357188" indent="-357188" algn="just">
              <a:buFont typeface="Wingdings" pitchFamily="2" charset="2"/>
              <a:buChar char="§"/>
              <a:defRPr/>
            </a:pPr>
            <a:r>
              <a:rPr lang="pt-BR" sz="2500" dirty="0"/>
              <a:t>São frequentemente usadas na implementação de chamadas de sistema porque elas implementam uma chamada de </a:t>
            </a:r>
            <a:r>
              <a:rPr lang="pt-BR" sz="2500" dirty="0" err="1"/>
              <a:t>subrotina</a:t>
            </a:r>
            <a:r>
              <a:rPr lang="pt-BR" sz="2500" dirty="0"/>
              <a:t> com a mudança de nível da CPU.</a:t>
            </a:r>
          </a:p>
          <a:p>
            <a:pPr marL="631826" lvl="1" indent="-357188" algn="just">
              <a:buFont typeface="Wingdings" pitchFamily="2" charset="2"/>
              <a:buChar char="§"/>
              <a:defRPr/>
            </a:pPr>
            <a:r>
              <a:rPr lang="pt-BR" sz="2500" dirty="0"/>
              <a:t>Modo usuário para modo supervisor. </a:t>
            </a:r>
          </a:p>
          <a:p>
            <a:pPr marL="357188" indent="-357188" algn="just">
              <a:buFont typeface="Wingdings" pitchFamily="2" charset="2"/>
              <a:buChar char="§"/>
              <a:defRPr/>
            </a:pPr>
            <a:r>
              <a:rPr lang="pt-BR" sz="2500" dirty="0"/>
              <a:t>Estas interrupções são provocadas pela execução das instruções INT. </a:t>
            </a:r>
          </a:p>
          <a:p>
            <a:pPr marL="357188" indent="-357188" algn="just">
              <a:buFont typeface="Wingdings" pitchFamily="2" charset="2"/>
              <a:buChar char="§"/>
              <a:defRPr/>
            </a:pPr>
            <a:r>
              <a:rPr lang="en-US" sz="2500" dirty="0"/>
              <a:t>O </a:t>
            </a:r>
            <a:r>
              <a:rPr lang="en-US" sz="2500" dirty="0" err="1"/>
              <a:t>exemplo</a:t>
            </a:r>
            <a:r>
              <a:rPr lang="en-US" sz="2500" dirty="0"/>
              <a:t> a </a:t>
            </a:r>
            <a:r>
              <a:rPr lang="en-US" sz="2500" dirty="0" err="1"/>
              <a:t>seguir</a:t>
            </a:r>
            <a:r>
              <a:rPr lang="en-US" sz="2500" dirty="0"/>
              <a:t> </a:t>
            </a:r>
            <a:r>
              <a:rPr lang="en-US" sz="2500" dirty="0" err="1"/>
              <a:t>demonstra</a:t>
            </a:r>
            <a:r>
              <a:rPr lang="en-US" sz="2500" dirty="0"/>
              <a:t> a </a:t>
            </a:r>
            <a:r>
              <a:rPr lang="en-US" sz="2500" dirty="0" err="1"/>
              <a:t>impressão</a:t>
            </a:r>
            <a:r>
              <a:rPr lang="en-US" sz="2500" dirty="0"/>
              <a:t> da </a:t>
            </a:r>
            <a:r>
              <a:rPr lang="en-US" sz="2500" dirty="0" err="1"/>
              <a:t>letra</a:t>
            </a:r>
            <a:r>
              <a:rPr lang="en-US" sz="2500" dirty="0"/>
              <a:t> ‘A’.</a:t>
            </a:r>
          </a:p>
          <a:p>
            <a:pPr marL="357188" indent="-357188" algn="just">
              <a:buFont typeface="Wingdings" pitchFamily="2" charset="2"/>
              <a:buChar char="§"/>
              <a:defRPr/>
            </a:pPr>
            <a:r>
              <a:rPr lang="en-US" sz="2500" dirty="0"/>
              <a:t>Ex: </a:t>
            </a:r>
            <a:r>
              <a:rPr lang="en-US" sz="2500" dirty="0" err="1"/>
              <a:t>código</a:t>
            </a:r>
            <a:r>
              <a:rPr lang="en-US" sz="2500" dirty="0"/>
              <a:t> Assembler:</a:t>
            </a:r>
            <a:endParaRPr lang="pt-BR" sz="2500" dirty="0"/>
          </a:p>
        </p:txBody>
      </p:sp>
      <p:sp>
        <p:nvSpPr>
          <p:cNvPr id="24580" name="Retângulo 3"/>
          <p:cNvSpPr>
            <a:spLocks noChangeArrowheads="1"/>
          </p:cNvSpPr>
          <p:nvPr/>
        </p:nvSpPr>
        <p:spPr bwMode="auto">
          <a:xfrm>
            <a:off x="1979712" y="5249863"/>
            <a:ext cx="201612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kumimoji="1" lang="pt-BR" dirty="0" err="1">
                <a:latin typeface="Tahoma" charset="0"/>
              </a:rPr>
              <a:t>mov</a:t>
            </a:r>
            <a:r>
              <a:rPr kumimoji="1" lang="pt-BR" dirty="0">
                <a:latin typeface="Tahoma" charset="0"/>
              </a:rPr>
              <a:t> ah, 02h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kumimoji="1" lang="pt-BR" dirty="0" err="1">
                <a:latin typeface="Tahoma" charset="0"/>
              </a:rPr>
              <a:t>mov</a:t>
            </a:r>
            <a:r>
              <a:rPr kumimoji="1" lang="pt-BR" dirty="0">
                <a:latin typeface="Tahoma" charset="0"/>
              </a:rPr>
              <a:t> dl, 'A‘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kumimoji="1" lang="pt-BR" dirty="0" err="1">
                <a:latin typeface="Tahoma" charset="0"/>
              </a:rPr>
              <a:t>int</a:t>
            </a:r>
            <a:r>
              <a:rPr kumimoji="1" lang="pt-BR" dirty="0">
                <a:latin typeface="Tahoma" charset="0"/>
              </a:rPr>
              <a:t> 21h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pt-BR" dirty="0">
              <a:latin typeface="Tahoma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F8D9E-7A90-4DB0-B7E2-2F53B1BFF9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Interrupção</a:t>
            </a:r>
            <a:r>
              <a:rPr lang="en-US" sz="3600" dirty="0"/>
              <a:t> do </a:t>
            </a:r>
            <a:r>
              <a:rPr lang="en-US" sz="3600" dirty="0" err="1"/>
              <a:t>Processador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052513"/>
            <a:ext cx="7818437" cy="5195887"/>
          </a:xfrm>
        </p:spPr>
        <p:txBody>
          <a:bodyPr/>
          <a:lstStyle/>
          <a:p>
            <a:pPr marL="263525" indent="-263525" algn="just">
              <a:buFont typeface="Wingdings" pitchFamily="2" charset="2"/>
              <a:buChar char="§"/>
              <a:defRPr/>
            </a:pPr>
            <a:r>
              <a:rPr lang="pt-BR" sz="2800" dirty="0"/>
              <a:t>Muitos autores classificam interrupções do processador como interrupções de software:</a:t>
            </a:r>
          </a:p>
          <a:p>
            <a:pPr marL="542925" lvl="1" indent="-279400" algn="just">
              <a:buFont typeface="Wingdings" pitchFamily="2" charset="2"/>
              <a:buChar char="§"/>
              <a:defRPr/>
            </a:pPr>
            <a:r>
              <a:rPr lang="pt-BR" sz="2400" dirty="0"/>
              <a:t>pois ambas são resultados da execução de instruções e são síncronas ao programa sendo executado. </a:t>
            </a:r>
          </a:p>
          <a:p>
            <a:pPr marL="263525" indent="-263525" algn="just">
              <a:buFont typeface="Wingdings" pitchFamily="2" charset="2"/>
              <a:buChar char="§"/>
              <a:defRPr/>
            </a:pPr>
            <a:r>
              <a:rPr lang="pt-BR" sz="2800" dirty="0"/>
              <a:t>A diferença sutil é que, no caso de interrupções do processador, a ativação do mecanismo de tratamento de interrupção é condicionada a ocorrência de uma exceção:</a:t>
            </a:r>
          </a:p>
          <a:p>
            <a:pPr marL="542925" lvl="1" indent="-279400" algn="just">
              <a:buFont typeface="Wingdings" pitchFamily="2" charset="2"/>
              <a:buChar char="§"/>
              <a:defRPr/>
            </a:pPr>
            <a:r>
              <a:rPr lang="pt-BR" sz="2400" dirty="0"/>
              <a:t>a ocorrência de overflow na execução de uma operação matemática, divisão por zero, tentativa de acesso a uma área de memória protegida ou inexistente,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B5AA3-7F46-4EE5-BE97-78735998C87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Conteúdo 5"/>
          <p:cNvSpPr>
            <a:spLocks noGrp="1"/>
          </p:cNvSpPr>
          <p:nvPr>
            <p:ph idx="1"/>
          </p:nvPr>
        </p:nvSpPr>
        <p:spPr>
          <a:xfrm>
            <a:off x="935038" y="4508500"/>
            <a:ext cx="8137525" cy="2233613"/>
          </a:xfrm>
        </p:spPr>
        <p:txBody>
          <a:bodyPr/>
          <a:lstStyle/>
          <a:p>
            <a:r>
              <a:rPr lang="pt-BR" sz="2800"/>
              <a:t>Se o tratador corrigir a falha, o controle retorna  para a instrução “corrente”.</a:t>
            </a:r>
          </a:p>
          <a:p>
            <a:r>
              <a:rPr lang="pt-BR" sz="2800"/>
              <a:t>Se a falha não pode ser corrigida, o tratador transfere o controle para o S.O. (abort), que termina o programa .</a:t>
            </a:r>
          </a:p>
          <a:p>
            <a:endParaRPr lang="pt-BR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8555E-2430-4CBB-A844-B38B81FCD1FC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12875"/>
            <a:ext cx="9001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Interrupção</a:t>
            </a:r>
            <a:r>
              <a:rPr lang="en-US" sz="3600" dirty="0"/>
              <a:t> do </a:t>
            </a:r>
            <a:r>
              <a:rPr lang="en-US" sz="3600" dirty="0" err="1"/>
              <a:t>Processador</a:t>
            </a:r>
            <a:endParaRPr lang="pt-BR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17538"/>
            <a:ext cx="72723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>
                <a:solidFill>
                  <a:schemeClr val="tx2">
                    <a:satMod val="130000"/>
                  </a:schemeClr>
                </a:solidFill>
              </a:rPr>
              <a:t>Operação do Computador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60538"/>
            <a:ext cx="8001000" cy="5021262"/>
          </a:xfrm>
        </p:spPr>
        <p:txBody>
          <a:bodyPr/>
          <a:lstStyle/>
          <a:p>
            <a:pPr algn="just" eaLnBrk="1" hangingPunct="1"/>
            <a:r>
              <a:rPr lang="pt-BR" sz="2600" dirty="0"/>
              <a:t>Um sistema de computação de uso geral consiste em uma CPU e várias controladoras de dispositivos conectados por meio de um barramento;</a:t>
            </a:r>
          </a:p>
          <a:p>
            <a:pPr algn="just" eaLnBrk="1" hangingPunct="1"/>
            <a:r>
              <a:rPr lang="pt-BR" sz="2600" dirty="0"/>
              <a:t>As controladoras de dispositivos são componentes essenciais para o funcionamento adequado de qualquer dispositivo eletrônico, responsáveis por controlar e gerenciar as diferentes funções e operações de um dispositivo, garantindo a comunicação eficiente entre os componentes internos e externos.</a:t>
            </a:r>
          </a:p>
          <a:p>
            <a:pPr algn="just" eaLnBrk="1" hangingPunct="1"/>
            <a:r>
              <a:rPr lang="pt-BR" sz="2600" dirty="0"/>
              <a:t>Cada controladora é responsável por um tipo específico de dispositivo. Dependendo da controladora, ela pode controlar mais de um dispositivo (</a:t>
            </a:r>
            <a:r>
              <a:rPr lang="pt-BR" sz="2600" dirty="0" err="1"/>
              <a:t>Ex</a:t>
            </a:r>
            <a:r>
              <a:rPr lang="pt-BR" sz="2600" dirty="0"/>
              <a:t>: PCI).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009AC-847B-4AF3-BD5D-3951E8239C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/>
              <a:t>Estrutura de Acesso Direto à memória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196975"/>
            <a:ext cx="7818437" cy="5051425"/>
          </a:xfrm>
        </p:spPr>
        <p:txBody>
          <a:bodyPr/>
          <a:lstStyle/>
          <a:p>
            <a:pPr algn="just" eaLnBrk="1" hangingPunct="1"/>
            <a:r>
              <a:rPr lang="pt-BR" sz="2800" dirty="0"/>
              <a:t>Existem problemas com as prioridades (baixa/alta) de interrupção. Supondo que no tratamento de interrupções a CPU gasta tempo para responder a cada interrupção, nesse caso não sobraria tempo para a execução de processos;</a:t>
            </a:r>
          </a:p>
          <a:p>
            <a:pPr algn="just" eaLnBrk="1" hangingPunct="1"/>
            <a:r>
              <a:rPr lang="pt-BR" sz="2800" dirty="0"/>
              <a:t>Por isso é necessário utilizar dispositivos de E/S de alta velocidade que usam acesso direto à memória, sem a intervenção da CPU;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0C17B-918F-4C8A-81EB-A96500B291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447800"/>
            <a:ext cx="7818437" cy="4800600"/>
          </a:xfrm>
        </p:spPr>
        <p:txBody>
          <a:bodyPr/>
          <a:lstStyle/>
          <a:p>
            <a:pPr algn="just" eaLnBrk="1" hangingPunct="1"/>
            <a:r>
              <a:rPr lang="pt-BR" sz="2800" dirty="0"/>
              <a:t>Exemplo, a controladora de DMA transfere um bloco de dados inteiro diretamente para ou de sua própria área de armazenamento local para a memória;</a:t>
            </a:r>
          </a:p>
          <a:p>
            <a:pPr algn="just" eaLnBrk="1" hangingPunct="1"/>
            <a:r>
              <a:rPr lang="pt-BR" sz="2800" dirty="0"/>
              <a:t>Enquanto a controladora de DMA está efetuando a transferência dos dados, a CPU está livre para efetuar outras tarefas.</a:t>
            </a:r>
          </a:p>
          <a:p>
            <a:pPr algn="just" eaLnBrk="1" hangingPunct="1"/>
            <a:r>
              <a:rPr lang="pt-BR" sz="2800" dirty="0"/>
              <a:t>A controladora de DMA interrompe a CPU quando a transferência termina.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DE6CF-6B61-4A7D-93CA-8FABC5E20EB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793037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/>
              <a:t>Estrutura de Acesso Direto à memória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Operação do DMA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1187450" y="1125538"/>
            <a:ext cx="7747000" cy="5472112"/>
          </a:xfrm>
        </p:spPr>
        <p:txBody>
          <a:bodyPr/>
          <a:lstStyle/>
          <a:p>
            <a:r>
              <a:rPr lang="pt-BR" sz="2800" dirty="0"/>
              <a:t>CPU informa ao controlador de DMA:</a:t>
            </a:r>
          </a:p>
          <a:p>
            <a:pPr lvl="1"/>
            <a:r>
              <a:rPr lang="pt-BR" dirty="0"/>
              <a:t>Leitura/escrita.</a:t>
            </a:r>
          </a:p>
          <a:p>
            <a:pPr lvl="1"/>
            <a:r>
              <a:rPr lang="pt-BR" dirty="0"/>
              <a:t>Endereço do dispositivo.</a:t>
            </a:r>
          </a:p>
          <a:p>
            <a:pPr lvl="1"/>
            <a:r>
              <a:rPr lang="pt-BR" dirty="0"/>
              <a:t>Endereço inicial do bloco de memória para dados.</a:t>
            </a:r>
          </a:p>
          <a:p>
            <a:pPr lvl="1"/>
            <a:r>
              <a:rPr lang="pt-BR" dirty="0"/>
              <a:t>Quantidade de dados a serem transferidos.</a:t>
            </a:r>
          </a:p>
          <a:p>
            <a:r>
              <a:rPr lang="pt-BR" sz="2800" dirty="0"/>
              <a:t>CPU prossegue com outro trabalho.</a:t>
            </a:r>
          </a:p>
          <a:p>
            <a:r>
              <a:rPr lang="pt-BR" sz="2800" dirty="0"/>
              <a:t>Controlador de DMA lida com transferência.</a:t>
            </a:r>
          </a:p>
          <a:p>
            <a:r>
              <a:rPr lang="pt-BR" sz="2800" dirty="0"/>
              <a:t>Controlador de DMA envia interrupção quando terminar.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5165F-104C-4D2A-80E1-4A065D92F7F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Operação do DMA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1187450" y="6449268"/>
            <a:ext cx="7747000" cy="292100"/>
          </a:xfrm>
        </p:spPr>
        <p:txBody>
          <a:bodyPr/>
          <a:lstStyle/>
          <a:p>
            <a:pPr marL="182563" indent="-182563"/>
            <a:r>
              <a:rPr lang="pt-BR" sz="1400" dirty="0"/>
              <a:t>Fonte: </a:t>
            </a:r>
            <a:r>
              <a:rPr lang="pt-BR" sz="1400" dirty="0">
                <a:hlinkClick r:id="rId2"/>
              </a:rPr>
              <a:t>https://materialpublic.imd.ufrn.br/curso/disciplina/5/14/4/4</a:t>
            </a:r>
            <a:r>
              <a:rPr lang="pt-BR" sz="1400" dirty="0"/>
              <a:t>.  Acesso em 22 maio 2023 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5165F-104C-4D2A-80E1-4A065D92F7F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692696"/>
            <a:ext cx="6860155" cy="56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E/S programada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1042988" y="1268413"/>
            <a:ext cx="7891462" cy="5184775"/>
          </a:xfrm>
        </p:spPr>
        <p:txBody>
          <a:bodyPr/>
          <a:lstStyle/>
          <a:p>
            <a:pPr algn="just"/>
            <a:r>
              <a:rPr lang="pt-BR" sz="2800"/>
              <a:t>Ocorre sob  o controle direto e continuo do programa solicitando a operação de E/S:</a:t>
            </a:r>
            <a:r>
              <a:rPr lang="pt-BR"/>
              <a:t> </a:t>
            </a:r>
          </a:p>
          <a:p>
            <a:pPr lvl="1" algn="just"/>
            <a:r>
              <a:rPr lang="pt-BR"/>
              <a:t>A principal desvantagem do uso deste método é que a CPU fica continuamente verificando o status do dispositivo, causando uma </a:t>
            </a:r>
            <a:r>
              <a:rPr lang="pt-BR" b="1"/>
              <a:t>espera ociosa</a:t>
            </a:r>
            <a:r>
              <a:rPr lang="pt-BR"/>
              <a:t> ou </a:t>
            </a:r>
            <a:r>
              <a:rPr lang="pt-BR" b="1" i="1"/>
              <a:t>polling.</a:t>
            </a:r>
            <a:endParaRPr lang="pt-BR"/>
          </a:p>
          <a:p>
            <a:pPr lvl="1" algn="just"/>
            <a:r>
              <a:rPr lang="pt-BR"/>
              <a:t>Tem como principal vantagem ser extremamente simples de implementar.</a:t>
            </a:r>
          </a:p>
          <a:p>
            <a:pPr lvl="1" algn="just"/>
            <a:r>
              <a:rPr lang="pt-BR"/>
              <a:t>Desperdício de tempo de CPU.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84D45-34B4-4DDA-A21F-CFAD9271DD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85018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err="1"/>
              <a:t>Transferência</a:t>
            </a:r>
            <a:r>
              <a:rPr lang="en-US" sz="3600" dirty="0"/>
              <a:t> </a:t>
            </a:r>
            <a:r>
              <a:rPr lang="en-US" sz="3600" dirty="0" err="1"/>
              <a:t>controlada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</a:t>
            </a:r>
            <a:r>
              <a:rPr lang="en-US" sz="3600" dirty="0" err="1"/>
              <a:t>processador</a:t>
            </a:r>
            <a:endParaRPr lang="pt-BR" sz="3600" dirty="0"/>
          </a:p>
        </p:txBody>
      </p:sp>
      <p:pic>
        <p:nvPicPr>
          <p:cNvPr id="29699" name="Picture 9" descr="fg12_026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51100"/>
            <a:ext cx="8066087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529D1-76E1-4074-AF3F-308E79237A2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981075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Transferência</a:t>
            </a:r>
            <a:r>
              <a:rPr lang="en-US" sz="3600" dirty="0"/>
              <a:t> </a:t>
            </a:r>
            <a:r>
              <a:rPr lang="en-US" sz="3600" dirty="0" err="1"/>
              <a:t>controlada</a:t>
            </a:r>
            <a:r>
              <a:rPr lang="en-US" sz="3600" dirty="0"/>
              <a:t> DMA</a:t>
            </a:r>
            <a:endParaRPr lang="pt-BR" sz="3600" dirty="0"/>
          </a:p>
        </p:txBody>
      </p:sp>
      <p:pic>
        <p:nvPicPr>
          <p:cNvPr id="30723" name="Picture 3" descr="fg12_0270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7894637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E40B0-C19B-4F3E-A5DF-0FD1B4AC64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50900"/>
          </a:xfrm>
        </p:spPr>
        <p:txBody>
          <a:bodyPr/>
          <a:lstStyle/>
          <a:p>
            <a:pPr>
              <a:defRPr/>
            </a:pPr>
            <a:r>
              <a:rPr lang="en-US" sz="3600" dirty="0" err="1"/>
              <a:t>Sistema</a:t>
            </a:r>
            <a:r>
              <a:rPr lang="en-US" sz="3600" dirty="0"/>
              <a:t> de E/S</a:t>
            </a:r>
            <a:endParaRPr lang="pt-BR" sz="36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35E3F-51C4-4E65-8F7F-26FED702BC5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1747" name="Grupo 2"/>
          <p:cNvGrpSpPr>
            <a:grpSpLocks/>
          </p:cNvGrpSpPr>
          <p:nvPr/>
        </p:nvGrpSpPr>
        <p:grpSpPr bwMode="auto">
          <a:xfrm>
            <a:off x="1043608" y="1772816"/>
            <a:ext cx="7994650" cy="3241675"/>
            <a:chOff x="323528" y="2636912"/>
            <a:chExt cx="8477288" cy="3294578"/>
          </a:xfrm>
        </p:grpSpPr>
        <p:graphicFrame>
          <p:nvGraphicFramePr>
            <p:cNvPr id="4" name="Diagrama 3"/>
            <p:cNvGraphicFramePr/>
            <p:nvPr/>
          </p:nvGraphicFramePr>
          <p:xfrm>
            <a:off x="323528" y="2636912"/>
            <a:ext cx="8477288" cy="108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a 4"/>
            <p:cNvGraphicFramePr/>
            <p:nvPr/>
          </p:nvGraphicFramePr>
          <p:xfrm>
            <a:off x="323528" y="3744201"/>
            <a:ext cx="8477288" cy="108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a 5"/>
            <p:cNvGraphicFramePr/>
            <p:nvPr/>
          </p:nvGraphicFramePr>
          <p:xfrm>
            <a:off x="323528" y="4851490"/>
            <a:ext cx="8477288" cy="108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17538"/>
            <a:ext cx="727233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>
                <a:solidFill>
                  <a:schemeClr val="tx2">
                    <a:satMod val="130000"/>
                  </a:schemeClr>
                </a:solidFill>
              </a:rPr>
              <a:t>Operação do Computador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638800"/>
            <a:ext cx="8001000" cy="476250"/>
          </a:xfrm>
        </p:spPr>
        <p:txBody>
          <a:bodyPr/>
          <a:lstStyle/>
          <a:p>
            <a:pPr algn="just" eaLnBrk="1" hangingPunct="1"/>
            <a:r>
              <a:rPr lang="pt-BR" sz="1800" dirty="0"/>
              <a:t>Fonte: https://materialpublic.imd.ufrn.br/curso/disciplina/3/16/2/7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009AC-847B-4AF3-BD5D-3951E8239C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2A04D8-1610-C3ED-717F-063B94E6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7" y="1774142"/>
            <a:ext cx="7039957" cy="30293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5E0F46-628E-E417-F71F-9CB2E46A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1" y="1914313"/>
            <a:ext cx="7039957" cy="30293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75D586-F1C3-4C25-8842-B8192A3B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9392"/>
            <a:ext cx="7807855" cy="33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17538"/>
            <a:ext cx="76120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>
                <a:solidFill>
                  <a:schemeClr val="tx2">
                    <a:satMod val="130000"/>
                  </a:schemeClr>
                </a:solidFill>
              </a:rPr>
              <a:t>Operação do Computador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8001000" cy="41148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pt-BR" sz="2800" dirty="0"/>
              <a:t>A CPU e as controladoras de dispositivos podem ser executados simultaneamente, competindo por ciclos de memória, cuja função é sincronizar os acessos a ela;</a:t>
            </a:r>
          </a:p>
          <a:p>
            <a:pPr algn="just" eaLnBrk="1" hangingPunct="1">
              <a:lnSpc>
                <a:spcPct val="110000"/>
              </a:lnSpc>
            </a:pPr>
            <a:r>
              <a:rPr lang="pt-BR" sz="2800" dirty="0"/>
              <a:t>S.O. Modernos são baseados no uso de interrupções: Hardware ou Software.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4C899-71A0-4FB8-844D-223D27925C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6120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000" dirty="0">
                <a:solidFill>
                  <a:schemeClr val="tx2">
                    <a:satMod val="130000"/>
                  </a:schemeClr>
                </a:solidFill>
              </a:rPr>
              <a:t>Estrutura de E/S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É dividida em :</a:t>
            </a:r>
          </a:p>
          <a:p>
            <a:pPr eaLnBrk="1" hangingPunct="1"/>
            <a:endParaRPr lang="pt-BR"/>
          </a:p>
          <a:p>
            <a:pPr lvl="1" eaLnBrk="1" hangingPunct="1"/>
            <a:r>
              <a:rPr lang="pt-BR"/>
              <a:t>Interrupção de E/S;</a:t>
            </a:r>
          </a:p>
          <a:p>
            <a:pPr lvl="1" eaLnBrk="1" hangingPunct="1"/>
            <a:endParaRPr lang="pt-BR"/>
          </a:p>
          <a:p>
            <a:pPr lvl="1" eaLnBrk="1" hangingPunct="1"/>
            <a:r>
              <a:rPr lang="pt-BR"/>
              <a:t>Estrutura de Acesso Direto à Memória</a:t>
            </a:r>
          </a:p>
          <a:p>
            <a:pPr eaLnBrk="1" hangingPunct="1"/>
            <a:endParaRPr lang="pt-BR"/>
          </a:p>
          <a:p>
            <a:pPr eaLnBrk="1" hangingPunct="1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86C00-1ADF-4A1E-8117-799C99DF09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5612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Interrupções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125538"/>
            <a:ext cx="7818437" cy="5472112"/>
          </a:xfrm>
        </p:spPr>
        <p:txBody>
          <a:bodyPr/>
          <a:lstStyle/>
          <a:p>
            <a:pPr algn="just" eaLnBrk="1" hangingPunct="1"/>
            <a:r>
              <a:rPr lang="pt-BR" sz="2800" dirty="0"/>
              <a:t>Ocorrência de um evento normalmente é sinalizada por uma interrupção de hardware ou </a:t>
            </a:r>
            <a:r>
              <a:rPr lang="pt-BR" sz="2800" dirty="0">
                <a:solidFill>
                  <a:srgbClr val="FF0000"/>
                </a:solidFill>
              </a:rPr>
              <a:t>software</a:t>
            </a:r>
            <a:r>
              <a:rPr lang="pt-BR" sz="2800" dirty="0"/>
              <a:t> (</a:t>
            </a:r>
            <a:r>
              <a:rPr lang="pt-BR" sz="2800" dirty="0" err="1"/>
              <a:t>trap</a:t>
            </a:r>
            <a:r>
              <a:rPr lang="pt-BR" sz="2800" dirty="0"/>
              <a:t> ou uma </a:t>
            </a:r>
            <a:r>
              <a:rPr lang="pt-BR" sz="2800" dirty="0">
                <a:solidFill>
                  <a:srgbClr val="FF0000"/>
                </a:solidFill>
              </a:rPr>
              <a:t>exceção</a:t>
            </a:r>
            <a:r>
              <a:rPr lang="pt-BR" sz="2800" dirty="0"/>
              <a:t>).</a:t>
            </a:r>
          </a:p>
          <a:p>
            <a:pPr algn="just" eaLnBrk="1" hangingPunct="1"/>
            <a:r>
              <a:rPr lang="pt-BR" sz="2800" dirty="0"/>
              <a:t>Interrupções são modificações no fluxo de controle causadas por uma ação externa. </a:t>
            </a:r>
          </a:p>
          <a:p>
            <a:pPr lvl="1" algn="just" eaLnBrk="1" hangingPunct="1"/>
            <a:r>
              <a:rPr lang="pt-BR" sz="2400" dirty="0"/>
              <a:t>Em hardware geralmente relacionada a E/S.</a:t>
            </a:r>
          </a:p>
          <a:p>
            <a:pPr algn="just" eaLnBrk="1" hangingPunct="1"/>
            <a:r>
              <a:rPr lang="pt-BR" sz="2800" dirty="0"/>
              <a:t>Um hardware pode emitir uma interrupção a qualquer momento enviando um sinal a CPU, em geral por meio do barramento do sistema. </a:t>
            </a:r>
          </a:p>
          <a:p>
            <a:pPr algn="just" eaLnBrk="1" hangingPunct="1"/>
            <a:r>
              <a:rPr lang="pt-BR" sz="2800" dirty="0"/>
              <a:t>O software pode disparar uma interrupção executando uma operação especial (Uma Chamada de programa).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D23D-5FC0-4158-9E48-C520CDEAEC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5612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Interrupções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125538"/>
            <a:ext cx="7818437" cy="5122862"/>
          </a:xfrm>
        </p:spPr>
        <p:txBody>
          <a:bodyPr/>
          <a:lstStyle/>
          <a:p>
            <a:pPr algn="just" eaLnBrk="1" hangingPunct="1"/>
            <a:r>
              <a:rPr lang="pt-BR" sz="2800" u="sng"/>
              <a:t>Exceção</a:t>
            </a:r>
            <a:r>
              <a:rPr lang="pt-BR" sz="2800"/>
              <a:t> é uma interrupção gerada pelo software, causada por um erro, como divisão por zero ou acesso inválido a memória, ou por uma requisição especifica de um programa de usuário, para que um serviço do sistema operacional seja realizado.</a:t>
            </a:r>
          </a:p>
          <a:p>
            <a:pPr algn="just" eaLnBrk="1" hangingPunct="1"/>
            <a:r>
              <a:rPr lang="pt-BR" sz="2800"/>
              <a:t>Para cada tipo de interrupção, segmentos de códigos no sistema operacional determinam que ação deve ser realizada, e a </a:t>
            </a:r>
            <a:r>
              <a:rPr lang="pt-BR" sz="2800" b="1"/>
              <a:t>Rotina de Tratamento de Interrupção</a:t>
            </a:r>
            <a:r>
              <a:rPr lang="pt-BR" sz="2800"/>
              <a:t> (</a:t>
            </a:r>
            <a:r>
              <a:rPr lang="pt-BR" sz="2800" i="1"/>
              <a:t>interrupt handler</a:t>
            </a:r>
            <a:r>
              <a:rPr lang="pt-BR" sz="2800"/>
              <a:t>) é fornecida para tratar dessa interrupção.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D3601-07EF-4E97-B9F2-2433999414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052513"/>
            <a:ext cx="7818437" cy="5483225"/>
          </a:xfrm>
        </p:spPr>
        <p:txBody>
          <a:bodyPr/>
          <a:lstStyle/>
          <a:p>
            <a:r>
              <a:rPr lang="pt-BR" sz="2600" dirty="0"/>
              <a:t>Também conhecido como:</a:t>
            </a:r>
          </a:p>
          <a:p>
            <a:pPr lvl="1"/>
            <a:r>
              <a:rPr lang="pt-BR" sz="2600" dirty="0"/>
              <a:t>Interrupção externa ao processador ou;</a:t>
            </a:r>
          </a:p>
          <a:p>
            <a:pPr lvl="1"/>
            <a:r>
              <a:rPr lang="pt-BR" sz="2600" dirty="0"/>
              <a:t>Interrupções de periféricos. </a:t>
            </a:r>
          </a:p>
          <a:p>
            <a:pPr algn="just">
              <a:spcAft>
                <a:spcPts val="600"/>
              </a:spcAft>
            </a:pPr>
            <a:r>
              <a:rPr lang="pt-BR" sz="2600" dirty="0"/>
              <a:t>Uma interrupção desse tipo pode ser caracterizada por: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pt-BR" sz="2600" dirty="0"/>
              <a:t>Ocorrência de um sinal de hardware gerado externamente e enviado ao processador, indicando que um evento independente do programa sendo executado ocorreu e precisa de atenção imediata do processador. </a:t>
            </a:r>
          </a:p>
          <a:p>
            <a:pPr lvl="1" algn="just">
              <a:lnSpc>
                <a:spcPct val="110000"/>
              </a:lnSpc>
              <a:spcAft>
                <a:spcPts val="600"/>
              </a:spcAft>
            </a:pPr>
            <a:r>
              <a:rPr lang="pt-BR" sz="2600" dirty="0"/>
              <a:t>Esse sinal é chamado requisição de interrupção ou também </a:t>
            </a:r>
            <a:r>
              <a:rPr lang="pt-BR" sz="2600" u="sng" dirty="0"/>
              <a:t>pedido de interrupção</a:t>
            </a:r>
            <a:r>
              <a:rPr lang="pt-BR" sz="2600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52A3C-1158-4C48-A6A2-FFCF16E566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1116013" y="1052513"/>
            <a:ext cx="7777162" cy="5329237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Pedido de interrupção acontece </a:t>
            </a:r>
            <a:r>
              <a:rPr lang="pt-BR" u="sng" dirty="0"/>
              <a:t>assincronamente</a:t>
            </a:r>
            <a:r>
              <a:rPr lang="pt-BR" dirty="0"/>
              <a:t> em relação à execução do programa que detém o controle do computador (E/S assíncrona);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O pedido de interrupção pode ocorrer a qualquer tempo;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Sua ocorrência foge a qualquer controle do programa sendo executado.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434F9-BB06-4F62-BAC6-07A0A56FCB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42988" y="0"/>
            <a:ext cx="7499350" cy="849313"/>
          </a:xfrm>
        </p:spPr>
        <p:txBody>
          <a:bodyPr/>
          <a:lstStyle/>
          <a:p>
            <a:pPr>
              <a:defRPr/>
            </a:pPr>
            <a:r>
              <a:rPr lang="pt-BR" sz="3600" dirty="0">
                <a:solidFill>
                  <a:schemeClr val="tx2">
                    <a:satMod val="130000"/>
                  </a:schemeClr>
                </a:solidFill>
              </a:rPr>
              <a:t>Interrupção de Hardware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1599</TotalTime>
  <Words>1342</Words>
  <Application>Microsoft Office PowerPoint</Application>
  <PresentationFormat>Apresentação na tela (4:3)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Calibri</vt:lpstr>
      <vt:lpstr>Gill Sans MT</vt:lpstr>
      <vt:lpstr>Tahoma</vt:lpstr>
      <vt:lpstr>Times New Roman</vt:lpstr>
      <vt:lpstr>Verdana</vt:lpstr>
      <vt:lpstr>Wingdings</vt:lpstr>
      <vt:lpstr>Wingdings 2</vt:lpstr>
      <vt:lpstr>Solstício</vt:lpstr>
      <vt:lpstr>Apresentação do PowerPoint</vt:lpstr>
      <vt:lpstr>Operação do Computador</vt:lpstr>
      <vt:lpstr>Operação do Computador</vt:lpstr>
      <vt:lpstr>Operação do Computador</vt:lpstr>
      <vt:lpstr>Estrutura de E/S</vt:lpstr>
      <vt:lpstr>Interrupções</vt:lpstr>
      <vt:lpstr>Interrupções</vt:lpstr>
      <vt:lpstr>Interrupção de Hardware</vt:lpstr>
      <vt:lpstr>Interrupção de Hardware</vt:lpstr>
      <vt:lpstr>Interrupção de Hardware</vt:lpstr>
      <vt:lpstr>Interrupção de Hardware</vt:lpstr>
      <vt:lpstr>Interrupção de Hardware</vt:lpstr>
      <vt:lpstr>Interrupção de Hardware</vt:lpstr>
      <vt:lpstr>Interrupção de Hardware</vt:lpstr>
      <vt:lpstr>Interrupção de Hardware</vt:lpstr>
      <vt:lpstr>Interrupção de Hardware</vt:lpstr>
      <vt:lpstr>Interrupção de Software</vt:lpstr>
      <vt:lpstr>Interrupção do Processador</vt:lpstr>
      <vt:lpstr>Interrupção do Processador</vt:lpstr>
      <vt:lpstr>Estrutura de Acesso Direto à memória</vt:lpstr>
      <vt:lpstr>Estrutura de Acesso Direto à memória</vt:lpstr>
      <vt:lpstr>Operação do DMA</vt:lpstr>
      <vt:lpstr>Operação do DMA</vt:lpstr>
      <vt:lpstr>E/S programada</vt:lpstr>
      <vt:lpstr>Transferência controlada pelo processador</vt:lpstr>
      <vt:lpstr>Transferência controlada DMA</vt:lpstr>
      <vt:lpstr>Sistema de E/S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Claudia Regina Tinós Peviani</dc:creator>
  <cp:lastModifiedBy>João Amâncio Gonçalves De Oliveira Junior</cp:lastModifiedBy>
  <cp:revision>102</cp:revision>
  <dcterms:created xsi:type="dcterms:W3CDTF">1980-01-04T04:58:42Z</dcterms:created>
  <dcterms:modified xsi:type="dcterms:W3CDTF">2024-05-23T15:39:14Z</dcterms:modified>
</cp:coreProperties>
</file>