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864" r:id="rId2"/>
    <p:sldId id="867" r:id="rId3"/>
    <p:sldId id="868" r:id="rId4"/>
    <p:sldId id="869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77" r:id="rId13"/>
    <p:sldId id="811" r:id="rId14"/>
    <p:sldId id="878" r:id="rId15"/>
    <p:sldId id="879" r:id="rId16"/>
    <p:sldId id="8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1701" autoAdjust="0"/>
  </p:normalViewPr>
  <p:slideViewPr>
    <p:cSldViewPr snapToGrid="0">
      <p:cViewPr varScale="1">
        <p:scale>
          <a:sx n="110" d="100"/>
          <a:sy n="110" d="100"/>
        </p:scale>
        <p:origin x="19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Doc2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Sheet1!$B$7:$B$12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Sheet1!$C$7:$C$12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B-6B46-84B9-D1EE2B35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69568"/>
        <c:axId val="364785040"/>
      </c:scatterChart>
      <c:valAx>
        <c:axId val="3678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5040"/>
        <c:crosses val="autoZero"/>
        <c:crossBetween val="midCat"/>
      </c:valAx>
      <c:valAx>
        <c:axId val="36478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6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6/10/20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6/10/20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6/10/20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6/10/20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6/10/20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6/10/20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6/10/20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Analysis…cousin of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429439" y="1465730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statistics PCA – Principal Component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can be approximated by “singular value decomposition” (SVD)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8200-D15C-0245-BF2A-3D3A0B2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585163"/>
            <a:ext cx="3991242" cy="2426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D6E262-E1C9-794B-8AA6-8A4CA129DA3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564B9-D8B7-7A4E-B334-BE8AE460E5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reduced vectors are subject to more single value decompositions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" y="3381334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58" y="3927273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49" y="4496362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D2D85447-7490-EF46-8B6D-26794937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40" y="321736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53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Iteratively, these decompositions are reduced to the number of vectors you declare.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4F2CA-1A08-1D4E-85E5-062F6522EA9A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12 vectors were ultimately reduced to 2.</a:t>
            </a:r>
          </a:p>
        </p:txBody>
      </p:sp>
    </p:spTree>
    <p:extLst>
      <p:ext uri="{BB962C8B-B14F-4D97-AF65-F5344CB8AC3E}">
        <p14:creationId xmlns:p14="http://schemas.microsoft.com/office/powerpoint/2010/main" val="1574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410ED-E049-2649-8CA0-383C8B9E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DB249-6DFA-6644-8276-5820529B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365126"/>
            <a:ext cx="8434327" cy="591477"/>
          </a:xfrm>
        </p:spPr>
        <p:txBody>
          <a:bodyPr/>
          <a:lstStyle/>
          <a:p>
            <a:r>
              <a:rPr lang="en-US" dirty="0"/>
              <a:t>These vectors are dense, perfect for modeling.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6DF5-AFCC-B043-8C63-CB2DF455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3A26-77DF-074D-B11F-3C75030B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7D3AA3-B1B3-2E4A-B2E6-A13D596F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299"/>
            <a:ext cx="9144000" cy="18452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B64ED3-4C08-AD4B-B70D-BE2122C490D6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Declared 20 vectors for all 2000 docs.</a:t>
            </a:r>
          </a:p>
        </p:txBody>
      </p:sp>
    </p:spTree>
    <p:extLst>
      <p:ext uri="{BB962C8B-B14F-4D97-AF65-F5344CB8AC3E}">
        <p14:creationId xmlns:p14="http://schemas.microsoft.com/office/powerpoint/2010/main" val="64019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674714" y="1211706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from LSA are “x-variables” 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2767276" y="1861518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34970E-E11D-6F42-B8E7-9F7FDACC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2" y="1790516"/>
            <a:ext cx="5245958" cy="1058625"/>
          </a:xfrm>
          <a:prstGeom prst="rect">
            <a:avLst/>
          </a:prstGeom>
        </p:spPr>
      </p:pic>
      <p:grpSp>
        <p:nvGrpSpPr>
          <p:cNvPr id="43" name="Shape 280">
            <a:extLst>
              <a:ext uri="{FF2B5EF4-FFF2-40B4-BE49-F238E27FC236}">
                <a16:creationId xmlns:a16="http://schemas.microsoft.com/office/drawing/2014/main" id="{0E2581E0-722D-EA4B-AB90-CB6205095D9A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44" name="Shape 281">
              <a:extLst>
                <a:ext uri="{FF2B5EF4-FFF2-40B4-BE49-F238E27FC236}">
                  <a16:creationId xmlns:a16="http://schemas.microsoft.com/office/drawing/2014/main" id="{637ADEB1-3E28-CE46-8DC8-51CBFF20611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Shape 282">
              <a:extLst>
                <a:ext uri="{FF2B5EF4-FFF2-40B4-BE49-F238E27FC236}">
                  <a16:creationId xmlns:a16="http://schemas.microsoft.com/office/drawing/2014/main" id="{A43211B7-F73C-4145-A2DC-597967CE6034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Shape 283">
              <a:extLst>
                <a:ext uri="{FF2B5EF4-FFF2-40B4-BE49-F238E27FC236}">
                  <a16:creationId xmlns:a16="http://schemas.microsoft.com/office/drawing/2014/main" id="{8A6B1A86-EB56-8A4B-BAE5-CF57E195A29A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284">
              <a:extLst>
                <a:ext uri="{FF2B5EF4-FFF2-40B4-BE49-F238E27FC236}">
                  <a16:creationId xmlns:a16="http://schemas.microsoft.com/office/drawing/2014/main" id="{AACE1741-21CC-8D42-8977-A52C9868CBEF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278">
            <a:extLst>
              <a:ext uri="{FF2B5EF4-FFF2-40B4-BE49-F238E27FC236}">
                <a16:creationId xmlns:a16="http://schemas.microsoft.com/office/drawing/2014/main" id="{DD0F117C-A3AA-BE4F-81CE-0389CCEFED66}"/>
              </a:ext>
            </a:extLst>
          </p:cNvPr>
          <p:cNvSpPr txBox="1"/>
          <p:nvPr/>
        </p:nvSpPr>
        <p:spPr>
          <a:xfrm>
            <a:off x="2674714" y="3366527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label is ”y-variable”</a:t>
            </a:r>
          </a:p>
        </p:txBody>
      </p:sp>
      <p:sp>
        <p:nvSpPr>
          <p:cNvPr id="49" name="Shape 296">
            <a:extLst>
              <a:ext uri="{FF2B5EF4-FFF2-40B4-BE49-F238E27FC236}">
                <a16:creationId xmlns:a16="http://schemas.microsoft.com/office/drawing/2014/main" id="{29744AD7-22A9-CE41-A3FE-9BAFD5AA9FCB}"/>
              </a:ext>
            </a:extLst>
          </p:cNvPr>
          <p:cNvSpPr/>
          <p:nvPr/>
        </p:nvSpPr>
        <p:spPr>
          <a:xfrm>
            <a:off x="2676722" y="4018502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813CCBD1-A807-7D45-91EA-C227747F14F5}"/>
              </a:ext>
            </a:extLst>
          </p:cNvPr>
          <p:cNvSpPr/>
          <p:nvPr/>
        </p:nvSpPr>
        <p:spPr>
          <a:xfrm rot="5400000">
            <a:off x="127323" y="3356659"/>
            <a:ext cx="4305782" cy="4861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390A49-39DA-9C4B-BAEB-4B5BC74B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2" y="3973170"/>
            <a:ext cx="6166491" cy="10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5604-D216-E245-8AB6-A881D33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09886-2096-4B46-92B6-6780AED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The modeling function usually needs a matrix with both.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33A7-8555-A74A-85CA-0E9F08CC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FF9D8-E14C-BB45-8071-6F741E1E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135589-AA9E-3540-B627-5E651AE35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542"/>
            <a:ext cx="9144000" cy="3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68EF-14F7-1E43-8551-8BAFBA7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3CF35-6F34-1E47-881D-AB136633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</a:t>
            </a:r>
            <a:r>
              <a:rPr lang="en-US" dirty="0" err="1"/>
              <a:t>live_A_lsa_for</a:t>
            </a:r>
            <a:r>
              <a:rPr lang="en-US" dirty="0"/>
              <a:t> </a:t>
            </a:r>
            <a:r>
              <a:rPr lang="en-US" dirty="0" err="1"/>
              <a:t>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1A5B-834B-5242-BD14-B381CBAA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786-8100-1944-9E2C-FE1C6FB5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99A0D-D06E-704C-907D-91D2FAFD7D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2BC72-1CD2-3148-AB98-C03AD563006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7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147050" y="1492626"/>
            <a:ext cx="88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text LSA – Latent Semantic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(text values) can be approximated </a:t>
            </a:r>
            <a:r>
              <a:rPr lang="en-US" sz="1400" dirty="0">
                <a:highlight>
                  <a:srgbClr val="FFFF00"/>
                </a:highlight>
              </a:rPr>
              <a:t>by “singular value decomposition” (SVD)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C556D-3037-6448-A809-136D4A3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2060"/>
              </p:ext>
            </p:extLst>
          </p:nvPr>
        </p:nvGraphicFramePr>
        <p:xfrm>
          <a:off x="565213" y="2713429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6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4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TermD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TermE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2.8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TermF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873AEB-0B28-354F-9F98-803D0D335B98}"/>
              </a:ext>
            </a:extLst>
          </p:cNvPr>
          <p:cNvSpPr txBox="1"/>
          <p:nvPr/>
        </p:nvSpPr>
        <p:spPr>
          <a:xfrm>
            <a:off x="509286" y="4907666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83D2F-2FD0-2446-BD20-8A677A1BF0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A66E8-ABF2-A948-90D9-05CE23703A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1"/>
            <a:ext cx="9144000" cy="591477"/>
          </a:xfrm>
        </p:spPr>
        <p:txBody>
          <a:bodyPr/>
          <a:lstStyle/>
          <a:p>
            <a:r>
              <a:rPr lang="en-US" sz="2800" dirty="0"/>
              <a:t>Plot the data in 2D space.  In reality, text has higher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FF596-9999-564D-94AC-030D518E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66075"/>
              </p:ext>
            </p:extLst>
          </p:nvPr>
        </p:nvGraphicFramePr>
        <p:xfrm>
          <a:off x="942980" y="2602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143ED17-AD8C-9847-8E95-86A32FABB900}"/>
              </a:ext>
            </a:extLst>
          </p:cNvPr>
          <p:cNvSpPr/>
          <p:nvPr/>
        </p:nvSpPr>
        <p:spPr>
          <a:xfrm>
            <a:off x="3102014" y="5011838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283E8F8-010D-0047-8B7D-E0C279789BFA}"/>
              </a:ext>
            </a:extLst>
          </p:cNvPr>
          <p:cNvSpPr/>
          <p:nvPr/>
        </p:nvSpPr>
        <p:spPr>
          <a:xfrm rot="5400000">
            <a:off x="1101524" y="3763699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00BF1CF-8D19-304C-9F93-0E4A07228553}"/>
              </a:ext>
            </a:extLst>
          </p:cNvPr>
          <p:cNvSpPr/>
          <p:nvPr/>
        </p:nvSpPr>
        <p:spPr>
          <a:xfrm>
            <a:off x="2974692" y="3715474"/>
            <a:ext cx="277793" cy="25464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CBAE-E720-194B-B4E5-C81F4AF5A95C}"/>
              </a:ext>
            </a:extLst>
          </p:cNvPr>
          <p:cNvSpPr txBox="1"/>
          <p:nvPr/>
        </p:nvSpPr>
        <p:spPr>
          <a:xfrm>
            <a:off x="2824223" y="53822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6401-8FB2-E649-9EEF-DC6B7A94232C}"/>
              </a:ext>
            </a:extLst>
          </p:cNvPr>
          <p:cNvSpPr txBox="1"/>
          <p:nvPr/>
        </p:nvSpPr>
        <p:spPr>
          <a:xfrm>
            <a:off x="210274" y="36363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FF74A-E85C-804B-BD6F-A6BE491A7A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48FFD-3C1F-AB4F-851B-3A9138EA58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the origin to the 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208344" y="2743200"/>
            <a:ext cx="5636871" cy="3090441"/>
            <a:chOff x="208344" y="2743200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2743200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208344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142FA-2D19-3648-AE2B-7B70822E51A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6B604-99CC-BC49-A863-5D64F8E43D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2109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Shifting the origin changes value but not relative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027F6E-B6B2-944D-81F0-628E9A12DD8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ED28B-365D-CA4E-9FE1-A018170F36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591477"/>
          </a:xfrm>
        </p:spPr>
        <p:txBody>
          <a:bodyPr/>
          <a:lstStyle/>
          <a:p>
            <a:r>
              <a:rPr lang="en-US" sz="2800" dirty="0"/>
              <a:t>PCA “fits” a line going through the origin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6BE81-48C2-2244-8CBB-416A5354BE7E}"/>
              </a:ext>
            </a:extLst>
          </p:cNvPr>
          <p:cNvCxnSpPr/>
          <p:nvPr/>
        </p:nvCxnSpPr>
        <p:spPr>
          <a:xfrm flipV="1">
            <a:off x="2627453" y="2569580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BFA3F-DD95-8A40-AF75-1CCB006CB8AE}"/>
              </a:ext>
            </a:extLst>
          </p:cNvPr>
          <p:cNvCxnSpPr>
            <a:cxnSpLocks/>
          </p:cNvCxnSpPr>
          <p:nvPr/>
        </p:nvCxnSpPr>
        <p:spPr>
          <a:xfrm rot="1320000" flipV="1">
            <a:off x="2617803" y="2594655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629382" y="2571509"/>
            <a:ext cx="972274" cy="2511706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787802-8EE5-3940-99F2-9ECE3AECD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1C2616-3E60-764A-913D-290D53DB59D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1139184"/>
          </a:xfrm>
        </p:spPr>
        <p:txBody>
          <a:bodyPr/>
          <a:lstStyle/>
          <a:p>
            <a:r>
              <a:rPr lang="en-US" sz="2800" dirty="0"/>
              <a:t>The points are projected onto the fit line and squared distances from the origin are summed up.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610809" y="2826151"/>
            <a:ext cx="3020992" cy="2055666"/>
            <a:chOff x="1610809" y="2826151"/>
            <a:chExt cx="3020992" cy="2055666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2048720" y="4433103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328442" y="4249836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610809" y="4729031"/>
              <a:ext cx="138896" cy="1527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56297" y="3254409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272987" y="2965044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492905" y="2826151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the line that minimizes the data point to the projected point on the line.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stCxn id="34" idx="1"/>
            <a:endCxn id="19" idx="5"/>
          </p:cNvCxnSpPr>
          <p:nvPr/>
        </p:nvCxnSpPr>
        <p:spPr>
          <a:xfrm flipH="1" flipV="1">
            <a:off x="4391542" y="3083599"/>
            <a:ext cx="549968" cy="5846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56B6-62CA-004A-9281-711B3E14E09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4D2CE5-7CE6-124F-97C2-5FA7FFBFBE7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A user defines the number of PCA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this happens in hyperspace among thousands of documents.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33104" y="2290862"/>
            <a:ext cx="798653" cy="649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910C7F-9EAF-3B49-B2D7-13A570C88E99}"/>
              </a:ext>
            </a:extLst>
          </p:cNvPr>
          <p:cNvSpPr txBox="1"/>
          <p:nvPr/>
        </p:nvSpPr>
        <p:spPr>
          <a:xfrm>
            <a:off x="5231757" y="1967696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is a line that “mixes” </a:t>
            </a:r>
          </a:p>
          <a:p>
            <a:r>
              <a:rPr lang="en-US" dirty="0"/>
              <a:t>the value of Doc1 &amp; Doc2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6A8341-C339-4E40-B74E-1C778782E2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Term Vectors are paired to reduce dimensions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9750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0" y="21274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7" y="22798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4" y="24322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1" y="25846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3165275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4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7526</TotalTime>
  <Words>533</Words>
  <Application>Microsoft Macintosh PowerPoint</Application>
  <PresentationFormat>On-screen Show (4:3)</PresentationFormat>
  <Paragraphs>122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1_Office Theme</vt:lpstr>
      <vt:lpstr>Latent Semantic Analysis…cousin of PCA</vt:lpstr>
      <vt:lpstr>Latent Semantic Analysis</vt:lpstr>
      <vt:lpstr>Plot the data in 2D space.  In reality, text has higher dimensions.</vt:lpstr>
      <vt:lpstr>Shift the origin to the average</vt:lpstr>
      <vt:lpstr>Shifting the origin changes value but not relative position.</vt:lpstr>
      <vt:lpstr>PCA “fits” a line going through the origin</vt:lpstr>
      <vt:lpstr>The points are projected onto the fit line and squared distances from the origin are summed up.  </vt:lpstr>
      <vt:lpstr>A user defines the number of PCA dimensions.</vt:lpstr>
      <vt:lpstr>In our case, we have thousands of term vectors.</vt:lpstr>
      <vt:lpstr>In our case, we have thousands of term vectors.</vt:lpstr>
      <vt:lpstr>In our case, we have thousands of term vectors.</vt:lpstr>
      <vt:lpstr>These vectors are dense, perfect for modeling.</vt:lpstr>
      <vt:lpstr>Supervised Learning</vt:lpstr>
      <vt:lpstr>Supervised Learning</vt:lpstr>
      <vt:lpstr>The modeling function usually needs a matrix with both.</vt:lpstr>
      <vt:lpstr>Let’s open live_A_lsa_for modeling.R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397</cp:revision>
  <dcterms:created xsi:type="dcterms:W3CDTF">2018-05-23T17:24:59Z</dcterms:created>
  <dcterms:modified xsi:type="dcterms:W3CDTF">2020-06-10T16:51:45Z</dcterms:modified>
</cp:coreProperties>
</file>