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593" r:id="rId2"/>
    <p:sldId id="662" r:id="rId3"/>
    <p:sldId id="663" r:id="rId4"/>
    <p:sldId id="712" r:id="rId5"/>
    <p:sldId id="713" r:id="rId6"/>
    <p:sldId id="714" r:id="rId7"/>
    <p:sldId id="715" r:id="rId8"/>
    <p:sldId id="716" r:id="rId9"/>
    <p:sldId id="71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1573" autoAdjust="0"/>
  </p:normalViewPr>
  <p:slideViewPr>
    <p:cSldViewPr snapToGrid="0">
      <p:cViewPr varScale="1">
        <p:scale>
          <a:sx n="108" d="100"/>
          <a:sy n="108" d="100"/>
        </p:scale>
        <p:origin x="170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6/7/20</a:t>
            </a:fld>
            <a:endParaRPr lang="en-US"/>
          </a:p>
        </p:txBody>
      </p:sp>
      <p:sp>
        <p:nvSpPr>
          <p:cNvPr id="6"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6/7/20</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6/7/20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6/7/20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6/7/20</a:t>
            </a:fld>
            <a:endParaRPr lang="en-US"/>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6/7/20</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6/7/20</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6/7/20</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6/7/20</a:t>
            </a:fld>
            <a:endParaRPr lang="en-US"/>
          </a:p>
        </p:txBody>
      </p:sp>
      <p:sp>
        <p:nvSpPr>
          <p:cNvPr id="5"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6/7/20</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6/7/20</a:t>
            </a:fld>
            <a:endParaRPr lang="en-US"/>
          </a:p>
        </p:txBody>
      </p:sp>
      <p:sp>
        <p:nvSpPr>
          <p:cNvPr id="8" name="Slide Number Placeholder 5"/>
          <p:cNvSpPr>
            <a:spLocks noGrp="1"/>
          </p:cNvSpPr>
          <p:nvPr>
            <p:ph type="sldNum" sz="quarter" idx="12"/>
          </p:nvPr>
        </p:nvSpPr>
        <p:spPr>
          <a:xfrm>
            <a:off x="6457950" y="6356351"/>
            <a:ext cx="857250" cy="365125"/>
          </a:xfrm>
          <a:prstGeom prst="rect">
            <a:avLst/>
          </a:prstGeom>
        </p:spPr>
        <p:txBody>
          <a:bodyPr/>
          <a:lstStyle/>
          <a:p>
            <a:fld id="{37290FF7-652B-4475-AEAB-8B1A5D23AE09}" type="slidenum">
              <a:rPr lang="en-US" smtClean="0"/>
              <a:t>‹#›</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6/7/20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pic>
        <p:nvPicPr>
          <p:cNvPr id="7" name="Picture 4" descr="Image result for gserm"/>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b="32174"/>
          <a:stretch/>
        </p:blipFill>
        <p:spPr bwMode="auto">
          <a:xfrm>
            <a:off x="8182940" y="6309360"/>
            <a:ext cx="961060" cy="54864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5"/>
          <p:cNvSpPr>
            <a:spLocks noGrp="1"/>
          </p:cNvSpPr>
          <p:nvPr>
            <p:ph type="sldNum" sz="quarter" idx="4"/>
          </p:nvPr>
        </p:nvSpPr>
        <p:spPr>
          <a:xfrm>
            <a:off x="7245740" y="6370419"/>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sz="3600" i="1" dirty="0"/>
              <a:t>TM Basics</a:t>
            </a:r>
          </a:p>
        </p:txBody>
      </p:sp>
      <p:sp>
        <p:nvSpPr>
          <p:cNvPr id="3" name="Subtitle 2"/>
          <p:cNvSpPr>
            <a:spLocks noGrp="1"/>
          </p:cNvSpPr>
          <p:nvPr>
            <p:ph type="subTitle" idx="1"/>
          </p:nvPr>
        </p:nvSpPr>
        <p:spPr/>
        <p:txBody>
          <a:bodyPr/>
          <a:lstStyle/>
          <a:p>
            <a:r>
              <a:rPr lang="en-US" dirty="0"/>
              <a:t>Ted Kwartler</a:t>
            </a:r>
          </a:p>
        </p:txBody>
      </p:sp>
      <p:sp>
        <p:nvSpPr>
          <p:cNvPr id="4" name="Date Placeholder 3"/>
          <p:cNvSpPr>
            <a:spLocks noGrp="1"/>
          </p:cNvSpPr>
          <p:nvPr>
            <p:ph type="dt" sz="half" idx="10"/>
          </p:nvPr>
        </p:nvSpPr>
        <p:spPr/>
        <p:txBody>
          <a:bodyPr/>
          <a:lstStyle/>
          <a:p>
            <a:fld id="{5738B90E-0779-4C36-915C-6F05FCD89456}" type="datetime1">
              <a:rPr lang="en-US" smtClean="0"/>
              <a:t>6/7/20</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1</a:t>
            </a:fld>
            <a:endParaRPr lang="en-US"/>
          </a:p>
        </p:txBody>
      </p:sp>
      <p:sp>
        <p:nvSpPr>
          <p:cNvPr id="6" name="Footer Placeholder 5"/>
          <p:cNvSpPr>
            <a:spLocks noGrp="1"/>
          </p:cNvSpPr>
          <p:nvPr>
            <p:ph type="ftr" sz="quarter" idx="3"/>
          </p:nvPr>
        </p:nvSpPr>
        <p:spPr/>
        <p:txBody>
          <a:bodyPr/>
          <a:lstStyle/>
          <a:p>
            <a:r>
              <a:rPr lang="en-US" dirty="0"/>
              <a:t>Kwartler</a:t>
            </a:r>
          </a:p>
        </p:txBody>
      </p:sp>
      <p:cxnSp>
        <p:nvCxnSpPr>
          <p:cNvPr id="7" name="Straight Connector 6">
            <a:extLst>
              <a:ext uri="{FF2B5EF4-FFF2-40B4-BE49-F238E27FC236}">
                <a16:creationId xmlns:a16="http://schemas.microsoft.com/office/drawing/2014/main" id="{54E1A1E5-D9C3-7442-A508-132F62BBC7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B081B0B-78F0-4B46-BFDE-7CC697B037A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3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 Twitter Profanity</a:t>
            </a:r>
          </a:p>
        </p:txBody>
      </p:sp>
      <p:sp>
        <p:nvSpPr>
          <p:cNvPr id="10" name="Content Placeholder 2"/>
          <p:cNvSpPr txBox="1">
            <a:spLocks/>
          </p:cNvSpPr>
          <p:nvPr/>
        </p:nvSpPr>
        <p:spPr>
          <a:xfrm>
            <a:off x="228600" y="1219200"/>
            <a:ext cx="8686800" cy="4906963"/>
          </a:xfrm>
          <a:prstGeom prst="rect">
            <a:avLst/>
          </a:prstGeom>
        </p:spPr>
        <p:txBody>
          <a:bodyPr/>
          <a:lstStyle>
            <a:lvl1pPr marL="342900" indent="-342900" algn="l" defTabSz="457200" rtl="0" eaLnBrk="1" latinLnBrk="0" hangingPunct="1">
              <a:spcBef>
                <a:spcPct val="20000"/>
              </a:spcBef>
              <a:buFont typeface="Arial"/>
              <a:buChar char="•"/>
              <a:defRPr sz="3200" b="0" i="0" kern="1200">
                <a:solidFill>
                  <a:schemeClr val="tx1"/>
                </a:solidFill>
                <a:latin typeface="Avenir Light"/>
                <a:ea typeface="+mn-ea"/>
                <a:cs typeface="Avenir Light"/>
              </a:defRPr>
            </a:lvl1pPr>
            <a:lvl2pPr marL="742950" indent="-285750" algn="l" defTabSz="457200" rtl="0" eaLnBrk="1" latinLnBrk="0" hangingPunct="1">
              <a:spcBef>
                <a:spcPct val="20000"/>
              </a:spcBef>
              <a:buFont typeface="Arial"/>
              <a:buChar char="–"/>
              <a:defRPr sz="2800" b="0" i="0" kern="1200">
                <a:solidFill>
                  <a:schemeClr val="tx1"/>
                </a:solidFill>
                <a:latin typeface="Avenir Light"/>
                <a:ea typeface="+mn-ea"/>
                <a:cs typeface="Avenir Light"/>
              </a:defRPr>
            </a:lvl2pPr>
            <a:lvl3pPr marL="1143000" indent="-228600" algn="l" defTabSz="457200" rtl="0" eaLnBrk="1" latinLnBrk="0" hangingPunct="1">
              <a:spcBef>
                <a:spcPct val="20000"/>
              </a:spcBef>
              <a:buFont typeface="Arial"/>
              <a:buChar char="•"/>
              <a:defRPr sz="2400" b="0" i="0" kern="1200">
                <a:solidFill>
                  <a:schemeClr val="tx1"/>
                </a:solidFill>
                <a:latin typeface="Avenir Light"/>
                <a:ea typeface="+mn-ea"/>
                <a:cs typeface="Avenir Light"/>
              </a:defRPr>
            </a:lvl3pPr>
            <a:lvl4pPr marL="16002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20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prstClr val="black"/>
                </a:solidFill>
                <a:latin typeface="+mj-lt"/>
                <a:cs typeface="Arial Unicode MS" panose="020B0604020202020204" pitchFamily="34" charset="-128"/>
              </a:rPr>
              <a:t>Twitter demographics skew young and as a result have profanity that appear in the examples.  “Keyboard Courage” is rampant.</a:t>
            </a:r>
          </a:p>
          <a:p>
            <a:r>
              <a:rPr lang="en-US" sz="2800" b="1" dirty="0">
                <a:solidFill>
                  <a:prstClr val="black"/>
                </a:solidFill>
                <a:latin typeface="+mj-lt"/>
                <a:cs typeface="Arial Unicode MS" panose="020B0604020202020204" pitchFamily="34" charset="-128"/>
              </a:rPr>
              <a:t>It’s the easiest place to get a lot of messy text fast, if it is offensive feel free to talk to me and I will work to get you other texts for use on your own.  No offense is intended.</a:t>
            </a:r>
          </a:p>
          <a:p>
            <a:pPr marL="0" indent="0">
              <a:buFont typeface="Arial"/>
              <a:buNone/>
            </a:pPr>
            <a:endParaRPr lang="en-US" sz="2800" dirty="0">
              <a:solidFill>
                <a:prstClr val="black"/>
              </a:solidFill>
              <a:latin typeface="+mj-lt"/>
              <a:cs typeface="Arial Unicode MS" panose="020B0604020202020204" pitchFamily="34" charset="-128"/>
            </a:endParaRPr>
          </a:p>
        </p:txBody>
      </p:sp>
      <p:grpSp>
        <p:nvGrpSpPr>
          <p:cNvPr id="13" name="Group 12"/>
          <p:cNvGrpSpPr/>
          <p:nvPr/>
        </p:nvGrpSpPr>
        <p:grpSpPr>
          <a:xfrm>
            <a:off x="2581325" y="3881549"/>
            <a:ext cx="3981350" cy="1954320"/>
            <a:chOff x="1969548" y="3881549"/>
            <a:chExt cx="3981350" cy="1954320"/>
          </a:xfrm>
        </p:grpSpPr>
        <p:pic>
          <p:nvPicPr>
            <p:cNvPr id="11" name="Picture 10"/>
            <p:cNvPicPr>
              <a:picLocks noChangeAspect="1"/>
            </p:cNvPicPr>
            <p:nvPr/>
          </p:nvPicPr>
          <p:blipFill>
            <a:blip r:embed="rId2"/>
            <a:stretch>
              <a:fillRect/>
            </a:stretch>
          </p:blipFill>
          <p:spPr>
            <a:xfrm>
              <a:off x="1969548" y="4794863"/>
              <a:ext cx="1280448" cy="1041006"/>
            </a:xfrm>
            <a:prstGeom prst="rect">
              <a:avLst/>
            </a:prstGeom>
          </p:spPr>
        </p:pic>
        <p:sp>
          <p:nvSpPr>
            <p:cNvPr id="12" name="Oval Callout 11"/>
            <p:cNvSpPr/>
            <p:nvPr/>
          </p:nvSpPr>
          <p:spPr>
            <a:xfrm>
              <a:off x="3933123" y="3881549"/>
              <a:ext cx="2017775" cy="819324"/>
            </a:xfrm>
            <a:prstGeom prst="wedgeEllipseCallout">
              <a:avLst>
                <a:gd name="adj1" fmla="val -77686"/>
                <a:gd name="adj2" fmla="val 70000"/>
              </a:avLst>
            </a:prstGeom>
            <a:solidFill>
              <a:srgbClr val="BA2D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1800" kern="1200" dirty="0">
                  <a:solidFill>
                    <a:prstClr val="white"/>
                  </a:solidFill>
                  <a:latin typeface="Arial Unicode MS" panose="020B0604020202020204" pitchFamily="34" charset="-128"/>
                </a:rPr>
                <a:t>#%@*!!!</a:t>
              </a:r>
            </a:p>
          </p:txBody>
        </p:sp>
      </p:grpSp>
      <p:sp>
        <p:nvSpPr>
          <p:cNvPr id="7" name="Date Placeholder 1"/>
          <p:cNvSpPr>
            <a:spLocks noGrp="1"/>
          </p:cNvSpPr>
          <p:nvPr>
            <p:ph type="dt" sz="half" idx="10"/>
          </p:nvPr>
        </p:nvSpPr>
        <p:spPr>
          <a:xfrm>
            <a:off x="628650" y="6327775"/>
            <a:ext cx="2057400" cy="365125"/>
          </a:xfrm>
        </p:spPr>
        <p:txBody>
          <a:bodyPr/>
          <a:lstStyle/>
          <a:p>
            <a:fld id="{6700A58B-DD98-43D0-B791-721480A02982}" type="datetime1">
              <a:rPr lang="en-US" smtClean="0"/>
              <a:t>6/7/20</a:t>
            </a:fld>
            <a:endParaRPr lang="en-US"/>
          </a:p>
        </p:txBody>
      </p:sp>
      <p:sp>
        <p:nvSpPr>
          <p:cNvPr id="9" name="Slide Number Placeholder 3"/>
          <p:cNvSpPr>
            <a:spLocks noGrp="1"/>
          </p:cNvSpPr>
          <p:nvPr>
            <p:ph type="sldNum" sz="quarter" idx="12"/>
          </p:nvPr>
        </p:nvSpPr>
        <p:spPr>
          <a:xfrm>
            <a:off x="6457950" y="6356351"/>
            <a:ext cx="857250" cy="365125"/>
          </a:xfrm>
        </p:spPr>
        <p:txBody>
          <a:bodyPr/>
          <a:lstStyle/>
          <a:p>
            <a:r>
              <a:rPr lang="en-US" dirty="0"/>
              <a:t>14</a:t>
            </a:r>
          </a:p>
        </p:txBody>
      </p:sp>
      <p:sp>
        <p:nvSpPr>
          <p:cNvPr id="14" name="Footer Placeholder 5">
            <a:extLst>
              <a:ext uri="{FF2B5EF4-FFF2-40B4-BE49-F238E27FC236}">
                <a16:creationId xmlns:a16="http://schemas.microsoft.com/office/drawing/2014/main" id="{7CF42E13-F741-47C0-ABF2-930A6A838440}"/>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15" name="Straight Connector 14">
            <a:extLst>
              <a:ext uri="{FF2B5EF4-FFF2-40B4-BE49-F238E27FC236}">
                <a16:creationId xmlns:a16="http://schemas.microsoft.com/office/drawing/2014/main" id="{02C1B58B-81B2-974D-95EA-120208E6095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F3FA6A-DBEA-4545-9339-04325980E65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78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sz="3600" dirty="0"/>
              <a:t>Basic String Searching</a:t>
            </a: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6" name="TextBox 5"/>
          <p:cNvSpPr txBox="1"/>
          <p:nvPr/>
        </p:nvSpPr>
        <p:spPr>
          <a:xfrm>
            <a:off x="4184734" y="1285610"/>
            <a:ext cx="787596" cy="369332"/>
          </a:xfrm>
          <a:prstGeom prst="rect">
            <a:avLst/>
          </a:prstGeom>
          <a:noFill/>
        </p:spPr>
        <p:txBody>
          <a:bodyPr wrap="none" rtlCol="0">
            <a:spAutoFit/>
          </a:bodyPr>
          <a:lstStyle/>
          <a:p>
            <a:pPr defTabSz="457200"/>
            <a:r>
              <a:rPr lang="en-US" sz="1800" kern="1200" dirty="0">
                <a:solidFill>
                  <a:srgbClr val="FFFFFF"/>
                </a:solidFill>
                <a:latin typeface="Arial Unicode MS" panose="020B0604020202020204" pitchFamily="34" charset="-128"/>
                <a:ea typeface="Arial Unicode MS" panose="020B0604020202020204" pitchFamily="34" charset="-128"/>
                <a:cs typeface="Arial Unicode MS" panose="020B0604020202020204" pitchFamily="34" charset="-128"/>
              </a:rPr>
              <a:t>Setup</a:t>
            </a:r>
          </a:p>
        </p:txBody>
      </p:sp>
      <p:grpSp>
        <p:nvGrpSpPr>
          <p:cNvPr id="7" name="Group 6"/>
          <p:cNvGrpSpPr/>
          <p:nvPr/>
        </p:nvGrpSpPr>
        <p:grpSpPr>
          <a:xfrm>
            <a:off x="397126" y="1443275"/>
            <a:ext cx="8426834" cy="805489"/>
            <a:chOff x="397126" y="881880"/>
            <a:chExt cx="5855599" cy="805489"/>
          </a:xfrm>
        </p:grpSpPr>
        <p:sp>
          <p:nvSpPr>
            <p:cNvPr id="8" name="Rectangle 7"/>
            <p:cNvSpPr/>
            <p:nvPr/>
          </p:nvSpPr>
          <p:spPr>
            <a:xfrm>
              <a:off x="473842" y="1337464"/>
              <a:ext cx="5778883" cy="349905"/>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grepl</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9" name="TextBox 8"/>
            <p:cNvSpPr txBox="1"/>
            <p:nvPr/>
          </p:nvSpPr>
          <p:spPr>
            <a:xfrm>
              <a:off x="397126" y="881880"/>
              <a:ext cx="5357582"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grepl</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a vector of T/F if the pattern is present at least once</a:t>
              </a:r>
            </a:p>
          </p:txBody>
        </p:sp>
      </p:grpSp>
      <p:grpSp>
        <p:nvGrpSpPr>
          <p:cNvPr id="10" name="Group 9"/>
          <p:cNvGrpSpPr/>
          <p:nvPr/>
        </p:nvGrpSpPr>
        <p:grpSpPr>
          <a:xfrm>
            <a:off x="405650" y="3005334"/>
            <a:ext cx="8418310" cy="814012"/>
            <a:chOff x="405650" y="3096057"/>
            <a:chExt cx="5847075" cy="814012"/>
          </a:xfrm>
        </p:grpSpPr>
        <p:sp>
          <p:nvSpPr>
            <p:cNvPr id="11" name="Rectangle 10"/>
            <p:cNvSpPr/>
            <p:nvPr/>
          </p:nvSpPr>
          <p:spPr>
            <a:xfrm>
              <a:off x="473842" y="3593769"/>
              <a:ext cx="5778883" cy="316300"/>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grep</a:t>
              </a:r>
              <a:r>
                <a:rPr lang="en-US" sz="1800" kern="1200" dirty="0">
                  <a:solidFill>
                    <a:prstClr val="white"/>
                  </a:solidFill>
                  <a:latin typeface="Consolas" panose="020B0609020204030204" pitchFamily="49" charset="0"/>
                  <a:cs typeface="Consolas" panose="020B0609020204030204" pitchFamily="49" charset="0"/>
                </a:rPr>
                <a:t>(“pattern”, searchable object, </a:t>
              </a:r>
              <a:r>
                <a:rPr lang="en-US" sz="1800" kern="1200" dirty="0" err="1">
                  <a:solidFill>
                    <a:prstClr val="white"/>
                  </a:solidFill>
                  <a:latin typeface="Consolas" panose="020B0609020204030204" pitchFamily="49" charset="0"/>
                  <a:cs typeface="Consolas" panose="020B0609020204030204" pitchFamily="49" charset="0"/>
                </a:rPr>
                <a:t>ignore.case</a:t>
              </a:r>
              <a:r>
                <a:rPr lang="en-US" sz="1800" kern="1200" dirty="0">
                  <a:solidFill>
                    <a:prstClr val="white"/>
                  </a:solidFill>
                  <a:latin typeface="Consolas" panose="020B0609020204030204" pitchFamily="49" charset="0"/>
                  <a:cs typeface="Consolas" panose="020B0609020204030204" pitchFamily="49" charset="0"/>
                </a:rPr>
                <a:t>=TRUE)</a:t>
              </a:r>
            </a:p>
          </p:txBody>
        </p:sp>
        <p:sp>
          <p:nvSpPr>
            <p:cNvPr id="12" name="TextBox 11"/>
            <p:cNvSpPr txBox="1"/>
            <p:nvPr/>
          </p:nvSpPr>
          <p:spPr>
            <a:xfrm>
              <a:off x="405650" y="3096057"/>
              <a:ext cx="4660250"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grep</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returns the position of the pattern in the document</a:t>
              </a:r>
            </a:p>
          </p:txBody>
        </p:sp>
      </p:grpSp>
      <p:sp>
        <p:nvSpPr>
          <p:cNvPr id="13" name="TextBox 12"/>
          <p:cNvSpPr txBox="1"/>
          <p:nvPr/>
        </p:nvSpPr>
        <p:spPr>
          <a:xfrm>
            <a:off x="431222" y="1164341"/>
            <a:ext cx="2749471"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Basic R Unix Commands</a:t>
            </a:r>
          </a:p>
        </p:txBody>
      </p:sp>
      <p:sp>
        <p:nvSpPr>
          <p:cNvPr id="14" name="TextBox 13"/>
          <p:cNvSpPr txBox="1"/>
          <p:nvPr/>
        </p:nvSpPr>
        <p:spPr>
          <a:xfrm>
            <a:off x="414174" y="4419586"/>
            <a:ext cx="2861818" cy="369332"/>
          </a:xfrm>
          <a:prstGeom prst="rect">
            <a:avLst/>
          </a:prstGeom>
          <a:noFill/>
        </p:spPr>
        <p:txBody>
          <a:bodyPr wrap="none" rtlCol="0">
            <a:spAutoFit/>
          </a:bodyPr>
          <a:lstStyle/>
          <a:p>
            <a:pPr defTabSz="457200"/>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“library(</a:t>
            </a:r>
            <a:r>
              <a:rPr lang="en-US" sz="1800" u="sng" kern="1200" dirty="0" err="1">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stringi</a:t>
            </a:r>
            <a:r>
              <a:rPr lang="en-US" sz="1800" u="sng" kern="1200" dirty="0">
                <a:solidFill>
                  <a:srgbClr val="F09511"/>
                </a:solidFill>
                <a:latin typeface="Arial Unicode MS" panose="020B0604020202020204" pitchFamily="34" charset="-128"/>
                <a:ea typeface="Arial Unicode MS" panose="020B0604020202020204" pitchFamily="34" charset="-128"/>
                <a:cs typeface="Arial Unicode MS" panose="020B0604020202020204" pitchFamily="34" charset="-128"/>
              </a:rPr>
              <a:t>)” Functions</a:t>
            </a:r>
          </a:p>
        </p:txBody>
      </p:sp>
      <p:grpSp>
        <p:nvGrpSpPr>
          <p:cNvPr id="15" name="Group 14"/>
          <p:cNvGrpSpPr/>
          <p:nvPr/>
        </p:nvGrpSpPr>
        <p:grpSpPr>
          <a:xfrm>
            <a:off x="405650" y="4729257"/>
            <a:ext cx="8311630" cy="805489"/>
            <a:chOff x="405650" y="2078856"/>
            <a:chExt cx="5847075" cy="805489"/>
          </a:xfrm>
        </p:grpSpPr>
        <p:sp>
          <p:nvSpPr>
            <p:cNvPr id="16" name="Rectangle 15"/>
            <p:cNvSpPr/>
            <p:nvPr/>
          </p:nvSpPr>
          <p:spPr>
            <a:xfrm>
              <a:off x="473842" y="2546727"/>
              <a:ext cx="5778883" cy="33761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457200"/>
              <a:r>
                <a:rPr lang="en-US" sz="1800" kern="1200" dirty="0" err="1">
                  <a:solidFill>
                    <a:prstClr val="white"/>
                  </a:solidFill>
                  <a:latin typeface="Consolas" panose="020B0609020204030204" pitchFamily="49" charset="0"/>
                  <a:cs typeface="Consolas" panose="020B0609020204030204" pitchFamily="49" charset="0"/>
                </a:rPr>
                <a:t>stri_count</a:t>
              </a:r>
              <a:r>
                <a:rPr lang="en-US" sz="1800" kern="1200" dirty="0">
                  <a:solidFill>
                    <a:prstClr val="white"/>
                  </a:solidFill>
                  <a:latin typeface="Consolas" panose="020B0609020204030204" pitchFamily="49" charset="0"/>
                  <a:cs typeface="Consolas" panose="020B0609020204030204" pitchFamily="49" charset="0"/>
                </a:rPr>
                <a:t>(searchable object, fixed=“pattern”)</a:t>
              </a:r>
            </a:p>
          </p:txBody>
        </p:sp>
        <p:sp>
          <p:nvSpPr>
            <p:cNvPr id="17" name="TextBox 16"/>
            <p:cNvSpPr txBox="1"/>
            <p:nvPr/>
          </p:nvSpPr>
          <p:spPr>
            <a:xfrm>
              <a:off x="405650" y="2078856"/>
              <a:ext cx="4621778" cy="307777"/>
            </a:xfrm>
            <a:prstGeom prst="rect">
              <a:avLst/>
            </a:prstGeom>
            <a:noFill/>
          </p:spPr>
          <p:txBody>
            <a:bodyPr wrap="none" rtlCol="0">
              <a:spAutoFit/>
            </a:bodyPr>
            <a:lstStyle/>
            <a:p>
              <a:pPr defTabSz="457200"/>
              <a:r>
                <a:rPr lang="en-US" kern="1200" dirty="0" err="1">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stri_count</a:t>
              </a:r>
              <a:r>
                <a:rPr lang="en-US" kern="1200" dirty="0">
                  <a:solidFill>
                    <a:prstClr val="black"/>
                  </a:solidFill>
                  <a:latin typeface="Arial Unicode MS" panose="020B0604020202020204" pitchFamily="34" charset="-128"/>
                  <a:ea typeface="Arial Unicode MS" panose="020B0604020202020204" pitchFamily="34" charset="-128"/>
                  <a:cs typeface="Arial Unicode MS" panose="020B0604020202020204" pitchFamily="34" charset="-128"/>
                </a:rPr>
                <a:t> counts the number of patterns in a document</a:t>
              </a:r>
            </a:p>
          </p:txBody>
        </p:sp>
      </p:grpSp>
      <p:pic>
        <p:nvPicPr>
          <p:cNvPr id="18" name="Picture 17" descr="Screen Shot 2015-05-26 at 9.25.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42" y="2248764"/>
            <a:ext cx="8229600" cy="417524"/>
          </a:xfrm>
          <a:prstGeom prst="rect">
            <a:avLst/>
          </a:prstGeom>
        </p:spPr>
      </p:pic>
      <p:pic>
        <p:nvPicPr>
          <p:cNvPr id="19" name="Picture 18" descr="Screen Shot 2015-05-26 at 9.27.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842" y="3808176"/>
            <a:ext cx="3213100" cy="203200"/>
          </a:xfrm>
          <a:prstGeom prst="rect">
            <a:avLst/>
          </a:prstGeom>
        </p:spPr>
      </p:pic>
      <p:pic>
        <p:nvPicPr>
          <p:cNvPr id="20" name="Picture 19" descr="Screen Shot 2015-05-26 at 9.28.0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842" y="5638786"/>
            <a:ext cx="8229600" cy="361040"/>
          </a:xfrm>
          <a:prstGeom prst="rect">
            <a:avLst/>
          </a:prstGeom>
        </p:spPr>
      </p:pic>
      <p:sp>
        <p:nvSpPr>
          <p:cNvPr id="21" name="Footer Placeholder 5">
            <a:extLst>
              <a:ext uri="{FF2B5EF4-FFF2-40B4-BE49-F238E27FC236}">
                <a16:creationId xmlns:a16="http://schemas.microsoft.com/office/drawing/2014/main" id="{695F3418-3960-4323-9F9F-D885ACE3F692}"/>
              </a:ext>
            </a:extLst>
          </p:cNvPr>
          <p:cNvSpPr>
            <a:spLocks noGrp="1"/>
          </p:cNvSpPr>
          <p:nvPr>
            <p:ph type="ftr" sz="quarter" idx="3"/>
          </p:nvPr>
        </p:nvSpPr>
        <p:spPr>
          <a:xfrm>
            <a:off x="3028950" y="6356351"/>
            <a:ext cx="3086100" cy="365125"/>
          </a:xfrm>
        </p:spPr>
        <p:txBody>
          <a:bodyPr/>
          <a:lstStyle/>
          <a:p>
            <a:r>
              <a:rPr lang="en-US" dirty="0"/>
              <a:t>Kwartler CSCI -96</a:t>
            </a:r>
          </a:p>
        </p:txBody>
      </p:sp>
      <p:cxnSp>
        <p:nvCxnSpPr>
          <p:cNvPr id="22" name="Straight Connector 21">
            <a:extLst>
              <a:ext uri="{FF2B5EF4-FFF2-40B4-BE49-F238E27FC236}">
                <a16:creationId xmlns:a16="http://schemas.microsoft.com/office/drawing/2014/main" id="{1C0141A8-EDED-514E-9805-3DF6EE6F8B2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9490AF9-5A31-9E4D-A02D-E16E2C0D360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9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a:xfrm>
            <a:off x="147918" y="318234"/>
            <a:ext cx="8367432" cy="591477"/>
          </a:xfrm>
        </p:spPr>
        <p:txBody>
          <a:bodyPr/>
          <a:lstStyle/>
          <a:p>
            <a:r>
              <a:rPr lang="en-US" dirty="0"/>
              <a:t>Coffee!! </a:t>
            </a:r>
            <a:r>
              <a:rPr lang="en-US" b="1" dirty="0"/>
              <a:t>Open </a:t>
            </a:r>
            <a:r>
              <a:rPr lang="en-US" dirty="0"/>
              <a:t>﻿</a:t>
            </a:r>
            <a:r>
              <a:rPr lang="en-US" dirty="0" err="1"/>
              <a:t>E_String_Search_Manipulation.R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Start working with strings and related functions.</a:t>
            </a:r>
          </a:p>
        </p:txBody>
      </p:sp>
      <p:pic>
        <p:nvPicPr>
          <p:cNvPr id="1026" name="Picture 2" descr="Image result for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229" y="1810351"/>
            <a:ext cx="3265542" cy="326554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537478AD-4358-0046-9BAD-9BFEDF6713F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8F5B59-0855-594F-A633-EB432660FAB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5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31" y="1261241"/>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76952"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4855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236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471151"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236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228600" y="5313693"/>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p:cNvSpPr>
            <a:spLocks noGrp="1"/>
          </p:cNvSpPr>
          <p:nvPr>
            <p:ph type="ftr" sz="quarter" idx="3"/>
          </p:nvPr>
        </p:nvSpPr>
        <p:spPr/>
        <p:txBody>
          <a:bodyPr/>
          <a:lstStyle/>
          <a:p>
            <a:r>
              <a:rPr lang="en-US"/>
              <a:t>Kwartler</a:t>
            </a:r>
            <a:endParaRPr lang="en-US" dirty="0"/>
          </a:p>
        </p:txBody>
      </p:sp>
      <p:sp>
        <p:nvSpPr>
          <p:cNvPr id="6" name="TextBox 5"/>
          <p:cNvSpPr txBox="1"/>
          <p:nvPr/>
        </p:nvSpPr>
        <p:spPr>
          <a:xfrm>
            <a:off x="362606" y="1371601"/>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5125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268015" y="3121573"/>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228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6/7/20</a:t>
            </a:fld>
            <a:endParaRPr lang="en-US"/>
          </a:p>
        </p:txBody>
      </p:sp>
      <p:sp>
        <p:nvSpPr>
          <p:cNvPr id="3" name="Title 2"/>
          <p:cNvSpPr>
            <a:spLocks noGrp="1"/>
          </p:cNvSpPr>
          <p:nvPr>
            <p:ph type="title"/>
          </p:nvPr>
        </p:nvSpPr>
        <p:spPr>
          <a:xfrm>
            <a:off x="0" y="318234"/>
            <a:ext cx="8515350" cy="591477"/>
          </a:xfrm>
        </p:spPr>
        <p:txBody>
          <a:bodyPr/>
          <a:lstStyle/>
          <a:p>
            <a:r>
              <a:rPr lang="en-US" dirty="0"/>
              <a:t>Too much coffee!</a:t>
            </a:r>
            <a:r>
              <a:rPr lang="en-US" b="1" dirty="0"/>
              <a:t> Open </a:t>
            </a:r>
            <a:r>
              <a:rPr lang="en-US" dirty="0"/>
              <a:t>﻿</a:t>
            </a:r>
            <a:r>
              <a:rPr lang="en-US" dirty="0" err="1"/>
              <a:t>F_spellCheck_examples.R</a:t>
            </a:r>
            <a:br>
              <a:rPr lang="en-US" dirty="0"/>
            </a:br>
            <a:endParaRPr lang="en-US" dirty="0"/>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p:spPr>
        <p:txBody>
          <a:bodyPr/>
          <a:lstStyle/>
          <a:p>
            <a:r>
              <a:rPr lang="en-US" dirty="0"/>
              <a:t>Kwartler CSCI -96</a:t>
            </a:r>
          </a:p>
        </p:txBody>
      </p:sp>
      <p:sp>
        <p:nvSpPr>
          <p:cNvPr id="9" name="Rectangle 8">
            <a:extLst>
              <a:ext uri="{FF2B5EF4-FFF2-40B4-BE49-F238E27FC236}">
                <a16:creationId xmlns:a16="http://schemas.microsoft.com/office/drawing/2014/main" id="{CE6549BB-6AF5-468A-8D72-A45EED7452EF}"/>
              </a:ext>
            </a:extLst>
          </p:cNvPr>
          <p:cNvSpPr/>
          <p:nvPr/>
        </p:nvSpPr>
        <p:spPr>
          <a:xfrm>
            <a:off x="228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5726</TotalTime>
  <Words>517</Words>
  <Application>Microsoft Macintosh PowerPoint</Application>
  <PresentationFormat>On-screen Show (4:3)</PresentationFormat>
  <Paragraphs>87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 Unicode MS</vt:lpstr>
      <vt:lpstr>Arial</vt:lpstr>
      <vt:lpstr>Calibri</vt:lpstr>
      <vt:lpstr>Calibri Light</vt:lpstr>
      <vt:lpstr>Consolas</vt:lpstr>
      <vt:lpstr>1_Office Theme</vt:lpstr>
      <vt:lpstr>GSERM: Text Mining &amp; NLP TM Basics</vt:lpstr>
      <vt:lpstr>Warning: Twitter Profanity</vt:lpstr>
      <vt:lpstr>Basic String Searching</vt:lpstr>
      <vt:lpstr>Coffee!! Open ﻿E_String_Search_Manipulation.R </vt:lpstr>
      <vt:lpstr>What about misspelling?</vt:lpstr>
      <vt:lpstr>R packages to deal with misspelling</vt:lpstr>
      <vt:lpstr>R packages to deal with misspelling</vt:lpstr>
      <vt:lpstr>R packages to deal with misspelling</vt:lpstr>
      <vt:lpstr>Too much coffee! Open ﻿F_spellCheck_examples.R </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Edward Kwartler</cp:lastModifiedBy>
  <cp:revision>295</cp:revision>
  <dcterms:created xsi:type="dcterms:W3CDTF">2018-05-23T17:24:59Z</dcterms:created>
  <dcterms:modified xsi:type="dcterms:W3CDTF">2020-06-08T00:08:12Z</dcterms:modified>
</cp:coreProperties>
</file>