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556" r:id="rId2"/>
    <p:sldId id="557" r:id="rId3"/>
    <p:sldId id="558" r:id="rId4"/>
    <p:sldId id="559" r:id="rId5"/>
    <p:sldId id="560" r:id="rId6"/>
    <p:sldId id="561" r:id="rId7"/>
    <p:sldId id="563" r:id="rId8"/>
    <p:sldId id="668" r:id="rId9"/>
    <p:sldId id="616" r:id="rId10"/>
    <p:sldId id="617" r:id="rId11"/>
    <p:sldId id="618" r:id="rId12"/>
    <p:sldId id="619" r:id="rId13"/>
    <p:sldId id="620" r:id="rId14"/>
    <p:sldId id="621" r:id="rId15"/>
    <p:sldId id="622" r:id="rId16"/>
    <p:sldId id="659" r:id="rId17"/>
    <p:sldId id="660" r:id="rId18"/>
    <p:sldId id="661" r:id="rId19"/>
    <p:sldId id="662" r:id="rId20"/>
    <p:sldId id="664" r:id="rId21"/>
    <p:sldId id="665" r:id="rId22"/>
    <p:sldId id="666" r:id="rId23"/>
    <p:sldId id="623" r:id="rId24"/>
    <p:sldId id="624" r:id="rId25"/>
    <p:sldId id="625" r:id="rId26"/>
    <p:sldId id="626" r:id="rId27"/>
    <p:sldId id="6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1503" autoAdjust="0"/>
  </p:normalViewPr>
  <p:slideViewPr>
    <p:cSldViewPr snapToGrid="0">
      <p:cViewPr varScale="1">
        <p:scale>
          <a:sx n="96" d="100"/>
          <a:sy n="96" d="100"/>
        </p:scale>
        <p:origin x="20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0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4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8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6/6/20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6/6/20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6/6/20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6/6/20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6/6/20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6/6/20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6/6/20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6/6/20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03853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9.jpeg"/><Relationship Id="rId9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72738"/>
            <a:ext cx="7886700" cy="29438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Objectives</a:t>
            </a:r>
          </a:p>
          <a:p>
            <a:r>
              <a:rPr lang="en-US" dirty="0"/>
              <a:t>What is R?</a:t>
            </a:r>
          </a:p>
          <a:p>
            <a:r>
              <a:rPr lang="en-US" dirty="0"/>
              <a:t>What is R Studio?</a:t>
            </a:r>
          </a:p>
          <a:p>
            <a:r>
              <a:rPr lang="en-US" dirty="0"/>
              <a:t>Scripting Structure in this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152" y="1194524"/>
            <a:ext cx="7819696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Why?  This ensures a basic fluency before the course really starts.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8BE35B-B153-E742-800E-F3EABFB4871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69B7D8-CB67-3848-AFC1-D8854E08AB1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4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mouse trap">
            <a:extLst>
              <a:ext uri="{FF2B5EF4-FFF2-40B4-BE49-F238E27FC236}">
                <a16:creationId xmlns:a16="http://schemas.microsoft.com/office/drawing/2014/main" id="{F846D6A0-D7AA-47C4-97C8-FB3B4A49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9027"/>
            <a:ext cx="2820643" cy="188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6E348-01AE-4DB9-856C-02AC1980BF8D}"/>
              </a:ext>
            </a:extLst>
          </p:cNvPr>
          <p:cNvSpPr txBox="1"/>
          <p:nvPr/>
        </p:nvSpPr>
        <p:spPr>
          <a:xfrm>
            <a:off x="2773282" y="1410988"/>
            <a:ext cx="6197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WINDOWS (local laptop):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the slashes have to be switched (or “escaped”)!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B87A9-B301-4293-93FA-06BB288D0A48}"/>
              </a:ext>
            </a:extLst>
          </p:cNvPr>
          <p:cNvSpPr txBox="1"/>
          <p:nvPr/>
        </p:nvSpPr>
        <p:spPr>
          <a:xfrm>
            <a:off x="3277096" y="2891913"/>
            <a:ext cx="246413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setwd("~/desktop")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D4E35-E2F2-4DD0-84B4-30CAE9221AB7}"/>
              </a:ext>
            </a:extLst>
          </p:cNvPr>
          <p:cNvSpPr txBox="1"/>
          <p:nvPr/>
        </p:nvSpPr>
        <p:spPr>
          <a:xfrm>
            <a:off x="3277096" y="4003506"/>
            <a:ext cx="5801588" cy="5386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("~\desktop")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Error: '\d' is an unrecognized escape in character string starting ""~\d"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11FA60-CAC9-4EEA-A3D6-A31695BB18CE}"/>
              </a:ext>
            </a:extLst>
          </p:cNvPr>
          <p:cNvSpPr>
            <a:spLocks noChangeAspect="1"/>
          </p:cNvSpPr>
          <p:nvPr/>
        </p:nvSpPr>
        <p:spPr bwMode="auto">
          <a:xfrm>
            <a:off x="2645060" y="2644900"/>
            <a:ext cx="524371" cy="627005"/>
          </a:xfrm>
          <a:custGeom>
            <a:avLst/>
            <a:gdLst>
              <a:gd name="T0" fmla="*/ 129 w 134"/>
              <a:gd name="T1" fmla="*/ 57 h 160"/>
              <a:gd name="T2" fmla="*/ 13 w 134"/>
              <a:gd name="T3" fmla="*/ 48 h 160"/>
              <a:gd name="T4" fmla="*/ 0 w 134"/>
              <a:gd name="T5" fmla="*/ 53 h 160"/>
              <a:gd name="T6" fmla="*/ 27 w 134"/>
              <a:gd name="T7" fmla="*/ 159 h 160"/>
              <a:gd name="T8" fmla="*/ 42 w 134"/>
              <a:gd name="T9" fmla="*/ 159 h 160"/>
              <a:gd name="T10" fmla="*/ 28 w 134"/>
              <a:gd name="T11" fmla="*/ 107 h 160"/>
              <a:gd name="T12" fmla="*/ 132 w 134"/>
              <a:gd name="T13" fmla="*/ 60 h 160"/>
              <a:gd name="T14" fmla="*/ 129 w 134"/>
              <a:gd name="T15" fmla="*/ 5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" h="160">
                <a:moveTo>
                  <a:pt x="129" y="57"/>
                </a:moveTo>
                <a:cubicBezTo>
                  <a:pt x="45" y="91"/>
                  <a:pt x="79" y="0"/>
                  <a:pt x="13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42" y="159"/>
                  <a:pt x="42" y="159"/>
                  <a:pt x="42" y="159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87" y="58"/>
                  <a:pt x="63" y="160"/>
                  <a:pt x="132" y="60"/>
                </a:cubicBezTo>
                <a:cubicBezTo>
                  <a:pt x="134" y="58"/>
                  <a:pt x="131" y="56"/>
                  <a:pt x="129" y="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Multiplication Sign 12">
            <a:extLst>
              <a:ext uri="{FF2B5EF4-FFF2-40B4-BE49-F238E27FC236}">
                <a16:creationId xmlns:a16="http://schemas.microsoft.com/office/drawing/2014/main" id="{DE42D866-E615-421A-9661-6AAA6A7345C3}"/>
              </a:ext>
            </a:extLst>
          </p:cNvPr>
          <p:cNvSpPr/>
          <p:nvPr/>
        </p:nvSpPr>
        <p:spPr>
          <a:xfrm>
            <a:off x="2516618" y="3889878"/>
            <a:ext cx="781254" cy="78125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F296CB-7006-1B41-9C08-61F89CD9A82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99E708-7577-CE47-8486-5B13A1889B6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6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Found the fruit basket!  </a:t>
            </a:r>
            <a:r>
              <a:rPr lang="en-US" sz="2400" b="1" u="sng" dirty="0">
                <a:solidFill>
                  <a:schemeClr val="accent1"/>
                </a:solidFill>
              </a:rPr>
              <a:t>What tools do I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Change R into a breakfast preparing machine with specialized libraries.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19994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pic>
        <p:nvPicPr>
          <p:cNvPr id="10" name="Picture 2" descr="Image result for hand white background">
            <a:extLst>
              <a:ext uri="{FF2B5EF4-FFF2-40B4-BE49-F238E27FC236}">
                <a16:creationId xmlns:a16="http://schemas.microsoft.com/office/drawing/2014/main" id="{C1310C95-C648-4984-A9E4-F1D5794C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73" y="2028449"/>
            <a:ext cx="2627168" cy="226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433837BB-B7CA-422B-AE90-5EC2CAE95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5803428" y="2990364"/>
            <a:ext cx="2580919" cy="65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689CB-B8C0-0C4F-B483-791EFF58138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CBA717-F38C-454F-B62F-A95E3F659F4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8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trap!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9AAEF-9330-4155-8F4A-DA255700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" y="2179528"/>
            <a:ext cx="4084649" cy="22978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57F220-BFA2-43FF-989A-C877C7FF0A67}"/>
              </a:ext>
            </a:extLst>
          </p:cNvPr>
          <p:cNvSpPr/>
          <p:nvPr/>
        </p:nvSpPr>
        <p:spPr>
          <a:xfrm>
            <a:off x="4354161" y="2404859"/>
            <a:ext cx="478983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Before loading a library use 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install.packages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(“name of package”).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1600" i="1" dirty="0"/>
              <a:t>You only need to do this once per environment</a:t>
            </a:r>
          </a:p>
          <a:p>
            <a:r>
              <a:rPr lang="en-US" sz="1600" i="1" dirty="0"/>
              <a:t>But, will need to repeat it w/each new environment!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B00A27-9FFA-A846-A399-BB656E6110A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FB1C8A-4393-3542-9ADF-2EFAAD1E02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Now R is a cutting &amp; peeling machine, </a:t>
            </a:r>
            <a:r>
              <a:rPr lang="en-US" sz="2400" dirty="0">
                <a:solidFill>
                  <a:schemeClr val="accent1"/>
                </a:solidFill>
              </a:rPr>
              <a:t>let’s pick our fruit.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R now has the object called </a:t>
            </a:r>
            <a:r>
              <a:rPr lang="en-US" sz="1600" b="1" u="sng" dirty="0">
                <a:solidFill>
                  <a:schemeClr val="bg1"/>
                </a:solidFill>
              </a:rPr>
              <a:t>banana</a:t>
            </a:r>
            <a:r>
              <a:rPr lang="en-US" sz="1600" dirty="0">
                <a:solidFill>
                  <a:schemeClr val="bg1"/>
                </a:solidFill>
              </a:rPr>
              <a:t> in memory </a:t>
            </a:r>
            <a:r>
              <a:rPr lang="en-US" sz="1600" dirty="0" err="1">
                <a:solidFill>
                  <a:schemeClr val="bg1"/>
                </a:solidFill>
              </a:rPr>
              <a:t>ie</a:t>
            </a:r>
            <a:r>
              <a:rPr lang="en-US" sz="1600" dirty="0">
                <a:solidFill>
                  <a:schemeClr val="bg1"/>
                </a:solidFill>
              </a:rPr>
              <a:t> “opening a spreadsheet”</a:t>
            </a:r>
            <a:endParaRPr lang="en-US" sz="1600" b="1" u="sng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48A29-42F6-469F-9DBF-84740FD81173}"/>
              </a:ext>
            </a:extLst>
          </p:cNvPr>
          <p:cNvSpPr txBox="1"/>
          <p:nvPr/>
        </p:nvSpPr>
        <p:spPr>
          <a:xfrm>
            <a:off x="240630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B94BE-BED5-4DAC-BD02-4840C2714CF6}"/>
              </a:ext>
            </a:extLst>
          </p:cNvPr>
          <p:cNvSpPr txBox="1"/>
          <p:nvPr/>
        </p:nvSpPr>
        <p:spPr>
          <a:xfrm>
            <a:off x="240630" y="2167599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875002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1" name="Picture 6" descr="Image result for banana transparent background">
            <a:extLst>
              <a:ext uri="{FF2B5EF4-FFF2-40B4-BE49-F238E27FC236}">
                <a16:creationId xmlns:a16="http://schemas.microsoft.com/office/drawing/2014/main" id="{5D8E29B8-7D56-4DAC-83F8-3181EDB09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05" y="1322773"/>
            <a:ext cx="2973247" cy="297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peech Bubble: Rectangle with Corners Rounded 7">
            <a:extLst>
              <a:ext uri="{FF2B5EF4-FFF2-40B4-BE49-F238E27FC236}">
                <a16:creationId xmlns:a16="http://schemas.microsoft.com/office/drawing/2014/main" id="{E27E2BA0-A2C4-4F36-ABAE-408CEF983453}"/>
              </a:ext>
            </a:extLst>
          </p:cNvPr>
          <p:cNvSpPr/>
          <p:nvPr/>
        </p:nvSpPr>
        <p:spPr>
          <a:xfrm>
            <a:off x="3346393" y="4023053"/>
            <a:ext cx="3131507" cy="1164920"/>
          </a:xfrm>
          <a:prstGeom prst="wedgeRoundRectCallout">
            <a:avLst>
              <a:gd name="adj1" fmla="val -41791"/>
              <a:gd name="adj2" fmla="val -120018"/>
              <a:gd name="adj3" fmla="val 166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u="sng" dirty="0">
                <a:solidFill>
                  <a:schemeClr val="bg1"/>
                </a:solidFill>
              </a:rPr>
              <a:t>Must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 the working directory or full path declared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 inside quotes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Have correct capitalization, spacing &amp; spelling matter.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52E45C-95F2-1249-8C30-02B9DD84B77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F1740B-CB8A-2A4D-B9B8-5EE01448B9A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6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my file is Excel or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2" descr="Image result for advice meme">
            <a:extLst>
              <a:ext uri="{FF2B5EF4-FFF2-40B4-BE49-F238E27FC236}">
                <a16:creationId xmlns:a16="http://schemas.microsoft.com/office/drawing/2014/main" id="{2C3CA585-ACF4-469C-BE93-2BF26DF57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25" y="1848170"/>
            <a:ext cx="3640942" cy="291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510A5-BA30-4AB1-9EDA-6E4222102AF1}"/>
              </a:ext>
            </a:extLst>
          </p:cNvPr>
          <p:cNvSpPr txBox="1"/>
          <p:nvPr/>
        </p:nvSpPr>
        <p:spPr>
          <a:xfrm>
            <a:off x="3820017" y="1848755"/>
            <a:ext cx="5087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can open many files types with different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Rds</a:t>
            </a:r>
            <a:r>
              <a:rPr lang="en-US" dirty="0"/>
              <a:t>, </a:t>
            </a:r>
            <a:r>
              <a:rPr lang="en-US" dirty="0" err="1"/>
              <a:t>rda</a:t>
            </a:r>
            <a:r>
              <a:rPr lang="en-US" dirty="0"/>
              <a:t>, </a:t>
            </a:r>
            <a:r>
              <a:rPr lang="en-US" dirty="0" err="1"/>
              <a:t>fst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Databases (SQL, </a:t>
            </a:r>
            <a:r>
              <a:rPr lang="en-US" dirty="0" err="1"/>
              <a:t>mongoDB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914952-F2EF-4FC6-A890-56476579D625}"/>
              </a:ext>
            </a:extLst>
          </p:cNvPr>
          <p:cNvSpPr/>
          <p:nvPr/>
        </p:nvSpPr>
        <p:spPr>
          <a:xfrm>
            <a:off x="174370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Recommendation: to get started stick with CSV.  Most software can export CSV.</a:t>
            </a:r>
            <a:endParaRPr lang="en-US" sz="1600" b="1" u="sng" dirty="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8B629C-B29E-1D45-BB8A-398F3DFD4B0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AFA98A-A6F8-454F-9197-576E34E4D0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9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28600" y="1250147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 uses predefined functions to accomplish things.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18C515-86DF-B349-B303-B63329D3D4B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BF51A7-8CBC-E644-B5CD-BF76CCF5AFD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8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Our Function accepts any number and is a “plus 2 and multiply by 3” Machine.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32162-39D8-F747-A15E-BF2A58EE942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A630FC-BC10-FD42-A6DF-414E9313392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9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90C574D-332E-41EE-87C5-81241A5307BF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plusTwoTimesThree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9DDF-ABC4-486B-BABF-3D7BAD0689BF}"/>
              </a:ext>
            </a:extLst>
          </p:cNvPr>
          <p:cNvSpPr txBox="1"/>
          <p:nvPr/>
        </p:nvSpPr>
        <p:spPr>
          <a:xfrm>
            <a:off x="155214" y="2921789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X = 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F5A8FF-CE5F-3843-8F79-FB48E953858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304E82-2CBB-3F42-A7F3-08FB2655CD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9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6FF5B7-0F52-1F46-BD80-25C8B922C3F0}"/>
              </a:ext>
            </a:extLst>
          </p:cNvPr>
          <p:cNvSpPr txBox="1"/>
          <p:nvPr/>
        </p:nvSpPr>
        <p:spPr>
          <a:xfrm>
            <a:off x="155214" y="2921789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X =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31279-5F36-B24A-ADE6-80702C286798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plusTwoTimesThree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X =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2+X = 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4 * 3 = 12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Return (12)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70062-7772-C347-90A7-B74893ADE5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BD68B-8701-C64C-999A-9A6F3F586B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9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/>
          <p:nvPr/>
        </p:nvCxnSpPr>
        <p:spPr>
          <a:xfrm>
            <a:off x="1281504" y="3106455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096017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911351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FF5B7-0F52-1F46-BD80-25C8B922C3F0}"/>
              </a:ext>
            </a:extLst>
          </p:cNvPr>
          <p:cNvSpPr txBox="1"/>
          <p:nvPr/>
        </p:nvSpPr>
        <p:spPr>
          <a:xfrm>
            <a:off x="155214" y="2921789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X =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31279-5F36-B24A-ADE6-80702C286798}"/>
              </a:ext>
            </a:extLst>
          </p:cNvPr>
          <p:cNvSpPr/>
          <p:nvPr/>
        </p:nvSpPr>
        <p:spPr>
          <a:xfrm>
            <a:off x="3538967" y="2099657"/>
            <a:ext cx="2041743" cy="204174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plusTwoTimesThree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X =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2+X = 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4 * 3 = 12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Return (12)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D3B9A9-268A-FC41-9D3E-719FB969D8F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E74442-6E4E-A84D-B769-942BF62B557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1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01266" y="1823000"/>
            <a:ext cx="2949178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Flexible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Open source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Academic &amp; growing in industry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Language agnostic, SQL, Weka, C, Fortran, Java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0651" y="1822996"/>
            <a:ext cx="4629150" cy="354142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129171"/>
            <a:ext cx="8686800" cy="48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 is a language &amp; environment for statistical computing and graphics. It is the </a:t>
            </a:r>
            <a:r>
              <a:rPr lang="en-US" sz="1400" b="1" dirty="0">
                <a:solidFill>
                  <a:schemeClr val="accent5"/>
                </a:solidFill>
              </a:rPr>
              <a:t>most popular statistical software</a:t>
            </a:r>
            <a:r>
              <a:rPr lang="en-US" sz="1400" dirty="0"/>
              <a:t> in circulation today and is used by more than </a:t>
            </a:r>
            <a:r>
              <a:rPr lang="en-US" sz="1400" b="1" dirty="0">
                <a:solidFill>
                  <a:schemeClr val="accent5"/>
                </a:solidFill>
              </a:rPr>
              <a:t>2 million</a:t>
            </a:r>
            <a:r>
              <a:rPr lang="en-US" sz="1400" dirty="0"/>
              <a:t> data scientists &amp; statisticians worldwide.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6275" y="1613391"/>
            <a:ext cx="4443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/>
              <a:t>How Companies Use R to Compete in a Data-Driven World, </a:t>
            </a:r>
            <a:r>
              <a:rPr lang="en-US" sz="1050" dirty="0"/>
              <a:t>Data-informed.com</a:t>
            </a:r>
          </a:p>
        </p:txBody>
      </p:sp>
      <p:pic>
        <p:nvPicPr>
          <p:cNvPr id="11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936" y="14288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71F10-B1CA-A745-B98E-432A552948D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181CD-7F67-6A4B-9BD2-F7E0706D1C0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3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>
            <a:cxnSpLocks/>
          </p:cNvCxnSpPr>
          <p:nvPr/>
        </p:nvCxnSpPr>
        <p:spPr>
          <a:xfrm>
            <a:off x="1281504" y="3137453"/>
            <a:ext cx="99787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/>
          <p:nvPr/>
        </p:nvCxnSpPr>
        <p:spPr>
          <a:xfrm>
            <a:off x="6009373" y="3137453"/>
            <a:ext cx="1828800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6CDC2A-2032-43BC-B8F4-FE3782DA2BFB}"/>
              </a:ext>
            </a:extLst>
          </p:cNvPr>
          <p:cNvSpPr txBox="1"/>
          <p:nvPr/>
        </p:nvSpPr>
        <p:spPr>
          <a:xfrm>
            <a:off x="8266837" y="2814288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FF5B7-0F52-1F46-BD80-25C8B922C3F0}"/>
              </a:ext>
            </a:extLst>
          </p:cNvPr>
          <p:cNvSpPr txBox="1"/>
          <p:nvPr/>
        </p:nvSpPr>
        <p:spPr>
          <a:xfrm>
            <a:off x="155214" y="281428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X = 2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2EF26A-EAFF-5047-9483-A17FD34E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191303"/>
            <a:ext cx="4533900" cy="1892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6A3803-3222-0841-AD79-34BF129477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AD556F-30B6-714F-B8D2-2B7EA667A3F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55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knife&#10;&#10;Description automatically generated">
            <a:extLst>
              <a:ext uri="{FF2B5EF4-FFF2-40B4-BE49-F238E27FC236}">
                <a16:creationId xmlns:a16="http://schemas.microsoft.com/office/drawing/2014/main" id="{AC81AA87-77F2-8F48-B34C-E16FBC5A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52" y="2145419"/>
            <a:ext cx="2599083" cy="499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F5C5F6-6775-4B27-8329-824CF1E7A3A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07096" y="2398643"/>
            <a:ext cx="2385389" cy="86608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1C195-F0A1-4DF2-83F7-CCD1E042F513}"/>
              </a:ext>
            </a:extLst>
          </p:cNvPr>
          <p:cNvCxnSpPr>
            <a:cxnSpLocks/>
          </p:cNvCxnSpPr>
          <p:nvPr/>
        </p:nvCxnSpPr>
        <p:spPr>
          <a:xfrm>
            <a:off x="3044043" y="1762539"/>
            <a:ext cx="0" cy="38431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6FF5B7-0F52-1F46-BD80-25C8B922C3F0}"/>
              </a:ext>
            </a:extLst>
          </p:cNvPr>
          <p:cNvSpPr txBox="1"/>
          <p:nvPr/>
        </p:nvSpPr>
        <p:spPr>
          <a:xfrm>
            <a:off x="2686380" y="1131261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X = 2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2EF26A-EAFF-5047-9483-A17FD34E9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35" y="3264729"/>
            <a:ext cx="4533900" cy="18923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860E69-30B5-1C41-B729-03107DF781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CE4159-DC81-DD44-96D7-746315F7B5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functions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517345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Saves time, more concise and less error prone.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FF5B7-0F52-1F46-BD80-25C8B922C3F0}"/>
              </a:ext>
            </a:extLst>
          </p:cNvPr>
          <p:cNvSpPr txBox="1"/>
          <p:nvPr/>
        </p:nvSpPr>
        <p:spPr>
          <a:xfrm>
            <a:off x="4929809" y="1300227"/>
            <a:ext cx="3657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Write it once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2EF26A-EAFF-5047-9483-A17FD34E9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2"/>
          <a:stretch/>
        </p:blipFill>
        <p:spPr>
          <a:xfrm>
            <a:off x="5472734" y="1873250"/>
            <a:ext cx="2545246" cy="896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64F4DE-F474-5640-BF91-43EDCEB4FCA5}"/>
              </a:ext>
            </a:extLst>
          </p:cNvPr>
          <p:cNvSpPr txBox="1"/>
          <p:nvPr/>
        </p:nvSpPr>
        <p:spPr>
          <a:xfrm>
            <a:off x="4929809" y="2966689"/>
            <a:ext cx="3657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Apply it in </a:t>
            </a:r>
            <a:r>
              <a:rPr lang="en-US" b="1" u="sng" dirty="0">
                <a:solidFill>
                  <a:schemeClr val="bg1"/>
                </a:solidFill>
              </a:rPr>
              <a:t>one line </a:t>
            </a:r>
            <a:r>
              <a:rPr lang="en-US" dirty="0">
                <a:solidFill>
                  <a:schemeClr val="bg1"/>
                </a:solidFill>
              </a:rPr>
              <a:t>to 30 values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E6DC35-E8B1-4247-B7F4-2C49F716DBCF}"/>
              </a:ext>
            </a:extLst>
          </p:cNvPr>
          <p:cNvCxnSpPr/>
          <p:nvPr/>
        </p:nvCxnSpPr>
        <p:spPr>
          <a:xfrm>
            <a:off x="4253948" y="1616765"/>
            <a:ext cx="0" cy="368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DE5B48-AAAC-F84D-A964-63842167A2E1}"/>
              </a:ext>
            </a:extLst>
          </p:cNvPr>
          <p:cNvSpPr txBox="1"/>
          <p:nvPr/>
        </p:nvSpPr>
        <p:spPr>
          <a:xfrm>
            <a:off x="4929809" y="4109689"/>
            <a:ext cx="3657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all the answers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966FCA45-D900-5744-BA08-CCE336D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309" y="4736270"/>
            <a:ext cx="1752600" cy="33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A7B54C-339E-8F47-AB9C-F45710BAC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03" y="3502439"/>
            <a:ext cx="4178300" cy="33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08AF07-BA6C-6947-8B33-E41BC6ED9C3B}"/>
              </a:ext>
            </a:extLst>
          </p:cNvPr>
          <p:cNvSpPr txBox="1"/>
          <p:nvPr/>
        </p:nvSpPr>
        <p:spPr>
          <a:xfrm>
            <a:off x="7646504" y="4716704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F13B9DF5-7CA9-5F4E-AADE-34A2902C5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8" y="2058504"/>
            <a:ext cx="1524000" cy="965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26AE1C-6B4D-A64F-8440-FBA4034CD92E}"/>
              </a:ext>
            </a:extLst>
          </p:cNvPr>
          <p:cNvSpPr txBox="1"/>
          <p:nvPr/>
        </p:nvSpPr>
        <p:spPr>
          <a:xfrm>
            <a:off x="324678" y="1300227"/>
            <a:ext cx="3657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Write it 30 times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CBA14B-C53B-D14F-8052-ECB5B00B15BE}"/>
              </a:ext>
            </a:extLst>
          </p:cNvPr>
          <p:cNvSpPr txBox="1"/>
          <p:nvPr/>
        </p:nvSpPr>
        <p:spPr>
          <a:xfrm>
            <a:off x="1889239" y="3001617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376762D3-5AA7-FF4A-9413-32566A032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628" y="3350868"/>
            <a:ext cx="1663700" cy="368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B12A1E5-D14D-344D-B76F-AD9333871C57}"/>
              </a:ext>
            </a:extLst>
          </p:cNvPr>
          <p:cNvSpPr txBox="1"/>
          <p:nvPr/>
        </p:nvSpPr>
        <p:spPr>
          <a:xfrm>
            <a:off x="324678" y="4109689"/>
            <a:ext cx="3657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all the answers</a:t>
            </a:r>
          </a:p>
        </p:txBody>
      </p:sp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381AB4C1-7F85-BE4E-856B-9EB83F35E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178" y="4736270"/>
            <a:ext cx="1752600" cy="33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283472-DC31-4D44-B94A-2083970306EF}"/>
              </a:ext>
            </a:extLst>
          </p:cNvPr>
          <p:cNvSpPr txBox="1"/>
          <p:nvPr/>
        </p:nvSpPr>
        <p:spPr>
          <a:xfrm>
            <a:off x="3081130" y="4716704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059FCC-ACA8-544C-B794-EB8858F55E7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25FF93-02EB-4F48-9493-8AC439AE168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53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22" grpId="0"/>
      <p:bldP spid="27" grpId="0" animBg="1"/>
      <p:bldP spid="28" grpId="0"/>
      <p:bldP spid="33" grpId="0" animBg="1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 </a:t>
            </a:r>
            <a:r>
              <a:rPr lang="en-US" sz="2400" dirty="0">
                <a:latin typeface="Consolas" panose="020B0609020204030204" pitchFamily="49" charset="0"/>
              </a:rPr>
              <a:t>&lt;- ” is the assignment operator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928065" y="2831348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pic>
        <p:nvPicPr>
          <p:cNvPr id="8" name="Picture 2" descr="http://www.brainkandie.com/images/banana.png">
            <a:extLst>
              <a:ext uri="{FF2B5EF4-FFF2-40B4-BE49-F238E27FC236}">
                <a16:creationId xmlns:a16="http://schemas.microsoft.com/office/drawing/2014/main" id="{F131010D-A51D-449B-A4EC-6FA4FAAA0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38486" y="1821307"/>
            <a:ext cx="3338782" cy="20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cdn.xl.thumbs.canstockphoto.com/canstock14746167.jpg">
            <a:extLst>
              <a:ext uri="{FF2B5EF4-FFF2-40B4-BE49-F238E27FC236}">
                <a16:creationId xmlns:a16="http://schemas.microsoft.com/office/drawing/2014/main" id="{BADE13CE-D19F-477C-B30C-CA95D427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0" b="38097"/>
          <a:stretch/>
        </p:blipFill>
        <p:spPr bwMode="auto">
          <a:xfrm rot="5400000">
            <a:off x="6387740" y="2929490"/>
            <a:ext cx="2819554" cy="71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683594" y="3345657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4152564" y="333108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1170086" y="33310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495704" y="3241435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880753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4853818" y="333108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CBDA95-5352-6E44-A6AB-CC39D680AC7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A62648-AA04-7E4F-9163-A0F4BC10FDB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2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Results of an object can be used in the next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54537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 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2494405" y="4173670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3963375" y="415910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E95B4-4528-4F4A-9DED-2D3431AAAD60}"/>
              </a:ext>
            </a:extLst>
          </p:cNvPr>
          <p:cNvSpPr txBox="1"/>
          <p:nvPr/>
        </p:nvSpPr>
        <p:spPr>
          <a:xfrm>
            <a:off x="980897" y="41591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22A061-6C3F-4577-8CFA-72B564A8F28B}"/>
              </a:ext>
            </a:extLst>
          </p:cNvPr>
          <p:cNvCxnSpPr/>
          <p:nvPr/>
        </p:nvCxnSpPr>
        <p:spPr>
          <a:xfrm>
            <a:off x="2306515" y="4069448"/>
            <a:ext cx="0" cy="54864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3691564" y="415910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5044375" y="4118459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767693" y="370011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     ( 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77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085295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pic>
        <p:nvPicPr>
          <p:cNvPr id="18" name="Picture 2" descr="Image result for half banana">
            <a:extLst>
              <a:ext uri="{FF2B5EF4-FFF2-40B4-BE49-F238E27FC236}">
                <a16:creationId xmlns:a16="http://schemas.microsoft.com/office/drawing/2014/main" id="{DEAEA782-61E0-43B4-BDA6-A3944FAD2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5" b="28476"/>
          <a:stretch/>
        </p:blipFill>
        <p:spPr bwMode="auto">
          <a:xfrm rot="1615433" flipV="1">
            <a:off x="5136265" y="2079687"/>
            <a:ext cx="3022887" cy="140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hand white background">
            <a:extLst>
              <a:ext uri="{FF2B5EF4-FFF2-40B4-BE49-F238E27FC236}">
                <a16:creationId xmlns:a16="http://schemas.microsoft.com/office/drawing/2014/main" id="{C6351A39-5E58-42B0-9337-2C315836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517" y="2185147"/>
            <a:ext cx="2148623" cy="185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F93F3B-41BA-45B8-A62C-663812BF0B8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08137" y="2968669"/>
            <a:ext cx="3591769" cy="7021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F92392B-93E6-4019-9EE6-4791E3E0CD25}"/>
              </a:ext>
            </a:extLst>
          </p:cNvPr>
          <p:cNvSpPr/>
          <p:nvPr/>
        </p:nvSpPr>
        <p:spPr>
          <a:xfrm>
            <a:off x="112734" y="2517257"/>
            <a:ext cx="1590806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A29B2D-E4AF-4336-9EDF-24F29AA47942}"/>
              </a:ext>
            </a:extLst>
          </p:cNvPr>
          <p:cNvSpPr/>
          <p:nvPr/>
        </p:nvSpPr>
        <p:spPr>
          <a:xfrm>
            <a:off x="3691564" y="3670784"/>
            <a:ext cx="1616684" cy="4514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17457A-5837-8146-82C8-03CEB975E57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C3B411-93A9-F641-8602-957F1E56FEA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79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uses functions, libraries &amp;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6690256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You don’t always have to declare an output object &amp; you can also save items to disk.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0AF-BC7C-483D-AC5F-D193F15235D7}"/>
              </a:ext>
            </a:extLst>
          </p:cNvPr>
          <p:cNvSpPr txBox="1"/>
          <p:nvPr/>
        </p:nvSpPr>
        <p:spPr>
          <a:xfrm>
            <a:off x="240630" y="241507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cutinhalf</a:t>
            </a:r>
            <a:r>
              <a:rPr lang="en-US" dirty="0">
                <a:latin typeface="Consolas" panose="020B0609020204030204" pitchFamily="49" charset="0"/>
              </a:rPr>
              <a:t>(banana)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750E9D-BE5C-45ED-A40C-CDF1D2C48FFA}"/>
              </a:ext>
            </a:extLst>
          </p:cNvPr>
          <p:cNvSpPr/>
          <p:nvPr/>
        </p:nvSpPr>
        <p:spPr>
          <a:xfrm>
            <a:off x="823262" y="4157904"/>
            <a:ext cx="1290182" cy="3401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F11B1-B091-4AE7-91D0-6E51D2A84A8F}"/>
              </a:ext>
            </a:extLst>
          </p:cNvPr>
          <p:cNvSpPr txBox="1"/>
          <p:nvPr/>
        </p:nvSpPr>
        <p:spPr>
          <a:xfrm>
            <a:off x="2217433" y="414333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ACFCD-D15B-409F-862E-5418190449DB}"/>
              </a:ext>
            </a:extLst>
          </p:cNvPr>
          <p:cNvSpPr/>
          <p:nvPr/>
        </p:nvSpPr>
        <p:spPr>
          <a:xfrm>
            <a:off x="2020421" y="41433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D964-AB5B-4B9A-B814-F29D6F3773F7}"/>
              </a:ext>
            </a:extLst>
          </p:cNvPr>
          <p:cNvSpPr/>
          <p:nvPr/>
        </p:nvSpPr>
        <p:spPr>
          <a:xfrm>
            <a:off x="2800768" y="412876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414A2-E293-4507-8771-437EFDF9F349}"/>
              </a:ext>
            </a:extLst>
          </p:cNvPr>
          <p:cNvSpPr txBox="1"/>
          <p:nvPr/>
        </p:nvSpPr>
        <p:spPr>
          <a:xfrm>
            <a:off x="240630" y="27198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 &lt;- peel(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D1A91-602C-4723-91DA-11002DADC131}"/>
              </a:ext>
            </a:extLst>
          </p:cNvPr>
          <p:cNvSpPr txBox="1"/>
          <p:nvPr/>
        </p:nvSpPr>
        <p:spPr>
          <a:xfrm>
            <a:off x="240630" y="122363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(“ted/fruit/basket”)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9E285-700D-4A32-94E4-92B3B7FE84BB}"/>
              </a:ext>
            </a:extLst>
          </p:cNvPr>
          <p:cNvSpPr txBox="1"/>
          <p:nvPr/>
        </p:nvSpPr>
        <p:spPr>
          <a:xfrm>
            <a:off x="240630" y="1528445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library(knife)</a:t>
            </a:r>
          </a:p>
          <a:p>
            <a:r>
              <a:rPr lang="en-US" dirty="0">
                <a:latin typeface="Consolas" panose="020B0609020204030204" pitchFamily="49" charset="0"/>
              </a:rPr>
              <a:t>library(peel)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C38A5-5520-4620-AFF8-371F7AB82BCD}"/>
              </a:ext>
            </a:extLst>
          </p:cNvPr>
          <p:cNvSpPr txBox="1"/>
          <p:nvPr/>
        </p:nvSpPr>
        <p:spPr>
          <a:xfrm>
            <a:off x="240630" y="2110259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banana     &lt;- </a:t>
            </a:r>
            <a:r>
              <a:rPr lang="en-US" dirty="0" err="1">
                <a:latin typeface="Consolas" panose="020B0609020204030204" pitchFamily="49" charset="0"/>
              </a:rPr>
              <a:t>read.fruit</a:t>
            </a:r>
            <a:r>
              <a:rPr lang="en-US" dirty="0">
                <a:latin typeface="Consolas" panose="020B0609020204030204" pitchFamily="49" charset="0"/>
              </a:rPr>
              <a:t>(“Banana.csv”)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17F439-6E11-4B4C-9536-FE7E4BE05003}"/>
              </a:ext>
            </a:extLst>
          </p:cNvPr>
          <p:cNvGrpSpPr/>
          <p:nvPr/>
        </p:nvGrpSpPr>
        <p:grpSpPr>
          <a:xfrm>
            <a:off x="5102567" y="1935754"/>
            <a:ext cx="3840480" cy="2250358"/>
            <a:chOff x="4884420" y="2092654"/>
            <a:chExt cx="3840480" cy="2250358"/>
          </a:xfrm>
        </p:grpSpPr>
        <p:pic>
          <p:nvPicPr>
            <p:cNvPr id="17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F3EBEA82-AEC2-4503-901A-DBDAF7BAC9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half banana">
              <a:extLst>
                <a:ext uri="{FF2B5EF4-FFF2-40B4-BE49-F238E27FC236}">
                  <a16:creationId xmlns:a16="http://schemas.microsoft.com/office/drawing/2014/main" id="{813A08A4-7A0F-45BF-A1CD-14DD858FD3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0164B-0149-4DD5-8E06-DAA3041D8C9F}"/>
              </a:ext>
            </a:extLst>
          </p:cNvPr>
          <p:cNvSpPr txBox="1"/>
          <p:nvPr/>
        </p:nvSpPr>
        <p:spPr>
          <a:xfrm>
            <a:off x="884383" y="374343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plot(</a:t>
            </a:r>
            <a:r>
              <a:rPr lang="en-US" dirty="0" err="1">
                <a:latin typeface="Consolas" panose="020B0609020204030204" pitchFamily="49" charset="0"/>
              </a:rPr>
              <a:t>halfBanana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9363B-7596-FE48-B9AB-B8B9AF705E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C6C5DA-2AFF-5C48-988B-3C61451116D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4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2C5B7-2DB5-4EA8-859A-5A5743A396CA}"/>
              </a:ext>
            </a:extLst>
          </p:cNvPr>
          <p:cNvSpPr txBox="1"/>
          <p:nvPr/>
        </p:nvSpPr>
        <p:spPr>
          <a:xfrm>
            <a:off x="2883902" y="5005776"/>
            <a:ext cx="4112023" cy="338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object&lt;-function(applied to object)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BC3515-0129-435C-9B18-BB4DC06E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91" y="1103590"/>
            <a:ext cx="1201613" cy="9315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9666D-0A26-45F7-822B-A575960EC698}"/>
              </a:ext>
            </a:extLst>
          </p:cNvPr>
          <p:cNvGrpSpPr/>
          <p:nvPr/>
        </p:nvGrpSpPr>
        <p:grpSpPr>
          <a:xfrm>
            <a:off x="465588" y="2274676"/>
            <a:ext cx="1321555" cy="1006531"/>
            <a:chOff x="919527" y="2384361"/>
            <a:chExt cx="1459728" cy="1071794"/>
          </a:xfrm>
        </p:grpSpPr>
        <p:pic>
          <p:nvPicPr>
            <p:cNvPr id="12" name="Picture 2" descr="Image result for hand white background">
              <a:extLst>
                <a:ext uri="{FF2B5EF4-FFF2-40B4-BE49-F238E27FC236}">
                  <a16:creationId xmlns:a16="http://schemas.microsoft.com/office/drawing/2014/main" id="{DB259A06-A46D-4D41-AB85-BEFA1B65E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527" y="2449871"/>
              <a:ext cx="1091000" cy="940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86987945-E340-45C2-9E67-760C16CB63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1706921" y="2783821"/>
              <a:ext cx="1071794" cy="27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6" descr="Image result for banana transparent background">
            <a:extLst>
              <a:ext uri="{FF2B5EF4-FFF2-40B4-BE49-F238E27FC236}">
                <a16:creationId xmlns:a16="http://schemas.microsoft.com/office/drawing/2014/main" id="{4C70DCF7-8AC6-41FE-A567-DCC741701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1" y="3238565"/>
            <a:ext cx="955958" cy="9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17EEA90-78B0-4080-9D60-480EF7F02082}"/>
              </a:ext>
            </a:extLst>
          </p:cNvPr>
          <p:cNvGrpSpPr/>
          <p:nvPr/>
        </p:nvGrpSpPr>
        <p:grpSpPr>
          <a:xfrm>
            <a:off x="570923" y="4907138"/>
            <a:ext cx="1130829" cy="605894"/>
            <a:chOff x="5001597" y="2799644"/>
            <a:chExt cx="2498122" cy="1373047"/>
          </a:xfrm>
        </p:grpSpPr>
        <p:pic>
          <p:nvPicPr>
            <p:cNvPr id="16" name="Picture 2" descr="Image result for half banana">
              <a:extLst>
                <a:ext uri="{FF2B5EF4-FFF2-40B4-BE49-F238E27FC236}">
                  <a16:creationId xmlns:a16="http://schemas.microsoft.com/office/drawing/2014/main" id="{9FA2FE0D-E6C3-40BB-BD19-25623F72AD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001597" y="2799644"/>
              <a:ext cx="2381250" cy="1106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mage result for hand white background">
              <a:extLst>
                <a:ext uri="{FF2B5EF4-FFF2-40B4-BE49-F238E27FC236}">
                  <a16:creationId xmlns:a16="http://schemas.microsoft.com/office/drawing/2014/main" id="{77671E1D-32D3-47BB-BF76-3BAE074C37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046" y="2816567"/>
              <a:ext cx="1572673" cy="1356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751ABA-CE4D-4CCD-905A-BF5DE70EEC4E}"/>
              </a:ext>
            </a:extLst>
          </p:cNvPr>
          <p:cNvGrpSpPr/>
          <p:nvPr/>
        </p:nvGrpSpPr>
        <p:grpSpPr>
          <a:xfrm>
            <a:off x="666683" y="4203444"/>
            <a:ext cx="957435" cy="741843"/>
            <a:chOff x="4262775" y="5030993"/>
            <a:chExt cx="1057538" cy="789944"/>
          </a:xfrm>
        </p:grpSpPr>
        <p:pic>
          <p:nvPicPr>
            <p:cNvPr id="19" name="Picture 2" descr="http://www.brainkandie.com/images/banana.png">
              <a:extLst>
                <a:ext uri="{FF2B5EF4-FFF2-40B4-BE49-F238E27FC236}">
                  <a16:creationId xmlns:a16="http://schemas.microsoft.com/office/drawing/2014/main" id="{2477DECE-209B-4BF9-A37D-D85CB9CCC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262775" y="5030993"/>
              <a:ext cx="1057538" cy="634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http://cdn.xl.thumbs.canstockphoto.com/canstock14746167.jpg">
              <a:extLst>
                <a:ext uri="{FF2B5EF4-FFF2-40B4-BE49-F238E27FC236}">
                  <a16:creationId xmlns:a16="http://schemas.microsoft.com/office/drawing/2014/main" id="{6EC81316-03FA-48F1-BF02-1436C0E846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470" b="38097"/>
            <a:stretch/>
          </p:blipFill>
          <p:spPr bwMode="auto">
            <a:xfrm rot="5400000">
              <a:off x="4757761" y="5371276"/>
              <a:ext cx="716823" cy="18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233138-9FB0-47EE-AFFB-2530CD03B4B5}"/>
              </a:ext>
            </a:extLst>
          </p:cNvPr>
          <p:cNvCxnSpPr/>
          <p:nvPr/>
        </p:nvCxnSpPr>
        <p:spPr>
          <a:xfrm>
            <a:off x="217532" y="56607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A5C6AD-C32D-4CA9-BE76-17DC8276ECCB}"/>
              </a:ext>
            </a:extLst>
          </p:cNvPr>
          <p:cNvCxnSpPr/>
          <p:nvPr/>
        </p:nvCxnSpPr>
        <p:spPr>
          <a:xfrm>
            <a:off x="217532" y="4130419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54C2B2-0684-464E-A709-FD3F70ED7EAE}"/>
              </a:ext>
            </a:extLst>
          </p:cNvPr>
          <p:cNvCxnSpPr/>
          <p:nvPr/>
        </p:nvCxnSpPr>
        <p:spPr>
          <a:xfrm>
            <a:off x="217532" y="325807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045E73-B651-4844-B314-D7565CFD6330}"/>
              </a:ext>
            </a:extLst>
          </p:cNvPr>
          <p:cNvCxnSpPr/>
          <p:nvPr/>
        </p:nvCxnSpPr>
        <p:spPr>
          <a:xfrm>
            <a:off x="217532" y="2188497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2C95643-2EA8-4C88-B12B-FA099C6118CC}"/>
              </a:ext>
            </a:extLst>
          </p:cNvPr>
          <p:cNvSpPr txBox="1"/>
          <p:nvPr/>
        </p:nvSpPr>
        <p:spPr>
          <a:xfrm>
            <a:off x="225493" y="135447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831379-6A77-4E07-A24F-B6EADF40E5AC}"/>
              </a:ext>
            </a:extLst>
          </p:cNvPr>
          <p:cNvSpPr txBox="1"/>
          <p:nvPr/>
        </p:nvSpPr>
        <p:spPr>
          <a:xfrm>
            <a:off x="225493" y="23714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D1A98-9339-4747-9C61-000CB534B3B5}"/>
              </a:ext>
            </a:extLst>
          </p:cNvPr>
          <p:cNvSpPr txBox="1"/>
          <p:nvPr/>
        </p:nvSpPr>
        <p:spPr>
          <a:xfrm>
            <a:off x="225493" y="4286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C920A-AE7C-4984-B351-456A0E44F02D}"/>
              </a:ext>
            </a:extLst>
          </p:cNvPr>
          <p:cNvSpPr txBox="1"/>
          <p:nvPr/>
        </p:nvSpPr>
        <p:spPr>
          <a:xfrm>
            <a:off x="225493" y="337438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5055C6-8B82-45FA-9430-EF481856A1FB}"/>
              </a:ext>
            </a:extLst>
          </p:cNvPr>
          <p:cNvSpPr txBox="1"/>
          <p:nvPr/>
        </p:nvSpPr>
        <p:spPr>
          <a:xfrm>
            <a:off x="257025" y="577614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DB50E6-9E18-46E3-84FD-FFCF596B08E9}"/>
              </a:ext>
            </a:extLst>
          </p:cNvPr>
          <p:cNvSpPr txBox="1"/>
          <p:nvPr/>
        </p:nvSpPr>
        <p:spPr>
          <a:xfrm>
            <a:off x="2697129" y="1354478"/>
            <a:ext cx="5716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Use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setwd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to point to your files &amp; where to save outputs.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F2075-9AC5-4FC8-88CC-83EDEBA95BDB}"/>
              </a:ext>
            </a:extLst>
          </p:cNvPr>
          <p:cNvSpPr txBox="1"/>
          <p:nvPr/>
        </p:nvSpPr>
        <p:spPr>
          <a:xfrm>
            <a:off x="2728661" y="2311788"/>
            <a:ext cx="5606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Load some customized libraries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for your specific analysis and methodology.  </a:t>
            </a:r>
            <a:r>
              <a:rPr lang="en-US" sz="1600" i="1" dirty="0"/>
              <a:t>Sometimes we will also create customized functions not in a library to aid our analysis.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4E07D4-0D0A-4ACB-A5E8-ADD36201F40F}"/>
              </a:ext>
            </a:extLst>
          </p:cNvPr>
          <p:cNvSpPr txBox="1"/>
          <p:nvPr/>
        </p:nvSpPr>
        <p:spPr>
          <a:xfrm>
            <a:off x="2697129" y="3393165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Read in the file so the object is “in-memory” with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read.csv()</a:t>
            </a:r>
            <a:r>
              <a:rPr lang="en-US" sz="16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600" dirty="0"/>
              <a:t>or similar.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2D0D57-B8C7-49B5-A8C0-018A6F3A98E6}"/>
              </a:ext>
            </a:extLst>
          </p:cNvPr>
          <p:cNvSpPr txBox="1"/>
          <p:nvPr/>
        </p:nvSpPr>
        <p:spPr>
          <a:xfrm>
            <a:off x="2697129" y="4163333"/>
            <a:ext cx="5606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Apply a function(s) from a library to adjust or create new objects in memory.   The pseudo code for this is: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0305CB-050E-47C1-8BE0-60EC8BF8D9BC}"/>
              </a:ext>
            </a:extLst>
          </p:cNvPr>
          <p:cNvSpPr txBox="1"/>
          <p:nvPr/>
        </p:nvSpPr>
        <p:spPr>
          <a:xfrm>
            <a:off x="2728661" y="5776140"/>
            <a:ext cx="56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1600" dirty="0"/>
              <a:t> Consume the results by saving, plotting etc.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7C58EB-A1AF-2546-8595-0F61CAF4B0CB}"/>
              </a:ext>
            </a:extLst>
          </p:cNvPr>
          <p:cNvGrpSpPr/>
          <p:nvPr/>
        </p:nvGrpSpPr>
        <p:grpSpPr>
          <a:xfrm>
            <a:off x="603557" y="5795060"/>
            <a:ext cx="1170647" cy="551952"/>
            <a:chOff x="4884420" y="2092654"/>
            <a:chExt cx="3840480" cy="2250358"/>
          </a:xfrm>
        </p:grpSpPr>
        <p:pic>
          <p:nvPicPr>
            <p:cNvPr id="36" name="Picture 4" descr="http://sape.inf.usi.ch/sites/default/files/ggplot2-geom_blank-example.png">
              <a:extLst>
                <a:ext uri="{FF2B5EF4-FFF2-40B4-BE49-F238E27FC236}">
                  <a16:creationId xmlns:a16="http://schemas.microsoft.com/office/drawing/2014/main" id="{D4D9F585-C374-554B-A844-320A2009C0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6"/>
            <a:stretch/>
          </p:blipFill>
          <p:spPr bwMode="auto">
            <a:xfrm>
              <a:off x="4884420" y="2092654"/>
              <a:ext cx="3840480" cy="2250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 descr="Image result for half banana">
              <a:extLst>
                <a:ext uri="{FF2B5EF4-FFF2-40B4-BE49-F238E27FC236}">
                  <a16:creationId xmlns:a16="http://schemas.microsoft.com/office/drawing/2014/main" id="{C69AC490-0C1B-774F-ABB4-608BEA7E8B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65" b="28476"/>
            <a:stretch/>
          </p:blipFill>
          <p:spPr bwMode="auto">
            <a:xfrm rot="1615433" flipV="1">
              <a:off x="5469884" y="2498909"/>
              <a:ext cx="2787633" cy="1217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A23494-576D-914A-98AD-A14F94C2488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BF70C2B-4937-BC47-924B-A3DE0BC6639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98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63B9B-9F8D-4247-A558-4DA5EB49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41DF5-016C-8445-966D-C00C73407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/>
              <a:t>to more </a:t>
            </a:r>
            <a:r>
              <a:rPr lang="en-US" dirty="0"/>
              <a:t>interesting stuff!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07896-1C6C-F041-9D03-EF5D7745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5804-AB35-4446-8E74-890F5CB32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91E4B-7A32-944F-BE23-E3E572AA1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00" y="1879322"/>
            <a:ext cx="4864400" cy="324926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D404B9-85DD-3F45-99E3-5F94675C31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C02DA5-4954-1140-89BE-B783B6A3449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34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14313" y="1285875"/>
            <a:ext cx="2257425" cy="3331846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IDE – Integrated Development Environment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Adds additional functionality e.g. </a:t>
            </a:r>
            <a:r>
              <a:rPr lang="en-US" sz="2000" dirty="0" err="1"/>
              <a:t>git</a:t>
            </a:r>
            <a:r>
              <a:rPr lang="en-US" sz="2000" dirty="0"/>
              <a:t>, shiny projects, markdown templates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6/6/20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1085" y="338621"/>
            <a:ext cx="7886700" cy="591477"/>
          </a:xfrm>
        </p:spPr>
        <p:txBody>
          <a:bodyPr/>
          <a:lstStyle/>
          <a:p>
            <a:r>
              <a:rPr lang="en-US" dirty="0"/>
              <a:t>What is R Studio? The most popular IDE for 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2" name="Picture 2" descr="Image result for r studio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296" y="28576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803" y="1285875"/>
            <a:ext cx="6635197" cy="340017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DE4E5C-9573-754C-897C-5768BB67723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4304CA-D541-3346-B037-1E90848711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8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009652" y="3471856"/>
            <a:ext cx="6883357" cy="1143000"/>
          </a:xfrm>
          <a:custGeom>
            <a:avLst/>
            <a:gdLst>
              <a:gd name="connsiteX0" fmla="*/ 1180004 w 6883357"/>
              <a:gd name="connsiteY0" fmla="*/ 0 h 1143000"/>
              <a:gd name="connsiteX1" fmla="*/ 5703353 w 6883357"/>
              <a:gd name="connsiteY1" fmla="*/ 0 h 1143000"/>
              <a:gd name="connsiteX2" fmla="*/ 6883357 w 6883357"/>
              <a:gd name="connsiteY2" fmla="*/ 1143000 h 1143000"/>
              <a:gd name="connsiteX3" fmla="*/ 0 w 6883357"/>
              <a:gd name="connsiteY3" fmla="*/ 1143000 h 1143000"/>
              <a:gd name="connsiteX4" fmla="*/ 1180004 w 6883357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3357" h="1143000">
                <a:moveTo>
                  <a:pt x="1180004" y="0"/>
                </a:moveTo>
                <a:lnTo>
                  <a:pt x="5703353" y="0"/>
                </a:lnTo>
                <a:lnTo>
                  <a:pt x="6883357" y="1143000"/>
                </a:lnTo>
                <a:lnTo>
                  <a:pt x="0" y="1143000"/>
                </a:lnTo>
                <a:lnTo>
                  <a:pt x="1180004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228850" y="1235949"/>
            <a:ext cx="4472090" cy="2190750"/>
          </a:xfrm>
          <a:custGeom>
            <a:avLst/>
            <a:gdLst>
              <a:gd name="connsiteX0" fmla="*/ 2261675 w 4523349"/>
              <a:gd name="connsiteY0" fmla="*/ 0 h 2190750"/>
              <a:gd name="connsiteX1" fmla="*/ 4523349 w 4523349"/>
              <a:gd name="connsiteY1" fmla="*/ 2190750 h 2190750"/>
              <a:gd name="connsiteX2" fmla="*/ 0 w 4523349"/>
              <a:gd name="connsiteY2" fmla="*/ 2190750 h 2190750"/>
              <a:gd name="connsiteX3" fmla="*/ 2261675 w 4523349"/>
              <a:gd name="connsiteY3" fmla="*/ 0 h 219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3349" h="2190750">
                <a:moveTo>
                  <a:pt x="2261675" y="0"/>
                </a:moveTo>
                <a:lnTo>
                  <a:pt x="4523349" y="2190750"/>
                </a:lnTo>
                <a:lnTo>
                  <a:pt x="0" y="2190750"/>
                </a:lnTo>
                <a:lnTo>
                  <a:pt x="2261675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365126"/>
            <a:ext cx="8229600" cy="591477"/>
          </a:xfrm>
        </p:spPr>
        <p:txBody>
          <a:bodyPr/>
          <a:lstStyle/>
          <a:p>
            <a:r>
              <a:rPr lang="en-US" dirty="0"/>
              <a:t>What is the relationship between R &amp; R studio?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229237"/>
            <a:ext cx="6662530" cy="7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 Studio sits atop of the installed R version. Without base R, R studio cannot function.  By programmatically accessing base R, R Studio improves the interface and functionality.  </a:t>
            </a:r>
          </a:p>
        </p:txBody>
      </p:sp>
      <p:pic>
        <p:nvPicPr>
          <p:cNvPr id="7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286" y="3486143"/>
            <a:ext cx="1363200" cy="1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r studio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10" y="182840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081591" y="3834836"/>
            <a:ext cx="2720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Statistical &amp; graphing 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1591" y="1916897"/>
            <a:ext cx="3533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Nice interface &amp; additional functionality for faster programming, analysis &amp; production.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5057778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E4D60C-F4F9-1749-963A-1CD9C746E6C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0F09B4-AD30-4C4F-8959-44ECD614326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0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 has four main panes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5757871"/>
            <a:ext cx="8686800" cy="29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Studio works on Linux, Windows and iOS.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20" y="1071562"/>
            <a:ext cx="8587361" cy="440055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0" name="Rounded Rectangle 9"/>
          <p:cNvSpPr/>
          <p:nvPr/>
        </p:nvSpPr>
        <p:spPr>
          <a:xfrm>
            <a:off x="1596673" y="1910941"/>
            <a:ext cx="1930400" cy="156309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Scripting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7391" y="2273706"/>
            <a:ext cx="176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Commands are written &amp; adjusted here then executed in the console.  Then saved for future quick execution.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0988" y="1528763"/>
            <a:ext cx="4572000" cy="2200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0988" y="3724277"/>
            <a:ext cx="4572000" cy="18192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25248" y="4000718"/>
            <a:ext cx="1930400" cy="14045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Console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05966" y="4407793"/>
            <a:ext cx="17689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Execution of scripts and commands, data exploration and code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86325" y="1528763"/>
            <a:ext cx="3986213" cy="14859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022623" y="1918747"/>
            <a:ext cx="1930400" cy="88900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03340" y="2250610"/>
            <a:ext cx="1768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 of objects &amp; values</a:t>
            </a:r>
          </a:p>
          <a:p>
            <a:r>
              <a:rPr lang="en-US" sz="1200" dirty="0"/>
              <a:t>e.g. loaded “excel” files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81563" y="3038474"/>
            <a:ext cx="3986213" cy="25050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5879747" y="3422943"/>
            <a:ext cx="1930400" cy="151431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Files, Plots, Packages, Help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6177" y="4075882"/>
            <a:ext cx="1768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Find files, load packages, see visualizations and quickly find help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89D684-EB78-B14C-8B5C-CEE76BB692F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9A2EDE-D244-F041-B56A-76568762351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9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Where is it being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64" y="1169453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Media</a:t>
            </a:r>
          </a:p>
          <a:p>
            <a:pPr algn="ctr"/>
            <a:r>
              <a:rPr lang="en-US" sz="1600" dirty="0"/>
              <a:t>Google</a:t>
            </a:r>
          </a:p>
          <a:p>
            <a:pPr algn="ctr"/>
            <a:r>
              <a:rPr lang="en-US" sz="1600" dirty="0"/>
              <a:t>Facebook</a:t>
            </a:r>
          </a:p>
          <a:p>
            <a:pPr algn="ctr"/>
            <a:r>
              <a:rPr lang="en-US" sz="1600" dirty="0"/>
              <a:t>Twitter</a:t>
            </a:r>
          </a:p>
          <a:p>
            <a:pPr algn="ctr"/>
            <a:r>
              <a:rPr lang="en-US" sz="1600" dirty="0"/>
              <a:t>Foursquare</a:t>
            </a:r>
          </a:p>
          <a:p>
            <a:pPr algn="ctr"/>
            <a:r>
              <a:rPr lang="en-US" sz="1600" dirty="0"/>
              <a:t>Kickstarter</a:t>
            </a:r>
          </a:p>
          <a:p>
            <a:pPr algn="ctr"/>
            <a:r>
              <a:rPr lang="en-US" sz="1600" dirty="0"/>
              <a:t>New York Times</a:t>
            </a:r>
          </a:p>
          <a:p>
            <a:pPr algn="ctr"/>
            <a:r>
              <a:rPr lang="en-US" sz="1600" dirty="0"/>
              <a:t>Economist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3092" y="1169453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Services</a:t>
            </a:r>
          </a:p>
          <a:p>
            <a:pPr algn="ctr"/>
            <a:r>
              <a:rPr lang="en-US" sz="1600" dirty="0"/>
              <a:t>Zillow</a:t>
            </a:r>
          </a:p>
          <a:p>
            <a:pPr algn="ctr"/>
            <a:r>
              <a:rPr lang="en-US" sz="1600" dirty="0"/>
              <a:t>Trulia</a:t>
            </a:r>
          </a:p>
          <a:p>
            <a:pPr algn="ctr"/>
            <a:r>
              <a:rPr lang="en-US" sz="1600" dirty="0"/>
              <a:t>eHarmony</a:t>
            </a:r>
          </a:p>
          <a:p>
            <a:pPr algn="ctr"/>
            <a:r>
              <a:rPr lang="en-US" sz="1600" dirty="0"/>
              <a:t>DataSong</a:t>
            </a:r>
          </a:p>
          <a:p>
            <a:pPr algn="ctr"/>
            <a:r>
              <a:rPr lang="en-US" sz="1600" dirty="0"/>
              <a:t>PredictWise</a:t>
            </a:r>
          </a:p>
          <a:p>
            <a:pPr algn="ctr"/>
            <a:r>
              <a:rPr lang="en-US" sz="1600" dirty="0"/>
              <a:t>Nationwide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33548" y="1169453"/>
            <a:ext cx="1737360" cy="39298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Technology</a:t>
            </a:r>
          </a:p>
          <a:p>
            <a:pPr algn="ctr"/>
            <a:r>
              <a:rPr lang="en-US" sz="1400" dirty="0"/>
              <a:t>SAS</a:t>
            </a:r>
          </a:p>
          <a:p>
            <a:pPr algn="ctr"/>
            <a:r>
              <a:rPr lang="en-US" sz="1400" dirty="0"/>
              <a:t>Oracle</a:t>
            </a:r>
          </a:p>
          <a:p>
            <a:pPr algn="ctr"/>
            <a:r>
              <a:rPr lang="en-US" sz="1400" dirty="0"/>
              <a:t>IBM</a:t>
            </a:r>
          </a:p>
          <a:p>
            <a:pPr algn="ctr"/>
            <a:r>
              <a:rPr lang="en-US" sz="1400" dirty="0"/>
              <a:t>Teradata</a:t>
            </a:r>
          </a:p>
          <a:p>
            <a:pPr algn="ctr"/>
            <a:r>
              <a:rPr lang="en-US" sz="1400" dirty="0"/>
              <a:t>Coursera</a:t>
            </a:r>
          </a:p>
          <a:p>
            <a:pPr algn="ctr"/>
            <a:r>
              <a:rPr lang="en-US" sz="1400" dirty="0"/>
              <a:t>SAP</a:t>
            </a:r>
          </a:p>
          <a:p>
            <a:pPr algn="ctr"/>
            <a:r>
              <a:rPr lang="en-US" sz="1400" dirty="0"/>
              <a:t>DataCamp</a:t>
            </a:r>
          </a:p>
          <a:p>
            <a:pPr algn="ctr"/>
            <a:r>
              <a:rPr lang="en-US" sz="1400" dirty="0"/>
              <a:t>Alteryx</a:t>
            </a:r>
          </a:p>
          <a:p>
            <a:pPr algn="ctr"/>
            <a:r>
              <a:rPr lang="en-US" sz="1400" dirty="0"/>
              <a:t>TIBCO</a:t>
            </a:r>
          </a:p>
          <a:p>
            <a:pPr algn="ctr"/>
            <a:r>
              <a:rPr lang="en-US" sz="1400" dirty="0" err="1"/>
              <a:t>OneTick</a:t>
            </a:r>
            <a:endParaRPr lang="en-US" sz="1400" dirty="0"/>
          </a:p>
          <a:p>
            <a:pPr algn="ctr"/>
            <a:r>
              <a:rPr lang="en-US" sz="1400" dirty="0"/>
              <a:t>Amazon</a:t>
            </a:r>
          </a:p>
          <a:p>
            <a:pPr algn="ctr"/>
            <a:r>
              <a:rPr lang="en-US" sz="1400" dirty="0"/>
              <a:t>Google</a:t>
            </a:r>
          </a:p>
          <a:p>
            <a:pPr algn="ctr"/>
            <a:r>
              <a:rPr lang="en-US" sz="1400" dirty="0"/>
              <a:t>Microsoft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3320" y="1169453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b="1" dirty="0"/>
              <a:t>Finance</a:t>
            </a:r>
          </a:p>
          <a:p>
            <a:pPr algn="ctr"/>
            <a:r>
              <a:rPr lang="en-US" sz="1600" dirty="0"/>
              <a:t>Lloyd’s Bank</a:t>
            </a:r>
          </a:p>
          <a:p>
            <a:pPr algn="ctr"/>
            <a:r>
              <a:rPr lang="en-US" sz="1600" dirty="0"/>
              <a:t>Credit Suisse</a:t>
            </a:r>
          </a:p>
          <a:p>
            <a:pPr algn="ctr"/>
            <a:r>
              <a:rPr lang="en-US" sz="1600" dirty="0"/>
              <a:t>American Century</a:t>
            </a:r>
          </a:p>
          <a:p>
            <a:pPr algn="ctr"/>
            <a:r>
              <a:rPr lang="en-US" sz="1600" dirty="0"/>
              <a:t>Australia and New Zealand Banking Group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3776" y="1169453"/>
            <a:ext cx="1737360" cy="39319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b="1" dirty="0"/>
              <a:t>U.S Government</a:t>
            </a:r>
          </a:p>
          <a:p>
            <a:pPr algn="ctr"/>
            <a:r>
              <a:rPr lang="en-US" sz="1600" dirty="0"/>
              <a:t>Food &amp; Drug </a:t>
            </a:r>
          </a:p>
          <a:p>
            <a:pPr algn="ctr"/>
            <a:r>
              <a:rPr lang="en-US" sz="1600" dirty="0"/>
              <a:t>Administration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Weather </a:t>
            </a:r>
          </a:p>
          <a:p>
            <a:pPr algn="ctr"/>
            <a:r>
              <a:rPr lang="en-US" sz="1600" dirty="0"/>
              <a:t>Service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National Institute </a:t>
            </a:r>
          </a:p>
          <a:p>
            <a:pPr algn="ctr"/>
            <a:r>
              <a:rPr lang="en-US" sz="1600" dirty="0"/>
              <a:t>of Standards </a:t>
            </a:r>
          </a:p>
          <a:p>
            <a:pPr algn="ctr"/>
            <a:r>
              <a:rPr lang="en-US" sz="1600" dirty="0"/>
              <a:t>in Technology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5500709"/>
            <a:ext cx="6781800" cy="55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 is ubiquitous in various industries used for analysis, prototyping and visualization.   However, more often python is used in </a:t>
            </a:r>
            <a:r>
              <a:rPr lang="en-US" sz="1600" i="1" dirty="0"/>
              <a:t>production</a:t>
            </a:r>
            <a:r>
              <a:rPr lang="en-US" sz="1600" dirty="0"/>
              <a:t> environments.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28600" y="5329250"/>
            <a:ext cx="8558213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4E667A-05D2-D543-AF48-70E4275D84F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E4E337-683E-664A-90D7-C4531E1506A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0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VERY extensible 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10K+ packages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Built by stats, made for stats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Free, open source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Cutting edge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Diverse applications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Outstanding graphical capabilities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community-based help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6/6/20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it’s awesome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6071B-3905-0C4E-84BD-96C0AA40F6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235ED-05BA-DB47-BDFB-3DC07C6ACA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2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accent3"/>
            </a:solidFill>
          </a:ln>
        </p:spPr>
        <p:txBody>
          <a:bodyPr/>
          <a:lstStyle/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Tough to do “big data” </a:t>
            </a:r>
          </a:p>
          <a:p>
            <a:pPr marL="573088" lvl="1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1700" dirty="0">
                <a:solidFill>
                  <a:sysClr val="windowText" lastClr="000000"/>
                </a:solidFill>
                <a:latin typeface="Arial"/>
              </a:rPr>
              <a:t>In memory data constraints w/o extra effort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Official documentation is terse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Not as polished as a commercial application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Slow compared to lower level languages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Production worthy apps can be </a:t>
            </a:r>
            <a:r>
              <a:rPr lang="en-US" sz="2000" i="1" dirty="0">
                <a:solidFill>
                  <a:sysClr val="windowText" lastClr="000000"/>
                </a:solidFill>
                <a:latin typeface="Arial"/>
              </a:rPr>
              <a:t>difficult</a:t>
            </a:r>
            <a:r>
              <a:rPr lang="en-US" sz="2000" dirty="0">
                <a:solidFill>
                  <a:sysClr val="windowText" lastClr="000000"/>
                </a:solidFill>
                <a:latin typeface="Arial"/>
              </a:rPr>
              <a:t> to create </a:t>
            </a:r>
          </a:p>
          <a:p>
            <a:pPr marL="230188" lvl="0" indent="-230188" defTabSz="9144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000" dirty="0">
                <a:solidFill>
                  <a:srgbClr val="FF0000"/>
                </a:solidFill>
                <a:latin typeface="Arial"/>
              </a:rPr>
              <a:t>Large community-based help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6/6/20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it’s awesome but…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6071B-3905-0C4E-84BD-96C0AA40F6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9235ED-05BA-DB47-BDFB-3DC07C6ACA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0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6/6/20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003F2-6EC5-4EC0-96D8-393437A752B0}"/>
              </a:ext>
            </a:extLst>
          </p:cNvPr>
          <p:cNvSpPr/>
          <p:nvPr/>
        </p:nvSpPr>
        <p:spPr>
          <a:xfrm>
            <a:off x="240631" y="1095366"/>
            <a:ext cx="8686800" cy="4175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Let’s eat a banana for breakfast.  </a:t>
            </a:r>
            <a:r>
              <a:rPr lang="en-US" sz="2400" b="1" u="sng" dirty="0">
                <a:solidFill>
                  <a:schemeClr val="accent1"/>
                </a:solidFill>
              </a:rPr>
              <a:t>Where is the fruit?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D44EF-9F10-4497-A64C-FB989A9FA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35" y="2179052"/>
            <a:ext cx="3478641" cy="26967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57600D-422B-4BD6-98C5-ECD6CB4C0601}"/>
              </a:ext>
            </a:extLst>
          </p:cNvPr>
          <p:cNvSpPr/>
          <p:nvPr/>
        </p:nvSpPr>
        <p:spPr>
          <a:xfrm>
            <a:off x="240631" y="5345069"/>
            <a:ext cx="8686800" cy="6143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</a:rPr>
              <a:t>The item of interest needs to be in the “working directory”</a:t>
            </a:r>
            <a:endParaRPr lang="en-US" sz="2000" b="1" u="sng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E26C31-2DE9-4F0E-90DC-A879D013CDE8}"/>
              </a:ext>
            </a:extLst>
          </p:cNvPr>
          <p:cNvSpPr txBox="1"/>
          <p:nvPr/>
        </p:nvSpPr>
        <p:spPr>
          <a:xfrm>
            <a:off x="240631" y="1737196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setwd</a:t>
            </a:r>
            <a:r>
              <a:rPr lang="en-US" dirty="0">
                <a:latin typeface="Consolas" panose="020B0609020204030204" pitchFamily="49" charset="0"/>
              </a:rPr>
              <a:t>(‘ted/fruit/basket’)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682ADF-9F1E-CB46-A286-19DDEE83C1E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250992-5DC8-5A4E-8752-F9DC1A020E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361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5707</TotalTime>
  <Words>1328</Words>
  <Application>Microsoft Macintosh PowerPoint</Application>
  <PresentationFormat>On-screen Show (4:3)</PresentationFormat>
  <Paragraphs>323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Wingdings</vt:lpstr>
      <vt:lpstr>1_Office Theme</vt:lpstr>
      <vt:lpstr>Intro to R</vt:lpstr>
      <vt:lpstr>What is R?</vt:lpstr>
      <vt:lpstr>What is R Studio? The most popular IDE for R</vt:lpstr>
      <vt:lpstr>What is the relationship between R &amp; R studio?</vt:lpstr>
      <vt:lpstr>R Studio has four main panes</vt:lpstr>
      <vt:lpstr>R: Where is it being used?</vt:lpstr>
      <vt:lpstr>Ok, it’s awesome</vt:lpstr>
      <vt:lpstr>Ok, it’s awesome but… </vt:lpstr>
      <vt:lpstr>A basic R workflow</vt:lpstr>
      <vt:lpstr>R Trap!</vt:lpstr>
      <vt:lpstr>R uses functions, libraries &amp; objects</vt:lpstr>
      <vt:lpstr>Another trap!</vt:lpstr>
      <vt:lpstr>R uses functions, libraries &amp; objects</vt:lpstr>
      <vt:lpstr>What if my file is Excel or ???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R uses functions, libraries &amp; objects</vt:lpstr>
      <vt:lpstr>Why are functions better?</vt:lpstr>
      <vt:lpstr>R uses functions, libraries &amp; objects</vt:lpstr>
      <vt:lpstr>R uses functions, libraries &amp; objects</vt:lpstr>
      <vt:lpstr>R uses functions, libraries &amp; objects</vt:lpstr>
      <vt:lpstr>Workflow review</vt:lpstr>
      <vt:lpstr>On to more interesting stuff!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289</cp:revision>
  <dcterms:created xsi:type="dcterms:W3CDTF">2018-05-23T17:24:59Z</dcterms:created>
  <dcterms:modified xsi:type="dcterms:W3CDTF">2020-06-07T12:56:02Z</dcterms:modified>
</cp:coreProperties>
</file>