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593" r:id="rId2"/>
    <p:sldId id="299" r:id="rId3"/>
    <p:sldId id="310" r:id="rId4"/>
    <p:sldId id="311" r:id="rId5"/>
    <p:sldId id="300" r:id="rId6"/>
    <p:sldId id="308" r:id="rId7"/>
    <p:sldId id="309" r:id="rId8"/>
    <p:sldId id="304" r:id="rId9"/>
    <p:sldId id="302" r:id="rId10"/>
    <p:sldId id="312" r:id="rId11"/>
    <p:sldId id="313" r:id="rId12"/>
    <p:sldId id="340" r:id="rId13"/>
    <p:sldId id="315" r:id="rId14"/>
    <p:sldId id="820" r:id="rId15"/>
    <p:sldId id="821" r:id="rId16"/>
    <p:sldId id="822" r:id="rId17"/>
    <p:sldId id="8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494" autoAdjust="0"/>
  </p:normalViewPr>
  <p:slideViewPr>
    <p:cSldViewPr snapToGrid="0">
      <p:cViewPr varScale="1">
        <p:scale>
          <a:sx n="99" d="100"/>
          <a:sy n="99" d="100"/>
        </p:scale>
        <p:origin x="20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12/28/20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12/28/20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8"/>
          <p:cNvSpPr txBox="1">
            <a:spLocks/>
          </p:cNvSpPr>
          <p:nvPr userDrawn="1"/>
        </p:nvSpPr>
        <p:spPr>
          <a:xfrm>
            <a:off x="8382000" y="6446838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alpha val="99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32D78A-10B3-4DCD-84B7-9E8516888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176" y="990600"/>
            <a:ext cx="8312624" cy="5181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81000" y="274637"/>
            <a:ext cx="8305800" cy="487363"/>
          </a:xfrm>
          <a:prstGeom prst="rect">
            <a:avLst/>
          </a:prstGeom>
        </p:spPr>
        <p:txBody>
          <a:bodyPr anchor="ctr"/>
          <a:lstStyle>
            <a:lvl1pPr algn="l">
              <a:defRPr sz="2200">
                <a:solidFill>
                  <a:srgbClr val="043170">
                    <a:alpha val="99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0D8A1E-EA8F-46C1-B891-AE0C00D9C314}" type="datetime1">
              <a:rPr lang="en-US" smtClean="0"/>
              <a:t>12/28/20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12/28/20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12/28/20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12/28/20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12/28/20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12/28/20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12/28/20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940" y="6049108"/>
            <a:ext cx="961060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pl.com/dev/demo" TargetMode="External"/><Relationship Id="rId2" Type="http://schemas.openxmlformats.org/officeDocument/2006/relationships/hyperlink" Target="https://newsa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jects.fivethirtyeight.com/trump-approval-ratings" TargetMode="External"/><Relationship Id="rId5" Type="http://schemas.openxmlformats.org/officeDocument/2006/relationships/hyperlink" Target="https://github.com/toddmotto/public-apis" TargetMode="External"/><Relationship Id="rId4" Type="http://schemas.openxmlformats.org/officeDocument/2006/relationships/hyperlink" Target="https://www.programmableweb.com/apis/direc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google.com/maps/place/Cleveland,+OH/@41.4951143,-81.8462865,11z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ps.googleapis.com/maps/api/staticmap?center=cleveland,+oh&amp;zoom=10&amp;size=640x640&amp;scale=2&amp;maptype=terrain&amp;key=AIzaSyCg5BhicmNdpk2Hg1dr0m-H3XPWjd0BtfU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ps.googleapis.com/maps/api/geocode/json?address=cleveland&amp;sensor=false&amp;key=AIzaSyCg5BhicmNdpk2Hg1dr0m-H3XPWjd0Btf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apis.com/maps/api/geocode/xml?address=boston&amp;sensor=false&amp;key=AIzaSyCg5BhicmNdpk2Hg1dr0m-H3XPWjd0BtfU" TargetMode="External"/><Relationship Id="rId2" Type="http://schemas.openxmlformats.org/officeDocument/2006/relationships/hyperlink" Target="https://maps.googleapis.com/maps/api/geocode/json?address=boston&amp;sensor=false&amp;key=AIzaSyCg5BhicmNdpk2Hg1dr0m-H3XPWjd0Btf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NYL-wPVzL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GSERM: Text Mining &amp; NLP</a:t>
            </a:r>
            <a:br>
              <a:rPr lang="en-US" dirty="0"/>
            </a:br>
            <a:r>
              <a:rPr lang="en-US" sz="2400" i="1" dirty="0"/>
              <a:t>API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12/28/20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chrome access the developer console.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51" y="2026692"/>
            <a:ext cx="4371975" cy="4114800"/>
          </a:xfrm>
          <a:prstGeom prst="rect">
            <a:avLst/>
          </a:prstGeom>
        </p:spPr>
      </p:pic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38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the video is playing, press F12 &amp; reload the page.</a:t>
            </a:r>
          </a:p>
        </p:txBody>
      </p:sp>
    </p:spTree>
    <p:extLst>
      <p:ext uri="{BB962C8B-B14F-4D97-AF65-F5344CB8AC3E}">
        <p14:creationId xmlns:p14="http://schemas.microsoft.com/office/powerpoint/2010/main" val="292477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Image result for chrome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67" y="1158982"/>
            <a:ext cx="745958" cy="7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05969" y="1269240"/>
            <a:ext cx="591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XHR and search for “timed” as in </a:t>
            </a:r>
            <a:r>
              <a:rPr lang="en-US" dirty="0" err="1"/>
              <a:t>timedtext</a:t>
            </a:r>
            <a:r>
              <a:rPr lang="en-US" dirty="0"/>
              <a:t>.  </a:t>
            </a:r>
          </a:p>
          <a:p>
            <a:r>
              <a:rPr lang="en-US" dirty="0"/>
              <a:t>Right click on the request name and select “open in new tab”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989235"/>
            <a:ext cx="4524375" cy="416242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361063" y="2497540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90631" y="3905535"/>
            <a:ext cx="928048" cy="4094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22645" y="2731827"/>
            <a:ext cx="586854" cy="245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0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230A2-21BD-0E42-A54B-815D144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CB0AD3-D6F6-CF4F-93E4-564141E0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Caption Data is in JSON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602650D-8CFC-6341-A64C-271105E85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4" y="1223157"/>
            <a:ext cx="2401683" cy="521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5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5910" y="1705970"/>
            <a:ext cx="344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C_youtubeAPI_example_LIVE.R</a:t>
            </a:r>
            <a:endParaRPr lang="en-US" sz="20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E1F6F8-9742-254D-83B6-41AF09898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55518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A857F-9BD7-42E1-ABC6-BF01B58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12/28/20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1DFE3E-BC8C-421A-A1D4-BA0C39D5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JSON API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8C2B5-FEB2-4349-AC41-FC6A8B937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97"/>
            <a:ext cx="9144000" cy="44423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786444-52B6-46CF-8BE4-99F530EC9153}"/>
              </a:ext>
            </a:extLst>
          </p:cNvPr>
          <p:cNvSpPr/>
          <p:nvPr/>
        </p:nvSpPr>
        <p:spPr>
          <a:xfrm>
            <a:off x="27865" y="1065965"/>
            <a:ext cx="325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Sign up at  </a:t>
            </a:r>
            <a:r>
              <a:rPr lang="en-US" b="1" dirty="0">
                <a:hlinkClick r:id="rId3"/>
              </a:rPr>
              <a:t>https://newsapi.org/</a:t>
            </a:r>
            <a:endParaRPr lang="en-US" b="1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2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B0B4D-5948-4761-B021-8C38C90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12/28/20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24DFC7-F431-4E50-B3CB-8ED48C8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Some APIs require a “handshake” to authenticate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928AE-4C70-49EA-98D9-4B2504CD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311" y="1205194"/>
            <a:ext cx="4255377" cy="3883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AA146-851A-453D-A3F9-D5D78042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88" y="5337275"/>
            <a:ext cx="4020224" cy="453644"/>
          </a:xfrm>
          <a:prstGeom prst="rect">
            <a:avLst/>
          </a:prstGeom>
        </p:spPr>
      </p:pic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2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58924-437E-4A9E-883E-603DC4BC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12/28/20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CF58D-DA26-4A2F-844B-4F285E67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JSON</a:t>
            </a:r>
            <a:endParaRPr lang="en-US" dirty="0"/>
          </a:p>
        </p:txBody>
      </p:sp>
      <p:pic>
        <p:nvPicPr>
          <p:cNvPr id="3074" name="Picture 2" descr="Image result for json meme">
            <a:extLst>
              <a:ext uri="{FF2B5EF4-FFF2-40B4-BE49-F238E27FC236}">
                <a16:creationId xmlns:a16="http://schemas.microsoft.com/office/drawing/2014/main" id="{68D2B28F-1568-4DE2-8B50-8B1B03A3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43" y="1559211"/>
            <a:ext cx="4184476" cy="389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37ACE-F457-4C85-B00B-943BC6837FAD}"/>
              </a:ext>
            </a:extLst>
          </p:cNvPr>
          <p:cNvSpPr txBox="1"/>
          <p:nvPr/>
        </p:nvSpPr>
        <p:spPr>
          <a:xfrm>
            <a:off x="94261" y="1874484"/>
            <a:ext cx="4384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D_newsAPI_example_LIVE.R</a:t>
            </a:r>
            <a:endParaRPr lang="en-US" dirty="0"/>
          </a:p>
          <a:p>
            <a:r>
              <a:rPr lang="en-US" strike="sngStrike" dirty="0" err="1"/>
              <a:t>E_newsAPI_example_spaceX_LIVE.R</a:t>
            </a:r>
            <a:endParaRPr lang="en-US" strike="sngStrike" dirty="0"/>
          </a:p>
          <a:p>
            <a:r>
              <a:rPr lang="en-US" dirty="0" err="1"/>
              <a:t>F_presidentialApproval_LIVE.R</a:t>
            </a:r>
            <a:r>
              <a:rPr lang="en-US" dirty="0"/>
              <a:t> – </a:t>
            </a:r>
            <a:r>
              <a:rPr lang="en-US" i="1" dirty="0"/>
              <a:t>not just text</a:t>
            </a:r>
          </a:p>
          <a:p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1BE43-BA0D-AB4B-AD91-A59D35650B6C}"/>
              </a:ext>
            </a:extLst>
          </p:cNvPr>
          <p:cNvSpPr/>
          <p:nvPr/>
        </p:nvSpPr>
        <p:spPr>
          <a:xfrm>
            <a:off x="94261" y="3203639"/>
            <a:ext cx="3567448" cy="115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E_newsAPI_example_spaceX_LIVE.R</a:t>
            </a:r>
            <a:endParaRPr lang="en-US" dirty="0"/>
          </a:p>
          <a:p>
            <a:pPr algn="ctr"/>
            <a:r>
              <a:rPr lang="en-US" dirty="0"/>
              <a:t>Is not covered, it’s a loop to another endpoint.</a:t>
            </a:r>
          </a:p>
        </p:txBody>
      </p:sp>
    </p:spTree>
    <p:extLst>
      <p:ext uri="{BB962C8B-B14F-4D97-AF65-F5344CB8AC3E}">
        <p14:creationId xmlns:p14="http://schemas.microsoft.com/office/powerpoint/2010/main" val="332521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If you work with social media data (requires signing up)</a:t>
            </a:r>
          </a:p>
          <a:p>
            <a:r>
              <a:rPr lang="en-US" dirty="0">
                <a:hlinkClick r:id="rId3"/>
              </a:rPr>
              <a:t>https://pipl.com/dev/demo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Sources of APIs to explore</a:t>
            </a:r>
          </a:p>
          <a:p>
            <a:r>
              <a:rPr lang="en-US" dirty="0">
                <a:hlinkClick r:id="rId4"/>
              </a:rPr>
              <a:t>https://www.programmableweb.com/apis/directory</a:t>
            </a:r>
            <a:endParaRPr lang="en-US" dirty="0"/>
          </a:p>
          <a:p>
            <a:r>
              <a:rPr lang="en-US" dirty="0">
                <a:hlinkClick r:id="rId5"/>
              </a:rPr>
              <a:t>https://github.com/toddmotto/public-apis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Challenge find the APIs for the chart data here (hint: JSON using F12):</a:t>
            </a:r>
          </a:p>
          <a:p>
            <a:r>
              <a:rPr lang="en-US" dirty="0">
                <a:hlinkClick r:id="rId6"/>
              </a:rPr>
              <a:t>https://projects.fivethirtyeight.com/trump-approval-ratings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Straightforward APIs to Explore 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893951A-8E98-744F-BC02-AF8E8C7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26EEC80-39F8-C645-AFE2-2F08FBBC466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2064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12/28/20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7" name="Rectangle 6"/>
          <p:cNvSpPr/>
          <p:nvPr/>
        </p:nvSpPr>
        <p:spPr>
          <a:xfrm>
            <a:off x="2247900" y="2082060"/>
            <a:ext cx="4572000" cy="92333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“Application Program Interface”</a:t>
            </a:r>
          </a:p>
          <a:p>
            <a:r>
              <a:rPr lang="en-US" dirty="0"/>
              <a:t>Clearly defined methods of communication between various software components. </a:t>
            </a:r>
          </a:p>
        </p:txBody>
      </p:sp>
      <p:pic>
        <p:nvPicPr>
          <p:cNvPr id="801794" name="Picture 2" descr="Image result for what is an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5324"/>
            <a:ext cx="5715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7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15688" y="1127080"/>
            <a:ext cx="8312624" cy="3131024"/>
          </a:xfrm>
        </p:spPr>
        <p:txBody>
          <a:bodyPr/>
          <a:lstStyle/>
          <a:p>
            <a:r>
              <a:rPr lang="en-US" dirty="0"/>
              <a:t>XML – Extensible Markup Language</a:t>
            </a:r>
          </a:p>
          <a:p>
            <a:pPr lvl="1"/>
            <a:r>
              <a:rPr lang="en-US" dirty="0"/>
              <a:t>Ever wonder why Excel files went from </a:t>
            </a:r>
            <a:r>
              <a:rPr lang="en-US" dirty="0" err="1"/>
              <a:t>xls</a:t>
            </a:r>
            <a:r>
              <a:rPr lang="en-US" dirty="0"/>
              <a:t> to </a:t>
            </a:r>
            <a:r>
              <a:rPr lang="en-US" dirty="0" err="1"/>
              <a:t>xlsx</a:t>
            </a:r>
            <a:r>
              <a:rPr lang="en-US" dirty="0"/>
              <a:t>?  The data is stored as XML.</a:t>
            </a:r>
          </a:p>
          <a:p>
            <a:pPr lvl="1"/>
            <a:endParaRPr lang="en-US" dirty="0"/>
          </a:p>
          <a:p>
            <a:r>
              <a:rPr lang="en-US" dirty="0"/>
              <a:t>JSON- </a:t>
            </a:r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pPr lvl="1"/>
            <a:r>
              <a:rPr lang="en-US" dirty="0"/>
              <a:t>Similar to R but used to make interactive objects in web browsers.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formats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04726" y="3879239"/>
            <a:ext cx="5734548" cy="2000251"/>
            <a:chOff x="1160584" y="3879239"/>
            <a:chExt cx="5734548" cy="2000251"/>
          </a:xfrm>
        </p:grpSpPr>
        <p:pic>
          <p:nvPicPr>
            <p:cNvPr id="6" name="Picture 2" descr="Image result for what is an ap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584" y="3879239"/>
              <a:ext cx="5715000" cy="2000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1376147" y="4183434"/>
              <a:ext cx="1391859" cy="1391859"/>
            </a:xfrm>
            <a:prstGeom prst="ellipse">
              <a:avLst/>
            </a:prstGeom>
            <a:solidFill>
              <a:srgbClr val="24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2256" y="469469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Ask a question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96407" y="4183433"/>
              <a:ext cx="1391859" cy="1391859"/>
            </a:xfrm>
            <a:prstGeom prst="ellipse">
              <a:avLst/>
            </a:prstGeom>
            <a:solidFill>
              <a:srgbClr val="807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3012" y="4492446"/>
              <a:ext cx="1772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Respond in XML or JSON</a:t>
              </a:r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D3EC70D-7268-DE4F-9BA1-20B610AB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12/28/20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14500" y="1945310"/>
            <a:ext cx="5715000" cy="2967380"/>
            <a:chOff x="1714500" y="1064690"/>
            <a:chExt cx="5715000" cy="2967380"/>
          </a:xfrm>
        </p:grpSpPr>
        <p:grpSp>
          <p:nvGrpSpPr>
            <p:cNvPr id="10" name="Group 9"/>
            <p:cNvGrpSpPr/>
            <p:nvPr/>
          </p:nvGrpSpPr>
          <p:grpSpPr>
            <a:xfrm>
              <a:off x="1714500" y="2031819"/>
              <a:ext cx="5715000" cy="2000251"/>
              <a:chOff x="1714500" y="3325324"/>
              <a:chExt cx="5715000" cy="200025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714500" y="3325324"/>
                <a:ext cx="5715000" cy="2000251"/>
                <a:chOff x="1714500" y="3325324"/>
                <a:chExt cx="5715000" cy="2000251"/>
              </a:xfrm>
            </p:grpSpPr>
            <p:pic>
              <p:nvPicPr>
                <p:cNvPr id="801794" name="Picture 2" descr="Image result for what is an api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14500" y="3325324"/>
                  <a:ext cx="5715000" cy="20002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1949115" y="3629519"/>
                  <a:ext cx="1391859" cy="1391859"/>
                </a:xfrm>
                <a:prstGeom prst="ellipse">
                  <a:avLst/>
                </a:prstGeom>
                <a:solidFill>
                  <a:srgbClr val="24AB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759115" y="3612918"/>
                  <a:ext cx="1391859" cy="1391859"/>
                </a:xfrm>
                <a:prstGeom prst="ellipse">
                  <a:avLst/>
                </a:prstGeom>
                <a:solidFill>
                  <a:srgbClr val="8071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9" name="Picture 2" descr="Image result for google maps logo transparent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1742" y="3925535"/>
                <a:ext cx="706603" cy="706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ectangle 13"/>
            <p:cNvSpPr/>
            <p:nvPr/>
          </p:nvSpPr>
          <p:spPr>
            <a:xfrm>
              <a:off x="2045369" y="1064690"/>
              <a:ext cx="5053263" cy="646331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“Your phone requests information from the maps API services to render the information.</a:t>
              </a:r>
            </a:p>
          </p:txBody>
        </p:sp>
      </p:grpSp>
      <p:pic>
        <p:nvPicPr>
          <p:cNvPr id="1028" name="Picture 4" descr="Image result for iphone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91" y="3251532"/>
            <a:ext cx="1724231" cy="129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12/28/20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phone doesn’t have every map in the world.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038"/>
          <a:stretch/>
        </p:blipFill>
        <p:spPr>
          <a:xfrm>
            <a:off x="3966250" y="2121479"/>
            <a:ext cx="4689692" cy="32147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99746" name="Picture 2" descr="Image result for google maps logo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5" y="1760562"/>
            <a:ext cx="706603" cy="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77421" y="2913269"/>
            <a:ext cx="3712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Google Maps API Services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 map “tiles”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Geographic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70997" y="1760562"/>
            <a:ext cx="5880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www.google.com/maps/place/Cleveland,+OH/@41.4951143,-81.8462865,11z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819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12/28/20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681" y="1633674"/>
            <a:ext cx="4423320" cy="4398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1445" y="2292824"/>
            <a:ext cx="2304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Static Map API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1445" y="3179928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images are loaded as tiles underneath allowing you to scroll and navigate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29790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12/28/20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 are behind many of the sites you use everyday.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842" y="2292824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2"/>
              </a:rPr>
              <a:t>JSON Information API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842" y="3193576"/>
            <a:ext cx="364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top of the tiles, more information is needed including the geo-political information and coordinates for the “bounding box”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43" y="1064525"/>
            <a:ext cx="4395566" cy="510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48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XML to JSON…same info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7654" y="5784318"/>
            <a:ext cx="4176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2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2"/>
              </a:rPr>
              <a:t>geocode/</a:t>
            </a:r>
            <a:r>
              <a:rPr lang="en-US" sz="1600" b="1" u="sng" dirty="0">
                <a:solidFill>
                  <a:srgbClr val="FF0000"/>
                </a:solidFill>
                <a:hlinkClick r:id="rId2"/>
              </a:rPr>
              <a:t>json</a:t>
            </a:r>
            <a:r>
              <a:rPr lang="en-US" sz="1100" dirty="0">
                <a:hlinkClick r:id="rId2"/>
              </a:rPr>
              <a:t>?address=boston&amp;sensor=false&amp;key=AIzaSyCg5BhicmNdpk2Hg1dr0m-H3XPWjd0BtfU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1817" y="5765313"/>
            <a:ext cx="37953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https://maps.googleapis.com/maps/api/</a:t>
            </a:r>
            <a:r>
              <a:rPr lang="en-US" sz="1600" u="sng" dirty="0">
                <a:solidFill>
                  <a:srgbClr val="FF0000"/>
                </a:solidFill>
                <a:hlinkClick r:id="rId3"/>
              </a:rPr>
              <a:t>geocode/xml</a:t>
            </a:r>
            <a:r>
              <a:rPr lang="en-US" sz="1100" dirty="0">
                <a:hlinkClick r:id="rId3"/>
              </a:rPr>
              <a:t>?address=boston&amp;sensor=false&amp;key=AIzaSyCg5BhicmNdpk2Hg1dr0m-H3XPWjd0BtfU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41" y="1116132"/>
            <a:ext cx="4019050" cy="4656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" y="1091821"/>
            <a:ext cx="3369209" cy="46811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152633" y="2456597"/>
            <a:ext cx="2497540" cy="5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F188698D-77A4-A74F-A98B-D8EE1EB0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12/28/20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D5B9A0F-CCD0-4348-8112-2A1A806F4019}" type="datetime1">
              <a:rPr lang="en-US" smtClean="0"/>
              <a:t>12/28/20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know where to look, you can access APIs for data!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8" y="1280747"/>
            <a:ext cx="1369434" cy="629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2125029"/>
            <a:ext cx="6756566" cy="40755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5969" y="1538425"/>
            <a:ext cx="49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https://www.youtube.com/watch?v=NYL-wPVzL64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5969" y="1269240"/>
            <a:ext cx="651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video has closed captioning, let’s grab the text by clicking “cc”</a:t>
            </a:r>
          </a:p>
        </p:txBody>
      </p:sp>
    </p:spTree>
    <p:extLst>
      <p:ext uri="{BB962C8B-B14F-4D97-AF65-F5344CB8AC3E}">
        <p14:creationId xmlns:p14="http://schemas.microsoft.com/office/powerpoint/2010/main" val="3508291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5591</TotalTime>
  <Words>563</Words>
  <Application>Microsoft Macintosh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1_Office Theme</vt:lpstr>
      <vt:lpstr>GSERM: Text Mining &amp; NLP API Sources</vt:lpstr>
      <vt:lpstr>What is an API?</vt:lpstr>
      <vt:lpstr>Two formats</vt:lpstr>
      <vt:lpstr>Your phone doesn’t have every map in the world.</vt:lpstr>
      <vt:lpstr>Your phone doesn’t have every map in the world.</vt:lpstr>
      <vt:lpstr>APIs are behind many of the sites you use everyday.</vt:lpstr>
      <vt:lpstr>APIs are behind many of the sites you use everyday.</vt:lpstr>
      <vt:lpstr>Comparing XML to JSON…same info</vt:lpstr>
      <vt:lpstr>If you know where to look, you can access APIs for data!</vt:lpstr>
      <vt:lpstr>In chrome access the developer console.</vt:lpstr>
      <vt:lpstr>PowerPoint Presentation</vt:lpstr>
      <vt:lpstr>Closed Caption Data is in JSON</vt:lpstr>
      <vt:lpstr>Let’s Practice…</vt:lpstr>
      <vt:lpstr>A Simple JSON API</vt:lpstr>
      <vt:lpstr>Some APIs require a “handshake” to authenticate</vt:lpstr>
      <vt:lpstr>Now JSON</vt:lpstr>
      <vt:lpstr>Other Straightforward APIs to Explore 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302</cp:revision>
  <dcterms:created xsi:type="dcterms:W3CDTF">2018-05-23T17:24:59Z</dcterms:created>
  <dcterms:modified xsi:type="dcterms:W3CDTF">2020-12-28T23:47:03Z</dcterms:modified>
</cp:coreProperties>
</file>