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836" r:id="rId2"/>
    <p:sldId id="735" r:id="rId3"/>
    <p:sldId id="808" r:id="rId4"/>
    <p:sldId id="833" r:id="rId5"/>
    <p:sldId id="834" r:id="rId6"/>
    <p:sldId id="835" r:id="rId7"/>
    <p:sldId id="832" r:id="rId8"/>
    <p:sldId id="820" r:id="rId9"/>
    <p:sldId id="819" r:id="rId10"/>
    <p:sldId id="821" r:id="rId11"/>
    <p:sldId id="740" r:id="rId12"/>
    <p:sldId id="822" r:id="rId13"/>
    <p:sldId id="823" r:id="rId14"/>
    <p:sldId id="82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5" autoAdjust="0"/>
    <p:restoredTop sz="91589" autoAdjust="0"/>
  </p:normalViewPr>
  <p:slideViewPr>
    <p:cSldViewPr snapToGrid="0">
      <p:cViewPr varScale="1">
        <p:scale>
          <a:sx n="81" d="100"/>
          <a:sy n="81" d="100"/>
        </p:scale>
        <p:origin x="184" y="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 Unicode MS" panose="020B0604020202020204" pitchFamily="34" charset="-128"/>
              </a:rPr>
              <a:t>Top</a:t>
            </a:r>
            <a:r>
              <a:rPr lang="en-US" baseline="0" dirty="0">
                <a:latin typeface="Arial Unicode MS" panose="020B0604020202020204" pitchFamily="34" charset="-128"/>
              </a:rPr>
              <a:t> 100 Word Usage from 3M </a:t>
            </a:r>
            <a:r>
              <a:rPr lang="en-US" baseline="0" dirty="0" err="1">
                <a:latin typeface="Arial Unicode MS" panose="020B0604020202020204" pitchFamily="34" charset="-128"/>
              </a:rPr>
              <a:t>SuperBowl</a:t>
            </a:r>
            <a:r>
              <a:rPr lang="en-US" baseline="0" dirty="0">
                <a:latin typeface="Arial Unicode MS" panose="020B0604020202020204" pitchFamily="34" charset="-128"/>
              </a:rPr>
              <a:t> Tweets</a:t>
            </a:r>
            <a:endParaRPr lang="en-US" dirty="0">
              <a:latin typeface="Arial Unicode MS" panose="020B0604020202020204" pitchFamily="34" charset="-128"/>
            </a:endParaRPr>
          </a:p>
        </c:rich>
      </c:tx>
      <c:overlay val="1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'Twitter_Lexicon(t1grams)'!$C$1</c:f>
              <c:strCache>
                <c:ptCount val="1"/>
                <c:pt idx="0">
                  <c:v>freqc</c:v>
                </c:pt>
              </c:strCache>
            </c:strRef>
          </c:tx>
          <c:spPr>
            <a:ln w="28575" cap="rnd">
              <a:solidFill>
                <a:srgbClr val="000000"/>
              </a:solidFill>
              <a:round/>
            </a:ln>
            <a:effectLst/>
          </c:spPr>
          <c:marker>
            <c:symbol val="none"/>
          </c:marker>
          <c:val>
            <c:numRef>
              <c:f>'Twitter_Lexicon(t1grams)'!$C$2:$C$101</c:f>
              <c:numCache>
                <c:formatCode>#,##0</c:formatCode>
                <c:ptCount val="10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  <c:pt idx="50">
                  <c:v>72811</c:v>
                </c:pt>
                <c:pt idx="51">
                  <c:v>71781</c:v>
                </c:pt>
                <c:pt idx="52">
                  <c:v>71645</c:v>
                </c:pt>
                <c:pt idx="53">
                  <c:v>68589</c:v>
                </c:pt>
                <c:pt idx="54">
                  <c:v>68321</c:v>
                </c:pt>
                <c:pt idx="55">
                  <c:v>68006</c:v>
                </c:pt>
                <c:pt idx="56">
                  <c:v>67856</c:v>
                </c:pt>
                <c:pt idx="57">
                  <c:v>66804</c:v>
                </c:pt>
                <c:pt idx="58">
                  <c:v>65994</c:v>
                </c:pt>
                <c:pt idx="59">
                  <c:v>65544</c:v>
                </c:pt>
                <c:pt idx="60">
                  <c:v>64844</c:v>
                </c:pt>
                <c:pt idx="61">
                  <c:v>63857</c:v>
                </c:pt>
                <c:pt idx="62">
                  <c:v>63381</c:v>
                </c:pt>
                <c:pt idx="63">
                  <c:v>61691</c:v>
                </c:pt>
                <c:pt idx="64">
                  <c:v>61363</c:v>
                </c:pt>
                <c:pt idx="65">
                  <c:v>59755</c:v>
                </c:pt>
                <c:pt idx="66">
                  <c:v>55158</c:v>
                </c:pt>
                <c:pt idx="67">
                  <c:v>55088</c:v>
                </c:pt>
                <c:pt idx="68">
                  <c:v>54248</c:v>
                </c:pt>
                <c:pt idx="69">
                  <c:v>54038</c:v>
                </c:pt>
                <c:pt idx="70">
                  <c:v>53118</c:v>
                </c:pt>
                <c:pt idx="71">
                  <c:v>52822</c:v>
                </c:pt>
                <c:pt idx="72">
                  <c:v>52410</c:v>
                </c:pt>
                <c:pt idx="73">
                  <c:v>51739</c:v>
                </c:pt>
                <c:pt idx="74">
                  <c:v>51540</c:v>
                </c:pt>
                <c:pt idx="75">
                  <c:v>50862</c:v>
                </c:pt>
                <c:pt idx="76">
                  <c:v>48052</c:v>
                </c:pt>
                <c:pt idx="77">
                  <c:v>47785</c:v>
                </c:pt>
                <c:pt idx="78">
                  <c:v>47141</c:v>
                </c:pt>
                <c:pt idx="79">
                  <c:v>45214</c:v>
                </c:pt>
                <c:pt idx="80">
                  <c:v>44693</c:v>
                </c:pt>
                <c:pt idx="81">
                  <c:v>44627</c:v>
                </c:pt>
                <c:pt idx="82">
                  <c:v>43951</c:v>
                </c:pt>
                <c:pt idx="83">
                  <c:v>43362</c:v>
                </c:pt>
                <c:pt idx="84">
                  <c:v>43330</c:v>
                </c:pt>
                <c:pt idx="85">
                  <c:v>43073</c:v>
                </c:pt>
                <c:pt idx="86">
                  <c:v>42864</c:v>
                </c:pt>
                <c:pt idx="87">
                  <c:v>42461</c:v>
                </c:pt>
                <c:pt idx="88">
                  <c:v>42258</c:v>
                </c:pt>
                <c:pt idx="89">
                  <c:v>42047</c:v>
                </c:pt>
                <c:pt idx="90">
                  <c:v>41847</c:v>
                </c:pt>
                <c:pt idx="91">
                  <c:v>41290</c:v>
                </c:pt>
                <c:pt idx="92">
                  <c:v>41147</c:v>
                </c:pt>
                <c:pt idx="93">
                  <c:v>40922</c:v>
                </c:pt>
                <c:pt idx="94">
                  <c:v>39956</c:v>
                </c:pt>
                <c:pt idx="95">
                  <c:v>39400</c:v>
                </c:pt>
                <c:pt idx="96">
                  <c:v>39326</c:v>
                </c:pt>
                <c:pt idx="97">
                  <c:v>39321</c:v>
                </c:pt>
                <c:pt idx="98">
                  <c:v>39121</c:v>
                </c:pt>
                <c:pt idx="99">
                  <c:v>38227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1A-46A3-8A51-71285D80EB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5751968"/>
        <c:axId val="375753144"/>
      </c:lineChart>
      <c:catAx>
        <c:axId val="375751968"/>
        <c:scaling>
          <c:orientation val="minMax"/>
        </c:scaling>
        <c:delete val="1"/>
        <c:axPos val="b"/>
        <c:majorTickMark val="none"/>
        <c:minorTickMark val="none"/>
        <c:tickLblPos val="nextTo"/>
        <c:crossAx val="375753144"/>
        <c:crosses val="autoZero"/>
        <c:auto val="1"/>
        <c:lblAlgn val="ctr"/>
        <c:lblOffset val="100"/>
        <c:noMultiLvlLbl val="0"/>
      </c:catAx>
      <c:valAx>
        <c:axId val="37575314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75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Swiss Cities</a:t>
            </a:r>
          </a:p>
        </c:rich>
      </c:tx>
      <c:layout>
        <c:manualLayout>
          <c:xMode val="edge"/>
          <c:yMode val="edge"/>
          <c:x val="4.071522309711284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Sheet2!$B$19:$B$27</c:f>
              <c:strCache>
                <c:ptCount val="9"/>
                <c:pt idx="0">
                  <c:v>Zurich</c:v>
                </c:pt>
                <c:pt idx="1">
                  <c:v>Genève (CH)</c:v>
                </c:pt>
                <c:pt idx="2">
                  <c:v>Basel (CH)</c:v>
                </c:pt>
                <c:pt idx="3">
                  <c:v>Lausanne</c:v>
                </c:pt>
                <c:pt idx="4">
                  <c:v>Bern</c:v>
                </c:pt>
                <c:pt idx="5">
                  <c:v>Winterthur</c:v>
                </c:pt>
                <c:pt idx="6">
                  <c:v>Lucerne</c:v>
                </c:pt>
                <c:pt idx="7">
                  <c:v>St. Gallen</c:v>
                </c:pt>
                <c:pt idx="8">
                  <c:v>Lugano (CH)</c:v>
                </c:pt>
              </c:strCache>
            </c:strRef>
          </c:cat>
          <c:val>
            <c:numRef>
              <c:f>Sheet2!$C$19:$C$27</c:f>
              <c:numCache>
                <c:formatCode>#,##0</c:formatCode>
                <c:ptCount val="9"/>
                <c:pt idx="0">
                  <c:v>1334269</c:v>
                </c:pt>
                <c:pt idx="1">
                  <c:v>579227</c:v>
                </c:pt>
                <c:pt idx="2">
                  <c:v>541011</c:v>
                </c:pt>
                <c:pt idx="3">
                  <c:v>409295</c:v>
                </c:pt>
                <c:pt idx="4">
                  <c:v>410894</c:v>
                </c:pt>
                <c:pt idx="5">
                  <c:v>138252</c:v>
                </c:pt>
                <c:pt idx="6">
                  <c:v>226091</c:v>
                </c:pt>
                <c:pt idx="7">
                  <c:v>165860</c:v>
                </c:pt>
                <c:pt idx="8">
                  <c:v>151037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58-C048-B524-6CCA71FB62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0679184"/>
        <c:axId val="300853664"/>
      </c:barChart>
      <c:catAx>
        <c:axId val="300679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853664"/>
        <c:crosses val="autoZero"/>
        <c:auto val="1"/>
        <c:lblAlgn val="ctr"/>
        <c:lblOffset val="100"/>
        <c:noMultiLvlLbl val="0"/>
      </c:catAx>
      <c:valAx>
        <c:axId val="30085366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679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Cloud Providers</a:t>
            </a:r>
          </a:p>
        </c:rich>
      </c:tx>
      <c:layout>
        <c:manualLayout>
          <c:xMode val="edge"/>
          <c:yMode val="edge"/>
          <c:x val="6.7707786526684001E-3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Sheet1!$I$5:$I$9</c:f>
              <c:strCache>
                <c:ptCount val="5"/>
                <c:pt idx="0">
                  <c:v>Amazon</c:v>
                </c:pt>
                <c:pt idx="1">
                  <c:v>Microsoft</c:v>
                </c:pt>
                <c:pt idx="2">
                  <c:v>Alibaba</c:v>
                </c:pt>
                <c:pt idx="3">
                  <c:v>Google</c:v>
                </c:pt>
                <c:pt idx="4">
                  <c:v>IBM</c:v>
                </c:pt>
              </c:strCache>
            </c:strRef>
          </c:cat>
          <c:val>
            <c:numRef>
              <c:f>Sheet1!$J$5:$J$9</c:f>
              <c:numCache>
                <c:formatCode>#,##0</c:formatCode>
                <c:ptCount val="5"/>
                <c:pt idx="0">
                  <c:v>15495</c:v>
                </c:pt>
                <c:pt idx="1">
                  <c:v>5038</c:v>
                </c:pt>
                <c:pt idx="2">
                  <c:v>2499</c:v>
                </c:pt>
                <c:pt idx="3">
                  <c:v>1314</c:v>
                </c:pt>
                <c:pt idx="4" formatCode="General">
                  <c:v>577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91-3E48-AC70-85DED82C0E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1608784"/>
        <c:axId val="1099443039"/>
      </c:barChart>
      <c:catAx>
        <c:axId val="165160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9443039"/>
        <c:crosses val="autoZero"/>
        <c:auto val="1"/>
        <c:lblAlgn val="ctr"/>
        <c:lblOffset val="100"/>
        <c:noMultiLvlLbl val="0"/>
      </c:catAx>
      <c:valAx>
        <c:axId val="1099443039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608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Indian Steel Companies</a:t>
            </a:r>
          </a:p>
        </c:rich>
      </c:tx>
      <c:layout>
        <c:manualLayout>
          <c:xMode val="edge"/>
          <c:yMode val="edge"/>
          <c:x val="2.9076334208223958E-2"/>
          <c:y val="2.3148148148148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Sheet2!$A$1:$A$10</c:f>
              <c:strCache>
                <c:ptCount val="10"/>
                <c:pt idx="0">
                  <c:v>Steel Authority of India</c:v>
                </c:pt>
                <c:pt idx="1">
                  <c:v>Tata Steel </c:v>
                </c:pt>
                <c:pt idx="2">
                  <c:v>JSW Steel</c:v>
                </c:pt>
                <c:pt idx="3">
                  <c:v>Essar Steel</c:v>
                </c:pt>
                <c:pt idx="4">
                  <c:v>JSW Ispat and Steel</c:v>
                </c:pt>
                <c:pt idx="5">
                  <c:v>Rastriya Ispat Nigram</c:v>
                </c:pt>
                <c:pt idx="6">
                  <c:v>Jindal Steel and Power</c:v>
                </c:pt>
                <c:pt idx="7">
                  <c:v>Bhushan Steel</c:v>
                </c:pt>
                <c:pt idx="8">
                  <c:v>Lloyds Steel</c:v>
                </c:pt>
                <c:pt idx="9">
                  <c:v>National Steel and Agro Industries</c:v>
                </c:pt>
              </c:strCache>
            </c:strRef>
          </c:cat>
          <c:val>
            <c:numRef>
              <c:f>Sheet2!$B$1:$B$10</c:f>
              <c:numCache>
                <c:formatCode>General</c:formatCode>
                <c:ptCount val="10"/>
                <c:pt idx="0">
                  <c:v>25.27</c:v>
                </c:pt>
                <c:pt idx="1">
                  <c:v>14.39</c:v>
                </c:pt>
                <c:pt idx="2">
                  <c:v>10.47</c:v>
                </c:pt>
                <c:pt idx="3">
                  <c:v>6.55</c:v>
                </c:pt>
                <c:pt idx="4">
                  <c:v>6.37</c:v>
                </c:pt>
                <c:pt idx="5">
                  <c:v>6.12</c:v>
                </c:pt>
                <c:pt idx="6">
                  <c:v>4.4000000000000004</c:v>
                </c:pt>
                <c:pt idx="7">
                  <c:v>3.24</c:v>
                </c:pt>
                <c:pt idx="8">
                  <c:v>1.76</c:v>
                </c:pt>
                <c:pt idx="9">
                  <c:v>1.33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96-444D-A279-96363131DD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7235872"/>
        <c:axId val="2137173232"/>
      </c:barChart>
      <c:catAx>
        <c:axId val="2137235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173232"/>
        <c:crosses val="autoZero"/>
        <c:auto val="1"/>
        <c:lblAlgn val="ctr"/>
        <c:lblOffset val="100"/>
        <c:noMultiLvlLbl val="0"/>
      </c:catAx>
      <c:valAx>
        <c:axId val="2137173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235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Hotel Chains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Sheet2!$A$29:$A$33</c:f>
              <c:strCache>
                <c:ptCount val="5"/>
                <c:pt idx="0">
                  <c:v>Hilton</c:v>
                </c:pt>
                <c:pt idx="1">
                  <c:v>Marriot</c:v>
                </c:pt>
                <c:pt idx="2">
                  <c:v>InterContinental</c:v>
                </c:pt>
                <c:pt idx="3">
                  <c:v>Starwood</c:v>
                </c:pt>
                <c:pt idx="4">
                  <c:v>Wyndham</c:v>
                </c:pt>
              </c:strCache>
            </c:strRef>
          </c:cat>
          <c:val>
            <c:numRef>
              <c:f>Sheet2!$B$29:$B$33</c:f>
              <c:numCache>
                <c:formatCode>General</c:formatCode>
                <c:ptCount val="5"/>
                <c:pt idx="0">
                  <c:v>0.14000000000000001</c:v>
                </c:pt>
                <c:pt idx="1">
                  <c:v>0.13300000000000001</c:v>
                </c:pt>
                <c:pt idx="2">
                  <c:v>8.7999999999999995E-2</c:v>
                </c:pt>
                <c:pt idx="3">
                  <c:v>4.9000000000000002E-2</c:v>
                </c:pt>
                <c:pt idx="4">
                  <c:v>4.1000000000000002E-2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F7-AF4D-9459-66B5FEA6D9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61404367"/>
        <c:axId val="1161408239"/>
      </c:barChart>
      <c:catAx>
        <c:axId val="1161404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1408239"/>
        <c:crosses val="autoZero"/>
        <c:auto val="1"/>
        <c:lblAlgn val="ctr"/>
        <c:lblOffset val="100"/>
        <c:noMultiLvlLbl val="0"/>
      </c:catAx>
      <c:valAx>
        <c:axId val="11614082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1404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US Refreshment Mkt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Sheet2!$E$29:$E$34</c:f>
              <c:strCache>
                <c:ptCount val="6"/>
                <c:pt idx="0">
                  <c:v>Pepsi</c:v>
                </c:pt>
                <c:pt idx="1">
                  <c:v>Coke</c:v>
                </c:pt>
                <c:pt idx="2">
                  <c:v>Private Label</c:v>
                </c:pt>
                <c:pt idx="3">
                  <c:v>Cadbury </c:v>
                </c:pt>
                <c:pt idx="4">
                  <c:v>Nestle</c:v>
                </c:pt>
                <c:pt idx="5">
                  <c:v>other</c:v>
                </c:pt>
              </c:strCache>
            </c:strRef>
          </c:cat>
          <c:val>
            <c:numRef>
              <c:f>Sheet2!$F$29:$F$34</c:f>
              <c:numCache>
                <c:formatCode>General</c:formatCode>
                <c:ptCount val="6"/>
                <c:pt idx="0">
                  <c:v>0.25</c:v>
                </c:pt>
                <c:pt idx="1">
                  <c:v>0.23</c:v>
                </c:pt>
                <c:pt idx="2">
                  <c:v>0.14000000000000001</c:v>
                </c:pt>
                <c:pt idx="3">
                  <c:v>0.09</c:v>
                </c:pt>
                <c:pt idx="4">
                  <c:v>0.08</c:v>
                </c:pt>
                <c:pt idx="5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74-B143-BB85-3B811B6D1A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7331088"/>
        <c:axId val="2137334960"/>
      </c:barChart>
      <c:catAx>
        <c:axId val="2137331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334960"/>
        <c:crosses val="autoZero"/>
        <c:auto val="1"/>
        <c:lblAlgn val="ctr"/>
        <c:lblOffset val="100"/>
        <c:noMultiLvlLbl val="0"/>
      </c:catAx>
      <c:valAx>
        <c:axId val="2137334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331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1/10/21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1/10/21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1/10/21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1/10/21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1/10/21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1/10/21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1/10/21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1/10/21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93F023-550A-B048-9F7B-0E6F2A10E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460" y="1783959"/>
            <a:ext cx="306548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700" dirty="0"/>
              <a:t>Let’s make sure we’re </a:t>
            </a:r>
            <a:r>
              <a:rPr lang="en-US" sz="4700"/>
              <a:t>all present.</a:t>
            </a:r>
            <a:endParaRPr lang="en-US" sz="4700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391039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Me Looking for your attendance - | Make a Meme">
            <a:extLst>
              <a:ext uri="{FF2B5EF4-FFF2-40B4-BE49-F238E27FC236}">
                <a16:creationId xmlns:a16="http://schemas.microsoft.com/office/drawing/2014/main" id="{D77B21C3-BCF8-D84E-A200-79084351B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" r="2758"/>
          <a:stretch/>
        </p:blipFill>
        <p:spPr bwMode="auto">
          <a:xfrm>
            <a:off x="20" y="10"/>
            <a:ext cx="5271352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D4BCD-5984-1F41-9E08-A18F0C4F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80289" y="694944"/>
            <a:ext cx="2037618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6700A58B-DD98-43D0-B791-721480A02982}" type="datetime1">
              <a:rPr lang="en-US" sz="1000">
                <a:solidFill>
                  <a:schemeClr val="tx1">
                    <a:alpha val="80000"/>
                  </a:scheme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1/10/21</a:t>
            </a:fld>
            <a:endParaRPr lang="en-US" sz="1000">
              <a:solidFill>
                <a:schemeClr val="tx1">
                  <a:alpha val="80000"/>
                </a:schemeClr>
              </a:solidFill>
              <a:latin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83D85-442E-4140-AD87-016011DFC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52460" y="603504"/>
            <a:ext cx="41148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  <a:spcAft>
                <a:spcPts val="600"/>
              </a:spcAft>
              <a:defRPr/>
            </a:pPr>
            <a:fld id="{37290FF7-652B-4475-AEAB-8B1A5D23AE09}" type="slidenum">
              <a:rPr lang="en-US" sz="1300">
                <a:solidFill>
                  <a:srgbClr val="FFFFFF"/>
                </a:solidFill>
                <a:latin typeface="Calibri" panose="020F0502020204030204"/>
              </a:rPr>
              <a:pPr algn="ctr">
                <a:lnSpc>
                  <a:spcPct val="100000"/>
                </a:lnSpc>
                <a:spcAft>
                  <a:spcPts val="600"/>
                </a:spcAft>
                <a:defRPr/>
              </a:pPr>
              <a:t>1</a:t>
            </a:fld>
            <a:endParaRPr lang="en-US" sz="13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94E54-2B74-E246-8B0A-1F75849C0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98459" y="6199631"/>
            <a:ext cx="3065478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alpha val="80000"/>
                  </a:schemeClr>
                </a:solidFill>
                <a:latin typeface="Calibri" panose="020F0502020204030204"/>
                <a:ea typeface="+mn-ea"/>
                <a:cs typeface="+mn-cs"/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336369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exercise we will examine song lyrics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21A06-9471-48C7-B813-FF43E5D3F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42" y="1264820"/>
            <a:ext cx="6315075" cy="39433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B8A8B8-B746-EF49-AA0A-1EB9AE31C3E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861DD3-4CF5-3F4B-96A7-76FFEDD98F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190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6ADC6-A8AF-4177-80C3-00592755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6055C4-6C20-45AD-A381-AF38F6DD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7" y="365126"/>
            <a:ext cx="8623738" cy="591477"/>
          </a:xfrm>
        </p:spPr>
        <p:txBody>
          <a:bodyPr/>
          <a:lstStyle/>
          <a:p>
            <a:r>
              <a:rPr lang="en-US" sz="2800" dirty="0"/>
              <a:t>Sentiment the Tidy Way uses joins with existing lexicons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43436D9-66D6-480D-8753-218AB2841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-96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44E92-3086-4AF5-BE02-6B5834CCC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40748-A370-1D4A-98B6-ED80AB54163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05A55E-4150-BB40-9C65-8A5E00B89CE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D6E390-18F6-A246-88BD-A9E4B309D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5" y="1461052"/>
            <a:ext cx="3982830" cy="2259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35328F-AF7E-0541-9110-C18A28A41A99}"/>
              </a:ext>
            </a:extLst>
          </p:cNvPr>
          <p:cNvSpPr txBox="1"/>
          <p:nvPr/>
        </p:nvSpPr>
        <p:spPr>
          <a:xfrm>
            <a:off x="159026" y="1113183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6782 Words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9F1A01-EF4E-D54D-B2C9-8019EF4175BD}"/>
              </a:ext>
            </a:extLst>
          </p:cNvPr>
          <p:cNvSpPr txBox="1"/>
          <p:nvPr/>
        </p:nvSpPr>
        <p:spPr>
          <a:xfrm>
            <a:off x="4287078" y="1133062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2477 Words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20560B-4DD8-A74F-9054-1901BAABD543}"/>
              </a:ext>
            </a:extLst>
          </p:cNvPr>
          <p:cNvSpPr txBox="1"/>
          <p:nvPr/>
        </p:nvSpPr>
        <p:spPr>
          <a:xfrm>
            <a:off x="165652" y="3796748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4463 Words</a:t>
            </a:r>
          </a:p>
        </p:txBody>
      </p:sp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F973D3-26B1-E943-97B5-013D927EC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8" y="4114800"/>
            <a:ext cx="3280465" cy="1979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E8646C-C76C-974A-B2E7-8CB3819C5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855" y="1475961"/>
            <a:ext cx="3479634" cy="19696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621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483" y="365126"/>
            <a:ext cx="8278867" cy="591477"/>
          </a:xfrm>
        </p:spPr>
        <p:txBody>
          <a:bodyPr/>
          <a:lstStyle/>
          <a:p>
            <a:r>
              <a:rPr lang="en-US" dirty="0"/>
              <a:t>Tidy can seem complicated but not impossible.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BB0477-481A-4E1A-8DDD-E4574ACCF9CE}"/>
              </a:ext>
            </a:extLst>
          </p:cNvPr>
          <p:cNvSpPr/>
          <p:nvPr/>
        </p:nvSpPr>
        <p:spPr>
          <a:xfrm>
            <a:off x="301491" y="2754501"/>
            <a:ext cx="338137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all.tidy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all.tidy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600" u="sng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anti_join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stop_words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120070-75FA-4473-A705-9C1211F5314E}"/>
              </a:ext>
            </a:extLst>
          </p:cNvPr>
          <p:cNvSpPr/>
          <p:nvPr/>
        </p:nvSpPr>
        <p:spPr>
          <a:xfrm>
            <a:off x="4888847" y="3748414"/>
            <a:ext cx="119776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defTabSz="457200"/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anti_join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542AAA-A766-4392-B476-74EB6B4DC922}"/>
              </a:ext>
            </a:extLst>
          </p:cNvPr>
          <p:cNvSpPr txBox="1"/>
          <p:nvPr/>
        </p:nvSpPr>
        <p:spPr>
          <a:xfrm rot="19379462">
            <a:off x="4201746" y="2747573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Song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3C3AD-587F-44E8-BCBE-1A94597CE751}"/>
              </a:ext>
            </a:extLst>
          </p:cNvPr>
          <p:cNvSpPr txBox="1"/>
          <p:nvPr/>
        </p:nvSpPr>
        <p:spPr>
          <a:xfrm rot="2373993">
            <a:off x="5821512" y="2714241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Stop words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C73059-F476-45F0-B504-D60AD0F87643}"/>
              </a:ext>
            </a:extLst>
          </p:cNvPr>
          <p:cNvSpPr/>
          <p:nvPr/>
        </p:nvSpPr>
        <p:spPr>
          <a:xfrm>
            <a:off x="94797" y="4486727"/>
            <a:ext cx="3696958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all.sentiment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all.tidy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600" u="sng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inner_join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nrc.lexicon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 %&gt;%  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count(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tweet,sentiment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spread(tweet, n, fill = 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10DD0B-33D8-4C8D-A840-908EF79D276F}"/>
              </a:ext>
            </a:extLst>
          </p:cNvPr>
          <p:cNvSpPr txBox="1"/>
          <p:nvPr/>
        </p:nvSpPr>
        <p:spPr>
          <a:xfrm>
            <a:off x="3816048" y="1505792"/>
            <a:ext cx="3364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Forwards an object so the code is easy to understand &amp; concise.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D1E614-E5A0-4976-A922-39D0CCEB472C}"/>
              </a:ext>
            </a:extLst>
          </p:cNvPr>
          <p:cNvGrpSpPr/>
          <p:nvPr/>
        </p:nvGrpSpPr>
        <p:grpSpPr>
          <a:xfrm>
            <a:off x="689158" y="1125414"/>
            <a:ext cx="1803699" cy="1065581"/>
            <a:chOff x="1073466" y="914400"/>
            <a:chExt cx="1803699" cy="106558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F8D37B-9C5B-4339-845C-B43F17889106}"/>
                </a:ext>
              </a:extLst>
            </p:cNvPr>
            <p:cNvSpPr/>
            <p:nvPr/>
          </p:nvSpPr>
          <p:spPr>
            <a:xfrm>
              <a:off x="1149128" y="1333650"/>
              <a:ext cx="1720215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 defTabSz="457200"/>
              <a:r>
                <a:rPr lang="en-US" sz="3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%&gt;%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40CA88-04CE-4868-B38D-157A5E346B60}"/>
                </a:ext>
              </a:extLst>
            </p:cNvPr>
            <p:cNvSpPr txBox="1"/>
            <p:nvPr/>
          </p:nvSpPr>
          <p:spPr>
            <a:xfrm>
              <a:off x="1073466" y="914400"/>
              <a:ext cx="18036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The pipe operator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5A6061-B638-4C5C-AA8C-9BC9C6119623}"/>
              </a:ext>
            </a:extLst>
          </p:cNvPr>
          <p:cNvCxnSpPr/>
          <p:nvPr/>
        </p:nvCxnSpPr>
        <p:spPr>
          <a:xfrm>
            <a:off x="1535932" y="2331056"/>
            <a:ext cx="53035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A0F96C-7C39-4931-BE9D-E3A7EDB06FEF}"/>
              </a:ext>
            </a:extLst>
          </p:cNvPr>
          <p:cNvCxnSpPr/>
          <p:nvPr/>
        </p:nvCxnSpPr>
        <p:spPr>
          <a:xfrm>
            <a:off x="1535932" y="4289168"/>
            <a:ext cx="53035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FBD77FD-884E-41B8-9DDB-2990E7786254}"/>
              </a:ext>
            </a:extLst>
          </p:cNvPr>
          <p:cNvGrpSpPr/>
          <p:nvPr/>
        </p:nvGrpSpPr>
        <p:grpSpPr>
          <a:xfrm>
            <a:off x="4759923" y="4876800"/>
            <a:ext cx="1467580" cy="976313"/>
            <a:chOff x="6515101" y="2824163"/>
            <a:chExt cx="1123950" cy="747712"/>
          </a:xfrm>
        </p:grpSpPr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09C72037-1D2C-433E-A839-1634A7FAAB7D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B26589AD-8E45-4BC9-99F5-7130148FBE31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F5539E4B-6AEB-4978-B485-8F3BBCC4AFD3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8FF7FC7-4798-4302-B168-8AC6B76F07FE}"/>
              </a:ext>
            </a:extLst>
          </p:cNvPr>
          <p:cNvSpPr/>
          <p:nvPr/>
        </p:nvSpPr>
        <p:spPr>
          <a:xfrm>
            <a:off x="4765306" y="5896041"/>
            <a:ext cx="133882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defTabSz="457200"/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inner_join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73726C-90A0-4F59-912F-94AACD7BE772}"/>
              </a:ext>
            </a:extLst>
          </p:cNvPr>
          <p:cNvGrpSpPr/>
          <p:nvPr/>
        </p:nvGrpSpPr>
        <p:grpSpPr>
          <a:xfrm>
            <a:off x="4759923" y="2754501"/>
            <a:ext cx="1467580" cy="976313"/>
            <a:chOff x="6515101" y="2824163"/>
            <a:chExt cx="1123950" cy="747712"/>
          </a:xfrm>
        </p:grpSpPr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C6CDC418-D840-42FE-BA6A-A1DF69A731D6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218B948C-D2C8-4717-9BF4-78B82EFF8873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CC6EB1EB-6974-4FF5-AFB8-15D28118E7D8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A4888E1-ED60-4A19-A199-9F95694F7409}"/>
              </a:ext>
            </a:extLst>
          </p:cNvPr>
          <p:cNvSpPr txBox="1"/>
          <p:nvPr/>
        </p:nvSpPr>
        <p:spPr>
          <a:xfrm rot="19379462">
            <a:off x="4287056" y="4839820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Song text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F17764-2885-44A3-B581-4ACF181B5058}"/>
              </a:ext>
            </a:extLst>
          </p:cNvPr>
          <p:cNvSpPr txBox="1"/>
          <p:nvPr/>
        </p:nvSpPr>
        <p:spPr>
          <a:xfrm rot="2816421">
            <a:off x="5778230" y="4664530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Sentiment </a:t>
            </a:r>
          </a:p>
          <a:p>
            <a:pPr algn="ctr"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words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9336CA-8127-BF44-A48A-36CC0EE8E70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47626E-DBB5-4F4C-96C2-634956D785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51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22" grpId="0" animBg="1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a DTM, its straightforward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CC522-3057-4819-AD48-ED01C1758783}"/>
              </a:ext>
            </a:extLst>
          </p:cNvPr>
          <p:cNvSpPr/>
          <p:nvPr/>
        </p:nvSpPr>
        <p:spPr>
          <a:xfrm>
            <a:off x="105508" y="1456029"/>
            <a:ext cx="4991931" cy="32932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DTM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Tidy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tidyCorp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tidy(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Get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lexicon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get_sentiments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(lexicon = c("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Perform Inner Join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bingSent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inner_join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tidyCorp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       		             by=c('term'='word'))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F376E-724E-4A47-B167-F5A4169AAA55}"/>
              </a:ext>
            </a:extLst>
          </p:cNvPr>
          <p:cNvSpPr txBox="1"/>
          <p:nvPr/>
        </p:nvSpPr>
        <p:spPr>
          <a:xfrm>
            <a:off x="5901083" y="1669741"/>
            <a:ext cx="291655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DTM is from the “tm” library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6A99F2-048A-4E21-A24D-F22B5D02BFA9}"/>
              </a:ext>
            </a:extLst>
          </p:cNvPr>
          <p:cNvCxnSpPr/>
          <p:nvPr/>
        </p:nvCxnSpPr>
        <p:spPr>
          <a:xfrm flipV="1">
            <a:off x="4713890" y="1847162"/>
            <a:ext cx="1075736" cy="1316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5F7F4F-E745-4348-9ED2-5C0BEBBD6AFF}"/>
              </a:ext>
            </a:extLst>
          </p:cNvPr>
          <p:cNvCxnSpPr/>
          <p:nvPr/>
        </p:nvCxnSpPr>
        <p:spPr>
          <a:xfrm flipV="1">
            <a:off x="3001873" y="2576396"/>
            <a:ext cx="2402006" cy="1364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299686-BF25-416D-B48C-AAE63F126E0B}"/>
              </a:ext>
            </a:extLst>
          </p:cNvPr>
          <p:cNvSpPr txBox="1"/>
          <p:nvPr/>
        </p:nvSpPr>
        <p:spPr>
          <a:xfrm>
            <a:off x="5627812" y="2405486"/>
            <a:ext cx="333670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Easy way to make it into a </a:t>
            </a:r>
            <a:r>
              <a:rPr lang="en-US" dirty="0" err="1">
                <a:solidFill>
                  <a:schemeClr val="bg1"/>
                </a:solidFill>
              </a:rPr>
              <a:t>tibble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B41F8A-7E4B-4C03-9A34-7FA8AB00BC9B}"/>
              </a:ext>
            </a:extLst>
          </p:cNvPr>
          <p:cNvGrpSpPr/>
          <p:nvPr/>
        </p:nvGrpSpPr>
        <p:grpSpPr>
          <a:xfrm>
            <a:off x="6439716" y="3503256"/>
            <a:ext cx="1467580" cy="976313"/>
            <a:chOff x="6515101" y="2824163"/>
            <a:chExt cx="1123950" cy="747712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CFA4C18-8660-464F-AD38-19CE8922E600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2F1579F-CC28-4A58-AEAF-35DFA149FD98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5628F0D-5870-462D-890F-EF60181BBF3A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5303150-860F-4368-9DE0-D6479C4B4CA4}"/>
              </a:ext>
            </a:extLst>
          </p:cNvPr>
          <p:cNvSpPr txBox="1"/>
          <p:nvPr/>
        </p:nvSpPr>
        <p:spPr>
          <a:xfrm>
            <a:off x="5553585" y="3837524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Weeknd</a:t>
            </a:r>
            <a:r>
              <a:rPr lang="en-US" dirty="0"/>
              <a:t> Lyrics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74C6D7-F68B-4746-B2D0-9C7C6D559323}"/>
              </a:ext>
            </a:extLst>
          </p:cNvPr>
          <p:cNvSpPr txBox="1"/>
          <p:nvPr/>
        </p:nvSpPr>
        <p:spPr>
          <a:xfrm>
            <a:off x="7548432" y="3837524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Bing Lexicon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9C8824-A3E3-FB40-8E22-9483F34431DB}"/>
              </a:ext>
            </a:extLst>
          </p:cNvPr>
          <p:cNvSpPr txBox="1"/>
          <p:nvPr/>
        </p:nvSpPr>
        <p:spPr>
          <a:xfrm>
            <a:off x="0" y="4767080"/>
            <a:ext cx="551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 Due to some changes, the first time you use a sentiment lexicon, you will be asked to download.  This is due to licensing.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F94269-6EE7-6E4A-8457-1AB66B74C12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D010C0-11BF-7943-8EB6-72C01AFB188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880D19-F64B-6A45-851D-55A85B3D9FDB}"/>
              </a:ext>
            </a:extLst>
          </p:cNvPr>
          <p:cNvCxnSpPr/>
          <p:nvPr/>
        </p:nvCxnSpPr>
        <p:spPr>
          <a:xfrm flipV="1">
            <a:off x="3670852" y="3684104"/>
            <a:ext cx="2703444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41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 touch with our feelings…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65683" y="2427890"/>
            <a:ext cx="287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dirty="0" err="1"/>
              <a:t>B_sentimentAnalysis.R</a:t>
            </a:r>
            <a:endParaRPr lang="en-US" dirty="0"/>
          </a:p>
        </p:txBody>
      </p:sp>
      <p:pic>
        <p:nvPicPr>
          <p:cNvPr id="5122" name="Picture 2" descr="Image result for sentiment analysis me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63"/>
          <a:stretch/>
        </p:blipFill>
        <p:spPr bwMode="auto">
          <a:xfrm>
            <a:off x="265933" y="1271917"/>
            <a:ext cx="4762500" cy="520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DCA7B8-3313-0F4F-BF24-7077EDFE238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9F1335-2432-8040-9F2F-CD347B28B0C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56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AEBDC-A022-42FC-8B92-BDD83F96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B78173-5947-4F35-9667-F563D71F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6" y="365126"/>
            <a:ext cx="8939048" cy="591477"/>
          </a:xfrm>
        </p:spPr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Law: Our words  are less diverse than we think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45F3542-284F-40CB-AA56-2D2C37D0A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F5FA2-CF1A-47D7-B82C-0D8B23383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593976"/>
            <a:ext cx="6536687" cy="5109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words in natural language but also a steep decline in actual usage. 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Follows a predictable pattern.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04505" y="1664188"/>
            <a:ext cx="3689132" cy="2676504"/>
            <a:chOff x="433759" y="2081047"/>
            <a:chExt cx="3689132" cy="2676504"/>
          </a:xfrm>
        </p:grpSpPr>
        <p:pic>
          <p:nvPicPr>
            <p:cNvPr id="7" name="Picture 2" descr="Image result for zipf's law">
              <a:extLst>
                <a:ext uri="{FF2B5EF4-FFF2-40B4-BE49-F238E27FC236}">
                  <a16:creationId xmlns:a16="http://schemas.microsoft.com/office/drawing/2014/main" id="{E79F8C42-DDEC-484B-9AF4-5697CCAD2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024" y="2556649"/>
              <a:ext cx="3664603" cy="2200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33759" y="2081047"/>
              <a:ext cx="3689132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Another Example 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F19589-F4F2-C44D-8682-D4C73D133B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9F794A-1735-C748-A1C4-E87AAEC8E98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88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see </a:t>
            </a:r>
            <a:r>
              <a:rPr lang="en-US" dirty="0" err="1"/>
              <a:t>Zipf’s</a:t>
            </a:r>
            <a:r>
              <a:rPr lang="en-US" dirty="0"/>
              <a:t> law in linguistics?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811B83C-CEDF-4FD4-9014-3F1FE1E7AC89}"/>
              </a:ext>
            </a:extLst>
          </p:cNvPr>
          <p:cNvGraphicFramePr>
            <a:graphicFrameLocks/>
          </p:cNvGraphicFramePr>
          <p:nvPr/>
        </p:nvGraphicFramePr>
        <p:xfrm>
          <a:off x="4454925" y="2065283"/>
          <a:ext cx="4247641" cy="2646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2" y="5499847"/>
            <a:ext cx="6550134" cy="6051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Therefore, even if we know 000s of words, we will use as few as possible to communicate.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434" y="2081047"/>
            <a:ext cx="3531476" cy="37837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Principle of Least Effort Theory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462" y="2569779"/>
            <a:ext cx="351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Humans will choose a path of least resistance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Humans seek to minimize effort for a task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4A0F86-FD70-724B-A313-E5656060A23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77DB0C-79A2-584C-B4D7-6E6B58E2915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73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EB585-4B39-5E4F-AB2C-8D9B48B7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C263CD-ECDF-6847-AF77-B1827A966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else do we see </a:t>
            </a:r>
            <a:r>
              <a:rPr lang="en-US" dirty="0" err="1"/>
              <a:t>Zipf’s</a:t>
            </a:r>
            <a:r>
              <a:rPr lang="en-US" dirty="0"/>
              <a:t> law?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FBFB1-FBC0-4B4B-A8BD-68A3FEC95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8DF5E-399C-B846-8906-E65F5BCC2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How to Apply Zipf's Law to Your Finances - Four Pillar Freedom">
            <a:extLst>
              <a:ext uri="{FF2B5EF4-FFF2-40B4-BE49-F238E27FC236}">
                <a16:creationId xmlns:a16="http://schemas.microsoft.com/office/drawing/2014/main" id="{1FCB23D1-1D8C-BA41-81E1-F776C2D52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3" y="1364856"/>
            <a:ext cx="2955310" cy="253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DC38F0-6A6D-4F41-B70C-7EBB7EC6EB12}"/>
              </a:ext>
            </a:extLst>
          </p:cNvPr>
          <p:cNvSpPr txBox="1"/>
          <p:nvPr/>
        </p:nvSpPr>
        <p:spPr>
          <a:xfrm>
            <a:off x="479976" y="1082521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Research in Personal Finance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98A5E28-421B-994F-B3BA-AEB7C4409E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267339"/>
              </p:ext>
            </p:extLst>
          </p:nvPr>
        </p:nvGraphicFramePr>
        <p:xfrm>
          <a:off x="4092024" y="126074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3ECDAE7-0D05-644D-957C-3F34A6ED45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6901131"/>
              </p:ext>
            </p:extLst>
          </p:nvPr>
        </p:nvGraphicFramePr>
        <p:xfrm>
          <a:off x="25203" y="3837012"/>
          <a:ext cx="422022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E31CD57-3437-E249-B3D9-A164EC8069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6586442"/>
              </p:ext>
            </p:extLst>
          </p:nvPr>
        </p:nvGraphicFramePr>
        <p:xfrm>
          <a:off x="4168727" y="4003942"/>
          <a:ext cx="4855530" cy="2472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5096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8" grpId="0">
        <p:bldAsOne/>
      </p:bldGraphic>
      <p:bldGraphic spid="9" grpId="0">
        <p:bldAsOne/>
      </p:bldGraphic>
      <p:bldGraphic spid="1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AC874-C638-3342-BD36-970F2226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C78A0-B317-C945-8DBB-43024DE5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99" y="365126"/>
            <a:ext cx="9080501" cy="591477"/>
          </a:xfrm>
        </p:spPr>
        <p:txBody>
          <a:bodyPr/>
          <a:lstStyle/>
          <a:p>
            <a:r>
              <a:rPr lang="en-US" dirty="0"/>
              <a:t>Not all industries reach this…hyper competitive!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87C17-60FB-EE45-BA91-8843080F0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E0103-3354-7347-AE03-5BC9B063A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A97E3-9FEF-1040-B389-795973ABC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" y="1240970"/>
            <a:ext cx="3907691" cy="29500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7BF0C0-8479-724B-8351-559CD250F826}"/>
              </a:ext>
            </a:extLst>
          </p:cNvPr>
          <p:cNvSpPr/>
          <p:nvPr/>
        </p:nvSpPr>
        <p:spPr>
          <a:xfrm>
            <a:off x="63499" y="1338943"/>
            <a:ext cx="3879851" cy="94705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BB31CEE-39E4-E74E-A243-5CF264642D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7129005"/>
              </p:ext>
            </p:extLst>
          </p:nvPr>
        </p:nvGraphicFramePr>
        <p:xfrm>
          <a:off x="4226378" y="95660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A390DC9-49D8-6B46-9F2C-4B4DE2BA91F5}"/>
              </a:ext>
            </a:extLst>
          </p:cNvPr>
          <p:cNvSpPr/>
          <p:nvPr/>
        </p:nvSpPr>
        <p:spPr>
          <a:xfrm>
            <a:off x="4746171" y="1483731"/>
            <a:ext cx="1368879" cy="2188481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6490666-78E7-3D48-99EB-40AB6972D0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4243"/>
              </p:ext>
            </p:extLst>
          </p:nvPr>
        </p:nvGraphicFramePr>
        <p:xfrm>
          <a:off x="65313" y="4475368"/>
          <a:ext cx="4572000" cy="2115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FA3521E-6A71-1141-8A92-2F51C9B4CD4D}"/>
              </a:ext>
            </a:extLst>
          </p:cNvPr>
          <p:cNvSpPr/>
          <p:nvPr/>
        </p:nvSpPr>
        <p:spPr>
          <a:xfrm>
            <a:off x="506184" y="5029200"/>
            <a:ext cx="1216479" cy="1520599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utomobile market share worldwide 2018 | Statista">
            <a:extLst>
              <a:ext uri="{FF2B5EF4-FFF2-40B4-BE49-F238E27FC236}">
                <a16:creationId xmlns:a16="http://schemas.microsoft.com/office/drawing/2014/main" id="{D8BCCBF3-0249-3D41-A562-E59230678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213" y="3820646"/>
            <a:ext cx="3970135" cy="295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06B295-28C3-4A48-9BE5-AC85224F25D9}"/>
              </a:ext>
            </a:extLst>
          </p:cNvPr>
          <p:cNvSpPr/>
          <p:nvPr/>
        </p:nvSpPr>
        <p:spPr>
          <a:xfrm>
            <a:off x="4980213" y="3977272"/>
            <a:ext cx="3879851" cy="139699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0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797F31-4499-FD45-935F-9DF15093F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Tidyverse</a:t>
            </a: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Tidyverse data wrangling | Introduction to R">
            <a:extLst>
              <a:ext uri="{FF2B5EF4-FFF2-40B4-BE49-F238E27FC236}">
                <a16:creationId xmlns:a16="http://schemas.microsoft.com/office/drawing/2014/main" id="{4034D825-9985-FA4C-BAB5-6880068650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51"/>
          <a:stretch/>
        </p:blipFill>
        <p:spPr bwMode="auto">
          <a:xfrm>
            <a:off x="3582987" y="1732758"/>
            <a:ext cx="5085525" cy="339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63E59E-4BA1-8540-9789-AAAF96AAC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1525" y="6356350"/>
            <a:ext cx="46577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B2B05-3DB3-FB46-A2D2-C168E49D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31686" y="6356350"/>
            <a:ext cx="149790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700A58B-DD98-43D0-B791-721480A02982}" type="datetime1">
              <a:rPr lang="en-US" sz="1200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1/10/21</a:t>
            </a:fld>
            <a:endParaRPr lang="en-US" sz="12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F8564-8FBB-4644-BE97-81A814F6A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5638" y="6356350"/>
            <a:ext cx="3857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90000"/>
              </a:lnSpc>
              <a:spcAft>
                <a:spcPts val="600"/>
              </a:spcAft>
            </a:pPr>
            <a:fld id="{37290FF7-652B-4475-AEAB-8B1A5D23AE09}" type="slidenum">
              <a:rPr lang="en-US" sz="1000">
                <a:solidFill>
                  <a:schemeClr val="tx1">
                    <a:alpha val="80000"/>
                  </a:schemeClr>
                </a:solidFill>
              </a:rPr>
              <a:pPr algn="r">
                <a:lnSpc>
                  <a:spcPct val="190000"/>
                </a:lnSpc>
                <a:spcAft>
                  <a:spcPts val="600"/>
                </a:spcAft>
              </a:pPr>
              <a:t>6</a:t>
            </a:fld>
            <a:endParaRPr lang="en-US" sz="10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8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3421" y="365126"/>
            <a:ext cx="8341929" cy="591477"/>
          </a:xfrm>
        </p:spPr>
        <p:txBody>
          <a:bodyPr/>
          <a:lstStyle/>
          <a:p>
            <a:r>
              <a:rPr lang="en-US" dirty="0"/>
              <a:t>Tidy Data Formats are structured differently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742087"/>
              </p:ext>
            </p:extLst>
          </p:nvPr>
        </p:nvGraphicFramePr>
        <p:xfrm>
          <a:off x="1178559" y="2103647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1178559" y="1723416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8" name="Isosceles Triangle 7"/>
          <p:cNvSpPr/>
          <p:nvPr/>
        </p:nvSpPr>
        <p:spPr>
          <a:xfrm rot="5400000">
            <a:off x="4110904" y="2948431"/>
            <a:ext cx="2175642" cy="63062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881650"/>
              </p:ext>
            </p:extLst>
          </p:nvPr>
        </p:nvGraphicFramePr>
        <p:xfrm>
          <a:off x="5610467" y="1798847"/>
          <a:ext cx="2565654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56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Document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 Unicode MS" panose="020B0604020202020204" pitchFamily="34" charset="-128"/>
                        </a:rPr>
                        <a:t>Tweet_n</a:t>
                      </a:r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5624362" y="1418615"/>
            <a:ext cx="2535994" cy="37893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Tidy Form (Triplet, Dense Data)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6EF84-F1F6-F948-8659-57F0BFFC89D1}"/>
              </a:ext>
            </a:extLst>
          </p:cNvPr>
          <p:cNvSpPr/>
          <p:nvPr/>
        </p:nvSpPr>
        <p:spPr>
          <a:xfrm>
            <a:off x="5591945" y="4855029"/>
            <a:ext cx="2584174" cy="4638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Dense Data: Efficient in Memory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AA67D7-E38A-6849-BC6C-4CD1F49B903E}"/>
              </a:ext>
            </a:extLst>
          </p:cNvPr>
          <p:cNvSpPr/>
          <p:nvPr/>
        </p:nvSpPr>
        <p:spPr>
          <a:xfrm>
            <a:off x="1162809" y="4855029"/>
            <a:ext cx="3544956" cy="4638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Sparse Data: Memory used to hold 0s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4977AF-ADC0-0F4C-9540-C131432F0AF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6A1119-87AD-A942-966E-5D8B890BE473}"/>
              </a:ext>
            </a:extLst>
          </p:cNvPr>
          <p:cNvCxnSpPr/>
          <p:nvPr/>
        </p:nvCxnSpPr>
        <p:spPr>
          <a:xfrm>
            <a:off x="8176119" y="5023992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83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 operator…%&gt;%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098" name="Picture 2" descr="Image result for this is not a pip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828" y="1567411"/>
            <a:ext cx="4488832" cy="448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75CC4F-E3E5-2C4F-9EF9-4C1A692E411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F44094-04EC-A942-BAFB-7B1F866FE34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94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 uses %&gt;% to forward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40A206-84F1-4CFE-A274-27868154639E}"/>
              </a:ext>
            </a:extLst>
          </p:cNvPr>
          <p:cNvSpPr/>
          <p:nvPr/>
        </p:nvSpPr>
        <p:spPr>
          <a:xfrm>
            <a:off x="93786" y="1486900"/>
            <a:ext cx="8732162" cy="60694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 the “</a:t>
            </a:r>
            <a:r>
              <a:rPr lang="en-US" sz="1600" dirty="0" err="1"/>
              <a:t>tidyverse</a:t>
            </a:r>
            <a:r>
              <a:rPr lang="en-US" sz="1600" dirty="0"/>
              <a:t>” code is structured so it is more easily read using the %&gt;%.   The data format is a </a:t>
            </a:r>
            <a:r>
              <a:rPr lang="en-US" sz="1600" dirty="0" err="1"/>
              <a:t>tibble</a:t>
            </a:r>
            <a:r>
              <a:rPr lang="en-US" sz="1600" dirty="0"/>
              <a:t> usually not a data frame.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9FFFAF3-C96C-462B-B199-570A86DEC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2373204"/>
            <a:ext cx="85792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0FEC3-CC7F-4699-A9B3-61C9844AF549}"/>
              </a:ext>
            </a:extLst>
          </p:cNvPr>
          <p:cNvSpPr txBox="1"/>
          <p:nvPr/>
        </p:nvSpPr>
        <p:spPr>
          <a:xfrm>
            <a:off x="93786" y="4287177"/>
            <a:ext cx="8732162" cy="40409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This reads as “Using the </a:t>
            </a:r>
            <a:r>
              <a:rPr lang="en-US" sz="1400" dirty="0" err="1"/>
              <a:t>mtcars</a:t>
            </a:r>
            <a:r>
              <a:rPr lang="en-US" sz="1400" dirty="0"/>
              <a:t> object </a:t>
            </a:r>
            <a:r>
              <a:rPr lang="en-US" sz="1400" i="1" dirty="0"/>
              <a:t>then</a:t>
            </a:r>
            <a:r>
              <a:rPr lang="en-US" sz="1400" dirty="0"/>
              <a:t> group by the </a:t>
            </a:r>
            <a:r>
              <a:rPr lang="en-US" sz="1400" dirty="0" err="1"/>
              <a:t>cyl</a:t>
            </a:r>
            <a:r>
              <a:rPr lang="en-US" sz="1400" dirty="0"/>
              <a:t> vector </a:t>
            </a:r>
            <a:r>
              <a:rPr lang="en-US" sz="1400" i="1" dirty="0"/>
              <a:t>then</a:t>
            </a:r>
            <a:r>
              <a:rPr lang="en-US" sz="1400" dirty="0"/>
              <a:t> mutate a new variable called rank.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F8A6302-CAB8-124A-955D-B4D0F625D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2784021"/>
            <a:ext cx="287771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cyl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7D57D57-56CA-7F4C-84C6-D92D128A2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3210227"/>
            <a:ext cx="6445995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cyl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%&gt;% mutate(rank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min_rank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(desc(mpg)))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AC59A9-F984-CB46-92E7-894ED247618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BF6A31-01F7-434F-A98A-1D421D75C4A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62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</Words>
  <Application>Microsoft Macintosh PowerPoint</Application>
  <PresentationFormat>On-screen Show (4:3)</PresentationFormat>
  <Paragraphs>176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 Unicode MS</vt:lpstr>
      <vt:lpstr>Arial</vt:lpstr>
      <vt:lpstr>Calibri</vt:lpstr>
      <vt:lpstr>Calibri Light</vt:lpstr>
      <vt:lpstr>Consolas</vt:lpstr>
      <vt:lpstr>1_Office Theme</vt:lpstr>
      <vt:lpstr>Let’s make sure we’re all present.</vt:lpstr>
      <vt:lpstr>Zipf’s Law: Our words  are less diverse than we think</vt:lpstr>
      <vt:lpstr>Why do we see Zipf’s law in linguistics?</vt:lpstr>
      <vt:lpstr>Where else do we see Zipf’s law?</vt:lpstr>
      <vt:lpstr>Not all industries reach this…hyper competitive!</vt:lpstr>
      <vt:lpstr>Tidyverse</vt:lpstr>
      <vt:lpstr>Tidy Data Formats are structured differently</vt:lpstr>
      <vt:lpstr>The pipe operator…%&gt;%</vt:lpstr>
      <vt:lpstr>Tidy data uses %&gt;% to forward objects</vt:lpstr>
      <vt:lpstr>In this exercise we will examine song lyrics</vt:lpstr>
      <vt:lpstr>Sentiment the Tidy Way uses joins with existing lexicons</vt:lpstr>
      <vt:lpstr>Tidy can seem complicated but not impossible.</vt:lpstr>
      <vt:lpstr>Starting with a DTM, its straightforward</vt:lpstr>
      <vt:lpstr>Get in touch with our feelings…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make sure we’re all present.</dc:title>
  <dc:creator>Kwartler, Edward</dc:creator>
  <cp:lastModifiedBy>Kwartler, Edward</cp:lastModifiedBy>
  <cp:revision>1</cp:revision>
  <dcterms:created xsi:type="dcterms:W3CDTF">2021-01-10T22:09:26Z</dcterms:created>
  <dcterms:modified xsi:type="dcterms:W3CDTF">2021-01-10T22:09:49Z</dcterms:modified>
</cp:coreProperties>
</file>