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593" r:id="rId2"/>
    <p:sldId id="814" r:id="rId3"/>
    <p:sldId id="822" r:id="rId4"/>
    <p:sldId id="823" r:id="rId5"/>
    <p:sldId id="815" r:id="rId6"/>
    <p:sldId id="816" r:id="rId7"/>
    <p:sldId id="818" r:id="rId8"/>
    <p:sldId id="819" r:id="rId9"/>
    <p:sldId id="817" r:id="rId10"/>
    <p:sldId id="820" r:id="rId11"/>
    <p:sldId id="821" r:id="rId12"/>
    <p:sldId id="809" r:id="rId13"/>
    <p:sldId id="826" r:id="rId14"/>
    <p:sldId id="827" r:id="rId15"/>
    <p:sldId id="825" r:id="rId16"/>
    <p:sldId id="864" r:id="rId17"/>
    <p:sldId id="837" r:id="rId18"/>
    <p:sldId id="831" r:id="rId19"/>
    <p:sldId id="838" r:id="rId20"/>
    <p:sldId id="839" r:id="rId21"/>
    <p:sldId id="840" r:id="rId22"/>
    <p:sldId id="842" r:id="rId23"/>
    <p:sldId id="846" r:id="rId24"/>
    <p:sldId id="849" r:id="rId25"/>
    <p:sldId id="850" r:id="rId26"/>
    <p:sldId id="851" r:id="rId27"/>
    <p:sldId id="860" r:id="rId28"/>
    <p:sldId id="845" r:id="rId29"/>
    <p:sldId id="844" r:id="rId30"/>
    <p:sldId id="853" r:id="rId31"/>
    <p:sldId id="833" r:id="rId32"/>
    <p:sldId id="854" r:id="rId33"/>
    <p:sldId id="861" r:id="rId34"/>
    <p:sldId id="857" r:id="rId35"/>
    <p:sldId id="862" r:id="rId36"/>
    <p:sldId id="858" r:id="rId37"/>
    <p:sldId id="863" r:id="rId38"/>
    <p:sldId id="859" r:id="rId39"/>
    <p:sldId id="832" r:id="rId40"/>
    <p:sldId id="855" r:id="rId41"/>
    <p:sldId id="856" r:id="rId42"/>
    <p:sldId id="865" r:id="rId43"/>
    <p:sldId id="866" r:id="rId44"/>
    <p:sldId id="83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15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DE5-4042-8C7A-B2EEE316588E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DE5-4042-8C7A-B2EEE316588E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DE5-4042-8C7A-B2EEE316588E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DE5-4042-8C7A-B2EEE316588E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DE5-4042-8C7A-B2EEE316588E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E5-4042-8C7A-B2EEE316588E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DE5-4042-8C7A-B2EEE3165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784"/>
        <c:axId val="383910528"/>
      </c:scatterChart>
      <c:valAx>
        <c:axId val="38390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528"/>
        <c:crosses val="autoZero"/>
        <c:crossBetween val="midCat"/>
      </c:valAx>
      <c:valAx>
        <c:axId val="38391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C34E-854B-97D5-C6A511542639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C34E-854B-97D5-C6A511542639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C34E-854B-97D5-C6A511542639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C34E-854B-97D5-C6A511542639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C34E-854B-97D5-C6A511542639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34E-854B-97D5-C6A511542639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C34E-854B-97D5-C6A511542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176"/>
        <c:axId val="383912096"/>
      </c:scatterChart>
      <c:valAx>
        <c:axId val="383908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096"/>
        <c:crosses val="autoZero"/>
        <c:crossBetween val="midCat"/>
      </c:valAx>
      <c:valAx>
        <c:axId val="38391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7B53-F149-A739-6AFAD58EA58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7B53-F149-A739-6AFAD58EA58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7B53-F149-A739-6AFAD58EA58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7B53-F149-A739-6AFAD58EA58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7B53-F149-A739-6AFAD58EA58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B53-F149-A739-6AFAD58EA58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7B53-F149-A739-6AFAD58E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392"/>
        <c:axId val="383910136"/>
      </c:scatterChart>
      <c:valAx>
        <c:axId val="38390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136"/>
        <c:crosses val="autoZero"/>
        <c:crossBetween val="midCat"/>
      </c:valAx>
      <c:valAx>
        <c:axId val="383910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2878-E148-86CA-262AC2413AC1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2878-E148-86CA-262AC2413AC1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2878-E148-86CA-262AC2413AC1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2878-E148-86CA-262AC2413AC1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2878-E148-86CA-262AC2413AC1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78-E148-86CA-262AC2413AC1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2878-E148-86CA-262AC2413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960"/>
        <c:axId val="383911704"/>
      </c:scatterChart>
      <c:valAx>
        <c:axId val="38390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1704"/>
        <c:crosses val="autoZero"/>
        <c:crossBetween val="midCat"/>
      </c:valAx>
      <c:valAx>
        <c:axId val="38391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8EE7-1840-AAF2-920C47DEE30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8EE7-1840-AAF2-920C47DEE30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8EE7-1840-AAF2-920C47DEE30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8EE7-1840-AAF2-920C47DEE30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8EE7-1840-AAF2-920C47DEE30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EE7-1840-AAF2-920C47DEE30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8EE7-1840-AAF2-920C47DEE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12488"/>
        <c:axId val="383912880"/>
      </c:scatterChart>
      <c:valAx>
        <c:axId val="38391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880"/>
        <c:crosses val="autoZero"/>
        <c:crossBetween val="midCat"/>
      </c:valAx>
      <c:valAx>
        <c:axId val="38391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FD01-0E4B-866E-B2A657663F1A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FD01-0E4B-866E-B2A657663F1A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FD01-0E4B-866E-B2A657663F1A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FD01-0E4B-866E-B2A657663F1A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FD01-0E4B-866E-B2A657663F1A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D01-0E4B-866E-B2A657663F1A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FD01-0E4B-866E-B2A65766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6608"/>
        <c:axId val="383907000"/>
      </c:scatterChart>
      <c:valAx>
        <c:axId val="38390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000"/>
        <c:crosses val="autoZero"/>
        <c:crossBetween val="midCat"/>
      </c:valAx>
      <c:valAx>
        <c:axId val="383907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3991-E045-A269-5E4AE57820AD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3991-E045-A269-5E4AE57820AD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3991-E045-A269-5E4AE57820AD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3991-E045-A269-5E4AE57820AD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3991-E045-A269-5E4AE57820AD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91-E045-A269-5E4AE57820AD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3991-E045-A269-5E4AE5782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08856"/>
        <c:axId val="384813168"/>
      </c:scatterChart>
      <c:valAx>
        <c:axId val="384808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3168"/>
        <c:crosses val="autoZero"/>
        <c:crossBetween val="midCat"/>
      </c:valAx>
      <c:valAx>
        <c:axId val="38481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08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1/6/21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1/6/21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1/6/21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1/6/21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1/6/21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1/6/21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1/6/21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jpeg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&amp; </a:t>
            </a:r>
            <a:br>
              <a:rPr lang="en-US" dirty="0"/>
            </a:br>
            <a:r>
              <a:rPr lang="en-US" dirty="0"/>
              <a:t>Un-Supervised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EF48-36DA-6542-AABF-08E97412DCD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D2D9A1-7C2C-724D-B838-E00E0AA3895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2" descr="https://upload.wikimedia.org/wikipedia/commons/thumb/5/54/LogDirichletDensity-alpha_0.3_to_alpha_2.0.gif/250px-LogDirichletDensity-alpha_0.3_to_alpha_2.0.gif">
            <a:extLst>
              <a:ext uri="{FF2B5EF4-FFF2-40B4-BE49-F238E27FC236}">
                <a16:creationId xmlns:a16="http://schemas.microsoft.com/office/drawing/2014/main" id="{431EFBA7-B5DA-4972-BB79-4049700E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" y="1243237"/>
            <a:ext cx="4841125" cy="4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196759" y="2782669"/>
            <a:ext cx="394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is a parameter adjusts the probability distribution, adjusted through observed frequencies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2B2A19-81D9-6144-8AAD-034088D156B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9CFD9-0ABA-B74C-8A04-82A39DFEC43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5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AF962-D159-495F-94AE-9D1650A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336EF-9AF2-4CD8-ADF3-2AA1A46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Explanation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C9103-9F85-4DF1-B87B-168EE8A47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6C221-C357-47E5-8219-724674D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1B3C6-29E0-460A-B856-5710DDE6EC4B}"/>
              </a:ext>
            </a:extLst>
          </p:cNvPr>
          <p:cNvSpPr txBox="1"/>
          <p:nvPr/>
        </p:nvSpPr>
        <p:spPr>
          <a:xfrm>
            <a:off x="74110" y="6215875"/>
            <a:ext cx="367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http://www.cs.columbia.edu/~blei/papers/Blei2012.pdf</a:t>
            </a:r>
            <a:endParaRPr lang="en-US" sz="1200" dirty="0"/>
          </a:p>
        </p:txBody>
      </p:sp>
      <p:pic>
        <p:nvPicPr>
          <p:cNvPr id="5122" name="Picture 2" descr="https://www.objectorientedsubject.net/wpdir/wp-content/uploads/2017/12/topicmodeling-lda-intuitions-700x449.png">
            <a:extLst>
              <a:ext uri="{FF2B5EF4-FFF2-40B4-BE49-F238E27FC236}">
                <a16:creationId xmlns:a16="http://schemas.microsoft.com/office/drawing/2014/main" id="{33C4A265-23B9-4A70-AA91-E67AB491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8" y="1097080"/>
            <a:ext cx="7980305" cy="51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1C54BC-9D99-1648-BDA5-70E518A797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E0A20D-C5EF-174C-A7F6-604AC3C1C80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2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FB113-F15D-425D-8FEB-E051306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D3F5D3-1E38-4F52-8298-D78245B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A779D-C17D-4BAD-9CB4-F6342171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EF9E-54AF-4FC4-A213-C24639AE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 descr="Image result for after lunch meme">
            <a:extLst>
              <a:ext uri="{FF2B5EF4-FFF2-40B4-BE49-F238E27FC236}">
                <a16:creationId xmlns:a16="http://schemas.microsoft.com/office/drawing/2014/main" id="{AD246B8A-E953-4FDC-916C-B60D048F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36" y="1246935"/>
            <a:ext cx="56197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49887-EED1-5240-9E58-53EB1778E86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B40FE8-5691-9E43-9F64-17E4938484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710AC-7DD4-47F9-9E7C-2515755D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513BF-7E9B-49A2-A3AE-8CA02D2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PCA of topics need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471F-BB86-4D1F-961D-76EF0B1C6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B1A1-237A-4A88-83EE-2540EC7B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A5FBC-D708-427D-BF31-B80DEA2C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7767"/>
            <a:ext cx="3565813" cy="42974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13C13-BEBD-4C74-8520-D10122A5DD1C}"/>
              </a:ext>
            </a:extLst>
          </p:cNvPr>
          <p:cNvCxnSpPr/>
          <p:nvPr/>
        </p:nvCxnSpPr>
        <p:spPr>
          <a:xfrm>
            <a:off x="5170516" y="3434615"/>
            <a:ext cx="3344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AB6EB-0C39-4A7E-B2DA-029B2D27471D}"/>
              </a:ext>
            </a:extLst>
          </p:cNvPr>
          <p:cNvCxnSpPr/>
          <p:nvPr/>
        </p:nvCxnSpPr>
        <p:spPr>
          <a:xfrm>
            <a:off x="6842933" y="1446422"/>
            <a:ext cx="0" cy="3976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B74F40-A16E-4329-9538-A52306AE0D35}"/>
              </a:ext>
            </a:extLst>
          </p:cNvPr>
          <p:cNvSpPr txBox="1"/>
          <p:nvPr/>
        </p:nvSpPr>
        <p:spPr>
          <a:xfrm>
            <a:off x="8240277" y="310247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Cricket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5EB55-5408-49B4-9F17-1654637EA46C}"/>
              </a:ext>
            </a:extLst>
          </p:cNvPr>
          <p:cNvSpPr txBox="1"/>
          <p:nvPr/>
        </p:nvSpPr>
        <p:spPr>
          <a:xfrm>
            <a:off x="4576525" y="3121223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Non-Cricket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95135-E9A4-4370-94BA-E392EB89C420}"/>
              </a:ext>
            </a:extLst>
          </p:cNvPr>
          <p:cNvSpPr txBox="1"/>
          <p:nvPr/>
        </p:nvSpPr>
        <p:spPr>
          <a:xfrm rot="16200000">
            <a:off x="5958394" y="176466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England-ness?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7258B-6F51-4225-A5C1-5E031308278F}"/>
              </a:ext>
            </a:extLst>
          </p:cNvPr>
          <p:cNvSpPr txBox="1"/>
          <p:nvPr/>
        </p:nvSpPr>
        <p:spPr>
          <a:xfrm rot="16200000">
            <a:off x="5947173" y="526569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Pakistan-ness?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8FB0EA-7D1A-3F4B-8EC5-1F7D1FB5FB9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FBC272-87BC-0D43-8DCE-189AA95656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0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4E7CC-AA1B-4156-9EE4-64316F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18808-7363-4D87-A35D-6587D55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Interactive to show term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C7D7E-456C-4600-9038-F17E96DF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DC159-BE26-4478-8AF5-F405D818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1F8E6-766C-4F37-B944-3CF5627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228221"/>
            <a:ext cx="8279476" cy="48776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8BC300-630B-634A-A9B7-D34C5843DAC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4EFAB-7F41-4343-BC84-4101CDE062B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7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4292B-986D-44A5-AC64-1181E2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5548B-DA7A-422C-B64C-7BC37E5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</a:t>
            </a:r>
            <a:r>
              <a:rPr lang="en-US" dirty="0" err="1"/>
              <a:t>TreeMap</a:t>
            </a:r>
            <a:r>
              <a:rPr lang="en-US" dirty="0"/>
              <a:t>: Multi-dimensional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7C27-6293-49AD-8099-D3F50CA4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0F8E2-C7CD-4446-BDBF-1668AED3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FDBC9-F6F2-483D-9295-01B03890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2" y="1073933"/>
            <a:ext cx="8948037" cy="3800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EC70F-FD4B-4DCC-92E6-66BC30369DA1}"/>
              </a:ext>
            </a:extLst>
          </p:cNvPr>
          <p:cNvSpPr txBox="1"/>
          <p:nvPr/>
        </p:nvSpPr>
        <p:spPr>
          <a:xfrm>
            <a:off x="109537" y="4995542"/>
            <a:ext cx="6802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Thick black lines: LDA defined Topic; named by 5 most typical words</a:t>
            </a:r>
          </a:p>
          <a:p>
            <a:r>
              <a:rPr lang="en-US" sz="1400" dirty="0"/>
              <a:t>Color: Polarity</a:t>
            </a:r>
          </a:p>
          <a:p>
            <a:r>
              <a:rPr lang="en-US" sz="1400" dirty="0"/>
              <a:t>Area: individual doc area is proportional to number of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953C8-5097-4896-9433-C5729BC0F0A4}"/>
              </a:ext>
            </a:extLst>
          </p:cNvPr>
          <p:cNvSpPr/>
          <p:nvPr/>
        </p:nvSpPr>
        <p:spPr>
          <a:xfrm>
            <a:off x="109538" y="5741894"/>
            <a:ext cx="8936471" cy="5086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shows the Guardian write positive and longer articles about Pakistan related to cricket than other topics.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FD68A-BE08-0747-ACD7-264C4E3561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A6FEF-B39A-FD45-9E9C-351260CB19F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6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C9053-0B73-E343-90A6-9327408F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B4B94-3675-4C43-AAE4-ADF66B2C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5E05B-6776-0E49-9A1D-ACE5CF814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8B974-0F7D-3647-ABF5-0AF057B05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07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3 clusters…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Oval 5"/>
          <p:cNvSpPr/>
          <p:nvPr/>
        </p:nvSpPr>
        <p:spPr>
          <a:xfrm>
            <a:off x="491791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304586">
            <a:off x="104969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309878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626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48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362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 cost &amp; </a:t>
            </a:r>
          </a:p>
          <a:p>
            <a:pPr algn="ctr"/>
            <a:r>
              <a:rPr lang="en-US" sz="1200" dirty="0"/>
              <a:t>Mid sales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1DF81-F018-7D4C-B0B0-F9DCC4EACB6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0943AB-7702-5648-9D97-0920C1FFF9B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666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3" imgW="2858268" imgH="544757" progId="Word.Document.12">
                  <p:embed/>
                </p:oleObj>
              </mc:Choice>
              <mc:Fallback>
                <p:oleObj name="Document" r:id="rId3" imgW="2858268" imgH="544757" progId="Word.Document.12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60" y="3487775"/>
            <a:ext cx="1965873" cy="224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8F3A04-2723-D047-91C1-72059ED0DFD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A250FD-0DD5-B340-8DC4-4CE55DD75DD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993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601860" cy="265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Refresher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6870234" y="3258325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5847" y="3482947"/>
            <a:ext cx="3064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7356" y="3832409"/>
            <a:ext cx="29527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3809" y="3347897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3732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Remember Pythagorean Theorem?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  <a:r>
              <a:rPr lang="en-US"/>
              <a:t>=C</a:t>
            </a:r>
            <a:r>
              <a:rPr lang="en-US" baseline="3000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37325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53B831-55FA-7B4B-AB81-F0A29842462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793549-1988-4D43-A519-281464FBFE8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1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2529731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501155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2816504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1806187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1806186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422840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113405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For new data assign to similar cluster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1806187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2928350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1806186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278261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2733098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316417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165971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270777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029254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50E4E8-EF8B-F84B-8ADD-EAF3BDC271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6BD49F-C525-214D-AC1C-AB172C8B7B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centroid placement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44A8DC-002B-C043-B484-EBBEA532E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37340-8D5A-114F-AB3A-5514CF1FD6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304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Calculate the distance from each point to each centroid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537198-8396-3146-99CB-2B66E3B2B5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BEB85-B00D-9343-B23F-A595623D5A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5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Pts assigned to closest centroid.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“1”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5E111A-FB17-DD4A-A217-827AD3F3CB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A7DC07-9381-F94D-9AD2-E3CC2A96B0B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860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Calculate the MEAN AVERAGE distance among assigned pts to centroid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DA34AA-A1D7-804C-9E71-F727FBB6E0AA}"/>
              </a:ext>
            </a:extLst>
          </p:cNvPr>
          <p:cNvCxnSpPr>
            <a:cxnSpLocks/>
          </p:cNvCxnSpPr>
          <p:nvPr/>
        </p:nvCxnSpPr>
        <p:spPr>
          <a:xfrm>
            <a:off x="3496235" y="2985247"/>
            <a:ext cx="376518" cy="6589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7BCAFD-1E39-BA41-907E-279CDD6F11F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F02D1C-6281-954F-A557-D53D93EA4B0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11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the centroid to the average distance among all assigned points 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01C302-0AAA-474B-949E-B87CAA0419F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582A53-BD7D-1046-A134-A6D064507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14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Since “3” moved, this </a:t>
            </a:r>
            <a:r>
              <a:rPr lang="en-US" sz="1400" dirty="0" err="1"/>
              <a:t>pt</a:t>
            </a:r>
            <a:r>
              <a:rPr lang="en-US" sz="1400" dirty="0"/>
              <a:t> is assigned to “2” </a:t>
            </a:r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B8E4C93-71C3-0547-AB65-0ED3F5165AEA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E1C56B-15E2-1149-B51B-12ACF0CA26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1798E8-0626-D64F-88A2-BC12773A187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7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72431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F37BD09-EDAD-0D46-8C25-6B29C6600404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E934A-D7FA-7544-8996-762AD0212066}"/>
              </a:ext>
            </a:extLst>
          </p:cNvPr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0F6A6B-6C0E-D64D-A3CA-22C06C77746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56BC4B-1C83-2643-B823-82FD3EBC5E1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25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39" y="5812217"/>
            <a:ext cx="8279673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DF44FC0D-55B5-AF41-B782-3820EF2CBC13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DAFAD-9C7F-304A-B91C-AAD23F5190F1}"/>
              </a:ext>
            </a:extLst>
          </p:cNvPr>
          <p:cNvSpPr/>
          <p:nvPr/>
        </p:nvSpPr>
        <p:spPr>
          <a:xfrm rot="18304586">
            <a:off x="131863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AAA4C-C52E-5345-9DFA-0EA1FE73A4DF}"/>
              </a:ext>
            </a:extLst>
          </p:cNvPr>
          <p:cNvSpPr/>
          <p:nvPr/>
        </p:nvSpPr>
        <p:spPr>
          <a:xfrm rot="19932460">
            <a:off x="336772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1DB1BC-1DBA-4F43-A0CA-46446BCC127D}"/>
              </a:ext>
            </a:extLst>
          </p:cNvPr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1C6359-BE0F-8246-B356-30688B8D09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D71247-2658-814D-8D62-94714B3FB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85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numeric (non factor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Luckily w/text this is not an issue!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C39B75-1C30-274C-A5D8-DEF3CCD893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49C74F-DA1A-4C48-917C-BB9245780C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0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2262" y="2554014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E_kmeans.R</a:t>
            </a:r>
            <a:endParaRPr lang="en-US" sz="3200" dirty="0"/>
          </a:p>
        </p:txBody>
      </p:sp>
      <p:pic>
        <p:nvPicPr>
          <p:cNvPr id="2050" name="Picture 2" descr="Image result for k mean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" y="1497724"/>
            <a:ext cx="3079544" cy="451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F4CEC1-4A3A-8C4C-96C4-0FAF19411FA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114740-06A7-554D-BE2E-30D26A464C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7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customers are complaining?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7148C4-4278-DD45-8777-EC2CD6BFAA5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1E36AB-AD23-E341-BDF9-B8B6A24E985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0EC4E0-87A6-AA4E-B68F-EE787EC2DB71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pic>
        <p:nvPicPr>
          <p:cNvPr id="1026" name="Picture 2" descr="12 Customer Service Memes You Can Relate To">
            <a:extLst>
              <a:ext uri="{FF2B5EF4-FFF2-40B4-BE49-F238E27FC236}">
                <a16:creationId xmlns:a16="http://schemas.microsoft.com/office/drawing/2014/main" id="{ABB49130-7FCD-6D4D-9B9A-B1C0CBC4D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18" y="2715182"/>
            <a:ext cx="3315346" cy="331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 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39" y="5954112"/>
            <a:ext cx="8540923" cy="3651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this example a centroid would be “pulled” away from the actual cluster D1,D4 &amp; D3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0AF0A-C421-F540-95C5-E41F7340D97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7FB5A-6E8C-834D-94A7-CC51E37EB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259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</a:t>
            </a:r>
            <a:r>
              <a:rPr lang="en-US" dirty="0" err="1"/>
              <a:t>Mediod</a:t>
            </a:r>
            <a:r>
              <a:rPr lang="en-US" dirty="0"/>
              <a:t>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impacted 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1,2,3,4,5,</a:t>
            </a:r>
            <a:r>
              <a:rPr lang="en-US" u="sng" dirty="0"/>
              <a:t>60</a:t>
            </a:r>
            <a:r>
              <a:rPr lang="en-US" dirty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1,2,3,4,5,</a:t>
            </a:r>
            <a:r>
              <a:rPr lang="en-US" u="sng" dirty="0"/>
              <a:t>60</a:t>
            </a:r>
            <a:r>
              <a:rPr lang="en-US" dirty="0"/>
              <a:t> = 3.5 (closer to more points in vector space)</a:t>
            </a:r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56234" y="3689131"/>
            <a:ext cx="3530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F_kmediods.R</a:t>
            </a:r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06A874-FF10-F445-95CC-298B613FF2F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3E71A8-DD84-DE4E-B1C7-70752DD3F4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816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Vs 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D2 &amp; D4 refer to “text” and “mining” in equal proportions like the course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 refers to “mining” </a:t>
            </a:r>
            <a:r>
              <a:rPr lang="en-US" dirty="0" err="1"/>
              <a:t>ie</a:t>
            </a:r>
            <a:r>
              <a:rPr lang="en-US" dirty="0"/>
              <a:t> minerals</a:t>
            </a:r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D1, D4, D3 probably appear as 1 cluster w/D2 standing alone</a:t>
            </a:r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F8F64-914C-BC41-9E3D-13EA1D8FCC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FEB0E-C58C-544C-B67F-949EEBF710C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399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9743A6-0C34-7143-BBC1-6395F18C3CB9}"/>
              </a:ext>
            </a:extLst>
          </p:cNvPr>
          <p:cNvGraphicFramePr>
            <a:graphicFrameLocks noGrp="1"/>
          </p:cNvGraphicFramePr>
          <p:nvPr/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09C7B6-718E-5E4A-A542-9A37AAD21F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001EA2-ADC4-9E4A-BDDC-D06F32FE218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3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29B71-A424-CA43-B898-CA3F087C50C6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>
            <a:off x="2069581" y="3407634"/>
            <a:ext cx="4250536" cy="2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CF3186-B8D8-BE43-BBBD-97A79E70F036}"/>
              </a:ext>
            </a:extLst>
          </p:cNvPr>
          <p:cNvSpPr txBox="1"/>
          <p:nvPr/>
        </p:nvSpPr>
        <p:spPr>
          <a:xfrm rot="21403734">
            <a:off x="3250165" y="3281153"/>
            <a:ext cx="21162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Rearranged to follow more easily.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8CA394-3C51-C14B-B44E-B19CDE615D4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58B68B-E63A-7149-9C66-54A0170DC5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F24EB7D-6E7C-7F4D-B95F-D972437E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95C295-FCC1-0849-A9AA-2666CD394BC0}"/>
              </a:ext>
            </a:extLst>
          </p:cNvPr>
          <p:cNvGraphicFramePr>
            <a:graphicFrameLocks noGrp="1"/>
          </p:cNvGraphicFramePr>
          <p:nvPr/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004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024" y="4914831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(doc1: 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: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758" y="5587956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577883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FF472A-5CB5-164C-A47C-9D25DF7FE1AB}"/>
              </a:ext>
            </a:extLst>
          </p:cNvPr>
          <p:cNvCxnSpPr>
            <a:cxnSpLocks/>
          </p:cNvCxnSpPr>
          <p:nvPr/>
        </p:nvCxnSpPr>
        <p:spPr>
          <a:xfrm>
            <a:off x="2057400" y="3361765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AE42B3-52D2-8A4E-9D48-112E5CF57901}"/>
              </a:ext>
            </a:extLst>
          </p:cNvPr>
          <p:cNvSpPr txBox="1"/>
          <p:nvPr/>
        </p:nvSpPr>
        <p:spPr>
          <a:xfrm>
            <a:off x="2043954" y="3455894"/>
            <a:ext cx="232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each corresponding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A41D29-BF24-0745-9F89-1586D84C65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D5EB13-F4F3-CD42-A077-3A00C0EC232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F30BDC-6E08-2F4F-A491-9EE90876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30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4111B-8FFB-CC48-8193-A1A527AE1A1A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57801-2FA9-5542-8945-8B918B42C8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47526-A21F-2E40-BA4A-0451A0A0672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9DE009D-31EE-684D-8C65-1ACD6AA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62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5310" y="3673366"/>
            <a:ext cx="4881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(1*1) + (0*0 )+ (3*3) + (6*6) + (7*7 )+ (0*0)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 + 0 + 9 + 36 + 49 + 0 = 95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(95) = 9.7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(0*0)+(1*1)+(2*2)+(6*6)+(1*1) + (0*0)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+ 1 + 4 + 36 + 1 + 0 = 42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(42) = 6.4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9.7 * 6.4 = </a:t>
            </a:r>
            <a:r>
              <a:rPr lang="en-US" u="sng" dirty="0">
                <a:solidFill>
                  <a:srgbClr val="FFC000"/>
                </a:solidFill>
              </a:rPr>
              <a:t>63.1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0FFC2-35D0-3849-837E-F963DFFC04F4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1800F8-45AF-2A44-B785-B2CD57A3723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A24B2-228A-914B-9B0E-EF353E45C5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BD7C07F-47D8-144A-B569-3551D8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07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460" y="4987933"/>
            <a:ext cx="367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3. Distance Measure: 49 / 63.1 </a:t>
            </a:r>
            <a:r>
              <a:rPr lang="en-US" u="sng" dirty="0">
                <a:solidFill>
                  <a:srgbClr val="FFC000"/>
                </a:solidFill>
              </a:rPr>
              <a:t>= 0.77</a:t>
            </a:r>
          </a:p>
          <a:p>
            <a:r>
              <a:rPr lang="en-US" i="1" dirty="0"/>
              <a:t>Value will always be between 0,1.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2EBA70-9D22-9245-AE96-9F62542B607D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EF633-26B5-764F-BED4-CC42B1AE7BDB}"/>
                </a:ext>
              </a:extLst>
            </p:cNvPr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27902A-1288-2D49-9DAF-2997DCFF8AF2}"/>
                </a:ext>
              </a:extLst>
            </p:cNvPr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D24E12-38A4-E34E-BA26-6337B17CD6CB}"/>
                </a:ext>
              </a:extLst>
            </p:cNvPr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B41A7E0-56C2-D94C-A98D-626DD20DA5DC}"/>
              </a:ext>
            </a:extLst>
          </p:cNvPr>
          <p:cNvSpPr/>
          <p:nvPr/>
        </p:nvSpPr>
        <p:spPr>
          <a:xfrm>
            <a:off x="323762" y="2383722"/>
            <a:ext cx="49808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 Calculate the magnitude for a documents</a:t>
            </a:r>
          </a:p>
          <a:p>
            <a:r>
              <a:rPr lang="en-US" dirty="0">
                <a:solidFill>
                  <a:schemeClr val="accent2"/>
                </a:solidFill>
              </a:rPr>
              <a:t>Doc1: (1*1) + (0*0 )+ (3*3) + (6*6) + (7*7 )+ (0*0) </a:t>
            </a:r>
          </a:p>
          <a:p>
            <a:r>
              <a:rPr lang="en-US" dirty="0">
                <a:solidFill>
                  <a:schemeClr val="accent2"/>
                </a:solidFill>
              </a:rPr>
              <a:t>1 + 0 + 9 + 36 + 49 + 0 = 95</a:t>
            </a:r>
          </a:p>
          <a:p>
            <a:r>
              <a:rPr lang="en-US" dirty="0">
                <a:solidFill>
                  <a:schemeClr val="accent2"/>
                </a:solidFill>
              </a:rPr>
              <a:t>Sqrt(95) = 9.7</a:t>
            </a:r>
          </a:p>
          <a:p>
            <a:r>
              <a:rPr lang="en-US" dirty="0">
                <a:solidFill>
                  <a:schemeClr val="accent2"/>
                </a:solidFill>
              </a:rPr>
              <a:t>Doc2: (0*0)+(1*1)+(2*2)+(6*6)+(1*1) + (0*0)</a:t>
            </a:r>
          </a:p>
          <a:p>
            <a:r>
              <a:rPr lang="en-US" dirty="0">
                <a:solidFill>
                  <a:schemeClr val="accent2"/>
                </a:solidFill>
              </a:rPr>
              <a:t>0 + 1 + 4 + 36 + 1 + 0 = 42</a:t>
            </a:r>
          </a:p>
          <a:p>
            <a:r>
              <a:rPr lang="en-US" dirty="0">
                <a:solidFill>
                  <a:schemeClr val="accent2"/>
                </a:solidFill>
              </a:rPr>
              <a:t>Sqrt(42) = 6.4 </a:t>
            </a:r>
          </a:p>
          <a:p>
            <a:r>
              <a:rPr lang="en-US" dirty="0">
                <a:solidFill>
                  <a:schemeClr val="accent2"/>
                </a:solidFill>
              </a:rPr>
              <a:t>9.7 * 6.4 = 63.1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00283-67C1-1A48-B419-21DAE6F8F83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3E2DAD-F347-5F43-9507-C1ED637D233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B86A133-0C1A-784F-AED8-B12A6AB3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16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52" y="1608081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Cosine is measuring similarity…so a value of 0 means orthogonal (independent)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" y="5849471"/>
            <a:ext cx="8766266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Using cosines now D4, D2 represent a cluster as expected and you may have to declare add another 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51083" y="2465921"/>
            <a:ext cx="3111835" cy="3356655"/>
            <a:chOff x="2506719" y="2465921"/>
            <a:chExt cx="3641835" cy="3668843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81" r="969"/>
            <a:stretch/>
          </p:blipFill>
          <p:spPr bwMode="auto">
            <a:xfrm>
              <a:off x="2506719" y="2465921"/>
              <a:ext cx="3641835" cy="3668843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 rot="19149861">
              <a:off x="4224190" y="3567945"/>
              <a:ext cx="940298" cy="909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249" y="1056289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5359" y="2711668"/>
            <a:ext cx="2916619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These are similar docs </a:t>
            </a:r>
            <a:r>
              <a:rPr lang="en-US" sz="1600" dirty="0" err="1"/>
              <a:t>i.e</a:t>
            </a:r>
            <a:r>
              <a:rPr lang="en-US" sz="1600" dirty="0"/>
              <a:t> cosine similarity is closer to 1</a:t>
            </a:r>
          </a:p>
        </p:txBody>
      </p:sp>
      <p:cxnSp>
        <p:nvCxnSpPr>
          <p:cNvPr id="15" name="Straight Arrow Connector 14"/>
          <p:cNvCxnSpPr>
            <a:cxnSpLocks/>
            <a:stCxn id="13" idx="1"/>
            <a:endCxn id="10" idx="6"/>
          </p:cNvCxnSpPr>
          <p:nvPr/>
        </p:nvCxnSpPr>
        <p:spPr>
          <a:xfrm flipH="1">
            <a:off x="4924279" y="3050627"/>
            <a:ext cx="901080" cy="5770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DDB5F1-1305-384E-9904-713B724944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570A13-254A-184A-9EF5-20B87EF916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33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typical profile of our customers and online shoppers?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53DE4B-49D2-3840-B9AC-ED19AE57148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D1DFB7-6607-B641-B7C8-C5E937A386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40 Memes that Marketers Will Love | DigitalMarketer">
            <a:extLst>
              <a:ext uri="{FF2B5EF4-FFF2-40B4-BE49-F238E27FC236}">
                <a16:creationId xmlns:a16="http://schemas.microsoft.com/office/drawing/2014/main" id="{0652AE9C-E100-A94F-9415-AD24069F0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714" y="2764844"/>
            <a:ext cx="3555999" cy="35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51210" y="1150829"/>
            <a:ext cx="7129970" cy="34346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095" y="4322845"/>
            <a:ext cx="372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Big distance D4 to D2 means they are dissimilar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inf.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bigger</a:t>
            </a:r>
            <a:r>
              <a:rPr lang="en-US" sz="1200" dirty="0"/>
              <a:t>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F9FF03-2C88-E54D-9756-C1DDD94F14B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E4F11-7121-F447-B111-380162C63A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0E23B-1DD7-0442-940E-444357FB0850}"/>
              </a:ext>
            </a:extLst>
          </p:cNvPr>
          <p:cNvSpPr txBox="1"/>
          <p:nvPr/>
        </p:nvSpPr>
        <p:spPr>
          <a:xfrm>
            <a:off x="3935201" y="4367668"/>
            <a:ext cx="3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D4 to D2  Small angle distance means they are similar.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1.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smaller</a:t>
            </a:r>
            <a:r>
              <a:rPr lang="en-US" sz="1200" dirty="0"/>
              <a:t> distance. </a:t>
            </a:r>
          </a:p>
          <a:p>
            <a:r>
              <a:rPr lang="en-US" sz="1200" dirty="0"/>
              <a:t>i.e. 1 to 1 for division is a duplicate document!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19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838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</a:t>
            </a:r>
            <a:r>
              <a:rPr lang="en-US" sz="2400" dirty="0" err="1"/>
              <a:t>G_spherical_kmeans.R</a:t>
            </a:r>
            <a:r>
              <a:rPr lang="en-US" sz="2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46558-277C-AF4B-9CAE-733AFD2E203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B1D855-C88B-0849-9B5E-9D220FE2C5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607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E29F9-76B3-5241-A85F-F076151EE622}"/>
              </a:ext>
            </a:extLst>
          </p:cNvPr>
          <p:cNvSpPr txBox="1"/>
          <p:nvPr/>
        </p:nvSpPr>
        <p:spPr>
          <a:xfrm>
            <a:off x="4557712" y="167005"/>
            <a:ext cx="4089400" cy="10160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The methods you have learned are not exclusive and can interact to help you uncover more novel insights.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9D727-F77A-E04E-9EB0-4A7C53E6688B}"/>
              </a:ext>
            </a:extLst>
          </p:cNvPr>
          <p:cNvSpPr txBox="1"/>
          <p:nvPr/>
        </p:nvSpPr>
        <p:spPr>
          <a:xfrm>
            <a:off x="4202112" y="1534477"/>
            <a:ext cx="4800600" cy="44704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Use unsupervised to define clusters and assign each document to a cluster.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Example: document1 is in cluster1 i.e. “Fashion”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Apply sentiment analysis to each document.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Example: Document 1 is mostly “joy”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Intersect the meta data, clusters and sentiment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Example: Document 1 is from cluster 1, has “joy” words and is from the Washington Post.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Subset all documents to a single cluster.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Subset documents to a single source like Washington Post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AFC9D-168E-F74C-83E7-4F30FFB6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57712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00A58B-DD98-43D0-B791-721480A02982}" type="datetime1">
              <a:rPr lang="en-US" sz="1200" smtClean="0"/>
              <a:pPr>
                <a:spcAft>
                  <a:spcPts val="600"/>
                </a:spcAft>
              </a:pPr>
              <a:t>1/6/21</a:t>
            </a:fld>
            <a:endParaRPr lang="en-US" sz="1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EC4856-31D8-5441-BF50-6B608C54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21" y="640080"/>
            <a:ext cx="3168968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Intersecting multiple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43F0D-2E46-ED40-971C-D98E6AEE5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2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F2C91-ECC1-0941-83D6-424EB5E33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 smtClean="0"/>
              <a:pPr algn="r">
                <a:lnSpc>
                  <a:spcPct val="190000"/>
                </a:lnSpc>
                <a:spcAft>
                  <a:spcPts val="600"/>
                </a:spcAft>
              </a:pPr>
              <a:t>42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340228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4E58F-5141-4F07-8F09-E6A08FAF5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909A0D-1EE8-E14B-9972-2B9DCCDF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500">
                <a:solidFill>
                  <a:srgbClr val="FFFFFF"/>
                </a:solidFill>
              </a:rPr>
              <a:t>Along the way plot the tables &amp; findings…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8346C-6662-EE4C-BB20-424E4F90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700A58B-DD98-43D0-B791-721480A02982}" type="datetime1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1/6/21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E0611-A4E6-F045-B3EA-E040C3592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4645B-2067-E34F-A680-BB6B33108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  <a:defRPr/>
            </a:pPr>
            <a:fld id="{37290FF7-652B-4475-AEAB-8B1A5D23AE09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 algn="r">
                <a:lnSpc>
                  <a:spcPct val="100000"/>
                </a:lnSpc>
                <a:spcAft>
                  <a:spcPts val="600"/>
                </a:spcAft>
                <a:defRPr/>
              </a:pPr>
              <a:t>43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7ACD8-5E19-6F49-88C9-9E2186681281}"/>
              </a:ext>
            </a:extLst>
          </p:cNvPr>
          <p:cNvSpPr/>
          <p:nvPr/>
        </p:nvSpPr>
        <p:spPr>
          <a:xfrm>
            <a:off x="160020" y="5995333"/>
            <a:ext cx="8766266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Open </a:t>
            </a:r>
            <a:r>
              <a:rPr lang="en-US" sz="1600" dirty="0" err="1"/>
              <a:t>live_A_Clustering_Sentiment.R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8376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2415D-80F9-4EB9-8BA7-C2A978A6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8764D-2274-4DF5-958E-CF9BB346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Lab/Homework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3D3F6-DAA2-438C-8852-DCC7AB6E9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3A2DF-7076-4BB0-8206-0B5053618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25324-6EF1-4D65-9C1A-DB49D24BFFAF}"/>
              </a:ext>
            </a:extLst>
          </p:cNvPr>
          <p:cNvSpPr txBox="1"/>
          <p:nvPr/>
        </p:nvSpPr>
        <p:spPr>
          <a:xfrm>
            <a:off x="300831" y="1397675"/>
            <a:ext cx="8843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1 sentiment lexicon or polarity analysis to </a:t>
            </a:r>
            <a:r>
              <a:rPr lang="en-US" dirty="0" err="1"/>
              <a:t>news.csv</a:t>
            </a:r>
            <a:r>
              <a:rPr lang="en-US" dirty="0"/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1 clustering method with the </a:t>
            </a:r>
            <a:r>
              <a:rPr lang="en-US" dirty="0" err="1"/>
              <a:t>news.csv</a:t>
            </a:r>
            <a:r>
              <a:rPr lang="en-US" dirty="0"/>
              <a:t>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Considerations: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title, description and content columns are all ok to use as well as the combined </a:t>
            </a:r>
            <a:r>
              <a:rPr lang="en-US" dirty="0" err="1"/>
              <a:t>title_description_content</a:t>
            </a:r>
            <a:r>
              <a:rPr lang="en-US" dirty="0"/>
              <a:t> column.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a column called </a:t>
            </a:r>
            <a:r>
              <a:rPr lang="en-US" dirty="0" err="1"/>
              <a:t>newsSite</a:t>
            </a:r>
            <a:r>
              <a:rPr lang="en-US" dirty="0"/>
              <a:t> with sources </a:t>
            </a:r>
            <a:r>
              <a:rPr lang="en-US" dirty="0" err="1"/>
              <a:t>cnn</a:t>
            </a:r>
            <a:r>
              <a:rPr lang="en-US" dirty="0"/>
              <a:t>, fox-news, </a:t>
            </a:r>
            <a:r>
              <a:rPr lang="en-US" dirty="0" err="1"/>
              <a:t>msnbc</a:t>
            </a:r>
            <a:r>
              <a:rPr lang="en-US" dirty="0"/>
              <a:t>, the-</a:t>
            </a:r>
            <a:r>
              <a:rPr lang="en-US" dirty="0" err="1"/>
              <a:t>american</a:t>
            </a:r>
            <a:r>
              <a:rPr lang="en-US" dirty="0"/>
              <a:t>-conservative.  You may analyze each news sources individually for your analysis (full credit) or into two groups i.e. right or left leaning (-1pt), or treat them as a single group thereby ignoring the column and just treating it as a single document set (-2 pts because its easiest)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E0C7BF-F18C-4E45-8370-CE4BA09767E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5FDB67-B63C-9C4A-BA59-EE6DBEDA9A0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58142-1FC6-48E2-930A-1ABCA90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CBF78D-BB30-4EA4-92FF-5894C071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2" y="365126"/>
            <a:ext cx="8923288" cy="591477"/>
          </a:xfrm>
        </p:spPr>
        <p:txBody>
          <a:bodyPr/>
          <a:lstStyle/>
          <a:p>
            <a:r>
              <a:rPr lang="en-US" dirty="0"/>
              <a:t>Unsupervised Learning: Latent Dirichlet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754AC-4F6B-470A-A2CB-89FECF37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72EA-36BA-4EE2-AC65-5EEDC38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7EA3-1AA2-44C7-B883-3A43CAA0B9EE}"/>
              </a:ext>
            </a:extLst>
          </p:cNvPr>
          <p:cNvSpPr txBox="1"/>
          <p:nvPr/>
        </p:nvSpPr>
        <p:spPr>
          <a:xfrm>
            <a:off x="220712" y="2493818"/>
            <a:ext cx="8702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term frequency within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“k” topics or clusters with similar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document may be more than one topic and is assigned to a cluster topic by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K= 4, each document would get 4 probabilities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BEA322-061E-3444-86C8-A3BF2BE1331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1485E4-2999-0A40-8BB3-5B8DC1E7B6E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0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303AE-DC79-4075-87D8-B19C404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7F8C8-CE7F-43AE-BEA1-8436CB22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365126"/>
            <a:ext cx="8418934" cy="591477"/>
          </a:xfrm>
        </p:spPr>
        <p:txBody>
          <a:bodyPr/>
          <a:lstStyle/>
          <a:p>
            <a:r>
              <a:rPr lang="en-US" dirty="0"/>
              <a:t>Unsupervised: Latent Dirichlet Allocation (LDA)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C3D80-3A8C-4952-A46E-D5B8414D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B7AE3-7AE3-45B8-B0B3-1193239D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43204-89BF-4A6A-AA3F-6612D4C6618A}"/>
              </a:ext>
            </a:extLst>
          </p:cNvPr>
          <p:cNvSpPr txBox="1"/>
          <p:nvPr/>
        </p:nvSpPr>
        <p:spPr>
          <a:xfrm>
            <a:off x="96416" y="1423749"/>
            <a:ext cx="884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– identify concealed topics e.g. not explicitly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Dirichlet – used in stats to represent multi-variate (multi-word)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 of actual values it’s a “beta” distribution of probabilities 0-1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“tails” values include 0 and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Beta distributions do not have to be symmetrical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Dirichlet will give k probabilities from beta distributions that generalize and sum to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EC7DB-B710-4963-AD64-DBEFF31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47409"/>
            <a:ext cx="7891333" cy="1923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B99C2F-44A4-47F7-B59A-FA519F8B32C1}"/>
              </a:ext>
            </a:extLst>
          </p:cNvPr>
          <p:cNvSpPr/>
          <p:nvPr/>
        </p:nvSpPr>
        <p:spPr>
          <a:xfrm rot="19487604">
            <a:off x="3028950" y="4207651"/>
            <a:ext cx="30861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it!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35896-F064-2F48-94CB-E6B17D991C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412188-E990-454F-A452-D654AC2E0F9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9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411" y="365125"/>
            <a:ext cx="82811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 = 3: Three vectors &amp; Three corresponding probabilities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AF5B9-53B8-43CC-8FDC-C9AD1C1AFDFE}"/>
              </a:ext>
            </a:extLst>
          </p:cNvPr>
          <p:cNvSpPr txBox="1"/>
          <p:nvPr/>
        </p:nvSpPr>
        <p:spPr>
          <a:xfrm>
            <a:off x="4147842" y="4645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{0,1,0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161214" y="19458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6080839" y="188619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{0,0,1 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5009E-8D02-43BD-8B4B-91651CACFE75}"/>
              </a:ext>
            </a:extLst>
          </p:cNvPr>
          <p:cNvSpPr/>
          <p:nvPr/>
        </p:nvSpPr>
        <p:spPr>
          <a:xfrm>
            <a:off x="3009523" y="194796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E8AAA5-77F6-4054-9B18-5D2F04908586}"/>
              </a:ext>
            </a:extLst>
          </p:cNvPr>
          <p:cNvSpPr/>
          <p:nvPr/>
        </p:nvSpPr>
        <p:spPr>
          <a:xfrm>
            <a:off x="4389435" y="420989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01DF5-0702-4F9D-99BE-16C86DDC4001}"/>
              </a:ext>
            </a:extLst>
          </p:cNvPr>
          <p:cNvSpPr/>
          <p:nvPr/>
        </p:nvSpPr>
        <p:spPr>
          <a:xfrm>
            <a:off x="5715714" y="188830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76DA4-5768-C045-9815-E2DA646467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E725DC-7A05-5E48-9012-93BB3B66BDC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2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981865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3: vectors &amp; 3 corresponding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313049" y="30638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{0.50,0.50,0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4679135" y="278117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{0.33, 0.33, 0.33}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06B13D-5844-40B6-BCAB-011FB5C3D997}"/>
              </a:ext>
            </a:extLst>
          </p:cNvPr>
          <p:cNvSpPr/>
          <p:nvPr/>
        </p:nvSpPr>
        <p:spPr>
          <a:xfrm>
            <a:off x="3714176" y="306387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200B6D-C0CF-435D-9C0E-B289CA598BB6}"/>
              </a:ext>
            </a:extLst>
          </p:cNvPr>
          <p:cNvSpPr/>
          <p:nvPr/>
        </p:nvSpPr>
        <p:spPr>
          <a:xfrm>
            <a:off x="4376373" y="274873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44F821-7EA7-104B-B921-51C5C37F43A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348151-C704-2A4E-9C3F-941C5412AE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0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375668" y="2779314"/>
            <a:ext cx="3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{0.33,0.33,0.33} each of the 3 vectors have equal likelihood among K represented as highest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can be more than 3 but can’t be visualized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871AF-8798-4AE2-84AD-E116086D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" y="1561563"/>
            <a:ext cx="5198943" cy="46587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9B1A6-0C14-4A44-A37A-A14EA92093D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3E281-2F65-B340-A9F2-046CDD5A92F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058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2389</Words>
  <Application>Microsoft Macintosh PowerPoint</Application>
  <PresentationFormat>On-screen Show (4:3)</PresentationFormat>
  <Paragraphs>461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Open Sans</vt:lpstr>
      <vt:lpstr>Wingdings 2</vt:lpstr>
      <vt:lpstr>1_Office Theme</vt:lpstr>
      <vt:lpstr>Document</vt:lpstr>
      <vt:lpstr>GSERM: Text &amp;  Un-Supervised Learning</vt:lpstr>
      <vt:lpstr>Unsupervised Learning</vt:lpstr>
      <vt:lpstr>Your turn…</vt:lpstr>
      <vt:lpstr>Your turn…</vt:lpstr>
      <vt:lpstr>Unsupervised Learning: Latent Dirichlet Allocation</vt:lpstr>
      <vt:lpstr>Unsupervised: Latent Dirichlet Allocation (LDA)</vt:lpstr>
      <vt:lpstr>K = 3: Three vectors &amp; Three corresponding probabilities</vt:lpstr>
      <vt:lpstr>K = 3: vectors &amp; 3 corresponding probabilities</vt:lpstr>
      <vt:lpstr>Dirichlet Function…</vt:lpstr>
      <vt:lpstr>Dirichlet Function…</vt:lpstr>
      <vt:lpstr>Common Sense Explanation</vt:lpstr>
      <vt:lpstr>Open C_topicModeling.R</vt:lpstr>
      <vt:lpstr>LDAvis: PCA of topics need to be interpreted</vt:lpstr>
      <vt:lpstr>LDAvis: Interactive to show term distribution</vt:lpstr>
      <vt:lpstr>Interpreting a TreeMap: Multi-dimensional</vt:lpstr>
      <vt:lpstr>Clustering</vt:lpstr>
      <vt:lpstr>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Try it out!</vt:lpstr>
      <vt:lpstr>K-Means Problems</vt:lpstr>
      <vt:lpstr>K- Mediod Clustering</vt:lpstr>
      <vt:lpstr>K Means Vs Spherical K-Means</vt:lpstr>
      <vt:lpstr>Another way to measure distance</vt:lpstr>
      <vt:lpstr>Another way to measure distance</vt:lpstr>
      <vt:lpstr>Another way to measure distance</vt:lpstr>
      <vt:lpstr>Cosine</vt:lpstr>
      <vt:lpstr>Cosine</vt:lpstr>
      <vt:lpstr>Cosine</vt:lpstr>
      <vt:lpstr>Spherical K-Means</vt:lpstr>
      <vt:lpstr>Side by Side</vt:lpstr>
      <vt:lpstr>PowerPoint Presentation</vt:lpstr>
      <vt:lpstr>Intersecting multiple methods</vt:lpstr>
      <vt:lpstr>Along the way plot the tables &amp; findings…</vt:lpstr>
      <vt:lpstr>Lab/Homework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GSERM: Text &amp;  Un-Supervised Learning</dc:title>
  <dc:creator>Kwartler, Edward</dc:creator>
  <cp:lastModifiedBy>Kwartler, Edward</cp:lastModifiedBy>
  <cp:revision>2</cp:revision>
  <dcterms:created xsi:type="dcterms:W3CDTF">2021-01-06T01:25:30Z</dcterms:created>
  <dcterms:modified xsi:type="dcterms:W3CDTF">2021-01-06T05:26:30Z</dcterms:modified>
</cp:coreProperties>
</file>