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3E77-DB2C-4F34-8A3E-7E3DB8D6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9617E-9567-4B96-9BF2-04FD8D7B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2919E-8206-45FD-9165-4D663B14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60C78-B2FF-4F7D-8787-49AE9FA3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9DB87-F5DA-4941-960A-BD3E7D8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91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B42B4-4B22-4295-B2ED-45FCA67C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5DE5E4-03B7-4EE0-879C-A8591042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A5E97-B021-4A01-81D2-095DFD3F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BE5B3-35B3-4AEC-A90E-344D1D63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BE6AA-7959-4496-B89C-1892F69F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6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08B82-A9B6-4F5E-8462-3B2C9192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C44245-09A6-444A-8FEE-C92069A4B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2945A-B5DC-4D71-9AF1-60E27906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64ACF-AAE6-465B-816D-1BDF39C0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7F8BE-1A19-46BF-A14F-B9785E8C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0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21610-C7F2-420E-9346-AFA24638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E008-7858-4368-990F-16A04A42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DEBA5-94EF-4682-ABE5-F8422031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F6943-92AA-4541-BB8D-7FECF610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690CF-401B-41C4-933B-877B0A3C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4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52106-9121-4F05-87DE-ACB817D5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8CCC8-F87F-4C7D-A8B7-88485A15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6E8E4-1506-4E5B-A681-C79F76D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D90BA-BDE8-4F6F-97F2-289D0491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B4996-DF1A-4E53-90EF-E61B2918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4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AECA-732E-4F41-93EE-B872A30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C46E1-F84E-4116-9D26-7A85B5FF1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A100A-1B07-46D8-ACBE-EA32EBA3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49A3F9-966B-43E9-ADB7-093B7C7E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CFDB4-5564-4907-891F-2FC3D45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A3A4F-F544-4F03-823C-0F271042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2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96BEA-50F5-4FCA-8B38-F32346FF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D3E0D4-559A-4F5B-906A-4E1CF043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E3C29E-52F6-4C54-8F8A-0E38A7CB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955485-9D94-4FBD-AF2C-E1BD0099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EE519D-2EBF-4537-A768-3DAA6BE69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032B1F-C178-4E07-91AB-4510AC1C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E9E3D9-00D5-4F10-8718-392547F7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36AD0-A796-40FA-88BE-3373103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73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3BED8-3040-4341-ABF1-B91F2CE7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057A57-B1E8-4137-9153-A935CA7C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4DBB8-9DED-4F82-B9D0-69A89F06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0BB9A8-4508-4A44-9962-08C26240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9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55DB42-B922-4E66-B3D7-6A43B03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A53077-FCE4-4EBD-BC70-3417AEC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0B27F7-8743-4556-B931-D3D05D0B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8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FB713-E242-4B57-8EA9-5AFF7E8F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3D977-2364-447B-A23C-80673C78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EDB77-2EA9-49C7-A61B-5C7FF630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731BB-871E-4998-ACB5-C623D20B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E879D-96D1-44D6-AF58-0C5F3375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192D7-B30C-48D5-8B8A-81D8FEA5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1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5282-EE09-45CF-BFC0-3EEB547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DFEDF2-8125-4194-BC72-47380A4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A51792-6192-49B5-B558-98F2BEAA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A16F3-38AF-4EA6-851A-113EBD0E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F3085-3711-4C3C-A9D7-917B578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9C8257-CF71-42C0-AF93-266AFEC2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33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D8F35D-72E0-4846-93B6-39F0217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1BC5E-ACF3-4216-9AE6-E4E60280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92506-9C88-4D23-BF40-6777DC472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3D91-E4CF-46CD-846E-DCC3DC6B650B}" type="datetimeFigureOut">
              <a:rPr lang="es-CO" smtClean="0"/>
              <a:t>17/03/2020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3BF91-D57E-4B69-AECC-54BE4698E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DB302-EC4A-4F62-BA39-307DD8CF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CFDB-3521-4B34-A48B-FFDD6CD6D40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B390D-CB04-4F03-813F-1FDB1A7BE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b="1" dirty="0"/>
              <a:t>Atributos de </a:t>
            </a:r>
            <a:r>
              <a:rPr lang="es-MX" sz="5400" b="1" dirty="0" err="1"/>
              <a:t>qualidade</a:t>
            </a:r>
            <a:r>
              <a:rPr lang="es-MX" sz="5400" b="1" dirty="0"/>
              <a:t>, </a:t>
            </a:r>
            <a:r>
              <a:rPr lang="es-MX" sz="5400" b="1" dirty="0" err="1"/>
              <a:t>cenários</a:t>
            </a:r>
            <a:r>
              <a:rPr lang="es-MX" sz="5400" b="1" dirty="0"/>
              <a:t> e </a:t>
            </a:r>
            <a:r>
              <a:rPr lang="pt-BR" sz="5400" b="1" dirty="0"/>
              <a:t>táticas arquitetônicas</a:t>
            </a:r>
            <a:endParaRPr lang="es-CO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D937A-8B6A-4DB8-A507-FC814C3E0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167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9" y="365125"/>
            <a:ext cx="5949171" cy="1325563"/>
          </a:xfrm>
        </p:spPr>
        <p:txBody>
          <a:bodyPr/>
          <a:lstStyle/>
          <a:p>
            <a:r>
              <a:rPr lang="es-MX" dirty="0" err="1"/>
              <a:t>Táticas</a:t>
            </a:r>
            <a:r>
              <a:rPr lang="es-MX" dirty="0"/>
              <a:t> arquitectónicas para </a:t>
            </a:r>
            <a:r>
              <a:rPr lang="es-MX" dirty="0" err="1"/>
              <a:t>disponibilidade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3349"/>
            <a:ext cx="6096000" cy="57905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5.2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AEFAF3-0A58-434B-97F0-1CBFAE33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8" y="2553777"/>
            <a:ext cx="4899800" cy="25757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3437DC-BD0D-4391-A235-82851635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44" y="0"/>
            <a:ext cx="6302297" cy="6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1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35F0-30F9-4DA5-97CB-0E0E841D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0914F-0B9D-430F-A8B3-C3BAAEC6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0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845945" cy="2244260"/>
          </a:xfrm>
        </p:spPr>
        <p:txBody>
          <a:bodyPr>
            <a:normAutofit/>
          </a:bodyPr>
          <a:lstStyle/>
          <a:p>
            <a:r>
              <a:rPr lang="es-MX" dirty="0" err="1"/>
              <a:t>Cenario</a:t>
            </a:r>
            <a:r>
              <a:rPr lang="es-MX" dirty="0"/>
              <a:t> </a:t>
            </a:r>
            <a:r>
              <a:rPr lang="es-MX" dirty="0" err="1"/>
              <a:t>geral</a:t>
            </a:r>
            <a:r>
              <a:rPr lang="es-MX" dirty="0"/>
              <a:t> de </a:t>
            </a:r>
            <a:r>
              <a:rPr lang="es-MX" dirty="0" err="1"/>
              <a:t>desempenho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621"/>
            <a:ext cx="3845945" cy="65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8.1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67D152-13D0-4B34-8B0A-CE9F455E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41" y="2222305"/>
            <a:ext cx="9600517" cy="3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4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Exemplo</a:t>
            </a:r>
            <a:r>
              <a:rPr lang="es-MX" dirty="0"/>
              <a:t> de </a:t>
            </a:r>
            <a:r>
              <a:rPr lang="es-MX" dirty="0" err="1"/>
              <a:t>cenario</a:t>
            </a:r>
            <a:r>
              <a:rPr lang="es-MX" dirty="0"/>
              <a:t> de </a:t>
            </a:r>
            <a:r>
              <a:rPr lang="es-MX" dirty="0" err="1"/>
              <a:t>desempenho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795"/>
            <a:ext cx="10515600" cy="40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8.1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95230E-1431-4A80-B2E8-FC3A44B1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78" y="1395864"/>
            <a:ext cx="7901643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9" y="365125"/>
            <a:ext cx="5949171" cy="1325563"/>
          </a:xfrm>
        </p:spPr>
        <p:txBody>
          <a:bodyPr/>
          <a:lstStyle/>
          <a:p>
            <a:r>
              <a:rPr lang="es-MX" dirty="0" err="1"/>
              <a:t>Táticas</a:t>
            </a:r>
            <a:r>
              <a:rPr lang="es-MX" dirty="0"/>
              <a:t> arquitectónicas para </a:t>
            </a:r>
            <a:r>
              <a:rPr lang="es-MX" dirty="0" err="1"/>
              <a:t>disponibilidade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3349"/>
            <a:ext cx="6096000" cy="57905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8.2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AB1B3E-C77B-403D-8FD2-A66F1AC8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2425900"/>
            <a:ext cx="4859410" cy="30422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F3C115-6E50-4BB4-B08E-C0C6C29AC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6"/>
          <a:stretch/>
        </p:blipFill>
        <p:spPr>
          <a:xfrm>
            <a:off x="5280477" y="1293541"/>
            <a:ext cx="6805228" cy="44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35F0-30F9-4DA5-97CB-0E0E841D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0914F-0B9D-430F-A8B3-C3BAAEC6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845945" cy="2244260"/>
          </a:xfrm>
        </p:spPr>
        <p:txBody>
          <a:bodyPr>
            <a:normAutofit/>
          </a:bodyPr>
          <a:lstStyle/>
          <a:p>
            <a:r>
              <a:rPr lang="es-MX" dirty="0" err="1"/>
              <a:t>Cenario</a:t>
            </a:r>
            <a:r>
              <a:rPr lang="es-MX" dirty="0"/>
              <a:t> </a:t>
            </a:r>
            <a:r>
              <a:rPr lang="es-MX" dirty="0" err="1"/>
              <a:t>geral</a:t>
            </a:r>
            <a:r>
              <a:rPr lang="es-MX" dirty="0"/>
              <a:t> de </a:t>
            </a:r>
            <a:r>
              <a:rPr lang="es-MX" dirty="0" err="1"/>
              <a:t>segurança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621"/>
            <a:ext cx="3845945" cy="65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9.1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A7DC3-8497-4105-BA52-105FC236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7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Exemplo</a:t>
            </a:r>
            <a:r>
              <a:rPr lang="es-MX" dirty="0"/>
              <a:t> de </a:t>
            </a:r>
            <a:r>
              <a:rPr lang="es-MX" dirty="0" err="1"/>
              <a:t>cenario</a:t>
            </a:r>
            <a:r>
              <a:rPr lang="es-MX" dirty="0"/>
              <a:t> de </a:t>
            </a:r>
            <a:r>
              <a:rPr lang="es-MX" dirty="0" err="1"/>
              <a:t>segurança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795"/>
            <a:ext cx="10515600" cy="40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9.1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202E5-94F4-4138-8496-09CAB9FB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16" y="1375519"/>
            <a:ext cx="8600567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9" y="365125"/>
            <a:ext cx="5949171" cy="1325563"/>
          </a:xfrm>
        </p:spPr>
        <p:txBody>
          <a:bodyPr/>
          <a:lstStyle/>
          <a:p>
            <a:r>
              <a:rPr lang="es-MX" dirty="0" err="1"/>
              <a:t>Táticas</a:t>
            </a:r>
            <a:r>
              <a:rPr lang="es-MX" dirty="0"/>
              <a:t> arquitectónicas para </a:t>
            </a:r>
            <a:r>
              <a:rPr lang="es-MX" dirty="0" err="1"/>
              <a:t>segurança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3349"/>
            <a:ext cx="6096000" cy="57905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9.2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B425A5-1FE2-4CFC-BDC3-0F11DD34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7" y="2876362"/>
            <a:ext cx="4282792" cy="21615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97DCE5-555E-4215-8060-1DA31555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670" y="365125"/>
            <a:ext cx="7743329" cy="58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35F0-30F9-4DA5-97CB-0E0E841D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0914F-0B9D-430F-A8B3-C3BAAEC6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de </a:t>
            </a:r>
            <a:r>
              <a:rPr lang="es-MX" dirty="0" err="1"/>
              <a:t>qualidade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Só a parte funcional não descreve um sistema sem considerar os atributos de qualidade</a:t>
            </a:r>
          </a:p>
          <a:p>
            <a:r>
              <a:rPr lang="pt-BR" dirty="0"/>
              <a:t>Só os atributos de qualidade não descrevem um sistema sem aplicar à parte funcional</a:t>
            </a:r>
          </a:p>
          <a:p>
            <a:r>
              <a:rPr lang="pt-BR" dirty="0"/>
              <a:t>Os atributos de qualidade ou requisitos não funcionais são qualificações dos requisitos funcionais ou do produto como um todo. </a:t>
            </a:r>
          </a:p>
          <a:p>
            <a:pPr lvl="1"/>
            <a:r>
              <a:rPr lang="pt-BR" dirty="0"/>
              <a:t>Qualificações dos requisitos funcionais são itens que descrevem, por exemplo, quão rápido uma função deve ser executada ou quão resiliente deve ser a entradas com erros.</a:t>
            </a:r>
          </a:p>
          <a:p>
            <a:pPr lvl="1"/>
            <a:r>
              <a:rPr lang="pt-BR" dirty="0"/>
              <a:t>Qualificações do produto são itens que descrevem, por exemplo, o tempo de </a:t>
            </a:r>
            <a:r>
              <a:rPr lang="pt-BR" dirty="0" err="1"/>
              <a:t>deploy</a:t>
            </a:r>
            <a:r>
              <a:rPr lang="pt-BR" dirty="0"/>
              <a:t> do produto ou uma limitação de custo para operar.</a:t>
            </a:r>
          </a:p>
          <a:p>
            <a:r>
              <a:rPr lang="pt-BR" dirty="0"/>
              <a:t>As restrições (</a:t>
            </a:r>
            <a:r>
              <a:rPr lang="pt-BR" dirty="0" err="1"/>
              <a:t>constrains</a:t>
            </a:r>
            <a:r>
              <a:rPr lang="pt-BR" dirty="0"/>
              <a:t>) são decisões de projeto com zero graus de liberdade, ou seja, decisões que já foram tomadas.</a:t>
            </a:r>
          </a:p>
          <a:p>
            <a:r>
              <a:rPr lang="pt-BR" dirty="0"/>
              <a:t>Mais detalhes no capítulo 4.2 e 4.3 do livro do </a:t>
            </a:r>
            <a:r>
              <a:rPr lang="pt-BR" dirty="0" err="1"/>
              <a:t>Kazman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434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Cenarios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descrição de atributos de qualidade deve ser não-ambígua e testável. Os cenários são uma forma comum para especificar qualquer atributo de qualidade na forma de requisito não funcional testável.</a:t>
            </a:r>
          </a:p>
          <a:p>
            <a:r>
              <a:rPr lang="pt-BR" dirty="0"/>
              <a:t>Um cenário se compõe de:</a:t>
            </a:r>
          </a:p>
          <a:p>
            <a:pPr lvl="1"/>
            <a:r>
              <a:rPr lang="pt-BR" dirty="0"/>
              <a:t>Estimulo: evento chegando ao sistema</a:t>
            </a:r>
          </a:p>
          <a:p>
            <a:pPr lvl="1"/>
            <a:r>
              <a:rPr lang="pt-BR" dirty="0"/>
              <a:t>Fonte do estímulo: o estimulo deve ter uma fonte, e a fonte pode afetar como o estimulo deve ser tratado pelo sistema</a:t>
            </a:r>
          </a:p>
          <a:p>
            <a:pPr lvl="1"/>
            <a:r>
              <a:rPr lang="pt-BR" dirty="0"/>
              <a:t>Resposta: como o sistema deve responder ao estimulo</a:t>
            </a:r>
          </a:p>
          <a:p>
            <a:pPr lvl="1"/>
            <a:r>
              <a:rPr lang="pt-BR" dirty="0"/>
              <a:t>Medida da resposta: forma quantitativa de determinar se a resposta é satisfatória</a:t>
            </a:r>
          </a:p>
          <a:p>
            <a:pPr lvl="1"/>
            <a:r>
              <a:rPr lang="pt-BR" dirty="0"/>
              <a:t>Ambiente: conjunto de circunstancias que qualificam o estímulo, por exemplo, o estado do sistema ou acontecimentos prévios ao estimulo</a:t>
            </a:r>
          </a:p>
          <a:p>
            <a:pPr lvl="1"/>
            <a:r>
              <a:rPr lang="pt-BR" dirty="0"/>
              <a:t>Artefato: parte do sistema em que o requisito aplica, pode ser o sistema todo ou um módulo do sistema</a:t>
            </a:r>
          </a:p>
          <a:p>
            <a:r>
              <a:rPr lang="pt-BR" dirty="0"/>
              <a:t>Mais detalhes no capítulo 4.4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F9E80B-AB18-438B-941E-C55F1CF3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0"/>
            <a:ext cx="36004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Táticas</a:t>
            </a:r>
            <a:r>
              <a:rPr lang="es-MX" dirty="0"/>
              <a:t> </a:t>
            </a:r>
            <a:r>
              <a:rPr lang="es-MX" dirty="0" err="1"/>
              <a:t>arquitectonicas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t-BR" dirty="0"/>
              <a:t>As táticas são soluções técnicas que os arquitetos utilizam para atender aos atributos de qualidade.</a:t>
            </a:r>
          </a:p>
          <a:p>
            <a:r>
              <a:rPr lang="pt-BR" dirty="0"/>
              <a:t>A seleção de uma tática é uma decisão arquitetônica que afeta diretamente o sistema</a:t>
            </a:r>
          </a:p>
          <a:p>
            <a:r>
              <a:rPr lang="pt-BR" dirty="0"/>
              <a:t>Táticas podem ser implementadas por  frameworks de desenvolvimento, configurando a plataforma da nuvem, adicionando funções de software ao escrever código, etc.</a:t>
            </a:r>
          </a:p>
          <a:p>
            <a:r>
              <a:rPr lang="pt-BR" dirty="0"/>
              <a:t>Mais detalhes no capítulo 4.5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373F7-C2A9-4300-BD84-AB32E92C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59" y="0"/>
            <a:ext cx="4495241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18698-0144-4C31-87E2-EDDDC5E7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para descrever um cenário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A2B18A-5ADC-492E-9E66-4CD314CB6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86660"/>
              </p:ext>
            </p:extLst>
          </p:nvPr>
        </p:nvGraphicFramePr>
        <p:xfrm>
          <a:off x="523317" y="1333855"/>
          <a:ext cx="11145365" cy="53949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61093">
                  <a:extLst>
                    <a:ext uri="{9D8B030D-6E8A-4147-A177-3AD203B41FA5}">
                      <a16:colId xmlns:a16="http://schemas.microsoft.com/office/drawing/2014/main" val="3892589542"/>
                    </a:ext>
                  </a:extLst>
                </a:gridCol>
                <a:gridCol w="2564780">
                  <a:extLst>
                    <a:ext uri="{9D8B030D-6E8A-4147-A177-3AD203B41FA5}">
                      <a16:colId xmlns:a16="http://schemas.microsoft.com/office/drawing/2014/main" val="3055145899"/>
                    </a:ext>
                  </a:extLst>
                </a:gridCol>
                <a:gridCol w="5419492">
                  <a:extLst>
                    <a:ext uri="{9D8B030D-6E8A-4147-A177-3AD203B41FA5}">
                      <a16:colId xmlns:a16="http://schemas.microsoft.com/office/drawing/2014/main" val="196494667"/>
                    </a:ext>
                  </a:extLst>
                </a:gridCol>
              </a:tblGrid>
              <a:tr h="2124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Id. cenário: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800" noProof="0" dirty="0">
                          <a:effectLst/>
                        </a:rPr>
                        <a:t> </a:t>
                      </a:r>
                      <a:endParaRPr lang="pt-BR" sz="28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29649"/>
                  </a:ext>
                </a:extLst>
              </a:tr>
              <a:tr h="155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Descrição geral do cenario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endParaRPr lang="pt-BR" sz="1800" noProof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580396"/>
                  </a:ext>
                </a:extLst>
              </a:tr>
              <a:tr h="191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Requisito funcional associado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66123"/>
                  </a:ext>
                </a:extLst>
              </a:tr>
              <a:tr h="27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Atributos de qualidade relevantes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95349"/>
                  </a:ext>
                </a:extLst>
              </a:tr>
              <a:tr h="13658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Componente do cenario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Fonte do estimulo: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51080556"/>
                  </a:ext>
                </a:extLst>
              </a:tr>
              <a:tr h="15896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Estimulo: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81024815"/>
                  </a:ext>
                </a:extLst>
              </a:tr>
              <a:tr h="16096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Artefato: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95362281"/>
                  </a:ext>
                </a:extLst>
              </a:tr>
              <a:tr h="16335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Ambiente de operação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58192024"/>
                  </a:ext>
                </a:extLst>
              </a:tr>
              <a:tr h="13658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Resposta: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>
                          <a:effectLst/>
                        </a:rPr>
                        <a:t> </a:t>
                      </a:r>
                      <a:endParaRPr lang="pt-BR" sz="2800" noProof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49542954"/>
                  </a:ext>
                </a:extLst>
              </a:tr>
              <a:tr h="2576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Medida da resposta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 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48902273"/>
                  </a:ext>
                </a:extLst>
              </a:tr>
              <a:tr h="155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Informação adicional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 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0798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800" b="1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Possíveis táticas</a:t>
                      </a: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44011"/>
                  </a:ext>
                </a:extLst>
              </a:tr>
              <a:tr h="2124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800" b="1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Tática selecionada</a:t>
                      </a: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0262"/>
                  </a:ext>
                </a:extLst>
              </a:tr>
              <a:tr h="27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Justificativa da tática selecionada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effectLst/>
                        </a:rPr>
                        <a:t> </a:t>
                      </a:r>
                      <a:endParaRPr lang="pt-BR" sz="28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7477"/>
                  </a:ext>
                </a:extLst>
              </a:tr>
              <a:tr h="27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a tática será implementada?</a:t>
                      </a: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800" b="1" kern="1200" noProof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0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1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C35F0-30F9-4DA5-97CB-0E0E841D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Disponibilidade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50914F-0B9D-430F-A8B3-C3BAAEC6B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26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845945" cy="2244260"/>
          </a:xfrm>
        </p:spPr>
        <p:txBody>
          <a:bodyPr>
            <a:normAutofit/>
          </a:bodyPr>
          <a:lstStyle/>
          <a:p>
            <a:r>
              <a:rPr lang="es-MX" dirty="0" err="1"/>
              <a:t>Cenario</a:t>
            </a:r>
            <a:r>
              <a:rPr lang="es-MX" dirty="0"/>
              <a:t> </a:t>
            </a:r>
            <a:r>
              <a:rPr lang="es-MX" dirty="0" err="1"/>
              <a:t>geral</a:t>
            </a:r>
            <a:r>
              <a:rPr lang="es-MX" dirty="0"/>
              <a:t> de </a:t>
            </a:r>
            <a:r>
              <a:rPr lang="es-MX" dirty="0" err="1"/>
              <a:t>disponibilidade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621"/>
            <a:ext cx="3845945" cy="651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5.1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EB5E01-1B6A-4F5A-A68D-8F530CA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45" y="0"/>
            <a:ext cx="8346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969CB-E214-42B7-B388-355D0DC4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Exemplo</a:t>
            </a:r>
            <a:r>
              <a:rPr lang="es-MX" dirty="0"/>
              <a:t> de </a:t>
            </a:r>
            <a:r>
              <a:rPr lang="es-MX" dirty="0" err="1"/>
              <a:t>cenario</a:t>
            </a:r>
            <a:r>
              <a:rPr lang="es-MX" dirty="0"/>
              <a:t> de </a:t>
            </a:r>
            <a:r>
              <a:rPr lang="es-MX" dirty="0" err="1"/>
              <a:t>disponibilidade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31F79-B5BB-44DF-B4E2-E8C6B8D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795"/>
            <a:ext cx="10515600" cy="4006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Mais detalhes no capítulo 5.1 do livro do </a:t>
            </a:r>
            <a:r>
              <a:rPr lang="pt-BR" dirty="0" err="1"/>
              <a:t>Kazman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2B0553-C324-42A5-837E-AFBB0985D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6"/>
          <a:stretch/>
        </p:blipFill>
        <p:spPr>
          <a:xfrm>
            <a:off x="2241860" y="1832270"/>
            <a:ext cx="7303584" cy="35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0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548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de Office</vt:lpstr>
      <vt:lpstr>Atributos de qualidade, cenários e táticas arquitetônicas</vt:lpstr>
      <vt:lpstr>Conceitos básicos</vt:lpstr>
      <vt:lpstr>Atributos de qualidade</vt:lpstr>
      <vt:lpstr>Cenarios</vt:lpstr>
      <vt:lpstr>Táticas arquitectonicas</vt:lpstr>
      <vt:lpstr>Modelo para descrever um cenário</vt:lpstr>
      <vt:lpstr>Disponibilidade</vt:lpstr>
      <vt:lpstr>Cenario geral de disponibilidade</vt:lpstr>
      <vt:lpstr>Exemplo de cenario de disponibilidade</vt:lpstr>
      <vt:lpstr>Táticas arquitectónicas para disponibilidade</vt:lpstr>
      <vt:lpstr>Desempenho</vt:lpstr>
      <vt:lpstr>Cenario geral de desempenho</vt:lpstr>
      <vt:lpstr>Exemplo de cenario de desempenho</vt:lpstr>
      <vt:lpstr>Táticas arquitectónicas para disponibilidade</vt:lpstr>
      <vt:lpstr>Segurança</vt:lpstr>
      <vt:lpstr>Cenario geral de segurança</vt:lpstr>
      <vt:lpstr>Exemplo de cenario de segurança</vt:lpstr>
      <vt:lpstr>Táticas arquitectónicas para segurança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Atributos de qualidade, cenários e táticas arquitetônicas</dc:title>
  <dc:creator>Juan Felipe Restrepo Naranjo</dc:creator>
  <cp:lastModifiedBy>Ana rossi</cp:lastModifiedBy>
  <cp:revision>8</cp:revision>
  <dcterms:created xsi:type="dcterms:W3CDTF">2019-03-11T12:28:34Z</dcterms:created>
  <dcterms:modified xsi:type="dcterms:W3CDTF">2020-03-18T01:05:29Z</dcterms:modified>
</cp:coreProperties>
</file>