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6" r:id="rId2"/>
    <p:sldId id="281" r:id="rId3"/>
    <p:sldId id="282" r:id="rId4"/>
    <p:sldId id="283" r:id="rId5"/>
    <p:sldId id="284" r:id="rId6"/>
    <p:sldId id="319" r:id="rId7"/>
    <p:sldId id="32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9B1D4-D5C4-4C7C-9D64-B7F94AB56DBD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DBE4B-9773-47DF-932A-F19387EDE4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75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EFFA4-9051-4A22-B19B-04FF199D0E58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6264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EFFA4-9051-4A22-B19B-04FF199D0E58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3521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EFFA4-9051-4A22-B19B-04FF199D0E58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5470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EFFA4-9051-4A22-B19B-04FF199D0E58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0053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EFFA4-9051-4A22-B19B-04FF199D0E58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289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B1CF5-6F85-4197-AAE6-C5A806D3C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858266-316C-4376-9A97-27CB119EE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5670B9-9806-47A8-8D99-B8B5804B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776A-B140-405C-9FE4-6A5CA47B6175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0D69A0-240C-48E8-AF29-5871FAE8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6817D9-1AF6-46CA-9C2A-4380B762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1F44-E267-40A7-9F5C-40D1C6778F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16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C6BE5-0334-40A9-8C6E-FDA66316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2D0E93-4303-456E-B413-FADA9C234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CF6D10-BC0D-4A41-91A9-5C83ED6F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776A-B140-405C-9FE4-6A5CA47B6175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9CBA35-E42E-4CC1-81B3-C898575A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2FF110-3AE5-4C00-8E3F-ED6C0E41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1F44-E267-40A7-9F5C-40D1C6778F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53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54B9A3-8E64-4728-8546-6435E1CBC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D485B1-8D8E-44E1-A8B2-454317FBC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2C8D3E-867C-43F2-953E-9126C4AC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776A-B140-405C-9FE4-6A5CA47B6175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99F75D-6DDE-4698-988B-E999DD17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0540B1-F76E-473A-84C2-8AF2CDB3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1F44-E267-40A7-9F5C-40D1C6778F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63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22581-C37B-42FB-9B50-DC8B913B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E36ECD-20E9-4E25-863A-CAFBD8F73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44717F-132F-4C8D-8CBB-CC9529CE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776A-B140-405C-9FE4-6A5CA47B6175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1F3586-866D-4FAD-B035-75B54BD2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C6C068-7659-48FA-8360-C9C55EE4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1F44-E267-40A7-9F5C-40D1C6778F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56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ECBE4-A105-40A6-81DC-E28196EB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6313AB-B956-4839-9E94-6F3495C71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E5F5AE-50CF-4897-B63A-6781CEB4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776A-B140-405C-9FE4-6A5CA47B6175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A71F0C-A60F-46A7-8417-07A520E4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D7C4AB-6290-4B8B-AFF4-D532BB45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1F44-E267-40A7-9F5C-40D1C6778F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2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B184E-F41E-4DFB-9C1C-947ECF7A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C1CC54-E97C-4339-BA6E-8E915E4A5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5F889B-D28F-4347-8A7A-279C689D2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06DE0B-0909-4379-9632-916A0B88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776A-B140-405C-9FE4-6A5CA47B6175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BA5C6B-355F-4745-9A3B-B9F48453C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24D0A6-570C-42E4-9608-80F6FABF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1F44-E267-40A7-9F5C-40D1C6778F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22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49001-80F3-47FD-A32B-A8B2A52CD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FCDB3C-58A4-4264-A826-6E6CE6C3D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52115E-7B92-4526-9210-F17B15278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8ECF30-958C-473F-A85A-1F42C6870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827A7D-0C2A-4A02-A27A-4C641FD26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F26D4A-D52E-45CF-9EC3-1EA17DDF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776A-B140-405C-9FE4-6A5CA47B6175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53E59B-654F-4B36-A3AB-35864DCF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1D4062-F33A-4C43-8FFF-227A83E9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1F44-E267-40A7-9F5C-40D1C6778F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62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7E72A-4146-44A6-A1EE-C021A21A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60875C-0E73-4F54-A09E-EF467BCB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776A-B140-405C-9FE4-6A5CA47B6175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24C296E-770E-4D4E-BF8F-6F982F92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EC1F52-F595-4298-98D9-611A4C98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1F44-E267-40A7-9F5C-40D1C6778F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81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10CA491-22E8-49C0-87C2-708597C9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776A-B140-405C-9FE4-6A5CA47B6175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B9EC94E-0225-455B-AB6C-6B6D984D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E0FD19-EAA6-4D6E-A38A-E7A7E61E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1F44-E267-40A7-9F5C-40D1C6778F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81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E6093-9A5B-4D71-BD21-DDBC79D8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04FC88-905B-428B-BED2-A52A65A30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921753-6044-437C-8289-0438E8F7E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1017FA-E907-4437-9963-AEFEF41FB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776A-B140-405C-9FE4-6A5CA47B6175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D1EBD3-5141-463B-AFBA-C48A0873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02578A-917F-4D22-B177-D9539185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1F44-E267-40A7-9F5C-40D1C6778F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79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1FC9F-17FC-4BB7-96FE-2500C9EA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98CD79-4FAC-4BD6-9D2A-E44419ACE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1AE345-99FB-43E3-B43B-F8EC8EDE3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C1A739-E871-4AC8-8848-BA3762D6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776A-B140-405C-9FE4-6A5CA47B6175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3F2D2D-1BE4-4414-BC8D-9FA6E596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B4C15C-17B7-4C6E-90CC-93C521AE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1F44-E267-40A7-9F5C-40D1C6778F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61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3524F96-1FB1-4A1D-B0B3-D79454F6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556D0F-A3AD-46DD-9B61-A06563FEE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03063A-75A1-4BFD-A56A-45AB4E8B4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4776A-B140-405C-9FE4-6A5CA47B6175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91706A-EA05-4047-98E0-82C963FF0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8F6E8D-9EDB-42AB-977A-9AF23F559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71F44-E267-40A7-9F5C-40D1C6778F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2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4.wdp"/><Relationship Id="rId4" Type="http://schemas.openxmlformats.org/officeDocument/2006/relationships/image" Target="../media/image14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do Negócio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Integrador de Serviços</a:t>
            </a:r>
          </a:p>
        </p:txBody>
      </p:sp>
    </p:spTree>
    <p:extLst>
      <p:ext uri="{BB962C8B-B14F-4D97-AF65-F5344CB8AC3E}">
        <p14:creationId xmlns:p14="http://schemas.microsoft.com/office/powerpoint/2010/main" val="199394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lamada rectangular 10"/>
          <p:cNvSpPr/>
          <p:nvPr/>
        </p:nvSpPr>
        <p:spPr>
          <a:xfrm>
            <a:off x="3163686" y="4634273"/>
            <a:ext cx="2020526" cy="1097766"/>
          </a:xfrm>
          <a:prstGeom prst="wedgeRectCallout">
            <a:avLst>
              <a:gd name="adj1" fmla="val -77523"/>
              <a:gd name="adj2" fmla="val -1255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35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202577" y="1672828"/>
            <a:ext cx="11663108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Já precisou de um </a:t>
            </a:r>
            <a:r>
              <a:rPr lang="pt-BR" sz="4900" b="1" i="1" dirty="0"/>
              <a:t>serviço </a:t>
            </a:r>
            <a:r>
              <a:rPr lang="pt-BR" dirty="0"/>
              <a:t>que precise da integração de vários fornecedores serviços?</a:t>
            </a:r>
            <a:br>
              <a:rPr lang="pt-BR" dirty="0"/>
            </a:br>
            <a:br>
              <a:rPr lang="pt-BR" dirty="0"/>
            </a:br>
            <a:r>
              <a:rPr lang="pt-BR" sz="3600" i="1" dirty="0"/>
              <a:t>Promoter de eventos, empreiteiro, etc.</a:t>
            </a:r>
          </a:p>
        </p:txBody>
      </p:sp>
      <p:pic>
        <p:nvPicPr>
          <p:cNvPr id="11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2096886" y="4757546"/>
            <a:ext cx="520615" cy="127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7"/>
          <p:cNvSpPr txBox="1"/>
          <p:nvPr/>
        </p:nvSpPr>
        <p:spPr>
          <a:xfrm>
            <a:off x="1893000" y="4331278"/>
            <a:ext cx="8275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50" b="1" dirty="0"/>
              <a:t>Cliente</a:t>
            </a:r>
          </a:p>
        </p:txBody>
      </p:sp>
      <p:sp>
        <p:nvSpPr>
          <p:cNvPr id="13" name="Rectángulo 4"/>
          <p:cNvSpPr/>
          <p:nvPr/>
        </p:nvSpPr>
        <p:spPr>
          <a:xfrm>
            <a:off x="3169948" y="4686343"/>
            <a:ext cx="201426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900" dirty="0"/>
              <a:t>Como contratar, planejar, executar e gerenciar?</a:t>
            </a:r>
          </a:p>
        </p:txBody>
      </p:sp>
    </p:spTree>
    <p:extLst>
      <p:ext uri="{BB962C8B-B14F-4D97-AF65-F5344CB8AC3E}">
        <p14:creationId xmlns:p14="http://schemas.microsoft.com/office/powerpoint/2010/main" val="216404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lamada rectangular 10"/>
          <p:cNvSpPr/>
          <p:nvPr/>
        </p:nvSpPr>
        <p:spPr>
          <a:xfrm>
            <a:off x="7273350" y="1937225"/>
            <a:ext cx="2286000" cy="923330"/>
          </a:xfrm>
          <a:prstGeom prst="wedgeRectCallout">
            <a:avLst>
              <a:gd name="adj1" fmla="val -70307"/>
              <a:gd name="adj2" fmla="val 3585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7312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Participação do cliente</a:t>
            </a:r>
          </a:p>
        </p:txBody>
      </p:sp>
      <p:pic>
        <p:nvPicPr>
          <p:cNvPr id="1026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6181238" y="2402982"/>
            <a:ext cx="631048" cy="154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273349" y="1937225"/>
            <a:ext cx="2286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Terceiriza, executa e gerencia o serviço para mim!</a:t>
            </a:r>
          </a:p>
        </p:txBody>
      </p:sp>
      <p:pic>
        <p:nvPicPr>
          <p:cNvPr id="6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10345883" y="2447584"/>
            <a:ext cx="631048" cy="154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7850100" y="3380244"/>
            <a:ext cx="2286000" cy="930150"/>
            <a:chOff x="4148289" y="4155416"/>
            <a:chExt cx="3722366" cy="1483097"/>
          </a:xfrm>
        </p:grpSpPr>
        <p:sp>
          <p:nvSpPr>
            <p:cNvPr id="32" name="Llamada rectangular 31"/>
            <p:cNvSpPr/>
            <p:nvPr/>
          </p:nvSpPr>
          <p:spPr>
            <a:xfrm>
              <a:off x="4148289" y="4155416"/>
              <a:ext cx="3722366" cy="1483097"/>
            </a:xfrm>
            <a:prstGeom prst="wedgeRectCallout">
              <a:avLst>
                <a:gd name="adj1" fmla="val 57092"/>
                <a:gd name="adj2" fmla="val -112024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148289" y="4161186"/>
              <a:ext cx="37223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Claro! Eu ajudo na organização do seu evento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5573210" y="2046244"/>
            <a:ext cx="184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Cliente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360465" y="2100034"/>
            <a:ext cx="260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Gestor do serviço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239911" y="2086765"/>
            <a:ext cx="624690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Procurar o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Selecionar o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Negociar o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</a:t>
            </a:r>
            <a:r>
              <a:rPr lang="pt-BR" sz="3200" dirty="0" err="1"/>
              <a:t>ontratar</a:t>
            </a:r>
            <a:r>
              <a:rPr lang="pt-BR" sz="3200" dirty="0"/>
              <a:t> o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Monitorar a execução do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Pagar o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Avalia o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80487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/>
          <p:cNvSpPr/>
          <p:nvPr/>
        </p:nvSpPr>
        <p:spPr>
          <a:xfrm>
            <a:off x="7210207" y="274512"/>
            <a:ext cx="4315178" cy="6466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2881" y="157312"/>
            <a:ext cx="7126381" cy="828179"/>
          </a:xfrm>
        </p:spPr>
        <p:txBody>
          <a:bodyPr>
            <a:normAutofit/>
          </a:bodyPr>
          <a:lstStyle/>
          <a:p>
            <a:r>
              <a:rPr lang="pt-BR" sz="3300" dirty="0"/>
              <a:t>Participação do integrador</a:t>
            </a:r>
          </a:p>
        </p:txBody>
      </p:sp>
      <p:pic>
        <p:nvPicPr>
          <p:cNvPr id="1026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920926" y="1707591"/>
            <a:ext cx="431014" cy="105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3383987" y="1952403"/>
            <a:ext cx="431014" cy="105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12881" y="1286970"/>
            <a:ext cx="184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Cliente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298552" y="1232574"/>
            <a:ext cx="260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Integrador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8602641" y="929165"/>
            <a:ext cx="267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Eu ofereço o serviço A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8622019" y="2108864"/>
            <a:ext cx="267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Eu ofereço o serviço B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8578579" y="3145062"/>
            <a:ext cx="267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Eu ofereço o serviço C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8597957" y="4500561"/>
            <a:ext cx="267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Eu ofereço o serviço D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8561076" y="5576284"/>
            <a:ext cx="267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Eu ofereço o serviço E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7227861" y="303081"/>
            <a:ext cx="426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Grupo fornecedores de um serviço</a:t>
            </a:r>
          </a:p>
        </p:txBody>
      </p:sp>
      <p:cxnSp>
        <p:nvCxnSpPr>
          <p:cNvPr id="5" name="Conector recto de flecha 4"/>
          <p:cNvCxnSpPr>
            <a:endCxn id="6" idx="3"/>
          </p:cNvCxnSpPr>
          <p:nvPr/>
        </p:nvCxnSpPr>
        <p:spPr>
          <a:xfrm flipH="1">
            <a:off x="3815001" y="1286970"/>
            <a:ext cx="4043284" cy="119276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029" idx="1"/>
            <a:endCxn id="6" idx="3"/>
          </p:cNvCxnSpPr>
          <p:nvPr/>
        </p:nvCxnSpPr>
        <p:spPr>
          <a:xfrm flipH="1" flipV="1">
            <a:off x="3815001" y="2479733"/>
            <a:ext cx="4076621" cy="220549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1030" idx="1"/>
            <a:endCxn id="6" idx="3"/>
          </p:cNvCxnSpPr>
          <p:nvPr/>
        </p:nvCxnSpPr>
        <p:spPr>
          <a:xfrm flipH="1" flipV="1">
            <a:off x="3815001" y="2479733"/>
            <a:ext cx="4043284" cy="328121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endCxn id="6" idx="3"/>
          </p:cNvCxnSpPr>
          <p:nvPr/>
        </p:nvCxnSpPr>
        <p:spPr>
          <a:xfrm flipH="1">
            <a:off x="3815001" y="2277018"/>
            <a:ext cx="4043284" cy="20271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1028" idx="1"/>
            <a:endCxn id="6" idx="3"/>
          </p:cNvCxnSpPr>
          <p:nvPr/>
        </p:nvCxnSpPr>
        <p:spPr>
          <a:xfrm flipH="1" flipV="1">
            <a:off x="3815001" y="2479733"/>
            <a:ext cx="4028996" cy="8499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endCxn id="1026" idx="3"/>
          </p:cNvCxnSpPr>
          <p:nvPr/>
        </p:nvCxnSpPr>
        <p:spPr>
          <a:xfrm flipH="1">
            <a:off x="1351940" y="2234921"/>
            <a:ext cx="1885557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1459445" y="1903385"/>
            <a:ext cx="1572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detalhes do serviço</a:t>
            </a:r>
            <a:endParaRPr lang="es-CO" i="1" dirty="0"/>
          </a:p>
        </p:txBody>
      </p:sp>
      <p:sp>
        <p:nvSpPr>
          <p:cNvPr id="30" name="Rectángulo 35"/>
          <p:cNvSpPr/>
          <p:nvPr/>
        </p:nvSpPr>
        <p:spPr>
          <a:xfrm>
            <a:off x="224429" y="2977550"/>
            <a:ext cx="577666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err="1"/>
              <a:t>Oferecer</a:t>
            </a:r>
            <a:r>
              <a:rPr lang="en-US" sz="2300" dirty="0"/>
              <a:t> o </a:t>
            </a:r>
            <a:r>
              <a:rPr lang="en-US" sz="2300" dirty="0" err="1"/>
              <a:t>serviço</a:t>
            </a: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err="1"/>
              <a:t>Negociar</a:t>
            </a:r>
            <a:r>
              <a:rPr lang="en-US" sz="2300" dirty="0"/>
              <a:t> o </a:t>
            </a:r>
            <a:r>
              <a:rPr lang="en-US" sz="2300" dirty="0" err="1"/>
              <a:t>serviço</a:t>
            </a: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err="1"/>
              <a:t>Procurar</a:t>
            </a:r>
            <a:r>
              <a:rPr lang="en-US" sz="2300" dirty="0"/>
              <a:t> </a:t>
            </a:r>
            <a:r>
              <a:rPr lang="en-US" sz="2300" dirty="0" err="1"/>
              <a:t>fornecedores</a:t>
            </a:r>
            <a:r>
              <a:rPr lang="en-US" sz="2300" dirty="0"/>
              <a:t> de </a:t>
            </a:r>
            <a:r>
              <a:rPr lang="en-US" sz="2300" dirty="0" err="1"/>
              <a:t>serviço</a:t>
            </a: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err="1"/>
              <a:t>Selecionar</a:t>
            </a:r>
            <a:r>
              <a:rPr lang="en-US" sz="2300" dirty="0"/>
              <a:t> </a:t>
            </a:r>
            <a:r>
              <a:rPr lang="en-US" sz="2300" dirty="0" err="1"/>
              <a:t>fornecedores</a:t>
            </a:r>
            <a:r>
              <a:rPr lang="en-US" sz="2300" dirty="0"/>
              <a:t> de </a:t>
            </a:r>
            <a:r>
              <a:rPr lang="en-US" sz="2300" dirty="0" err="1"/>
              <a:t>serviço</a:t>
            </a: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err="1"/>
              <a:t>Contratar</a:t>
            </a:r>
            <a:r>
              <a:rPr lang="en-US" sz="2300" dirty="0"/>
              <a:t> </a:t>
            </a:r>
            <a:r>
              <a:rPr lang="en-US" sz="2300" dirty="0" err="1"/>
              <a:t>fornecedores</a:t>
            </a:r>
            <a:r>
              <a:rPr lang="en-US" sz="2300" dirty="0"/>
              <a:t> de </a:t>
            </a:r>
            <a:r>
              <a:rPr lang="en-US" sz="2300" dirty="0" err="1"/>
              <a:t>serviço</a:t>
            </a:r>
            <a:endParaRPr lang="pt-BR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300" dirty="0"/>
              <a:t>Planejar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300" dirty="0"/>
              <a:t>Monitorar execução dos serviços específicos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300" dirty="0"/>
              <a:t>Avisar ao cliente do andamento do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300" dirty="0"/>
              <a:t>Emitir nota fiscal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P</a:t>
            </a:r>
            <a:r>
              <a:rPr lang="pt-BR" sz="2300" dirty="0" err="1"/>
              <a:t>agar</a:t>
            </a:r>
            <a:r>
              <a:rPr lang="pt-BR" sz="2300" dirty="0"/>
              <a:t> os fornecedores de serviço</a:t>
            </a:r>
          </a:p>
        </p:txBody>
      </p:sp>
      <p:grpSp>
        <p:nvGrpSpPr>
          <p:cNvPr id="40" name="Grupo 39"/>
          <p:cNvGrpSpPr/>
          <p:nvPr/>
        </p:nvGrpSpPr>
        <p:grpSpPr>
          <a:xfrm>
            <a:off x="4999123" y="1198475"/>
            <a:ext cx="1715166" cy="910389"/>
            <a:chOff x="4148289" y="3750420"/>
            <a:chExt cx="3722366" cy="1483097"/>
          </a:xfrm>
        </p:grpSpPr>
        <p:sp>
          <p:nvSpPr>
            <p:cNvPr id="42" name="Llamada rectangular 31"/>
            <p:cNvSpPr/>
            <p:nvPr/>
          </p:nvSpPr>
          <p:spPr>
            <a:xfrm>
              <a:off x="4148289" y="3750420"/>
              <a:ext cx="3722366" cy="1483097"/>
            </a:xfrm>
            <a:prstGeom prst="wedgeRectCallout">
              <a:avLst>
                <a:gd name="adj1" fmla="val -111937"/>
                <a:gd name="adj2" fmla="val 40066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sz="160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4148289" y="3756190"/>
              <a:ext cx="3722366" cy="1353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Preciso organizar os meus serviços e fornecedores!!!</a:t>
              </a:r>
            </a:p>
          </p:txBody>
        </p:sp>
      </p:grp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097" y="775194"/>
            <a:ext cx="6477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7" t="11479" r="4315"/>
          <a:stretch/>
        </p:blipFill>
        <p:spPr bwMode="auto">
          <a:xfrm>
            <a:off x="7882097" y="1952403"/>
            <a:ext cx="647700" cy="649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997" y="2948728"/>
            <a:ext cx="7239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622" y="4323277"/>
            <a:ext cx="6286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85" y="5403762"/>
            <a:ext cx="6953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23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7543800" y="157314"/>
            <a:ext cx="4411293" cy="18582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7313"/>
            <a:ext cx="10515600" cy="1041962"/>
          </a:xfrm>
        </p:spPr>
        <p:txBody>
          <a:bodyPr/>
          <a:lstStyle/>
          <a:p>
            <a:r>
              <a:rPr lang="pt-BR" dirty="0"/>
              <a:t>Participação do fornecedor</a:t>
            </a:r>
          </a:p>
        </p:txBody>
      </p:sp>
      <p:grpSp>
        <p:nvGrpSpPr>
          <p:cNvPr id="55" name="Grupo 54"/>
          <p:cNvGrpSpPr/>
          <p:nvPr/>
        </p:nvGrpSpPr>
        <p:grpSpPr>
          <a:xfrm>
            <a:off x="273447" y="1190009"/>
            <a:ext cx="1209918" cy="1054660"/>
            <a:chOff x="-7314" y="1199275"/>
            <a:chExt cx="1771441" cy="1544128"/>
          </a:xfrm>
        </p:grpSpPr>
        <p:pic>
          <p:nvPicPr>
            <p:cNvPr id="1026" name="Picture 2" descr="http://cdn.1001freedownloads.com/vector/thumb/74889/1367934593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45" t="12639" r="33906" b="10408"/>
            <a:stretch/>
          </p:blipFill>
          <p:spPr bwMode="auto">
            <a:xfrm>
              <a:off x="1133079" y="1199275"/>
              <a:ext cx="631048" cy="1544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aixaDeTexto 7"/>
            <p:cNvSpPr txBox="1"/>
            <p:nvPr/>
          </p:nvSpPr>
          <p:spPr>
            <a:xfrm>
              <a:off x="-7314" y="1647962"/>
              <a:ext cx="1394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 A</a:t>
              </a:r>
            </a:p>
          </p:txBody>
        </p:sp>
      </p:grpSp>
      <p:cxnSp>
        <p:nvCxnSpPr>
          <p:cNvPr id="29" name="Conector recto de flecha 28"/>
          <p:cNvCxnSpPr>
            <a:endCxn id="1026" idx="3"/>
          </p:cNvCxnSpPr>
          <p:nvPr/>
        </p:nvCxnSpPr>
        <p:spPr>
          <a:xfrm flipH="1" flipV="1">
            <a:off x="1483365" y="1717339"/>
            <a:ext cx="2384070" cy="90614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o 58"/>
          <p:cNvGrpSpPr/>
          <p:nvPr/>
        </p:nvGrpSpPr>
        <p:grpSpPr>
          <a:xfrm>
            <a:off x="3042282" y="2301551"/>
            <a:ext cx="2150317" cy="1570431"/>
            <a:chOff x="3147736" y="3112002"/>
            <a:chExt cx="2601884" cy="1900220"/>
          </a:xfrm>
        </p:grpSpPr>
        <p:pic>
          <p:nvPicPr>
            <p:cNvPr id="6" name="Picture 2" descr="http://cdn.1001freedownloads.com/vector/thumb/74889/1367934593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45" t="12639" r="33906" b="10408"/>
            <a:stretch/>
          </p:blipFill>
          <p:spPr bwMode="auto">
            <a:xfrm>
              <a:off x="4146171" y="3112002"/>
              <a:ext cx="631048" cy="1544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aixaDeTexto 8"/>
            <p:cNvSpPr txBox="1"/>
            <p:nvPr/>
          </p:nvSpPr>
          <p:spPr>
            <a:xfrm>
              <a:off x="3147736" y="4565331"/>
              <a:ext cx="2601884" cy="446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Integrador</a:t>
              </a: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303201" y="2346854"/>
            <a:ext cx="1209918" cy="1054660"/>
            <a:chOff x="22440" y="2908489"/>
            <a:chExt cx="1771441" cy="1544128"/>
          </a:xfrm>
        </p:grpSpPr>
        <p:pic>
          <p:nvPicPr>
            <p:cNvPr id="45" name="Picture 2" descr="http://cdn.1001freedownloads.com/vector/thumb/74889/1367934593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45" t="12639" r="33906" b="10408"/>
            <a:stretch/>
          </p:blipFill>
          <p:spPr bwMode="auto">
            <a:xfrm>
              <a:off x="1162833" y="2908489"/>
              <a:ext cx="631048" cy="1544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7"/>
            <p:cNvSpPr txBox="1"/>
            <p:nvPr/>
          </p:nvSpPr>
          <p:spPr>
            <a:xfrm>
              <a:off x="22440" y="3357175"/>
              <a:ext cx="1394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 B</a:t>
              </a:r>
            </a:p>
          </p:txBody>
        </p:sp>
      </p:grpSp>
      <p:grpSp>
        <p:nvGrpSpPr>
          <p:cNvPr id="56" name="Grupo 55"/>
          <p:cNvGrpSpPr/>
          <p:nvPr/>
        </p:nvGrpSpPr>
        <p:grpSpPr>
          <a:xfrm>
            <a:off x="303201" y="3503699"/>
            <a:ext cx="1209918" cy="1054660"/>
            <a:chOff x="22440" y="5036965"/>
            <a:chExt cx="1771441" cy="1544128"/>
          </a:xfrm>
        </p:grpSpPr>
        <p:pic>
          <p:nvPicPr>
            <p:cNvPr id="47" name="Picture 2" descr="http://cdn.1001freedownloads.com/vector/thumb/74889/1367934593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45" t="12639" r="33906" b="10408"/>
            <a:stretch/>
          </p:blipFill>
          <p:spPr bwMode="auto">
            <a:xfrm>
              <a:off x="1162833" y="5036965"/>
              <a:ext cx="631048" cy="1544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CaixaDeTexto 7"/>
            <p:cNvSpPr txBox="1"/>
            <p:nvPr/>
          </p:nvSpPr>
          <p:spPr>
            <a:xfrm>
              <a:off x="22440" y="5485651"/>
              <a:ext cx="1394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 C</a:t>
              </a:r>
            </a:p>
          </p:txBody>
        </p:sp>
      </p:grpSp>
      <p:cxnSp>
        <p:nvCxnSpPr>
          <p:cNvPr id="49" name="Conector recto de flecha 48"/>
          <p:cNvCxnSpPr>
            <a:endCxn id="47" idx="3"/>
          </p:cNvCxnSpPr>
          <p:nvPr/>
        </p:nvCxnSpPr>
        <p:spPr>
          <a:xfrm flipH="1">
            <a:off x="1513119" y="3248809"/>
            <a:ext cx="2354316" cy="78222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6" idx="1"/>
            <a:endCxn id="45" idx="3"/>
          </p:cNvCxnSpPr>
          <p:nvPr/>
        </p:nvCxnSpPr>
        <p:spPr>
          <a:xfrm flipH="1" flipV="1">
            <a:off x="1513119" y="2874184"/>
            <a:ext cx="2354316" cy="65436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endCxn id="18" idx="1"/>
          </p:cNvCxnSpPr>
          <p:nvPr/>
        </p:nvCxnSpPr>
        <p:spPr>
          <a:xfrm flipV="1">
            <a:off x="4388962" y="1086448"/>
            <a:ext cx="3154838" cy="1566865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7520441" y="511917"/>
            <a:ext cx="1079233" cy="1505376"/>
            <a:chOff x="7520441" y="511917"/>
            <a:chExt cx="1079233" cy="1505376"/>
          </a:xfrm>
        </p:grpSpPr>
        <p:pic>
          <p:nvPicPr>
            <p:cNvPr id="3" name="Picture 2" descr="https://upload.wikimedia.org/wikipedia/commons/thumb/d/d8/Person_icon_BLACK-01.svg/2000px-Person_icon_BLACK-01.svg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0" t="5411" r="28476" b="4592"/>
            <a:stretch/>
          </p:blipFill>
          <p:spPr bwMode="auto">
            <a:xfrm>
              <a:off x="7772399" y="511917"/>
              <a:ext cx="542370" cy="1150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CaixaDeTexto 21"/>
            <p:cNvSpPr txBox="1"/>
            <p:nvPr/>
          </p:nvSpPr>
          <p:spPr>
            <a:xfrm>
              <a:off x="7520441" y="1647961"/>
              <a:ext cx="107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Serviço 1</a:t>
              </a:r>
            </a:p>
          </p:txBody>
        </p:sp>
      </p:grpSp>
      <p:grpSp>
        <p:nvGrpSpPr>
          <p:cNvPr id="60" name="Grupo 59"/>
          <p:cNvGrpSpPr/>
          <p:nvPr/>
        </p:nvGrpSpPr>
        <p:grpSpPr>
          <a:xfrm>
            <a:off x="8626694" y="511917"/>
            <a:ext cx="1079233" cy="1505376"/>
            <a:chOff x="7520441" y="511917"/>
            <a:chExt cx="1079233" cy="1505376"/>
          </a:xfrm>
        </p:grpSpPr>
        <p:pic>
          <p:nvPicPr>
            <p:cNvPr id="61" name="Picture 2" descr="https://upload.wikimedia.org/wikipedia/commons/thumb/d/d8/Person_icon_BLACK-01.svg/2000px-Person_icon_BLACK-01.svg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0" t="5411" r="28476" b="4592"/>
            <a:stretch/>
          </p:blipFill>
          <p:spPr bwMode="auto">
            <a:xfrm>
              <a:off x="7772399" y="511917"/>
              <a:ext cx="542370" cy="1150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CaixaDeTexto 21"/>
            <p:cNvSpPr txBox="1"/>
            <p:nvPr/>
          </p:nvSpPr>
          <p:spPr>
            <a:xfrm>
              <a:off x="7520441" y="1647961"/>
              <a:ext cx="107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Serviço 2</a:t>
              </a:r>
            </a:p>
          </p:txBody>
        </p:sp>
      </p:grpSp>
      <p:grpSp>
        <p:nvGrpSpPr>
          <p:cNvPr id="63" name="Grupo 62"/>
          <p:cNvGrpSpPr/>
          <p:nvPr/>
        </p:nvGrpSpPr>
        <p:grpSpPr>
          <a:xfrm>
            <a:off x="9732947" y="510205"/>
            <a:ext cx="1079233" cy="1505376"/>
            <a:chOff x="7520441" y="511917"/>
            <a:chExt cx="1079233" cy="1505376"/>
          </a:xfrm>
        </p:grpSpPr>
        <p:pic>
          <p:nvPicPr>
            <p:cNvPr id="64" name="Picture 2" descr="https://upload.wikimedia.org/wikipedia/commons/thumb/d/d8/Person_icon_BLACK-01.svg/2000px-Person_icon_BLACK-01.svg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0" t="5411" r="28476" b="4592"/>
            <a:stretch/>
          </p:blipFill>
          <p:spPr bwMode="auto">
            <a:xfrm>
              <a:off x="7772399" y="511917"/>
              <a:ext cx="542370" cy="1150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CaixaDeTexto 21"/>
            <p:cNvSpPr txBox="1"/>
            <p:nvPr/>
          </p:nvSpPr>
          <p:spPr>
            <a:xfrm>
              <a:off x="7520441" y="1647961"/>
              <a:ext cx="107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Serviço 3</a:t>
              </a:r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10839201" y="510205"/>
            <a:ext cx="1079233" cy="1505376"/>
            <a:chOff x="7520441" y="511917"/>
            <a:chExt cx="1079233" cy="1505376"/>
          </a:xfrm>
        </p:grpSpPr>
        <p:pic>
          <p:nvPicPr>
            <p:cNvPr id="67" name="Picture 2" descr="https://upload.wikimedia.org/wikipedia/commons/thumb/d/d8/Person_icon_BLACK-01.svg/2000px-Person_icon_BLACK-01.svg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0" t="5411" r="28476" b="4592"/>
            <a:stretch/>
          </p:blipFill>
          <p:spPr bwMode="auto">
            <a:xfrm>
              <a:off x="7772399" y="511917"/>
              <a:ext cx="542370" cy="1150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CaixaDeTexto 21"/>
            <p:cNvSpPr txBox="1"/>
            <p:nvPr/>
          </p:nvSpPr>
          <p:spPr>
            <a:xfrm>
              <a:off x="7520441" y="1647961"/>
              <a:ext cx="107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Serviço 4</a:t>
              </a:r>
            </a:p>
          </p:txBody>
        </p:sp>
      </p:grpSp>
      <p:sp>
        <p:nvSpPr>
          <p:cNvPr id="69" name="CaixaDeTexto 21"/>
          <p:cNvSpPr txBox="1"/>
          <p:nvPr/>
        </p:nvSpPr>
        <p:spPr>
          <a:xfrm>
            <a:off x="7543801" y="155312"/>
            <a:ext cx="44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Grupo fornecedores de serviços específicos A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7543800" y="2440824"/>
            <a:ext cx="4411293" cy="18582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1" name="Grupo 70"/>
          <p:cNvGrpSpPr/>
          <p:nvPr/>
        </p:nvGrpSpPr>
        <p:grpSpPr>
          <a:xfrm>
            <a:off x="7520441" y="2795427"/>
            <a:ext cx="1079233" cy="1505376"/>
            <a:chOff x="7520441" y="511917"/>
            <a:chExt cx="1079233" cy="1505376"/>
          </a:xfrm>
        </p:grpSpPr>
        <p:pic>
          <p:nvPicPr>
            <p:cNvPr id="72" name="Picture 2" descr="https://upload.wikimedia.org/wikipedia/commons/thumb/d/d8/Person_icon_BLACK-01.svg/2000px-Person_icon_BLACK-01.svg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0" t="5411" r="28476" b="4592"/>
            <a:stretch/>
          </p:blipFill>
          <p:spPr bwMode="auto">
            <a:xfrm>
              <a:off x="7772399" y="511917"/>
              <a:ext cx="542370" cy="1150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CaixaDeTexto 21"/>
            <p:cNvSpPr txBox="1"/>
            <p:nvPr/>
          </p:nvSpPr>
          <p:spPr>
            <a:xfrm>
              <a:off x="7520441" y="1647961"/>
              <a:ext cx="107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Serviço 1</a:t>
              </a: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8626694" y="2795427"/>
            <a:ext cx="1079233" cy="1505376"/>
            <a:chOff x="7520441" y="511917"/>
            <a:chExt cx="1079233" cy="1505376"/>
          </a:xfrm>
        </p:grpSpPr>
        <p:pic>
          <p:nvPicPr>
            <p:cNvPr id="75" name="Picture 2" descr="https://upload.wikimedia.org/wikipedia/commons/thumb/d/d8/Person_icon_BLACK-01.svg/2000px-Person_icon_BLACK-01.svg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0" t="5411" r="28476" b="4592"/>
            <a:stretch/>
          </p:blipFill>
          <p:spPr bwMode="auto">
            <a:xfrm>
              <a:off x="7772399" y="511917"/>
              <a:ext cx="542370" cy="1150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CaixaDeTexto 21"/>
            <p:cNvSpPr txBox="1"/>
            <p:nvPr/>
          </p:nvSpPr>
          <p:spPr>
            <a:xfrm>
              <a:off x="7520441" y="1647961"/>
              <a:ext cx="107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Serviço 2</a:t>
              </a:r>
            </a:p>
          </p:txBody>
        </p:sp>
      </p:grpSp>
      <p:grpSp>
        <p:nvGrpSpPr>
          <p:cNvPr id="77" name="Grupo 76"/>
          <p:cNvGrpSpPr/>
          <p:nvPr/>
        </p:nvGrpSpPr>
        <p:grpSpPr>
          <a:xfrm>
            <a:off x="9732947" y="2793715"/>
            <a:ext cx="1079233" cy="1505376"/>
            <a:chOff x="7520441" y="511917"/>
            <a:chExt cx="1079233" cy="1505376"/>
          </a:xfrm>
        </p:grpSpPr>
        <p:pic>
          <p:nvPicPr>
            <p:cNvPr id="78" name="Picture 2" descr="https://upload.wikimedia.org/wikipedia/commons/thumb/d/d8/Person_icon_BLACK-01.svg/2000px-Person_icon_BLACK-01.svg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0" t="5411" r="28476" b="4592"/>
            <a:stretch/>
          </p:blipFill>
          <p:spPr bwMode="auto">
            <a:xfrm>
              <a:off x="7772399" y="511917"/>
              <a:ext cx="542370" cy="1150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CaixaDeTexto 21"/>
            <p:cNvSpPr txBox="1"/>
            <p:nvPr/>
          </p:nvSpPr>
          <p:spPr>
            <a:xfrm>
              <a:off x="7520441" y="1647961"/>
              <a:ext cx="107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Serviço 3</a:t>
              </a: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10839201" y="2793715"/>
            <a:ext cx="1079233" cy="1505376"/>
            <a:chOff x="7520441" y="511917"/>
            <a:chExt cx="1079233" cy="1505376"/>
          </a:xfrm>
        </p:grpSpPr>
        <p:pic>
          <p:nvPicPr>
            <p:cNvPr id="81" name="Picture 2" descr="https://upload.wikimedia.org/wikipedia/commons/thumb/d/d8/Person_icon_BLACK-01.svg/2000px-Person_icon_BLACK-01.svg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0" t="5411" r="28476" b="4592"/>
            <a:stretch/>
          </p:blipFill>
          <p:spPr bwMode="auto">
            <a:xfrm>
              <a:off x="7772399" y="511917"/>
              <a:ext cx="542370" cy="1150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CaixaDeTexto 21"/>
            <p:cNvSpPr txBox="1"/>
            <p:nvPr/>
          </p:nvSpPr>
          <p:spPr>
            <a:xfrm>
              <a:off x="7520441" y="1647961"/>
              <a:ext cx="107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Serviço 4</a:t>
              </a:r>
            </a:p>
          </p:txBody>
        </p:sp>
      </p:grpSp>
      <p:sp>
        <p:nvSpPr>
          <p:cNvPr id="83" name="CaixaDeTexto 21"/>
          <p:cNvSpPr txBox="1"/>
          <p:nvPr/>
        </p:nvSpPr>
        <p:spPr>
          <a:xfrm>
            <a:off x="7543801" y="2438822"/>
            <a:ext cx="44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Grupo fornecedores de serviços específicos B</a:t>
            </a:r>
          </a:p>
        </p:txBody>
      </p:sp>
      <p:sp>
        <p:nvSpPr>
          <p:cNvPr id="84" name="Rectángulo 83"/>
          <p:cNvSpPr/>
          <p:nvPr/>
        </p:nvSpPr>
        <p:spPr>
          <a:xfrm>
            <a:off x="7543800" y="4705929"/>
            <a:ext cx="4411293" cy="18582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5" name="Grupo 84"/>
          <p:cNvGrpSpPr/>
          <p:nvPr/>
        </p:nvGrpSpPr>
        <p:grpSpPr>
          <a:xfrm>
            <a:off x="7520441" y="5060532"/>
            <a:ext cx="1079233" cy="1505376"/>
            <a:chOff x="7520441" y="511917"/>
            <a:chExt cx="1079233" cy="1505376"/>
          </a:xfrm>
        </p:grpSpPr>
        <p:pic>
          <p:nvPicPr>
            <p:cNvPr id="86" name="Picture 2" descr="https://upload.wikimedia.org/wikipedia/commons/thumb/d/d8/Person_icon_BLACK-01.svg/2000px-Person_icon_BLACK-01.svg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0" t="5411" r="28476" b="4592"/>
            <a:stretch/>
          </p:blipFill>
          <p:spPr bwMode="auto">
            <a:xfrm>
              <a:off x="7772399" y="511917"/>
              <a:ext cx="542370" cy="1150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CaixaDeTexto 21"/>
            <p:cNvSpPr txBox="1"/>
            <p:nvPr/>
          </p:nvSpPr>
          <p:spPr>
            <a:xfrm>
              <a:off x="7520441" y="1647961"/>
              <a:ext cx="107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Serviço 1</a:t>
              </a:r>
            </a:p>
          </p:txBody>
        </p:sp>
      </p:grpSp>
      <p:grpSp>
        <p:nvGrpSpPr>
          <p:cNvPr id="88" name="Grupo 87"/>
          <p:cNvGrpSpPr/>
          <p:nvPr/>
        </p:nvGrpSpPr>
        <p:grpSpPr>
          <a:xfrm>
            <a:off x="8626694" y="5060532"/>
            <a:ext cx="1079233" cy="1505376"/>
            <a:chOff x="7520441" y="511917"/>
            <a:chExt cx="1079233" cy="1505376"/>
          </a:xfrm>
        </p:grpSpPr>
        <p:pic>
          <p:nvPicPr>
            <p:cNvPr id="89" name="Picture 2" descr="https://upload.wikimedia.org/wikipedia/commons/thumb/d/d8/Person_icon_BLACK-01.svg/2000px-Person_icon_BLACK-01.svg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0" t="5411" r="28476" b="4592"/>
            <a:stretch/>
          </p:blipFill>
          <p:spPr bwMode="auto">
            <a:xfrm>
              <a:off x="7772399" y="511917"/>
              <a:ext cx="542370" cy="1150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CaixaDeTexto 21"/>
            <p:cNvSpPr txBox="1"/>
            <p:nvPr/>
          </p:nvSpPr>
          <p:spPr>
            <a:xfrm>
              <a:off x="7520441" y="1647961"/>
              <a:ext cx="107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Serviço 2</a:t>
              </a:r>
            </a:p>
          </p:txBody>
        </p:sp>
      </p:grpSp>
      <p:grpSp>
        <p:nvGrpSpPr>
          <p:cNvPr id="91" name="Grupo 90"/>
          <p:cNvGrpSpPr/>
          <p:nvPr/>
        </p:nvGrpSpPr>
        <p:grpSpPr>
          <a:xfrm>
            <a:off x="9732947" y="5058820"/>
            <a:ext cx="1079233" cy="1505376"/>
            <a:chOff x="7520441" y="511917"/>
            <a:chExt cx="1079233" cy="1505376"/>
          </a:xfrm>
        </p:grpSpPr>
        <p:pic>
          <p:nvPicPr>
            <p:cNvPr id="92" name="Picture 2" descr="https://upload.wikimedia.org/wikipedia/commons/thumb/d/d8/Person_icon_BLACK-01.svg/2000px-Person_icon_BLACK-01.svg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0" t="5411" r="28476" b="4592"/>
            <a:stretch/>
          </p:blipFill>
          <p:spPr bwMode="auto">
            <a:xfrm>
              <a:off x="7772399" y="511917"/>
              <a:ext cx="542370" cy="1150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CaixaDeTexto 21"/>
            <p:cNvSpPr txBox="1"/>
            <p:nvPr/>
          </p:nvSpPr>
          <p:spPr>
            <a:xfrm>
              <a:off x="7520441" y="1647961"/>
              <a:ext cx="107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Serviço 3</a:t>
              </a:r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10839201" y="5058820"/>
            <a:ext cx="1079233" cy="1505376"/>
            <a:chOff x="7520441" y="511917"/>
            <a:chExt cx="1079233" cy="1505376"/>
          </a:xfrm>
        </p:grpSpPr>
        <p:pic>
          <p:nvPicPr>
            <p:cNvPr id="95" name="Picture 2" descr="https://upload.wikimedia.org/wikipedia/commons/thumb/d/d8/Person_icon_BLACK-01.svg/2000px-Person_icon_BLACK-01.svg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0" t="5411" r="28476" b="4592"/>
            <a:stretch/>
          </p:blipFill>
          <p:spPr bwMode="auto">
            <a:xfrm>
              <a:off x="7772399" y="511917"/>
              <a:ext cx="542370" cy="1150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CaixaDeTexto 21"/>
            <p:cNvSpPr txBox="1"/>
            <p:nvPr/>
          </p:nvSpPr>
          <p:spPr>
            <a:xfrm>
              <a:off x="7520441" y="1647961"/>
              <a:ext cx="107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Serviço 4</a:t>
              </a:r>
            </a:p>
          </p:txBody>
        </p:sp>
      </p:grpSp>
      <p:sp>
        <p:nvSpPr>
          <p:cNvPr id="97" name="CaixaDeTexto 21"/>
          <p:cNvSpPr txBox="1"/>
          <p:nvPr/>
        </p:nvSpPr>
        <p:spPr>
          <a:xfrm>
            <a:off x="7543801" y="4703927"/>
            <a:ext cx="44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Grupo fornecedores de serviços específicos C</a:t>
            </a:r>
          </a:p>
        </p:txBody>
      </p:sp>
      <p:cxnSp>
        <p:nvCxnSpPr>
          <p:cNvPr id="108" name="Conector recto de flecha 107"/>
          <p:cNvCxnSpPr>
            <a:stCxn id="6" idx="3"/>
            <a:endCxn id="70" idx="1"/>
          </p:cNvCxnSpPr>
          <p:nvPr/>
        </p:nvCxnSpPr>
        <p:spPr>
          <a:xfrm>
            <a:off x="4388962" y="2939620"/>
            <a:ext cx="3154838" cy="430338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/>
          <p:cNvCxnSpPr/>
          <p:nvPr/>
        </p:nvCxnSpPr>
        <p:spPr>
          <a:xfrm>
            <a:off x="4388962" y="3248809"/>
            <a:ext cx="3154837" cy="1455118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/>
          <p:cNvSpPr txBox="1"/>
          <p:nvPr/>
        </p:nvSpPr>
        <p:spPr>
          <a:xfrm>
            <a:off x="1700472" y="4214225"/>
            <a:ext cx="52148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Oferecer serviços específicos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</a:t>
            </a:r>
            <a:r>
              <a:rPr lang="pt-BR" sz="2000" dirty="0" err="1"/>
              <a:t>lanejar</a:t>
            </a:r>
            <a:r>
              <a:rPr lang="pt-BR" sz="2000" dirty="0"/>
              <a:t> o serviço específico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r>
              <a:rPr lang="pt-BR" sz="2000" dirty="0" err="1"/>
              <a:t>xecutar</a:t>
            </a:r>
            <a:r>
              <a:rPr lang="pt-BR" sz="2000" dirty="0"/>
              <a:t> o serviço específico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Emitir nota fiscal</a:t>
            </a:r>
          </a:p>
        </p:txBody>
      </p:sp>
    </p:spTree>
    <p:extLst>
      <p:ext uri="{BB962C8B-B14F-4D97-AF65-F5344CB8AC3E}">
        <p14:creationId xmlns:p14="http://schemas.microsoft.com/office/powerpoint/2010/main" val="400903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009" y="2834816"/>
            <a:ext cx="10723481" cy="114935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pt-BR" sz="3600" dirty="0"/>
              <a:t>Sistema para integração de negócios</a:t>
            </a:r>
          </a:p>
        </p:txBody>
      </p:sp>
      <p:pic>
        <p:nvPicPr>
          <p:cNvPr id="1026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1547020" y="1767188"/>
            <a:ext cx="267625" cy="65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5438040" y="1767188"/>
            <a:ext cx="267625" cy="65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696928" y="1909952"/>
            <a:ext cx="98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Cliente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209239" y="1909952"/>
            <a:ext cx="131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Integrador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7437850" y="1771401"/>
            <a:ext cx="153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Fornecedores de Serviços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1680832" y="2410467"/>
            <a:ext cx="0" cy="3335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5580165" y="2410467"/>
            <a:ext cx="0" cy="3335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9258398" y="2389251"/>
            <a:ext cx="0" cy="3335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>
            <a:off x="9803538" y="2389251"/>
            <a:ext cx="0" cy="3335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10340866" y="2389251"/>
            <a:ext cx="0" cy="3335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>
            <a:off x="10973439" y="2389251"/>
            <a:ext cx="0" cy="3335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38"/>
          <p:cNvCxnSpPr/>
          <p:nvPr/>
        </p:nvCxnSpPr>
        <p:spPr>
          <a:xfrm>
            <a:off x="5580165" y="4159085"/>
            <a:ext cx="0" cy="37800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44"/>
          <p:cNvSpPr txBox="1"/>
          <p:nvPr/>
        </p:nvSpPr>
        <p:spPr>
          <a:xfrm>
            <a:off x="1334327" y="17253"/>
            <a:ext cx="9311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Participantes</a:t>
            </a:r>
          </a:p>
        </p:txBody>
      </p:sp>
      <p:pic>
        <p:nvPicPr>
          <p:cNvPr id="55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5446352" y="4629698"/>
            <a:ext cx="267625" cy="65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CaixaDeTexto 8"/>
          <p:cNvSpPr txBox="1"/>
          <p:nvPr/>
        </p:nvSpPr>
        <p:spPr>
          <a:xfrm>
            <a:off x="4267139" y="4702171"/>
            <a:ext cx="1313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Gestor</a:t>
            </a:r>
            <a:r>
              <a:rPr lang="pt-BR" b="1" dirty="0"/>
              <a:t> do sistema</a:t>
            </a:r>
          </a:p>
        </p:txBody>
      </p:sp>
      <p:pic>
        <p:nvPicPr>
          <p:cNvPr id="59" name="Picture 5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714" y="1721024"/>
            <a:ext cx="505900" cy="67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893" y="1761942"/>
            <a:ext cx="565418" cy="59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590" y="1776821"/>
            <a:ext cx="491021" cy="56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890" y="1780541"/>
            <a:ext cx="543099" cy="557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58818" y="4192459"/>
            <a:ext cx="417537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Requisitos Não Funcionais: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Tempo de resposta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Disponibilidade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Acesso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Tarifação</a:t>
            </a:r>
          </a:p>
        </p:txBody>
      </p:sp>
    </p:spTree>
    <p:extLst>
      <p:ext uri="{BB962C8B-B14F-4D97-AF65-F5344CB8AC3E}">
        <p14:creationId xmlns:p14="http://schemas.microsoft.com/office/powerpoint/2010/main" val="20668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31177"/>
            <a:ext cx="12192000" cy="887483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Participação do gestor do sistema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676846" y="1143676"/>
            <a:ext cx="53598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Garantir a correta operação do sistema para integração de negócios: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Liberar ou restringir o acesso dos usuários ao sistema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Faturar o uso do sistema para cada usuário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Monitorar o consumo de recursos de infraestrutura</a:t>
            </a:r>
          </a:p>
          <a:p>
            <a:endParaRPr lang="pt-BR" sz="2000" dirty="0"/>
          </a:p>
        </p:txBody>
      </p:sp>
      <p:pic>
        <p:nvPicPr>
          <p:cNvPr id="9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1744171" y="3329628"/>
            <a:ext cx="28811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201092" y="3454756"/>
            <a:ext cx="1556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Integradores</a:t>
            </a:r>
          </a:p>
        </p:txBody>
      </p:sp>
      <p:pic>
        <p:nvPicPr>
          <p:cNvPr id="13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267414" y="5779386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/>
          <p:cNvSpPr txBox="1"/>
          <p:nvPr/>
        </p:nvSpPr>
        <p:spPr>
          <a:xfrm>
            <a:off x="418579" y="6323434"/>
            <a:ext cx="320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Clientes de eventos</a:t>
            </a:r>
          </a:p>
        </p:txBody>
      </p:sp>
      <p:pic>
        <p:nvPicPr>
          <p:cNvPr id="16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214681" y="1434887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21"/>
          <p:cNvSpPr txBox="1"/>
          <p:nvPr/>
        </p:nvSpPr>
        <p:spPr>
          <a:xfrm>
            <a:off x="481650" y="933037"/>
            <a:ext cx="3694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Fornecedores de serviço</a:t>
            </a:r>
          </a:p>
        </p:txBody>
      </p:sp>
      <p:pic>
        <p:nvPicPr>
          <p:cNvPr id="18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2150571" y="3355028"/>
            <a:ext cx="28811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2561667" y="3355028"/>
            <a:ext cx="28811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2968067" y="3380428"/>
            <a:ext cx="28811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1725505" y="4106477"/>
            <a:ext cx="28811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2131905" y="4131877"/>
            <a:ext cx="28811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2543001" y="4131877"/>
            <a:ext cx="28811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2949401" y="4157277"/>
            <a:ext cx="28811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702868" y="1434887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1191055" y="1434887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1679242" y="1434887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2167429" y="1434887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2655616" y="1434887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3143803" y="1434887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3631988" y="1434887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214681" y="2188798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702868" y="2188798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1191055" y="2188798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1679242" y="2188798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2167429" y="2188798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2655616" y="2188798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3143803" y="2188798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3631988" y="2188798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650988" y="5779386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1034562" y="5779386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1418136" y="5779386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1801710" y="5779386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2185284" y="5779386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2568858" y="5779386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2952432" y="5779386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3336006" y="5779386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3719580" y="5779386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447304" y="5245672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830878" y="5245672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1214452" y="5245672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1598026" y="5245672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1981600" y="5245672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2365174" y="5245672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2748748" y="5245672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3132322" y="5245672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3515896" y="5245672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http://mathieuberube.net/img/icons/group49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231" y="3403816"/>
            <a:ext cx="939503" cy="93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aixaDeTexto 21"/>
          <p:cNvSpPr txBox="1"/>
          <p:nvPr/>
        </p:nvSpPr>
        <p:spPr>
          <a:xfrm>
            <a:off x="4727260" y="3429248"/>
            <a:ext cx="2037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Gerentes do sistema</a:t>
            </a:r>
          </a:p>
        </p:txBody>
      </p:sp>
      <p:cxnSp>
        <p:nvCxnSpPr>
          <p:cNvPr id="78" name="Conector recto de flecha 52"/>
          <p:cNvCxnSpPr>
            <a:stCxn id="31" idx="3"/>
            <a:endCxn id="63" idx="0"/>
          </p:cNvCxnSpPr>
          <p:nvPr/>
        </p:nvCxnSpPr>
        <p:spPr>
          <a:xfrm>
            <a:off x="3964344" y="1787387"/>
            <a:ext cx="607639" cy="161642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107"/>
          <p:cNvCxnSpPr>
            <a:stCxn id="20" idx="3"/>
            <a:endCxn id="63" idx="1"/>
          </p:cNvCxnSpPr>
          <p:nvPr/>
        </p:nvCxnSpPr>
        <p:spPr>
          <a:xfrm>
            <a:off x="3256183" y="3732928"/>
            <a:ext cx="846048" cy="14064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110"/>
          <p:cNvCxnSpPr>
            <a:stCxn id="56" idx="3"/>
            <a:endCxn id="63" idx="2"/>
          </p:cNvCxnSpPr>
          <p:nvPr/>
        </p:nvCxnSpPr>
        <p:spPr>
          <a:xfrm flipV="1">
            <a:off x="3936045" y="4343319"/>
            <a:ext cx="635938" cy="1700905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52"/>
          <p:cNvCxnSpPr>
            <a:stCxn id="43" idx="3"/>
            <a:endCxn id="63" idx="0"/>
          </p:cNvCxnSpPr>
          <p:nvPr/>
        </p:nvCxnSpPr>
        <p:spPr>
          <a:xfrm>
            <a:off x="3964344" y="2541298"/>
            <a:ext cx="607639" cy="862518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107"/>
          <p:cNvCxnSpPr>
            <a:stCxn id="24" idx="3"/>
            <a:endCxn id="63" idx="1"/>
          </p:cNvCxnSpPr>
          <p:nvPr/>
        </p:nvCxnSpPr>
        <p:spPr>
          <a:xfrm flipV="1">
            <a:off x="3237517" y="3873568"/>
            <a:ext cx="864714" cy="63620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110"/>
          <p:cNvCxnSpPr>
            <a:endCxn id="63" idx="2"/>
          </p:cNvCxnSpPr>
          <p:nvPr/>
        </p:nvCxnSpPr>
        <p:spPr>
          <a:xfrm flipV="1">
            <a:off x="3798166" y="4343319"/>
            <a:ext cx="773817" cy="116719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85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Widescreen</PresentationFormat>
  <Paragraphs>87</Paragraphs>
  <Slides>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Contexto do Negócio</vt:lpstr>
      <vt:lpstr>Já precisou de um serviço que precise da integração de vários fornecedores serviços?  Promoter de eventos, empreiteiro, etc.</vt:lpstr>
      <vt:lpstr>Participação do cliente</vt:lpstr>
      <vt:lpstr>Participação do integrador</vt:lpstr>
      <vt:lpstr>Participação do fornecedor</vt:lpstr>
      <vt:lpstr>Sistema para integração de negócios</vt:lpstr>
      <vt:lpstr>Participação do gestor do sistema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Contexto do Negócio</dc:title>
  <dc:creator>Ana rossi</dc:creator>
  <cp:lastModifiedBy>Ana rossi</cp:lastModifiedBy>
  <cp:revision>1</cp:revision>
  <dcterms:created xsi:type="dcterms:W3CDTF">2020-01-15T01:53:15Z</dcterms:created>
  <dcterms:modified xsi:type="dcterms:W3CDTF">2020-01-15T01:54:13Z</dcterms:modified>
</cp:coreProperties>
</file>