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703" r:id="rId3"/>
    <p:sldId id="71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1C864-F79A-416D-B018-F53DE548F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462AA7-B89F-4CFC-9164-DA7B2756A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22601-3536-4E79-AB6E-CB4B6D9D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FA5B-E6A5-490E-9DB7-2A48BDC97F31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B7104-83D0-43AD-B890-02A9623E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4F3E06-5DE1-477B-B8A8-41F4F23A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7BF-FFB7-42DE-ABD7-FEFCF9289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77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51B60-D08B-4969-8B19-E0B5B9DC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6E17D6-8BF5-4148-A94C-EEF628432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7E3399-2FEE-44DD-A502-A84C2782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FA5B-E6A5-490E-9DB7-2A48BDC97F31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7603DF-6ED7-42C3-91FC-B28C6EBD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600FF6-72DC-4F37-AFB6-BDB84BFC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7BF-FFB7-42DE-ABD7-FEFCF9289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7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343246-F270-4F49-ADF0-FCAB5505C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A1C3AD-0C13-4C2C-90A2-44BAF937C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B4514-389E-4E88-8A0D-B963369A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FA5B-E6A5-490E-9DB7-2A48BDC97F31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9447C-C452-4DBD-9B64-3D207F7A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2F9B15-33F9-491E-98DF-ECB35C6D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7BF-FFB7-42DE-ABD7-FEFCF9289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17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36DDF-88C8-4AC5-8491-336DC04F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6773B2-6FCB-4D47-A8AA-513D1E0C6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34ECC3-E257-4DDA-B7B2-206BE61E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FA5B-E6A5-490E-9DB7-2A48BDC97F31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CE17C-BDA1-414E-AA1A-0AFBDE8D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D9D217-1309-48D1-B0D8-5ADCB25E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7BF-FFB7-42DE-ABD7-FEFCF9289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8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84D2F-AA06-45D1-B009-72E67CFD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EFF262-B71B-43A8-B9A8-E6CBAF8F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DE409-DF7A-44E7-907A-998D6668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FA5B-E6A5-490E-9DB7-2A48BDC97F31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0BA818-628A-4F10-BB3E-A1611896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ECD5D8-36F0-447A-B6EF-64FED7D9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7BF-FFB7-42DE-ABD7-FEFCF9289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7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30C0C-DDA9-45BB-9EB4-419A98A5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2B8D8D-1423-4730-9FE9-F5010883D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114560-840D-4C92-A0B5-35A965CBE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A36180-FAB2-4616-84A5-38F1A1DB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FA5B-E6A5-490E-9DB7-2A48BDC97F31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01E3B2-1124-4A89-952D-32BED893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ACE52B-5712-4D3D-A83D-8DECA4A3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7BF-FFB7-42DE-ABD7-FEFCF9289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91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78668-4E03-42DA-99CC-D2C40341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2940B3-3180-43D4-ADBF-7C460143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CDE9AA-F97B-48F0-A431-1A81F95E0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8CD5A31-D9E8-499D-B032-E899C2735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DFF9AE-3935-4AA3-9795-EBF207C54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49F3AA-891B-4E2C-AD16-85825C96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FA5B-E6A5-490E-9DB7-2A48BDC97F31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6759DA-6477-4CCD-A23D-AC2F9EF7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6E27FD-EEBB-4C09-89A2-3AE647B7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7BF-FFB7-42DE-ABD7-FEFCF9289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60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37D58-FC4B-4183-9403-12776295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1A723B-3E5B-42A4-9239-4D2830B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FA5B-E6A5-490E-9DB7-2A48BDC97F31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2DF489-1316-42FA-835B-DD592732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E7C34B-6E03-4636-91A5-0495BD4B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7BF-FFB7-42DE-ABD7-FEFCF9289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65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B37FF9-1D45-4B71-B4C2-5CB5E1A7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FA5B-E6A5-490E-9DB7-2A48BDC97F31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EA8C5C-3D8A-4EE3-98B2-D385DE63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A9799D-D305-4850-B495-CD4CBA65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7BF-FFB7-42DE-ABD7-FEFCF9289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7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66F26-7747-4400-8BFB-CC711CCE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09539-FBEA-43DA-A20E-34868D7D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8B3D19-F5FA-4A2B-83AF-D6258D8B5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89DA3E-A282-4947-9D51-F39DF4A9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FA5B-E6A5-490E-9DB7-2A48BDC97F31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2B0822-CC93-4687-8F72-EE6B9F4F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BFB320-8258-4E66-9C68-AE5C7D3D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7BF-FFB7-42DE-ABD7-FEFCF9289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20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9D658-5CBF-4E2C-97F0-A444D3B3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B0280E0-779C-4331-83BD-C23CFCA7C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400E1E-B6C0-44FB-977F-7C2624ED7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BE3D1A-7A03-44E0-8DD3-8CCE1717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FA5B-E6A5-490E-9DB7-2A48BDC97F31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90CAA7-A071-4346-B866-359950DA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4978D6-D7B1-4A0F-BFD4-CC44DA8D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7BF-FFB7-42DE-ABD7-FEFCF9289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18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D2D175-276B-4553-9BD9-7F766AAB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6C8C05-722A-49B5-A7A9-3E86B560D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8A3B84-272D-4EAA-AA54-83174DA54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DFA5B-E6A5-490E-9DB7-2A48BDC97F31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2017C1-AB4A-4620-A676-864E61712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CFCA02-52AE-469B-9CCA-83B574ACF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27BF-FFB7-42DE-ABD7-FEFCF9289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00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043C6-64CC-437A-8987-49155ABC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Informação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F60E89-9535-4C74-AC4C-B86417FE20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1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524000" y="-24340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pt-BR" dirty="0"/>
              <a:t>Informação do PN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255E61-DE31-4E62-82B3-6A3DE9DCCDA0}"/>
              </a:ext>
            </a:extLst>
          </p:cNvPr>
          <p:cNvGraphicFramePr>
            <a:graphicFrameLocks noGrp="1"/>
          </p:cNvGraphicFramePr>
          <p:nvPr/>
        </p:nvGraphicFramePr>
        <p:xfrm>
          <a:off x="1703512" y="764704"/>
          <a:ext cx="8640960" cy="1586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144427720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021567437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64347242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19852223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pt-BR" dirty="0"/>
                        <a:t>Pool/Lane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Processo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 de Entrada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 de Saída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384179"/>
                  </a:ext>
                </a:extLst>
              </a:tr>
              <a:tr h="541119">
                <a:tc>
                  <a:txBody>
                    <a:bodyPr/>
                    <a:lstStyle/>
                    <a:p>
                      <a:r>
                        <a:rPr lang="pt-BR" dirty="0"/>
                        <a:t>Cliente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Publicar Demanda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Necessidade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Serviço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7599"/>
                  </a:ext>
                </a:extLst>
              </a:tr>
              <a:tr h="541119">
                <a:tc>
                  <a:txBody>
                    <a:bodyPr/>
                    <a:lstStyle/>
                    <a:p>
                      <a:r>
                        <a:rPr lang="pt-BR" dirty="0"/>
                        <a:t>Integrador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Análise Demanda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Serviço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Demanda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150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A7A4EB-4E87-48A6-B926-44C9568E984F}"/>
              </a:ext>
            </a:extLst>
          </p:cNvPr>
          <p:cNvGraphicFramePr>
            <a:graphicFrameLocks noGrp="1"/>
          </p:cNvGraphicFramePr>
          <p:nvPr/>
        </p:nvGraphicFramePr>
        <p:xfrm>
          <a:off x="1691617" y="2346763"/>
          <a:ext cx="8640960" cy="1181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3229336895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300773865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20719011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119068340"/>
                    </a:ext>
                  </a:extLst>
                </a:gridCol>
              </a:tblGrid>
              <a:tr h="541119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Integrador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Negociar Demanda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Demanda, Condições Negociação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Preço, Prazo, Escopo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66462"/>
                  </a:ext>
                </a:extLst>
              </a:tr>
              <a:tr h="541119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Integrador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Elaborar Proposta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Demanda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Proposta Demanda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428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4BE32D-0FD5-4264-9102-EA879F6E9366}"/>
              </a:ext>
            </a:extLst>
          </p:cNvPr>
          <p:cNvGraphicFramePr>
            <a:graphicFrameLocks noGrp="1"/>
          </p:cNvGraphicFramePr>
          <p:nvPr/>
        </p:nvGraphicFramePr>
        <p:xfrm>
          <a:off x="1656027" y="3527961"/>
          <a:ext cx="8640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61174245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5687135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52514779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129379510"/>
                    </a:ext>
                  </a:extLst>
                </a:gridCol>
              </a:tblGrid>
              <a:tr h="541119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Integrador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Negociar Serviço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Serviço Específico, Condições Negociação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Preço, Prazo, Escopo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305639"/>
                  </a:ext>
                </a:extLst>
              </a:tr>
              <a:tr h="541119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Integrador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Submeter Proposta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Demanda, Preço, Prazo, Escopo, Equipe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Proposta Demanda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3455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D0A447-8F25-478A-BAD4-BC311B2A7D89}"/>
              </a:ext>
            </a:extLst>
          </p:cNvPr>
          <p:cNvGraphicFramePr>
            <a:graphicFrameLocks noGrp="1"/>
          </p:cNvGraphicFramePr>
          <p:nvPr/>
        </p:nvGraphicFramePr>
        <p:xfrm>
          <a:off x="1656027" y="5373217"/>
          <a:ext cx="8640960" cy="145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61174245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5687135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52514779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129379510"/>
                    </a:ext>
                  </a:extLst>
                </a:gridCol>
              </a:tblGrid>
              <a:tr h="541119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Talento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Avalia Serviço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Serviço Específico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Aceite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305639"/>
                  </a:ext>
                </a:extLst>
              </a:tr>
              <a:tr h="541119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Talento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Negociar serviço específico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Serviço Específico, Condições Negociação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Preço, Prazo, Escopo do Serviço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345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67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6781674-87D2-42D6-A1DB-EDE5E55C1D35}"/>
              </a:ext>
            </a:extLst>
          </p:cNvPr>
          <p:cNvCxnSpPr>
            <a:cxnSpLocks/>
          </p:cNvCxnSpPr>
          <p:nvPr/>
        </p:nvCxnSpPr>
        <p:spPr>
          <a:xfrm>
            <a:off x="1942013" y="1800473"/>
            <a:ext cx="821653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1C0ED65-BF39-4C41-BE07-F0CC3885D504}"/>
              </a:ext>
            </a:extLst>
          </p:cNvPr>
          <p:cNvCxnSpPr>
            <a:cxnSpLocks/>
          </p:cNvCxnSpPr>
          <p:nvPr/>
        </p:nvCxnSpPr>
        <p:spPr>
          <a:xfrm>
            <a:off x="1942013" y="2664867"/>
            <a:ext cx="821653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3E25397-47C8-43EB-B67B-1D5525C981AF}"/>
              </a:ext>
            </a:extLst>
          </p:cNvPr>
          <p:cNvCxnSpPr>
            <a:cxnSpLocks/>
          </p:cNvCxnSpPr>
          <p:nvPr/>
        </p:nvCxnSpPr>
        <p:spPr>
          <a:xfrm>
            <a:off x="1942013" y="3757860"/>
            <a:ext cx="821653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4DA2453-4355-4305-ADAC-C33F456231B0}"/>
              </a:ext>
            </a:extLst>
          </p:cNvPr>
          <p:cNvCxnSpPr>
            <a:cxnSpLocks/>
          </p:cNvCxnSpPr>
          <p:nvPr/>
        </p:nvCxnSpPr>
        <p:spPr>
          <a:xfrm>
            <a:off x="1942013" y="6165304"/>
            <a:ext cx="821653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>
            <a:extLst>
              <a:ext uri="{FF2B5EF4-FFF2-40B4-BE49-F238E27FC236}">
                <a16:creationId xmlns:a16="http://schemas.microsoft.com/office/drawing/2014/main" id="{20F4E556-4DE2-4188-92A9-413FD59E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930" y="260648"/>
            <a:ext cx="7886700" cy="464344"/>
          </a:xfrm>
        </p:spPr>
        <p:txBody>
          <a:bodyPr>
            <a:normAutofit fontScale="90000"/>
          </a:bodyPr>
          <a:lstStyle/>
          <a:p>
            <a:r>
              <a:rPr lang="pt-BR" dirty="0"/>
              <a:t>Informações no níveis hierárquicos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F0664A8-43B0-4066-A493-6B68FD36BFD0}"/>
              </a:ext>
            </a:extLst>
          </p:cNvPr>
          <p:cNvSpPr txBox="1"/>
          <p:nvPr/>
        </p:nvSpPr>
        <p:spPr>
          <a:xfrm rot="16200000" flipH="1">
            <a:off x="1417648" y="1964482"/>
            <a:ext cx="110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Estratégico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EC948B-2077-4133-A795-94E13F8B4E7A}"/>
              </a:ext>
            </a:extLst>
          </p:cNvPr>
          <p:cNvSpPr txBox="1"/>
          <p:nvPr/>
        </p:nvSpPr>
        <p:spPr>
          <a:xfrm rot="16200000" flipH="1">
            <a:off x="1417648" y="2933174"/>
            <a:ext cx="110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Gerencial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A56E52-F5E5-4DD6-A8DD-C4725996FDEF}"/>
              </a:ext>
            </a:extLst>
          </p:cNvPr>
          <p:cNvSpPr txBox="1"/>
          <p:nvPr/>
        </p:nvSpPr>
        <p:spPr>
          <a:xfrm rot="16200000" flipH="1">
            <a:off x="1417648" y="4452649"/>
            <a:ext cx="110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Operacional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1987C57-464A-4D0D-94A1-E7A7E75FC7DE}"/>
              </a:ext>
            </a:extLst>
          </p:cNvPr>
          <p:cNvSpPr/>
          <p:nvPr/>
        </p:nvSpPr>
        <p:spPr>
          <a:xfrm>
            <a:off x="2288382" y="4612970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Talento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C7F7411-AED0-4ED3-BC8A-057CB5D612F0}"/>
              </a:ext>
            </a:extLst>
          </p:cNvPr>
          <p:cNvSpPr/>
          <p:nvPr/>
        </p:nvSpPr>
        <p:spPr>
          <a:xfrm>
            <a:off x="2288381" y="3877877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Contratante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2381F5E-C95A-46BF-A00B-57D0341F3A09}"/>
              </a:ext>
            </a:extLst>
          </p:cNvPr>
          <p:cNvSpPr/>
          <p:nvPr/>
        </p:nvSpPr>
        <p:spPr>
          <a:xfrm>
            <a:off x="3454242" y="3877877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Demanda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8BE558D-3AFD-499A-A71C-49209BB94A47}"/>
              </a:ext>
            </a:extLst>
          </p:cNvPr>
          <p:cNvSpPr/>
          <p:nvPr/>
        </p:nvSpPr>
        <p:spPr>
          <a:xfrm>
            <a:off x="4710112" y="3877877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Proposta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99C4A61-FA5E-41D5-BFDF-12AE0E11DAE9}"/>
              </a:ext>
            </a:extLst>
          </p:cNvPr>
          <p:cNvSpPr/>
          <p:nvPr/>
        </p:nvSpPr>
        <p:spPr>
          <a:xfrm>
            <a:off x="7061836" y="3845197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Aceite/ Divergência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AF12B86-A846-4AEE-8664-6FB9102420BB}"/>
              </a:ext>
            </a:extLst>
          </p:cNvPr>
          <p:cNvSpPr/>
          <p:nvPr/>
        </p:nvSpPr>
        <p:spPr>
          <a:xfrm>
            <a:off x="3454242" y="4612970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Pagamento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8FC11D5-85AA-45B0-AC42-6B0CD2945259}"/>
              </a:ext>
            </a:extLst>
          </p:cNvPr>
          <p:cNvSpPr/>
          <p:nvPr/>
        </p:nvSpPr>
        <p:spPr>
          <a:xfrm>
            <a:off x="5885974" y="3861089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Serviço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6C8F497-9FF1-4759-8DFE-D21A36AAC83C}"/>
              </a:ext>
            </a:extLst>
          </p:cNvPr>
          <p:cNvSpPr/>
          <p:nvPr/>
        </p:nvSpPr>
        <p:spPr>
          <a:xfrm>
            <a:off x="4676539" y="4610651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Checklist de Negociação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3325746-8DC7-43EE-97A1-AB8C01A682DF}"/>
              </a:ext>
            </a:extLst>
          </p:cNvPr>
          <p:cNvSpPr/>
          <p:nvPr/>
        </p:nvSpPr>
        <p:spPr>
          <a:xfrm>
            <a:off x="7061836" y="4617259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Contrato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1AB10FA-6E1D-4295-B78B-47E7D13EEB87}"/>
              </a:ext>
            </a:extLst>
          </p:cNvPr>
          <p:cNvSpPr/>
          <p:nvPr/>
        </p:nvSpPr>
        <p:spPr>
          <a:xfrm>
            <a:off x="9318546" y="3835192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89ED161-595A-4008-8DF4-180DDEDEB820}"/>
              </a:ext>
            </a:extLst>
          </p:cNvPr>
          <p:cNvSpPr/>
          <p:nvPr/>
        </p:nvSpPr>
        <p:spPr>
          <a:xfrm>
            <a:off x="5871690" y="4606005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Negociação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9E4D90A-334E-4816-B377-35881A88CC03}"/>
              </a:ext>
            </a:extLst>
          </p:cNvPr>
          <p:cNvSpPr/>
          <p:nvPr/>
        </p:nvSpPr>
        <p:spPr>
          <a:xfrm>
            <a:off x="8190191" y="3855734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Checklist de Negociação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6AF9FB9-0A9A-4B3D-8700-84721ED82ADE}"/>
              </a:ext>
            </a:extLst>
          </p:cNvPr>
          <p:cNvSpPr/>
          <p:nvPr/>
        </p:nvSpPr>
        <p:spPr>
          <a:xfrm>
            <a:off x="8227696" y="4610115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Acompanhamento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E25342E-5420-44B7-9799-9B9D5B613B08}"/>
              </a:ext>
            </a:extLst>
          </p:cNvPr>
          <p:cNvSpPr/>
          <p:nvPr/>
        </p:nvSpPr>
        <p:spPr>
          <a:xfrm>
            <a:off x="9345693" y="4617259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Fatura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4FB76B2-9AAA-4129-8661-046B31987E4D}"/>
              </a:ext>
            </a:extLst>
          </p:cNvPr>
          <p:cNvSpPr/>
          <p:nvPr/>
        </p:nvSpPr>
        <p:spPr>
          <a:xfrm>
            <a:off x="4676538" y="5349308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Entrega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CD73ECB-115B-4FF5-A2BB-CC4FB0FECF09}"/>
              </a:ext>
            </a:extLst>
          </p:cNvPr>
          <p:cNvSpPr/>
          <p:nvPr/>
        </p:nvSpPr>
        <p:spPr>
          <a:xfrm>
            <a:off x="2288380" y="5357883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Orçamento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6BCB4A6-F8AB-421B-BC31-099E698615A2}"/>
              </a:ext>
            </a:extLst>
          </p:cNvPr>
          <p:cNvSpPr/>
          <p:nvPr/>
        </p:nvSpPr>
        <p:spPr>
          <a:xfrm>
            <a:off x="3454240" y="5357883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Cronograma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39FB84A-0B97-4D8C-BD8A-6688AE1C6B5A}"/>
              </a:ext>
            </a:extLst>
          </p:cNvPr>
          <p:cNvSpPr/>
          <p:nvPr/>
        </p:nvSpPr>
        <p:spPr>
          <a:xfrm>
            <a:off x="2288380" y="3088492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Portfolio Demandas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5DFAAE1-DF51-4095-9EE7-6438AE4EAE6B}"/>
              </a:ext>
            </a:extLst>
          </p:cNvPr>
          <p:cNvSpPr/>
          <p:nvPr/>
        </p:nvSpPr>
        <p:spPr>
          <a:xfrm>
            <a:off x="3491386" y="3088492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Portfolio Propostas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50AC39C-48E6-48C8-A6D4-0864CAD09AD3}"/>
              </a:ext>
            </a:extLst>
          </p:cNvPr>
          <p:cNvSpPr/>
          <p:nvPr/>
        </p:nvSpPr>
        <p:spPr>
          <a:xfrm>
            <a:off x="4710112" y="3075277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Gestão de Talentos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A5AE408-E54A-42F2-A186-BC1EC117EFE4}"/>
              </a:ext>
            </a:extLst>
          </p:cNvPr>
          <p:cNvSpPr/>
          <p:nvPr/>
        </p:nvSpPr>
        <p:spPr>
          <a:xfrm>
            <a:off x="4915366" y="1938973"/>
            <a:ext cx="1247282" cy="63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Indicadores Desempenho de Talentos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75D359A-75A5-4CE4-9DC8-4639DA7D5FB5}"/>
              </a:ext>
            </a:extLst>
          </p:cNvPr>
          <p:cNvSpPr/>
          <p:nvPr/>
        </p:nvSpPr>
        <p:spPr>
          <a:xfrm>
            <a:off x="3491386" y="1928217"/>
            <a:ext cx="1247282" cy="63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Indicadores Desempenho de Demandas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1DF69976-ABA6-4AFE-9885-F8584C80AE33}"/>
              </a:ext>
            </a:extLst>
          </p:cNvPr>
          <p:cNvSpPr/>
          <p:nvPr/>
        </p:nvSpPr>
        <p:spPr>
          <a:xfrm>
            <a:off x="6375818" y="1933927"/>
            <a:ext cx="1247282" cy="63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Indicadores Contratos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512EDE-ACFA-456C-BBC7-695BE9B67696}"/>
              </a:ext>
            </a:extLst>
          </p:cNvPr>
          <p:cNvSpPr/>
          <p:nvPr/>
        </p:nvSpPr>
        <p:spPr>
          <a:xfrm>
            <a:off x="5885974" y="3095903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Gestão de Contratos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FD5A222-2EA4-421E-8225-11A79AAA6487}"/>
              </a:ext>
            </a:extLst>
          </p:cNvPr>
          <p:cNvSpPr/>
          <p:nvPr/>
        </p:nvSpPr>
        <p:spPr>
          <a:xfrm>
            <a:off x="7088980" y="3088492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Gestão de Projeto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0D86376-4138-46A8-904C-00889C02A108}"/>
              </a:ext>
            </a:extLst>
          </p:cNvPr>
          <p:cNvSpPr/>
          <p:nvPr/>
        </p:nvSpPr>
        <p:spPr>
          <a:xfrm>
            <a:off x="8291986" y="3088492"/>
            <a:ext cx="1021556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Gestão de Financeira</a:t>
            </a:r>
          </a:p>
        </p:txBody>
      </p:sp>
    </p:spTree>
    <p:extLst>
      <p:ext uri="{BB962C8B-B14F-4D97-AF65-F5344CB8AC3E}">
        <p14:creationId xmlns:p14="http://schemas.microsoft.com/office/powerpoint/2010/main" val="2917582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148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Visão Informação</vt:lpstr>
      <vt:lpstr>Informação do PN</vt:lpstr>
      <vt:lpstr>Informações no níveis hierárquicos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Visão Informação</dc:title>
  <dc:creator>Ana rossi</dc:creator>
  <cp:lastModifiedBy>Ana rossi</cp:lastModifiedBy>
  <cp:revision>1</cp:revision>
  <dcterms:created xsi:type="dcterms:W3CDTF">2020-01-15T01:48:55Z</dcterms:created>
  <dcterms:modified xsi:type="dcterms:W3CDTF">2020-01-15T01:50:05Z</dcterms:modified>
</cp:coreProperties>
</file>