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Override ContentType="application/vnd.openxmlformats-officedocument.custom-properties+xml" PartName="/docProps/custom.xml"/>
</Types>
</file>

<file path=_rels/.rels><?xml version="1.0" encoding="UTF-8"?><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Arial Black"/>
      <p:regular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ArialBlack-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Mono-bold.fntdata"/><Relationship Id="rId14" Type="http://schemas.openxmlformats.org/officeDocument/2006/relationships/slide" Target="slides/slide8.xml"/><Relationship Id="rId36" Type="http://schemas.openxmlformats.org/officeDocument/2006/relationships/font" Target="fonts/RobotoMono-regular.fntdata"/><Relationship Id="rId17" Type="http://schemas.openxmlformats.org/officeDocument/2006/relationships/slide" Target="slides/slide11.xml"/><Relationship Id="rId39" Type="http://schemas.openxmlformats.org/officeDocument/2006/relationships/font" Target="fonts/RobotoMono-boldItalic.fntdata"/><Relationship Id="rId16" Type="http://schemas.openxmlformats.org/officeDocument/2006/relationships/slide" Target="slides/slide10.xml"/><Relationship Id="rId38" Type="http://schemas.openxmlformats.org/officeDocument/2006/relationships/font" Target="fonts/RobotoMon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48ba85517_2_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548ba85517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Hi, my name is Michael Richardson.  I’m an Automation Consulting Engineer, and this is a presentation on Ansible Fundamentals.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48ba85517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548ba85517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next thing you’ll need to know about are modules.</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Modules are a piece of code to accomplish a specific task, such as installing software, editing files, restarting services, and so on.  They are most frequently written in Python, but you can use other languages as well.</a:t>
            </a:r>
            <a:endParaRPr/>
          </a:p>
          <a:p>
            <a:pPr indent="-298450" lvl="0" marL="457200" rtl="0" algn="l">
              <a:lnSpc>
                <a:spcPct val="100000"/>
              </a:lnSpc>
              <a:spcBef>
                <a:spcPts val="0"/>
              </a:spcBef>
              <a:spcAft>
                <a:spcPts val="0"/>
              </a:spcAft>
              <a:buSzPts val="1100"/>
              <a:buChar char="-"/>
            </a:pPr>
            <a:r>
              <a:rPr lang="en"/>
              <a:t>They typically SSH to a host and run some Python code.  I’m making this distinction because the PAN-OS Ansible modules do NOT do this, they use the API instead.</a:t>
            </a:r>
            <a:endParaRPr/>
          </a:p>
          <a:p>
            <a:pPr indent="-298450" lvl="0" marL="457200" rtl="0" algn="l">
              <a:lnSpc>
                <a:spcPct val="100000"/>
              </a:lnSpc>
              <a:spcBef>
                <a:spcPts val="0"/>
              </a:spcBef>
              <a:spcAft>
                <a:spcPts val="0"/>
              </a:spcAft>
              <a:buSzPts val="1100"/>
              <a:buChar char="-"/>
            </a:pPr>
            <a:r>
              <a:rPr lang="en"/>
              <a:t>Ansible comes with a lot of built in modules, so it is really easy to get started without writing code yourself.</a:t>
            </a:r>
            <a:endParaRPr/>
          </a:p>
          <a:p>
            <a:pPr indent="-298450" lvl="0" marL="457200" rtl="0" algn="l">
              <a:lnSpc>
                <a:spcPct val="100000"/>
              </a:lnSpc>
              <a:spcBef>
                <a:spcPts val="0"/>
              </a:spcBef>
              <a:spcAft>
                <a:spcPts val="0"/>
              </a:spcAft>
              <a:buSzPts val="1100"/>
              <a:buChar char="-"/>
            </a:pPr>
            <a:r>
              <a:rPr lang="en"/>
              <a:t>Good modules are idempotent, which basically means they check to see if the configuration they’re supposed </a:t>
            </a:r>
            <a:r>
              <a:rPr lang="en"/>
              <a:t>to</a:t>
            </a:r>
            <a:r>
              <a:rPr lang="en"/>
              <a:t> be changing needs it first.  If the configuration doesn’t need changing, they return “ok” instead of “changed”, so you can also use this as a check to see if a machine is correctly configured.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48ba85517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548ba85517_2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Here’s a simple example of a module call.  It’s using apt on a Debian based Linux system to upgrade all the installed packages.  You can also assign tags to module calls in case you want to run a subset of them later.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48ba85517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548ba85517_2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Next are playbooks.  Playbooks are just a sequence of module calls, referred to as tasks, that you run in a sequence.  For example, I have an Ansible playbook that provisions a base Ubuntu build.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48ba85517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548ba85517_2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Here’s what that playbook looks like.  </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I upgrade all the installed packages (which was our module call example).</a:t>
            </a:r>
            <a:endParaRPr/>
          </a:p>
          <a:p>
            <a:pPr indent="-298450" lvl="0" marL="457200" rtl="0" algn="l">
              <a:lnSpc>
                <a:spcPct val="100000"/>
              </a:lnSpc>
              <a:spcBef>
                <a:spcPts val="0"/>
              </a:spcBef>
              <a:spcAft>
                <a:spcPts val="0"/>
              </a:spcAft>
              <a:buSzPts val="1100"/>
              <a:buChar char="-"/>
            </a:pPr>
            <a:r>
              <a:rPr lang="en"/>
              <a:t>Make sure NTP is installed, started and enabled.</a:t>
            </a:r>
            <a:endParaRPr/>
          </a:p>
          <a:p>
            <a:pPr indent="-298450" lvl="0" marL="457200" rtl="0" algn="l">
              <a:lnSpc>
                <a:spcPct val="100000"/>
              </a:lnSpc>
              <a:spcBef>
                <a:spcPts val="0"/>
              </a:spcBef>
              <a:spcAft>
                <a:spcPts val="0"/>
              </a:spcAft>
              <a:buSzPts val="1100"/>
              <a:buChar char="-"/>
            </a:pPr>
            <a:r>
              <a:rPr lang="en"/>
              <a:t>Then I clean up and remove any old packages.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48ba85517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548ba85517_2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Next are variables.</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These can be defined directly within a playbook, split out into external vars files, or specified on the command line.</a:t>
            </a:r>
            <a:endParaRPr/>
          </a:p>
          <a:p>
            <a:pPr indent="-298450" lvl="0" marL="457200" rtl="0" algn="l">
              <a:lnSpc>
                <a:spcPct val="100000"/>
              </a:lnSpc>
              <a:spcBef>
                <a:spcPts val="0"/>
              </a:spcBef>
              <a:spcAft>
                <a:spcPts val="0"/>
              </a:spcAft>
              <a:buSzPts val="1100"/>
              <a:buChar char="-"/>
            </a:pPr>
            <a:r>
              <a:rPr lang="en"/>
              <a:t>Sensitive variables like passwords or API keys can be encrypted using ansible-vault, which is really important to remember especially if you’re using a public source code repository like GitHub.</a:t>
            </a:r>
            <a:endParaRPr/>
          </a:p>
          <a:p>
            <a:pPr indent="-298450" lvl="0" marL="457200" rtl="0" algn="l">
              <a:lnSpc>
                <a:spcPct val="100000"/>
              </a:lnSpc>
              <a:spcBef>
                <a:spcPts val="0"/>
              </a:spcBef>
              <a:spcAft>
                <a:spcPts val="0"/>
              </a:spcAft>
              <a:buSzPts val="1100"/>
              <a:buChar char="-"/>
            </a:pPr>
            <a:r>
              <a:rPr lang="en"/>
              <a:t>Variables are wrapped in curly braces inside module calls.  Make sure to use quotes when you want the value of that variable.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48ba85517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548ba85517_2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Here’s some quick examples of specifying variables directly in a playbook, and also how you would reference an external file.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48ba85517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548ba85517_2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Here’s how variables can be used in a module call.  We’re using the lineinfile module to change a specific file.  The variable “ansible_tower_dir” is going to be replaced with the value on the previous slide, /tmp/ansible-tower-setup.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48ba85517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548ba85517_2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Roles are packages of variable files, modules, and playbooks that can be reused and shared.  You could package together the playbooks to set up a web server, or some other software application together in a role.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Ansible Galaxy is a publicly </a:t>
            </a:r>
            <a:r>
              <a:rPr lang="en"/>
              <a:t>accessible</a:t>
            </a:r>
            <a:r>
              <a:rPr lang="en"/>
              <a:t> repository of roles that anyone can contribute to.  It’s a great resource for building lab machines!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48ba85517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548ba85517_2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There’s currently over 20 thousand roles on Ansible Galaxy.  Chances are you can find one you can leverage instead of writing your own playbooks.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48ba85517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548ba85517_2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Here’s one that I use a lot which sets up Docker on a Linux machine.  Roles typically come with a number of variables so you can tweak how they run without having to modify the code yourself.</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48ba85517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548ba85517_2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I’m going to take you through:</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A bit of background about Ansible and why customers use it</a:t>
            </a:r>
            <a:endParaRPr/>
          </a:p>
          <a:p>
            <a:pPr indent="-298450" lvl="0" marL="457200" rtl="0" algn="l">
              <a:lnSpc>
                <a:spcPct val="100000"/>
              </a:lnSpc>
              <a:spcBef>
                <a:spcPts val="0"/>
              </a:spcBef>
              <a:spcAft>
                <a:spcPts val="0"/>
              </a:spcAft>
              <a:buSzPts val="1100"/>
              <a:buChar char="-"/>
            </a:pPr>
            <a:r>
              <a:rPr lang="en"/>
              <a:t>Basic concepts you’ll need to know when working with Ansible</a:t>
            </a:r>
            <a:endParaRPr/>
          </a:p>
          <a:p>
            <a:pPr indent="-298450" lvl="0" marL="457200" rtl="0" algn="l">
              <a:lnSpc>
                <a:spcPct val="100000"/>
              </a:lnSpc>
              <a:spcBef>
                <a:spcPts val="0"/>
              </a:spcBef>
              <a:spcAft>
                <a:spcPts val="0"/>
              </a:spcAft>
              <a:buSzPts val="1100"/>
              <a:buChar char="-"/>
            </a:pPr>
            <a:r>
              <a:rPr lang="en"/>
              <a:t>How to use the PAN-OS Ansible modules, and the value they have for customers and SEs.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48ba85517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548ba85517_2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Here’s another example of a role to easily install Traps on Linux hosts.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48ba85517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548ba85517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last thing you should know about is Ansible Tower.</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Running Ansible from the command line is great for individuals and small teams, but Tower adds centralized job management, scheduled execution, role based access control, etc.</a:t>
            </a:r>
            <a:endParaRPr/>
          </a:p>
          <a:p>
            <a:pPr indent="-298450" lvl="0" marL="457200" rtl="0" algn="l">
              <a:lnSpc>
                <a:spcPct val="100000"/>
              </a:lnSpc>
              <a:spcBef>
                <a:spcPts val="0"/>
              </a:spcBef>
              <a:spcAft>
                <a:spcPts val="0"/>
              </a:spcAft>
              <a:buSzPts val="1100"/>
              <a:buChar char="-"/>
            </a:pPr>
            <a:r>
              <a:rPr lang="en"/>
              <a:t>Most likely your customer is using this, so it’s good to know what it does at a high level.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48ba85517_2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548ba85517_2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let’s talk about using Ansible with PAN-OS.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48ba85517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548ba85517_2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source code for the </a:t>
            </a:r>
            <a:r>
              <a:rPr lang="en"/>
              <a:t>Palo Alto Networks Ansible modules are published on Github.  Here’s a link to the repository as well as the documentation.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order to use them, you’ll need to install the Python libraries they’re built with.  We also publish the modules on Galaxy, so installation is easy.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48ba85517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548ba85517_2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We currently have around 50 modules, each for a specific config element.  There’s panos_address_object for address objects, panos_security_rule for security rules, and so on.</a:t>
            </a:r>
            <a:endParaRPr/>
          </a:p>
          <a:p>
            <a:pPr indent="-298450" lvl="0" marL="457200" rtl="0" algn="l">
              <a:lnSpc>
                <a:spcPct val="100000"/>
              </a:lnSpc>
              <a:spcBef>
                <a:spcPts val="0"/>
              </a:spcBef>
              <a:spcAft>
                <a:spcPts val="0"/>
              </a:spcAft>
              <a:buSzPts val="1100"/>
              <a:buChar char="-"/>
            </a:pPr>
            <a:r>
              <a:rPr lang="en"/>
              <a:t>Most modules that aren’t specific to networking configuration also support Panorama.</a:t>
            </a:r>
            <a:endParaRPr/>
          </a:p>
          <a:p>
            <a:pPr indent="-298450" lvl="0" marL="457200" rtl="0" algn="l">
              <a:lnSpc>
                <a:spcPct val="100000"/>
              </a:lnSpc>
              <a:spcBef>
                <a:spcPts val="0"/>
              </a:spcBef>
              <a:spcAft>
                <a:spcPts val="0"/>
              </a:spcAft>
              <a:buSzPts val="1100"/>
              <a:buChar char="-"/>
            </a:pPr>
            <a:r>
              <a:rPr lang="en"/>
              <a:t>Remember our API is consistent across both physical and virtual form factors, so these modules work with physical firewalls just like they do with VM-Series.</a:t>
            </a:r>
            <a:endParaRPr/>
          </a:p>
          <a:p>
            <a:pPr indent="-298450" lvl="0" marL="457200" rtl="0" algn="l">
              <a:lnSpc>
                <a:spcPct val="100000"/>
              </a:lnSpc>
              <a:spcBef>
                <a:spcPts val="0"/>
              </a:spcBef>
              <a:spcAft>
                <a:spcPts val="0"/>
              </a:spcAft>
              <a:buSzPts val="1100"/>
              <a:buChar char="-"/>
            </a:pPr>
            <a:r>
              <a:rPr lang="en"/>
              <a:t>They’re community maintained, so if you find a bug open a GitHub issue and not a TAC case.  The developer relations team does a lot of work, but some of them are maintained by the CE team, SEs, or customers/partners.</a:t>
            </a:r>
            <a:endParaRPr/>
          </a:p>
          <a:p>
            <a:pPr indent="-298450" lvl="0" marL="457200" rtl="0" algn="l">
              <a:lnSpc>
                <a:spcPct val="100000"/>
              </a:lnSpc>
              <a:spcBef>
                <a:spcPts val="0"/>
              </a:spcBef>
              <a:spcAft>
                <a:spcPts val="0"/>
              </a:spcAft>
              <a:buSzPts val="1100"/>
              <a:buChar char="-"/>
            </a:pPr>
            <a:r>
              <a:rPr lang="en"/>
              <a:t>We’ve got module support for most use cases, but not all</a:t>
            </a:r>
            <a:endParaRPr/>
          </a:p>
          <a:p>
            <a:pPr indent="-298450" lvl="1" marL="914400" rtl="0" algn="l">
              <a:lnSpc>
                <a:spcPct val="100000"/>
              </a:lnSpc>
              <a:spcBef>
                <a:spcPts val="0"/>
              </a:spcBef>
              <a:spcAft>
                <a:spcPts val="0"/>
              </a:spcAft>
              <a:buSzPts val="1100"/>
              <a:buChar char="-"/>
            </a:pPr>
            <a:r>
              <a:rPr lang="en"/>
              <a:t>We have great Python library support, so writing new Ansible modules is easy</a:t>
            </a:r>
            <a:endParaRPr/>
          </a:p>
          <a:p>
            <a:pPr indent="-298450" lvl="1" marL="914400" rtl="0" algn="l">
              <a:lnSpc>
                <a:spcPct val="100000"/>
              </a:lnSpc>
              <a:spcBef>
                <a:spcPts val="0"/>
              </a:spcBef>
              <a:spcAft>
                <a:spcPts val="0"/>
              </a:spcAft>
              <a:buSzPts val="1100"/>
              <a:buChar char="-"/>
            </a:pPr>
            <a:r>
              <a:rPr lang="en"/>
              <a:t>If you’ve found something that the existing modules can’t do, we’d love to hear about it, or see your code!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48ba85517_2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548ba85517_2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 what can you *do* with the Ansible modules?  You can do almost anything you can use </a:t>
            </a:r>
            <a:r>
              <a:rPr lang="en"/>
              <a:t>the API for, but you don’t actually have to know the API or write your own code</a:t>
            </a:r>
            <a:r>
              <a:rPr lang="en"/>
              <a:t>.  You can write rules, manipulate dynamic address groups, upgrade software, you name it.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Here’s an example of a simple playbook that adds a rule, but when it’s run from Ansible Tower you get prompted to fill out the details via a survey.  Tower has role based access control that you can add in, so you have the beginnings of a basic self-service rule change system.  You can even schedule the playbook to run during a change window.</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48ba85517_2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548ba85517_2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Another great example is on-boarding a new firewall.  Bob wrote a playbook to provision a firewall from scratch, even if only Panorama can access the outside world.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It:</a:t>
            </a:r>
            <a:endParaRPr/>
          </a:p>
          <a:p>
            <a:pPr indent="-298450" lvl="0" marL="457200" rtl="0" algn="l">
              <a:lnSpc>
                <a:spcPct val="100000"/>
              </a:lnSpc>
              <a:spcBef>
                <a:spcPts val="0"/>
              </a:spcBef>
              <a:spcAft>
                <a:spcPts val="0"/>
              </a:spcAft>
              <a:buSzPts val="1100"/>
              <a:buChar char="-"/>
            </a:pPr>
            <a:r>
              <a:rPr lang="en"/>
              <a:t>Adds the firewall to Panorama</a:t>
            </a:r>
            <a:endParaRPr/>
          </a:p>
          <a:p>
            <a:pPr indent="-298450" lvl="0" marL="457200" rtl="0" algn="l">
              <a:lnSpc>
                <a:spcPct val="100000"/>
              </a:lnSpc>
              <a:spcBef>
                <a:spcPts val="0"/>
              </a:spcBef>
              <a:spcAft>
                <a:spcPts val="0"/>
              </a:spcAft>
              <a:buSzPts val="1100"/>
              <a:buChar char="-"/>
            </a:pPr>
            <a:r>
              <a:rPr lang="en"/>
              <a:t>Retrieves the licenses from the support portal</a:t>
            </a:r>
            <a:endParaRPr/>
          </a:p>
          <a:p>
            <a:pPr indent="-298450" lvl="0" marL="457200" rtl="0" algn="l">
              <a:lnSpc>
                <a:spcPct val="100000"/>
              </a:lnSpc>
              <a:spcBef>
                <a:spcPts val="0"/>
              </a:spcBef>
              <a:spcAft>
                <a:spcPts val="0"/>
              </a:spcAft>
              <a:buSzPts val="1100"/>
              <a:buChar char="-"/>
            </a:pPr>
            <a:r>
              <a:rPr lang="en"/>
              <a:t>Upgrades the content</a:t>
            </a:r>
            <a:endParaRPr/>
          </a:p>
          <a:p>
            <a:pPr indent="-298450" lvl="0" marL="457200" rtl="0" algn="l">
              <a:lnSpc>
                <a:spcPct val="100000"/>
              </a:lnSpc>
              <a:spcBef>
                <a:spcPts val="0"/>
              </a:spcBef>
              <a:spcAft>
                <a:spcPts val="0"/>
              </a:spcAft>
              <a:buSzPts val="1100"/>
              <a:buChar char="-"/>
            </a:pPr>
            <a:r>
              <a:rPr lang="en"/>
              <a:t>Upgrades the software (even multiple upgrade hops), with waits for reboots</a:t>
            </a:r>
            <a:endParaRPr/>
          </a:p>
          <a:p>
            <a:pPr indent="-298450" lvl="0" marL="457200" rtl="0" algn="l">
              <a:lnSpc>
                <a:spcPct val="100000"/>
              </a:lnSpc>
              <a:spcBef>
                <a:spcPts val="0"/>
              </a:spcBef>
              <a:spcAft>
                <a:spcPts val="0"/>
              </a:spcAft>
              <a:buSzPts val="1100"/>
              <a:buChar char="-"/>
            </a:pPr>
            <a:r>
              <a:rPr lang="en"/>
              <a:t>Triggers a commit from Panorama with the appropriate device group and template data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48ba85517_2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548ba85517_2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summary, you should keep in mind when talking to customers about using Ansible with PAN-OS:</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That they can easily automate tasks using tools that they’re already using, and in a lot of cases without having to know our APIs or doing any custom coding.</a:t>
            </a:r>
            <a:endParaRPr/>
          </a:p>
          <a:p>
            <a:pPr indent="-298450" lvl="0" marL="457200" rtl="0" algn="l">
              <a:lnSpc>
                <a:spcPct val="100000"/>
              </a:lnSpc>
              <a:spcBef>
                <a:spcPts val="0"/>
              </a:spcBef>
              <a:spcAft>
                <a:spcPts val="0"/>
              </a:spcAft>
              <a:buSzPts val="1100"/>
              <a:buChar char="-"/>
            </a:pPr>
            <a:r>
              <a:rPr lang="en"/>
              <a:t>They can build the security policy needed to support an application directly into the playbooks used to deploy it.  It can be </a:t>
            </a:r>
            <a:r>
              <a:rPr lang="en"/>
              <a:t>committed</a:t>
            </a:r>
            <a:r>
              <a:rPr lang="en"/>
              <a:t> to source control and made part of the application itself, so it can be collaborated on and refined over time by developers and operations teams.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5174d3d5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5174d3d5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watching.  If you’ve got more questions about Ansible, or need some help getting started, you can find us in the Automation section of Tek-talk, or on Slack in the #terraform-ansible channel.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48ba85517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548ba85517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First, a quick introduction to Ansible.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48ba85517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548ba85517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Ansible is an open source infrastructure management tool, which encompasses software provisioning, configuration management, and application deployment.</a:t>
            </a:r>
            <a:endParaRPr/>
          </a:p>
          <a:p>
            <a:pPr indent="0" lvl="0" marL="0" rtl="0" algn="l">
              <a:lnSpc>
                <a:spcPct val="100000"/>
              </a:lnSpc>
              <a:spcBef>
                <a:spcPts val="0"/>
              </a:spcBef>
              <a:spcAft>
                <a:spcPts val="0"/>
              </a:spcAft>
              <a:buSzPts val="1100"/>
              <a:buNone/>
            </a:pPr>
            <a:r>
              <a:rPr lang="en"/>
              <a:t>It runs on many UNIX-like systems, as well as Windows.</a:t>
            </a:r>
            <a:endParaRPr/>
          </a:p>
          <a:p>
            <a:pPr indent="0" lvl="0" marL="0" rtl="0" algn="l">
              <a:lnSpc>
                <a:spcPct val="100000"/>
              </a:lnSpc>
              <a:spcBef>
                <a:spcPts val="0"/>
              </a:spcBef>
              <a:spcAft>
                <a:spcPts val="0"/>
              </a:spcAft>
              <a:buSzPts val="1100"/>
              <a:buNone/>
            </a:pPr>
            <a:r>
              <a:rPr lang="en"/>
              <a:t>It’s developed by RedHat.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48ba85517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548ba85517_2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fundamental problem that Ansible and other configuration management software addresses is the elimination of manual changes to a controlled system.</a:t>
            </a:r>
            <a:endParaRPr/>
          </a:p>
          <a:p>
            <a:pPr indent="0" lvl="0" marL="0" rtl="0" algn="l">
              <a:lnSpc>
                <a:spcPct val="100000"/>
              </a:lnSpc>
              <a:spcBef>
                <a:spcPts val="0"/>
              </a:spcBef>
              <a:spcAft>
                <a:spcPts val="0"/>
              </a:spcAft>
              <a:buSzPts val="1100"/>
              <a:buNone/>
            </a:pPr>
            <a:r>
              <a:rPr lang="en"/>
              <a:t>For decades now, engineers have managed systems by connecting directly to the system and making changes that may or may not ultimately be documented.  If you ever needed to replicate that configuration to recover from a failure or to have a copy of that system to test, doing it manually is a very difficult and time consuming process.  This is problematic for even a single system - your customers can have environments with 100s of thousands of servers, so they really need a tool to assist with the management of these systems at scale.  Couple that with a modern development environment where whole applications are being built and torn down automatically for testing purposes, and you can see where a tool like Ansible fits 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48ba85517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548ba85517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Ansible was developed to be simple and easy to use, but still powerful enough to cover a lot of different use cases.</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It doesn’t require any sort of special coding skills.  Configuration is written in plain text using YAML, and is designed to be understandable by someone who hasn’t ever seen it before.</a:t>
            </a:r>
            <a:endParaRPr/>
          </a:p>
          <a:p>
            <a:pPr indent="-298450" lvl="0" marL="457200" rtl="0" algn="l">
              <a:lnSpc>
                <a:spcPct val="100000"/>
              </a:lnSpc>
              <a:spcBef>
                <a:spcPts val="0"/>
              </a:spcBef>
              <a:spcAft>
                <a:spcPts val="0"/>
              </a:spcAft>
              <a:buSzPts val="1100"/>
              <a:buChar char="-"/>
            </a:pPr>
            <a:r>
              <a:rPr lang="en"/>
              <a:t>The required control infrastructure is minimal.  The control machine needs Python and any other libraries you want to leverage.  Devices are managed through OpenSSH, WinRM, or an HTTP API and don’t require an agent.  This is important because many other configuration management tools (Puppet, Chef, SaltStack) require or really want agents.  Since we can’t add an agent on the firewall, we can’t integrate with them.</a:t>
            </a:r>
            <a:endParaRPr/>
          </a:p>
          <a:p>
            <a:pPr indent="-298450" lvl="0" marL="457200" rtl="0" algn="l">
              <a:lnSpc>
                <a:spcPct val="100000"/>
              </a:lnSpc>
              <a:spcBef>
                <a:spcPts val="0"/>
              </a:spcBef>
              <a:spcAft>
                <a:spcPts val="0"/>
              </a:spcAft>
              <a:buSzPts val="1100"/>
              <a:buChar char="-"/>
            </a:pPr>
            <a:r>
              <a:rPr lang="en"/>
              <a:t>Ansible ships with many built in modules for common tasks.  This makes it easy to get started without actually having to learn Python or APIs, ours included.</a:t>
            </a:r>
            <a:endParaRPr/>
          </a:p>
          <a:p>
            <a:pPr indent="-298450" lvl="0" marL="457200" rtl="0" algn="l">
              <a:lnSpc>
                <a:spcPct val="100000"/>
              </a:lnSpc>
              <a:spcBef>
                <a:spcPts val="0"/>
              </a:spcBef>
              <a:spcAft>
                <a:spcPts val="0"/>
              </a:spcAft>
              <a:buSzPts val="1100"/>
              <a:buChar char="-"/>
            </a:pPr>
            <a:r>
              <a:rPr lang="en"/>
              <a:t>You can do many things with Ansible that previously</a:t>
            </a:r>
            <a:r>
              <a:rPr lang="en"/>
              <a:t> required different tools.  Configuration management, server deployment, and ad-hoc task execution are all things you can do with Ansible.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48ba85517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548ba85517_2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let’s go through some basic concepts you will need to know when working with Ansible.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48ba85517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548ba85517_2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first thing you’ll have to know about is the inventory.  </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This is simply just a list of managed machines.  </a:t>
            </a:r>
            <a:endParaRPr/>
          </a:p>
          <a:p>
            <a:pPr indent="-298450" lvl="0" marL="457200" rtl="0" algn="l">
              <a:lnSpc>
                <a:spcPct val="100000"/>
              </a:lnSpc>
              <a:spcBef>
                <a:spcPts val="0"/>
              </a:spcBef>
              <a:spcAft>
                <a:spcPts val="0"/>
              </a:spcAft>
              <a:buSzPts val="1100"/>
              <a:buChar char="-"/>
            </a:pPr>
            <a:r>
              <a:rPr lang="en"/>
              <a:t>The inventory can be organized into groups, so you can have a number of machines in the same group that get deployed the same way, and these individual machines or groups can have variables assigned to them.</a:t>
            </a:r>
            <a:endParaRPr/>
          </a:p>
          <a:p>
            <a:pPr indent="-298450" lvl="0" marL="457200" rtl="0" algn="l">
              <a:lnSpc>
                <a:spcPct val="100000"/>
              </a:lnSpc>
              <a:spcBef>
                <a:spcPts val="0"/>
              </a:spcBef>
              <a:spcAft>
                <a:spcPts val="0"/>
              </a:spcAft>
              <a:buSzPts val="1100"/>
              <a:buChar char="-"/>
            </a:pPr>
            <a:r>
              <a:rPr lang="en"/>
              <a:t>Inventories can be statically defined, or can be dynamic.  Dynamic inventories can be built on the fly by talking to some external system (VMware, Openstack, AWS, etc).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48ba85517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548ba85517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Here’s an example of a static inventory file.  Atlanta and Raleigh are both groups with two hosts each, Southeast is a group containing the hosts in Atlanta and Raleigh, and we’re assigning some variables specific to the Southeast group.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b="56078" l="0" r="0" t="0"/>
          <a:stretch/>
        </p:blipFill>
        <p:spPr>
          <a:xfrm>
            <a:off x="0" y="0"/>
            <a:ext cx="9143998" cy="2262826"/>
          </a:xfrm>
          <a:prstGeom prst="rect">
            <a:avLst/>
          </a:prstGeom>
          <a:noFill/>
          <a:ln>
            <a:noFill/>
          </a:ln>
        </p:spPr>
      </p:pic>
      <p:sp>
        <p:nvSpPr>
          <p:cNvPr id="60" name="Google Shape;60;p14"/>
          <p:cNvSpPr txBox="1"/>
          <p:nvPr>
            <p:ph type="ctrTitle"/>
          </p:nvPr>
        </p:nvSpPr>
        <p:spPr>
          <a:xfrm>
            <a:off x="301779" y="1715051"/>
            <a:ext cx="7897200" cy="1790700"/>
          </a:xfrm>
          <a:prstGeom prst="rect">
            <a:avLst/>
          </a:prstGeom>
          <a:noFill/>
          <a:ln>
            <a:noFill/>
          </a:ln>
        </p:spPr>
        <p:txBody>
          <a:bodyPr anchorCtr="0" anchor="b" bIns="34275" lIns="68575" spcFirstLastPara="1" rIns="68575" wrap="square" tIns="34275"/>
          <a:lstStyle>
            <a:lvl1pPr lvl="0" algn="l">
              <a:lnSpc>
                <a:spcPct val="90000"/>
              </a:lnSpc>
              <a:spcBef>
                <a:spcPts val="0"/>
              </a:spcBef>
              <a:spcAft>
                <a:spcPts val="0"/>
              </a:spcAft>
              <a:buClr>
                <a:schemeClr val="dk1"/>
              </a:buClr>
              <a:buSzPts val="4500"/>
              <a:buFont typeface="Arial Black"/>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 type="subTitle"/>
          </p:nvPr>
        </p:nvSpPr>
        <p:spPr>
          <a:xfrm>
            <a:off x="301779" y="3530638"/>
            <a:ext cx="6858000" cy="1241700"/>
          </a:xfrm>
          <a:prstGeom prst="rect">
            <a:avLst/>
          </a:prstGeom>
          <a:noFill/>
          <a:ln>
            <a:noFill/>
          </a:ln>
        </p:spPr>
        <p:txBody>
          <a:bodyPr anchorCtr="0" anchor="t" bIns="34275" lIns="68575" spcFirstLastPara="1" rIns="68575" wrap="square" tIns="34275"/>
          <a:lstStyle>
            <a:lvl1pPr lvl="0" algn="l">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2" name="Google Shape;62;p14"/>
          <p:cNvSpPr txBox="1"/>
          <p:nvPr>
            <p:ph idx="10" type="dt"/>
          </p:nvPr>
        </p:nvSpPr>
        <p:spPr>
          <a:xfrm>
            <a:off x="628649" y="4869656"/>
            <a:ext cx="3310500" cy="27390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4"/>
          <p:cNvSpPr txBox="1"/>
          <p:nvPr>
            <p:ph idx="11" type="ftr"/>
          </p:nvPr>
        </p:nvSpPr>
        <p:spPr>
          <a:xfrm>
            <a:off x="2769685" y="5205231"/>
            <a:ext cx="3086100" cy="273900"/>
          </a:xfrm>
          <a:prstGeom prst="rect">
            <a:avLst/>
          </a:prstGeom>
          <a:noFill/>
          <a:ln>
            <a:noFill/>
          </a:ln>
        </p:spPr>
        <p:txBody>
          <a:bodyPr anchorCtr="0" anchor="ctr" bIns="34275" lIns="68575" spcFirstLastPara="1" rIns="68575" wrap="square" tIns="34275"/>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4"/>
          <p:cNvSpPr txBox="1"/>
          <p:nvPr>
            <p:ph idx="12" type="sldNum"/>
          </p:nvPr>
        </p:nvSpPr>
        <p:spPr>
          <a:xfrm>
            <a:off x="301780" y="4869656"/>
            <a:ext cx="327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descr="PAN_YELLOW.png" id="65" name="Google Shape;65;p14"/>
          <p:cNvPicPr preferRelativeResize="0"/>
          <p:nvPr/>
        </p:nvPicPr>
        <p:blipFill rotWithShape="1">
          <a:blip r:embed="rId3">
            <a:alphaModFix/>
          </a:blip>
          <a:srcRect b="0" l="0" r="0" t="0"/>
          <a:stretch/>
        </p:blipFill>
        <p:spPr>
          <a:xfrm>
            <a:off x="7159779" y="4065043"/>
            <a:ext cx="1805924" cy="96471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6" name="Shape 66"/>
        <p:cNvGrpSpPr/>
        <p:nvPr/>
      </p:nvGrpSpPr>
      <p:grpSpPr>
        <a:xfrm>
          <a:off x="0" y="0"/>
          <a:ext cx="0" cy="0"/>
          <a:chOff x="0" y="0"/>
          <a:chExt cx="0" cy="0"/>
        </a:xfrm>
      </p:grpSpPr>
      <p:sp>
        <p:nvSpPr>
          <p:cNvPr id="67" name="Google Shape;67;p15"/>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lstStyle>
            <a:lvl1pPr lvl="0" algn="l">
              <a:lnSpc>
                <a:spcPct val="90000"/>
              </a:lnSpc>
              <a:spcBef>
                <a:spcPts val="0"/>
              </a:spcBef>
              <a:spcAft>
                <a:spcPts val="0"/>
              </a:spcAft>
              <a:buSzPts val="2000"/>
              <a:buNone/>
              <a:defRPr sz="2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5"/>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lstStyle>
            <a:lvl1pPr indent="-317500" lvl="0" marL="457200" algn="l">
              <a:lnSpc>
                <a:spcPct val="150000"/>
              </a:lnSpc>
              <a:spcBef>
                <a:spcPts val="800"/>
              </a:spcBef>
              <a:spcAft>
                <a:spcPts val="0"/>
              </a:spcAft>
              <a:buSzPts val="1400"/>
              <a:buChar char="•"/>
              <a:defRPr/>
            </a:lvl1pPr>
            <a:lvl2pPr indent="-317500" lvl="1" marL="914400" algn="l">
              <a:lnSpc>
                <a:spcPct val="150000"/>
              </a:lnSpc>
              <a:spcBef>
                <a:spcPts val="400"/>
              </a:spcBef>
              <a:spcAft>
                <a:spcPts val="0"/>
              </a:spcAft>
              <a:buSzPts val="1400"/>
              <a:buChar char="•"/>
              <a:defRPr/>
            </a:lvl2pPr>
            <a:lvl3pPr indent="-304800" lvl="2" marL="1371600" algn="l">
              <a:lnSpc>
                <a:spcPct val="150000"/>
              </a:lnSpc>
              <a:spcBef>
                <a:spcPts val="400"/>
              </a:spcBef>
              <a:spcAft>
                <a:spcPts val="0"/>
              </a:spcAft>
              <a:buSzPts val="1200"/>
              <a:buChar char="•"/>
              <a:defRPr/>
            </a:lvl3pPr>
            <a:lvl4pPr indent="-298450" lvl="3" marL="1828800" algn="l">
              <a:lnSpc>
                <a:spcPct val="150000"/>
              </a:lnSpc>
              <a:spcBef>
                <a:spcPts val="400"/>
              </a:spcBef>
              <a:spcAft>
                <a:spcPts val="0"/>
              </a:spcAft>
              <a:buSzPts val="1100"/>
              <a:buChar char="•"/>
              <a:defRPr/>
            </a:lvl4pPr>
            <a:lvl5pPr indent="-298450" lvl="4" marL="2286000" algn="l">
              <a:lnSpc>
                <a:spcPct val="150000"/>
              </a:lnSpc>
              <a:spcBef>
                <a:spcPts val="400"/>
              </a:spcBef>
              <a:spcAft>
                <a:spcPts val="0"/>
              </a:spcAft>
              <a:buSzPts val="1100"/>
              <a:buChar char="•"/>
              <a:defRPr/>
            </a:lvl5pPr>
            <a:lvl6pPr indent="-317500" lvl="5" marL="2743200" algn="l">
              <a:lnSpc>
                <a:spcPct val="150000"/>
              </a:lnSpc>
              <a:spcBef>
                <a:spcPts val="400"/>
              </a:spcBef>
              <a:spcAft>
                <a:spcPts val="0"/>
              </a:spcAft>
              <a:buSzPts val="1400"/>
              <a:buChar char="•"/>
              <a:defRPr/>
            </a:lvl6pPr>
            <a:lvl7pPr indent="-317500" lvl="6" marL="3200400" algn="l">
              <a:lnSpc>
                <a:spcPct val="150000"/>
              </a:lnSpc>
              <a:spcBef>
                <a:spcPts val="400"/>
              </a:spcBef>
              <a:spcAft>
                <a:spcPts val="0"/>
              </a:spcAft>
              <a:buSzPts val="1400"/>
              <a:buChar char="•"/>
              <a:defRPr/>
            </a:lvl7pPr>
            <a:lvl8pPr indent="-317500" lvl="7" marL="3657600" algn="l">
              <a:lnSpc>
                <a:spcPct val="150000"/>
              </a:lnSpc>
              <a:spcBef>
                <a:spcPts val="400"/>
              </a:spcBef>
              <a:spcAft>
                <a:spcPts val="0"/>
              </a:spcAft>
              <a:buSzPts val="1400"/>
              <a:buChar char="•"/>
              <a:defRPr/>
            </a:lvl8pPr>
            <a:lvl9pPr indent="-317500" lvl="8" marL="4114800" algn="l">
              <a:lnSpc>
                <a:spcPct val="150000"/>
              </a:lnSpc>
              <a:spcBef>
                <a:spcPts val="400"/>
              </a:spcBef>
              <a:spcAft>
                <a:spcPts val="0"/>
              </a:spcAft>
              <a:buSzPts val="1400"/>
              <a:buChar char="•"/>
              <a:defRPr/>
            </a:lvl9pPr>
          </a:lstStyle>
          <a:p/>
        </p:txBody>
      </p:sp>
      <p:sp>
        <p:nvSpPr>
          <p:cNvPr id="69" name="Google Shape;69;p15"/>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lstStyle>
            <a:lvl1pPr lvl="0" algn="ctr">
              <a:lnSpc>
                <a:spcPct val="9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2" name="Google Shape;72;p16"/>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Google Shape;74;p17"/>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lstStyle>
            <a:lvl1pPr lvl="0" algn="l">
              <a:lnSpc>
                <a:spcPct val="90000"/>
              </a:lnSpc>
              <a:spcBef>
                <a:spcPts val="0"/>
              </a:spcBef>
              <a:spcAft>
                <a:spcPts val="0"/>
              </a:spcAft>
              <a:buSzPts val="2000"/>
              <a:buNone/>
              <a:defRPr sz="2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7"/>
          <p:cNvSpPr txBox="1"/>
          <p:nvPr>
            <p:ph idx="10" type="dt"/>
          </p:nvPr>
        </p:nvSpPr>
        <p:spPr>
          <a:xfrm>
            <a:off x="628649" y="4869656"/>
            <a:ext cx="3310500" cy="27390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1" type="ftr"/>
          </p:nvPr>
        </p:nvSpPr>
        <p:spPr>
          <a:xfrm>
            <a:off x="2769685" y="5205231"/>
            <a:ext cx="3086100" cy="273900"/>
          </a:xfrm>
          <a:prstGeom prst="rect">
            <a:avLst/>
          </a:prstGeom>
          <a:noFill/>
          <a:ln>
            <a:noFill/>
          </a:ln>
        </p:spPr>
        <p:txBody>
          <a:bodyPr anchorCtr="0" anchor="ctr" bIns="34275" lIns="68575" spcFirstLastPara="1" rIns="68575" wrap="square" tIns="34275"/>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7"/>
          <p:cNvSpPr txBox="1"/>
          <p:nvPr>
            <p:ph idx="12" type="sldNum"/>
          </p:nvPr>
        </p:nvSpPr>
        <p:spPr>
          <a:xfrm>
            <a:off x="301780" y="4869656"/>
            <a:ext cx="327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378600"/>
          </a:xfrm>
          <a:prstGeom prst="rect">
            <a:avLst/>
          </a:prstGeom>
          <a:noFill/>
          <a:ln>
            <a:noFill/>
          </a:ln>
        </p:spPr>
        <p:txBody>
          <a:bodyPr anchorCtr="0" anchor="ctr" bIns="34275" lIns="68575" spcFirstLastPara="1" rIns="68575" wrap="square" tIns="34275"/>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8"/>
          <p:cNvSpPr txBox="1"/>
          <p:nvPr>
            <p:ph idx="1" type="body"/>
          </p:nvPr>
        </p:nvSpPr>
        <p:spPr>
          <a:xfrm>
            <a:off x="628650" y="886522"/>
            <a:ext cx="7886700" cy="3746100"/>
          </a:xfrm>
          <a:prstGeom prst="rect">
            <a:avLst/>
          </a:prstGeom>
          <a:noFill/>
          <a:ln>
            <a:noFill/>
          </a:ln>
        </p:spPr>
        <p:txBody>
          <a:bodyPr anchorCtr="0" anchor="t" bIns="34275" lIns="68575" spcFirstLastPara="1" rIns="68575" wrap="square" tIns="34275"/>
          <a:lstStyle>
            <a:lvl1pPr indent="-317500" lvl="0" marL="457200" algn="l">
              <a:lnSpc>
                <a:spcPct val="150000"/>
              </a:lnSpc>
              <a:spcBef>
                <a:spcPts val="800"/>
              </a:spcBef>
              <a:spcAft>
                <a:spcPts val="0"/>
              </a:spcAft>
              <a:buClr>
                <a:schemeClr val="dk1"/>
              </a:buClr>
              <a:buSzPts val="1400"/>
              <a:buChar char="•"/>
              <a:defRPr/>
            </a:lvl1pPr>
            <a:lvl2pPr indent="-317500" lvl="1" marL="914400" algn="l">
              <a:lnSpc>
                <a:spcPct val="150000"/>
              </a:lnSpc>
              <a:spcBef>
                <a:spcPts val="400"/>
              </a:spcBef>
              <a:spcAft>
                <a:spcPts val="0"/>
              </a:spcAft>
              <a:buClr>
                <a:schemeClr val="dk1"/>
              </a:buClr>
              <a:buSzPts val="1400"/>
              <a:buChar char="•"/>
              <a:defRPr/>
            </a:lvl2pPr>
            <a:lvl3pPr indent="-317500" lvl="2" marL="1371600" algn="l">
              <a:lnSpc>
                <a:spcPct val="150000"/>
              </a:lnSpc>
              <a:spcBef>
                <a:spcPts val="400"/>
              </a:spcBef>
              <a:spcAft>
                <a:spcPts val="0"/>
              </a:spcAft>
              <a:buClr>
                <a:schemeClr val="dk1"/>
              </a:buClr>
              <a:buSzPts val="1400"/>
              <a:buChar char="•"/>
              <a:defRPr/>
            </a:lvl3pPr>
            <a:lvl4pPr indent="-317500" lvl="3" marL="1828800" algn="l">
              <a:lnSpc>
                <a:spcPct val="150000"/>
              </a:lnSpc>
              <a:spcBef>
                <a:spcPts val="400"/>
              </a:spcBef>
              <a:spcAft>
                <a:spcPts val="0"/>
              </a:spcAft>
              <a:buClr>
                <a:schemeClr val="dk1"/>
              </a:buClr>
              <a:buSzPts val="1400"/>
              <a:buChar char="•"/>
              <a:defRPr/>
            </a:lvl4pPr>
            <a:lvl5pPr indent="-317500" lvl="4" marL="2286000" algn="l">
              <a:lnSpc>
                <a:spcPct val="150000"/>
              </a:lnSpc>
              <a:spcBef>
                <a:spcPts val="400"/>
              </a:spcBef>
              <a:spcAft>
                <a:spcPts val="0"/>
              </a:spcAft>
              <a:buClr>
                <a:schemeClr val="dk1"/>
              </a:buClr>
              <a:buSzPts val="1400"/>
              <a:buChar char="•"/>
              <a:defRPr/>
            </a:lvl5pPr>
            <a:lvl6pPr indent="-317500" lvl="5" marL="2743200" algn="l">
              <a:lnSpc>
                <a:spcPct val="150000"/>
              </a:lnSpc>
              <a:spcBef>
                <a:spcPts val="400"/>
              </a:spcBef>
              <a:spcAft>
                <a:spcPts val="0"/>
              </a:spcAft>
              <a:buClr>
                <a:schemeClr val="dk1"/>
              </a:buClr>
              <a:buSzPts val="1400"/>
              <a:buChar char="•"/>
              <a:defRPr/>
            </a:lvl6pPr>
            <a:lvl7pPr indent="-317500" lvl="6" marL="3200400" algn="l">
              <a:lnSpc>
                <a:spcPct val="150000"/>
              </a:lnSpc>
              <a:spcBef>
                <a:spcPts val="400"/>
              </a:spcBef>
              <a:spcAft>
                <a:spcPts val="0"/>
              </a:spcAft>
              <a:buClr>
                <a:schemeClr val="dk1"/>
              </a:buClr>
              <a:buSzPts val="1400"/>
              <a:buChar char="•"/>
              <a:defRPr/>
            </a:lvl7pPr>
            <a:lvl8pPr indent="-317500" lvl="7" marL="3657600" algn="l">
              <a:lnSpc>
                <a:spcPct val="150000"/>
              </a:lnSpc>
              <a:spcBef>
                <a:spcPts val="400"/>
              </a:spcBef>
              <a:spcAft>
                <a:spcPts val="0"/>
              </a:spcAft>
              <a:buClr>
                <a:schemeClr val="dk1"/>
              </a:buClr>
              <a:buSzPts val="1400"/>
              <a:buChar char="•"/>
              <a:defRPr/>
            </a:lvl8pPr>
            <a:lvl9pPr indent="-317500" lvl="8" marL="4114800" algn="l">
              <a:lnSpc>
                <a:spcPct val="150000"/>
              </a:lnSpc>
              <a:spcBef>
                <a:spcPts val="400"/>
              </a:spcBef>
              <a:spcAft>
                <a:spcPts val="0"/>
              </a:spcAft>
              <a:buClr>
                <a:schemeClr val="dk1"/>
              </a:buClr>
              <a:buSzPts val="1400"/>
              <a:buChar char="•"/>
              <a:defRPr/>
            </a:lvl9pPr>
          </a:lstStyle>
          <a:p/>
        </p:txBody>
      </p:sp>
      <p:sp>
        <p:nvSpPr>
          <p:cNvPr id="81" name="Google Shape;81;p18"/>
          <p:cNvSpPr txBox="1"/>
          <p:nvPr>
            <p:ph idx="10" type="dt"/>
          </p:nvPr>
        </p:nvSpPr>
        <p:spPr>
          <a:xfrm>
            <a:off x="628649" y="4869656"/>
            <a:ext cx="3310500" cy="27390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8"/>
          <p:cNvSpPr txBox="1"/>
          <p:nvPr>
            <p:ph idx="11" type="ftr"/>
          </p:nvPr>
        </p:nvSpPr>
        <p:spPr>
          <a:xfrm>
            <a:off x="2769685" y="5205231"/>
            <a:ext cx="3086100" cy="273900"/>
          </a:xfrm>
          <a:prstGeom prst="rect">
            <a:avLst/>
          </a:prstGeom>
          <a:noFill/>
          <a:ln>
            <a:noFill/>
          </a:ln>
        </p:spPr>
        <p:txBody>
          <a:bodyPr anchorCtr="0" anchor="ctr" bIns="34275" lIns="68575" spcFirstLastPara="1" rIns="68575" wrap="square" tIns="34275"/>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2" type="sldNum"/>
          </p:nvPr>
        </p:nvSpPr>
        <p:spPr>
          <a:xfrm>
            <a:off x="301780" y="4869656"/>
            <a:ext cx="327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558">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84" name="Shape 84"/>
        <p:cNvGrpSpPr/>
        <p:nvPr/>
      </p:nvGrpSpPr>
      <p:grpSpPr>
        <a:xfrm>
          <a:off x="0" y="0"/>
          <a:ext cx="0" cy="0"/>
          <a:chOff x="0" y="0"/>
          <a:chExt cx="0" cy="0"/>
        </a:xfrm>
      </p:grpSpPr>
      <p:sp>
        <p:nvSpPr>
          <p:cNvPr id="85" name="Google Shape;85;p19"/>
          <p:cNvSpPr txBox="1"/>
          <p:nvPr>
            <p:ph idx="10" type="dt"/>
          </p:nvPr>
        </p:nvSpPr>
        <p:spPr>
          <a:xfrm>
            <a:off x="628649" y="4869656"/>
            <a:ext cx="3310500" cy="27390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9"/>
          <p:cNvSpPr txBox="1"/>
          <p:nvPr>
            <p:ph idx="11" type="ftr"/>
          </p:nvPr>
        </p:nvSpPr>
        <p:spPr>
          <a:xfrm>
            <a:off x="2769685" y="5205231"/>
            <a:ext cx="3086100" cy="273900"/>
          </a:xfrm>
          <a:prstGeom prst="rect">
            <a:avLst/>
          </a:prstGeom>
          <a:noFill/>
          <a:ln>
            <a:noFill/>
          </a:ln>
        </p:spPr>
        <p:txBody>
          <a:bodyPr anchorCtr="0" anchor="ctr" bIns="34275" lIns="68575" spcFirstLastPara="1" rIns="68575" wrap="square" tIns="34275"/>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9"/>
          <p:cNvSpPr txBox="1"/>
          <p:nvPr>
            <p:ph idx="12" type="sldNum"/>
          </p:nvPr>
        </p:nvSpPr>
        <p:spPr>
          <a:xfrm>
            <a:off x="301780" y="4869656"/>
            <a:ext cx="327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88" name="Google Shape;88;p19"/>
          <p:cNvPicPr preferRelativeResize="0"/>
          <p:nvPr/>
        </p:nvPicPr>
        <p:blipFill rotWithShape="1">
          <a:blip r:embed="rId2">
            <a:alphaModFix/>
          </a:blip>
          <a:srcRect b="0" l="0" r="0" t="0"/>
          <a:stretch/>
        </p:blipFill>
        <p:spPr>
          <a:xfrm>
            <a:off x="2127632" y="1266763"/>
            <a:ext cx="4888735" cy="260997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9" name="Shape 89"/>
        <p:cNvGrpSpPr/>
        <p:nvPr/>
      </p:nvGrpSpPr>
      <p:grpSpPr>
        <a:xfrm>
          <a:off x="0" y="0"/>
          <a:ext cx="0" cy="0"/>
          <a:chOff x="0" y="0"/>
          <a:chExt cx="0" cy="0"/>
        </a:xfrm>
      </p:grpSpPr>
      <p:sp>
        <p:nvSpPr>
          <p:cNvPr id="90" name="Google Shape;90;p20"/>
          <p:cNvSpPr txBox="1"/>
          <p:nvPr>
            <p:ph type="title"/>
          </p:nvPr>
        </p:nvSpPr>
        <p:spPr>
          <a:xfrm>
            <a:off x="628650" y="273844"/>
            <a:ext cx="7886700" cy="378600"/>
          </a:xfrm>
          <a:prstGeom prst="rect">
            <a:avLst/>
          </a:prstGeom>
          <a:noFill/>
          <a:ln>
            <a:noFill/>
          </a:ln>
        </p:spPr>
        <p:txBody>
          <a:bodyPr anchorCtr="0" anchor="ctr" bIns="34275" lIns="68575" spcFirstLastPara="1" rIns="68575" wrap="square" tIns="34275"/>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20"/>
          <p:cNvSpPr txBox="1"/>
          <p:nvPr>
            <p:ph idx="1" type="body"/>
          </p:nvPr>
        </p:nvSpPr>
        <p:spPr>
          <a:xfrm>
            <a:off x="628650" y="885825"/>
            <a:ext cx="3886200" cy="3747000"/>
          </a:xfrm>
          <a:prstGeom prst="rect">
            <a:avLst/>
          </a:prstGeom>
          <a:noFill/>
          <a:ln>
            <a:noFill/>
          </a:ln>
        </p:spPr>
        <p:txBody>
          <a:bodyPr anchorCtr="0" anchor="t" bIns="34275" lIns="68575" spcFirstLastPara="1" rIns="68575" wrap="square" tIns="34275"/>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20"/>
          <p:cNvSpPr txBox="1"/>
          <p:nvPr>
            <p:ph idx="2" type="body"/>
          </p:nvPr>
        </p:nvSpPr>
        <p:spPr>
          <a:xfrm>
            <a:off x="4629150" y="885825"/>
            <a:ext cx="3886200" cy="3747000"/>
          </a:xfrm>
          <a:prstGeom prst="rect">
            <a:avLst/>
          </a:prstGeom>
          <a:noFill/>
          <a:ln>
            <a:noFill/>
          </a:ln>
        </p:spPr>
        <p:txBody>
          <a:bodyPr anchorCtr="0" anchor="t" bIns="34275" lIns="68575" spcFirstLastPara="1" rIns="68575" wrap="square" tIns="34275"/>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 name="Google Shape;93;p20"/>
          <p:cNvSpPr txBox="1"/>
          <p:nvPr>
            <p:ph idx="10" type="dt"/>
          </p:nvPr>
        </p:nvSpPr>
        <p:spPr>
          <a:xfrm>
            <a:off x="628649" y="4869656"/>
            <a:ext cx="3310500" cy="27390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20"/>
          <p:cNvSpPr txBox="1"/>
          <p:nvPr>
            <p:ph idx="11" type="ftr"/>
          </p:nvPr>
        </p:nvSpPr>
        <p:spPr>
          <a:xfrm>
            <a:off x="2769685" y="5205231"/>
            <a:ext cx="3086100" cy="273900"/>
          </a:xfrm>
          <a:prstGeom prst="rect">
            <a:avLst/>
          </a:prstGeom>
          <a:noFill/>
          <a:ln>
            <a:noFill/>
          </a:ln>
        </p:spPr>
        <p:txBody>
          <a:bodyPr anchorCtr="0" anchor="ctr" bIns="34275" lIns="68575" spcFirstLastPara="1" rIns="68575" wrap="square" tIns="34275"/>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20"/>
          <p:cNvSpPr txBox="1"/>
          <p:nvPr>
            <p:ph idx="12" type="sldNum"/>
          </p:nvPr>
        </p:nvSpPr>
        <p:spPr>
          <a:xfrm>
            <a:off x="301780" y="4869656"/>
            <a:ext cx="327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6" name="Shape 96"/>
        <p:cNvGrpSpPr/>
        <p:nvPr/>
      </p:nvGrpSpPr>
      <p:grpSpPr>
        <a:xfrm>
          <a:off x="0" y="0"/>
          <a:ext cx="0" cy="0"/>
          <a:chOff x="0" y="0"/>
          <a:chExt cx="0" cy="0"/>
        </a:xfrm>
      </p:grpSpPr>
      <p:sp>
        <p:nvSpPr>
          <p:cNvPr id="97" name="Google Shape;97;p21"/>
          <p:cNvSpPr txBox="1"/>
          <p:nvPr>
            <p:ph type="title"/>
          </p:nvPr>
        </p:nvSpPr>
        <p:spPr>
          <a:xfrm>
            <a:off x="629841" y="285750"/>
            <a:ext cx="7886700" cy="365700"/>
          </a:xfrm>
          <a:prstGeom prst="rect">
            <a:avLst/>
          </a:prstGeom>
          <a:noFill/>
          <a:ln>
            <a:noFill/>
          </a:ln>
        </p:spPr>
        <p:txBody>
          <a:bodyPr anchorCtr="0" anchor="ctr" bIns="34275" lIns="68575" spcFirstLastPara="1" rIns="68575" wrap="square" tIns="34275"/>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1"/>
          <p:cNvSpPr txBox="1"/>
          <p:nvPr>
            <p:ph idx="1" type="body"/>
          </p:nvPr>
        </p:nvSpPr>
        <p:spPr>
          <a:xfrm>
            <a:off x="629841" y="894885"/>
            <a:ext cx="3868200" cy="984000"/>
          </a:xfrm>
          <a:prstGeom prst="rect">
            <a:avLst/>
          </a:prstGeom>
          <a:noFill/>
          <a:ln>
            <a:noFill/>
          </a:ln>
        </p:spPr>
        <p:txBody>
          <a:bodyPr anchorCtr="0" anchor="b" bIns="34275" lIns="68575" spcFirstLastPara="1" rIns="68575" wrap="square" tIns="34275"/>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9" name="Google Shape;99;p21"/>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21"/>
          <p:cNvSpPr txBox="1"/>
          <p:nvPr>
            <p:ph idx="3" type="body"/>
          </p:nvPr>
        </p:nvSpPr>
        <p:spPr>
          <a:xfrm>
            <a:off x="4629150" y="894885"/>
            <a:ext cx="3887400" cy="984000"/>
          </a:xfrm>
          <a:prstGeom prst="rect">
            <a:avLst/>
          </a:prstGeom>
          <a:noFill/>
          <a:ln>
            <a:noFill/>
          </a:ln>
        </p:spPr>
        <p:txBody>
          <a:bodyPr anchorCtr="0" anchor="b" bIns="34275" lIns="68575" spcFirstLastPara="1" rIns="68575" wrap="square" tIns="34275"/>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1" name="Google Shape;101;p21"/>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2" name="Google Shape;102;p21"/>
          <p:cNvSpPr txBox="1"/>
          <p:nvPr>
            <p:ph idx="10" type="dt"/>
          </p:nvPr>
        </p:nvSpPr>
        <p:spPr>
          <a:xfrm>
            <a:off x="628649" y="4869656"/>
            <a:ext cx="3310500" cy="27390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21"/>
          <p:cNvSpPr txBox="1"/>
          <p:nvPr>
            <p:ph idx="11" type="ftr"/>
          </p:nvPr>
        </p:nvSpPr>
        <p:spPr>
          <a:xfrm>
            <a:off x="2769685" y="5205231"/>
            <a:ext cx="3086100" cy="273900"/>
          </a:xfrm>
          <a:prstGeom prst="rect">
            <a:avLst/>
          </a:prstGeom>
          <a:noFill/>
          <a:ln>
            <a:noFill/>
          </a:ln>
        </p:spPr>
        <p:txBody>
          <a:bodyPr anchorCtr="0" anchor="ctr" bIns="34275" lIns="68575" spcFirstLastPara="1" rIns="68575" wrap="square" tIns="34275"/>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2" type="sldNum"/>
          </p:nvPr>
        </p:nvSpPr>
        <p:spPr>
          <a:xfrm>
            <a:off x="301780" y="4869656"/>
            <a:ext cx="327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0"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866897"/>
            <a:ext cx="9144000" cy="276600"/>
          </a:xfrm>
          <a:prstGeom prst="rect">
            <a:avLst/>
          </a:prstGeom>
          <a:solidFill>
            <a:srgbClr val="17ACD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baseline="-25000" i="0" sz="1400" u="none" cap="none" strike="noStrike">
              <a:solidFill>
                <a:srgbClr val="FFFFFF"/>
              </a:solidFill>
              <a:latin typeface="Arial"/>
              <a:ea typeface="Arial"/>
              <a:cs typeface="Arial"/>
              <a:sym typeface="Arial"/>
            </a:endParaRPr>
          </a:p>
        </p:txBody>
      </p:sp>
      <p:sp>
        <p:nvSpPr>
          <p:cNvPr id="52" name="Google Shape;52;p13"/>
          <p:cNvSpPr txBox="1"/>
          <p:nvPr>
            <p:ph type="title"/>
          </p:nvPr>
        </p:nvSpPr>
        <p:spPr>
          <a:xfrm>
            <a:off x="628650" y="273844"/>
            <a:ext cx="7886700" cy="3786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1500"/>
              <a:buFont typeface="Arial Black"/>
              <a:buNone/>
              <a:defRPr b="1" i="1" sz="1500" u="none" cap="none" strike="noStrike">
                <a:solidFill>
                  <a:schemeClr val="dk1"/>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13"/>
          <p:cNvSpPr txBox="1"/>
          <p:nvPr>
            <p:ph idx="1" type="body"/>
          </p:nvPr>
        </p:nvSpPr>
        <p:spPr>
          <a:xfrm>
            <a:off x="628650" y="886522"/>
            <a:ext cx="7886700" cy="3746100"/>
          </a:xfrm>
          <a:prstGeom prst="rect">
            <a:avLst/>
          </a:prstGeom>
          <a:noFill/>
          <a:ln>
            <a:noFill/>
          </a:ln>
        </p:spPr>
        <p:txBody>
          <a:bodyPr anchorCtr="0" anchor="t" bIns="34275" lIns="68575" spcFirstLastPara="1" rIns="68575" wrap="square" tIns="34275"/>
          <a:lstStyle>
            <a:lvl1pPr indent="-317500" lvl="0" marL="4572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1pPr>
            <a:lvl2pPr indent="-317500" lvl="1" marL="914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0" type="dt"/>
          </p:nvPr>
        </p:nvSpPr>
        <p:spPr>
          <a:xfrm>
            <a:off x="628649" y="4869656"/>
            <a:ext cx="33105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9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1" type="ftr"/>
          </p:nvPr>
        </p:nvSpPr>
        <p:spPr>
          <a:xfrm>
            <a:off x="2769685" y="5205231"/>
            <a:ext cx="3086100" cy="273900"/>
          </a:xfrm>
          <a:prstGeom prst="rect">
            <a:avLst/>
          </a:prstGeom>
          <a:noFill/>
          <a:ln>
            <a:noFill/>
          </a:ln>
        </p:spPr>
        <p:txBody>
          <a:bodyPr anchorCtr="0" anchor="ctr" bIns="34275" lIns="68575" spcFirstLastPara="1" rIns="68575" wrap="square" tIns="3427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6" name="Google Shape;56;p13"/>
          <p:cNvSpPr txBox="1"/>
          <p:nvPr>
            <p:ph idx="12" type="sldNum"/>
          </p:nvPr>
        </p:nvSpPr>
        <p:spPr>
          <a:xfrm>
            <a:off x="301780" y="4869656"/>
            <a:ext cx="327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descr="PAN_YELLOW.png" id="57" name="Google Shape;57;p13"/>
          <p:cNvPicPr preferRelativeResize="0"/>
          <p:nvPr/>
        </p:nvPicPr>
        <p:blipFill rotWithShape="1">
          <a:blip r:embed="rId1">
            <a:alphaModFix/>
          </a:blip>
          <a:srcRect b="0" l="0" r="0" t="0"/>
          <a:stretch/>
        </p:blipFill>
        <p:spPr>
          <a:xfrm>
            <a:off x="7907551" y="4411591"/>
            <a:ext cx="922126" cy="49259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docs.ansible.com/ansible/latest/modules/modules_by_category.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galaxy.ansib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www.ansible.com/products/tower" TargetMode="Externa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github.com/PaloAltoNetworks/ansible-pan" TargetMode="External"/><Relationship Id="rId4" Type="http://schemas.openxmlformats.org/officeDocument/2006/relationships/hyperlink" Target="https://paloaltonetworks.github.io/ansible-pa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s://github.com/mrichardson03/ansible-pan-samples/blob/master/fw_rule_survey.yml" TargetMode="Externa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github.com/stealthllama/ansible-playbooks/blob/master/onboard.y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ansible.com"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ctrTitle"/>
          </p:nvPr>
        </p:nvSpPr>
        <p:spPr>
          <a:xfrm>
            <a:off x="301779" y="1715051"/>
            <a:ext cx="7897200" cy="17907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4500"/>
              <a:buNone/>
            </a:pPr>
            <a:r>
              <a:rPr lang="en"/>
              <a:t>Ansible Fundamentals</a:t>
            </a:r>
            <a:endParaRPr/>
          </a:p>
        </p:txBody>
      </p:sp>
      <p:sp>
        <p:nvSpPr>
          <p:cNvPr id="110" name="Google Shape;110;p22"/>
          <p:cNvSpPr txBox="1"/>
          <p:nvPr>
            <p:ph idx="1" type="subTitle"/>
          </p:nvPr>
        </p:nvSpPr>
        <p:spPr>
          <a:xfrm>
            <a:off x="301779" y="3530638"/>
            <a:ext cx="6858000" cy="1241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800"/>
              <a:buNone/>
            </a:pPr>
            <a:r>
              <a:rPr lang="en"/>
              <a:t>Michael Richardson - Consulting Engineer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Ansible Concepts: Modules</a:t>
            </a:r>
            <a:endParaRPr/>
          </a:p>
        </p:txBody>
      </p:sp>
      <p:sp>
        <p:nvSpPr>
          <p:cNvPr id="163" name="Google Shape;163;p31"/>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800"/>
              </a:spcBef>
              <a:spcAft>
                <a:spcPts val="0"/>
              </a:spcAft>
              <a:buSzPts val="1400"/>
              <a:buChar char="•"/>
            </a:pPr>
            <a:r>
              <a:rPr lang="en"/>
              <a:t>Piece of code to accomplish a specific task (UNIX philosophy)</a:t>
            </a:r>
            <a:endParaRPr/>
          </a:p>
          <a:p>
            <a:pPr indent="-317500" lvl="1" marL="914400" rtl="0" algn="l">
              <a:lnSpc>
                <a:spcPct val="150000"/>
              </a:lnSpc>
              <a:spcBef>
                <a:spcPts val="0"/>
              </a:spcBef>
              <a:spcAft>
                <a:spcPts val="0"/>
              </a:spcAft>
              <a:buSzPts val="1400"/>
              <a:buChar char="•"/>
            </a:pPr>
            <a:r>
              <a:rPr lang="en"/>
              <a:t>Installing software, editing files, restarting services, etc.</a:t>
            </a:r>
            <a:endParaRPr/>
          </a:p>
          <a:p>
            <a:pPr indent="-317500" lvl="1" marL="914400" rtl="0" algn="l">
              <a:lnSpc>
                <a:spcPct val="150000"/>
              </a:lnSpc>
              <a:spcBef>
                <a:spcPts val="0"/>
              </a:spcBef>
              <a:spcAft>
                <a:spcPts val="0"/>
              </a:spcAft>
              <a:buSzPts val="1400"/>
              <a:buChar char="•"/>
            </a:pPr>
            <a:r>
              <a:rPr lang="en"/>
              <a:t>Most frequently written in Python (but doesn’t have to be)</a:t>
            </a:r>
            <a:endParaRPr/>
          </a:p>
          <a:p>
            <a:pPr indent="-317500" lvl="0" marL="457200" rtl="0" algn="l">
              <a:lnSpc>
                <a:spcPct val="150000"/>
              </a:lnSpc>
              <a:spcBef>
                <a:spcPts val="0"/>
              </a:spcBef>
              <a:spcAft>
                <a:spcPts val="0"/>
              </a:spcAft>
              <a:buSzPts val="1400"/>
              <a:buChar char="•"/>
            </a:pPr>
            <a:r>
              <a:rPr lang="en"/>
              <a:t>Modules </a:t>
            </a:r>
            <a:r>
              <a:rPr i="1" lang="en"/>
              <a:t>frequently</a:t>
            </a:r>
            <a:r>
              <a:rPr lang="en"/>
              <a:t> interact with a remote system over SSH</a:t>
            </a:r>
            <a:endParaRPr/>
          </a:p>
          <a:p>
            <a:pPr indent="-317500" lvl="0" marL="457200" rtl="0" algn="l">
              <a:lnSpc>
                <a:spcPct val="150000"/>
              </a:lnSpc>
              <a:spcBef>
                <a:spcPts val="0"/>
              </a:spcBef>
              <a:spcAft>
                <a:spcPts val="0"/>
              </a:spcAft>
              <a:buSzPts val="1400"/>
              <a:buChar char="•"/>
            </a:pPr>
            <a:r>
              <a:rPr lang="en"/>
              <a:t>Ansible comes with a LOT of built in modules</a:t>
            </a:r>
            <a:endParaRPr/>
          </a:p>
          <a:p>
            <a:pPr indent="-317500" lvl="1" marL="914400" rtl="0" algn="l">
              <a:lnSpc>
                <a:spcPct val="150000"/>
              </a:lnSpc>
              <a:spcBef>
                <a:spcPts val="0"/>
              </a:spcBef>
              <a:spcAft>
                <a:spcPts val="0"/>
              </a:spcAft>
              <a:buSzPts val="1400"/>
              <a:buChar char="•"/>
            </a:pPr>
            <a:r>
              <a:rPr lang="en" u="sng">
                <a:solidFill>
                  <a:schemeClr val="hlink"/>
                </a:solidFill>
                <a:hlinkClick r:id="rId3"/>
              </a:rPr>
              <a:t>https://docs.ansible.com/ansible/latest/modules/modules_by_category.html</a:t>
            </a:r>
            <a:endParaRPr/>
          </a:p>
          <a:p>
            <a:pPr indent="-317500" lvl="0" marL="457200" rtl="0" algn="l">
              <a:lnSpc>
                <a:spcPct val="150000"/>
              </a:lnSpc>
              <a:spcBef>
                <a:spcPts val="0"/>
              </a:spcBef>
              <a:spcAft>
                <a:spcPts val="0"/>
              </a:spcAft>
              <a:buSzPts val="1400"/>
              <a:buChar char="•"/>
            </a:pPr>
            <a:r>
              <a:rPr lang="en"/>
              <a:t>Good modules are </a:t>
            </a:r>
            <a:r>
              <a:rPr i="1" lang="en"/>
              <a:t>idempotent</a:t>
            </a:r>
            <a:endParaRPr i="1"/>
          </a:p>
          <a:p>
            <a:pPr indent="-317500" lvl="1" marL="914400" rtl="0" algn="l">
              <a:lnSpc>
                <a:spcPct val="150000"/>
              </a:lnSpc>
              <a:spcBef>
                <a:spcPts val="0"/>
              </a:spcBef>
              <a:spcAft>
                <a:spcPts val="0"/>
              </a:spcAft>
              <a:buSzPts val="1400"/>
              <a:buChar char="•"/>
            </a:pPr>
            <a:r>
              <a:rPr lang="en"/>
              <a:t>Modules check to see if the configuration they’re changing needs it first</a:t>
            </a:r>
            <a:endParaRPr/>
          </a:p>
          <a:p>
            <a:pPr indent="-317500" lvl="1" marL="914400" rtl="0" algn="l">
              <a:lnSpc>
                <a:spcPct val="150000"/>
              </a:lnSpc>
              <a:spcBef>
                <a:spcPts val="0"/>
              </a:spcBef>
              <a:spcAft>
                <a:spcPts val="0"/>
              </a:spcAft>
              <a:buSzPts val="1400"/>
              <a:buChar char="•"/>
            </a:pPr>
            <a:r>
              <a:rPr lang="en"/>
              <a:t>Only change configuration if needed</a:t>
            </a:r>
            <a:endParaRPr/>
          </a:p>
          <a:p>
            <a:pPr indent="0" lvl="0" marL="0" rtl="0" algn="l">
              <a:lnSpc>
                <a:spcPct val="150000"/>
              </a:lnSpc>
              <a:spcBef>
                <a:spcPts val="800"/>
              </a:spcBef>
              <a:spcAft>
                <a:spcPts val="0"/>
              </a:spcAft>
              <a:buSzPts val="1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Sample Module Call</a:t>
            </a:r>
            <a:endParaRPr/>
          </a:p>
        </p:txBody>
      </p:sp>
      <p:sp>
        <p:nvSpPr>
          <p:cNvPr id="169" name="Google Shape;169;p32"/>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name: </a:t>
            </a:r>
            <a:r>
              <a:rPr lang="en" sz="1350">
                <a:solidFill>
                  <a:srgbClr val="37474F"/>
                </a:solidFill>
                <a:latin typeface="Roboto Mono"/>
                <a:ea typeface="Roboto Mono"/>
                <a:cs typeface="Roboto Mono"/>
                <a:sym typeface="Roboto Mono"/>
              </a:rPr>
              <a:t>Upgrade all installed packages to latest version</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apt: </a:t>
            </a:r>
            <a:r>
              <a:rPr lang="en" sz="1350">
                <a:solidFill>
                  <a:srgbClr val="37474F"/>
                </a:solidFill>
                <a:latin typeface="Roboto Mono"/>
                <a:ea typeface="Roboto Mono"/>
                <a:cs typeface="Roboto Mono"/>
                <a:sym typeface="Roboto Mono"/>
              </a:rPr>
              <a:t>upgrade=dist update_cache=yes</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tags: </a:t>
            </a:r>
            <a:r>
              <a:rPr lang="en" sz="1350">
                <a:solidFill>
                  <a:srgbClr val="37474F"/>
                </a:solidFill>
                <a:latin typeface="Roboto Mono"/>
                <a:ea typeface="Roboto Mono"/>
                <a:cs typeface="Roboto Mono"/>
                <a:sym typeface="Roboto Mono"/>
              </a:rPr>
              <a:t>[ provision_os, update_packages ]</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Ansible Concepts: Playbooks</a:t>
            </a:r>
            <a:endParaRPr/>
          </a:p>
        </p:txBody>
      </p:sp>
      <p:sp>
        <p:nvSpPr>
          <p:cNvPr id="175" name="Google Shape;175;p33"/>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800"/>
              </a:spcBef>
              <a:spcAft>
                <a:spcPts val="0"/>
              </a:spcAft>
              <a:buSzPts val="1400"/>
              <a:buChar char="•"/>
            </a:pPr>
            <a:r>
              <a:rPr lang="en"/>
              <a:t>Sequence of module calls (tasks) that you run in sequence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Sample Playbook</a:t>
            </a:r>
            <a:endParaRPr/>
          </a:p>
        </p:txBody>
      </p:sp>
      <p:sp>
        <p:nvSpPr>
          <p:cNvPr id="181" name="Google Shape;181;p34"/>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name: </a:t>
            </a:r>
            <a:r>
              <a:rPr lang="en" sz="1350">
                <a:solidFill>
                  <a:srgbClr val="37474F"/>
                </a:solidFill>
                <a:latin typeface="Roboto Mono"/>
                <a:ea typeface="Roboto Mono"/>
                <a:cs typeface="Roboto Mono"/>
                <a:sym typeface="Roboto Mono"/>
              </a:rPr>
              <a:t>Upgrade all installed packages to latest version</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apt: </a:t>
            </a:r>
            <a:r>
              <a:rPr lang="en" sz="1350">
                <a:solidFill>
                  <a:srgbClr val="37474F"/>
                </a:solidFill>
                <a:latin typeface="Roboto Mono"/>
                <a:ea typeface="Roboto Mono"/>
                <a:cs typeface="Roboto Mono"/>
                <a:sym typeface="Roboto Mono"/>
              </a:rPr>
              <a:t>upgrade=dist update_cache=yes</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tags: </a:t>
            </a:r>
            <a:r>
              <a:rPr lang="en" sz="1350">
                <a:solidFill>
                  <a:srgbClr val="37474F"/>
                </a:solidFill>
                <a:latin typeface="Roboto Mono"/>
                <a:ea typeface="Roboto Mono"/>
                <a:cs typeface="Roboto Mono"/>
                <a:sym typeface="Roboto Mono"/>
              </a:rPr>
              <a:t>[ provision_os, update_packages ]</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name: </a:t>
            </a:r>
            <a:r>
              <a:rPr lang="en" sz="1350">
                <a:solidFill>
                  <a:srgbClr val="37474F"/>
                </a:solidFill>
                <a:latin typeface="Roboto Mono"/>
                <a:ea typeface="Roboto Mono"/>
                <a:cs typeface="Roboto Mono"/>
                <a:sym typeface="Roboto Mono"/>
              </a:rPr>
              <a:t>Install NTP</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apt: </a:t>
            </a:r>
            <a:r>
              <a:rPr lang="en" sz="1350">
                <a:solidFill>
                  <a:srgbClr val="37474F"/>
                </a:solidFill>
                <a:latin typeface="Roboto Mono"/>
                <a:ea typeface="Roboto Mono"/>
                <a:cs typeface="Roboto Mono"/>
                <a:sym typeface="Roboto Mono"/>
              </a:rPr>
              <a:t>name=ntp state=present</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tags: </a:t>
            </a:r>
            <a:r>
              <a:rPr lang="en" sz="1350">
                <a:solidFill>
                  <a:srgbClr val="37474F"/>
                </a:solidFill>
                <a:latin typeface="Roboto Mono"/>
                <a:ea typeface="Roboto Mono"/>
                <a:cs typeface="Roboto Mono"/>
                <a:sym typeface="Roboto Mono"/>
              </a:rPr>
              <a:t>[ provision_os, ntp ]</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name: </a:t>
            </a:r>
            <a:r>
              <a:rPr lang="en" sz="1350">
                <a:solidFill>
                  <a:srgbClr val="37474F"/>
                </a:solidFill>
                <a:latin typeface="Roboto Mono"/>
                <a:ea typeface="Roboto Mono"/>
                <a:cs typeface="Roboto Mono"/>
                <a:sym typeface="Roboto Mono"/>
              </a:rPr>
              <a:t>Be sure NTP is running and enabled</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service: </a:t>
            </a:r>
            <a:r>
              <a:rPr lang="en" sz="1350">
                <a:solidFill>
                  <a:srgbClr val="37474F"/>
                </a:solidFill>
                <a:latin typeface="Roboto Mono"/>
                <a:ea typeface="Roboto Mono"/>
                <a:cs typeface="Roboto Mono"/>
                <a:sym typeface="Roboto Mono"/>
              </a:rPr>
              <a:t>name=ntp state=started enabled=yes</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tags: </a:t>
            </a:r>
            <a:r>
              <a:rPr lang="en" sz="1350">
                <a:solidFill>
                  <a:srgbClr val="37474F"/>
                </a:solidFill>
                <a:latin typeface="Roboto Mono"/>
                <a:ea typeface="Roboto Mono"/>
                <a:cs typeface="Roboto Mono"/>
                <a:sym typeface="Roboto Mono"/>
              </a:rPr>
              <a:t>[ provision_os, ntp ]</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name: </a:t>
            </a:r>
            <a:r>
              <a:rPr lang="en" sz="1350">
                <a:solidFill>
                  <a:srgbClr val="37474F"/>
                </a:solidFill>
                <a:latin typeface="Roboto Mono"/>
                <a:ea typeface="Roboto Mono"/>
                <a:cs typeface="Roboto Mono"/>
                <a:sym typeface="Roboto Mono"/>
              </a:rPr>
              <a:t>Remove old downloaded packages</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apt: </a:t>
            </a:r>
            <a:r>
              <a:rPr lang="en" sz="1350">
                <a:solidFill>
                  <a:srgbClr val="37474F"/>
                </a:solidFill>
                <a:latin typeface="Roboto Mono"/>
                <a:ea typeface="Roboto Mono"/>
                <a:cs typeface="Roboto Mono"/>
                <a:sym typeface="Roboto Mono"/>
              </a:rPr>
              <a:t>autoclean=yes autoremove=yes</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tags: </a:t>
            </a:r>
            <a:r>
              <a:rPr lang="en" sz="1350">
                <a:solidFill>
                  <a:srgbClr val="37474F"/>
                </a:solidFill>
                <a:latin typeface="Roboto Mono"/>
                <a:ea typeface="Roboto Mono"/>
                <a:cs typeface="Roboto Mono"/>
                <a:sym typeface="Roboto Mono"/>
              </a:rPr>
              <a:t>[ provision_os, update_packages ]</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Ansible Concepts: Variables</a:t>
            </a:r>
            <a:endParaRPr/>
          </a:p>
        </p:txBody>
      </p:sp>
      <p:sp>
        <p:nvSpPr>
          <p:cNvPr id="187" name="Google Shape;187;p35"/>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800"/>
              </a:spcBef>
              <a:spcAft>
                <a:spcPts val="0"/>
              </a:spcAft>
              <a:buSzPts val="1400"/>
              <a:buChar char="•"/>
            </a:pPr>
            <a:r>
              <a:rPr lang="en"/>
              <a:t>Can be defined within a playbook, external files, or passed in via CLI.</a:t>
            </a:r>
            <a:endParaRPr/>
          </a:p>
          <a:p>
            <a:pPr indent="-317500" lvl="0" marL="457200" rtl="0" algn="l">
              <a:lnSpc>
                <a:spcPct val="150000"/>
              </a:lnSpc>
              <a:spcBef>
                <a:spcPts val="0"/>
              </a:spcBef>
              <a:spcAft>
                <a:spcPts val="0"/>
              </a:spcAft>
              <a:buSzPts val="1400"/>
              <a:buChar char="•"/>
            </a:pPr>
            <a:r>
              <a:rPr lang="en"/>
              <a:t>Sensitive variables can be encrypted using </a:t>
            </a:r>
            <a:r>
              <a:rPr lang="en">
                <a:latin typeface="Roboto Mono"/>
                <a:ea typeface="Roboto Mono"/>
                <a:cs typeface="Roboto Mono"/>
                <a:sym typeface="Roboto Mono"/>
              </a:rPr>
              <a:t>ansible-vault</a:t>
            </a:r>
            <a:r>
              <a:rPr lang="en"/>
              <a:t>.</a:t>
            </a:r>
            <a:endParaRPr/>
          </a:p>
          <a:p>
            <a:pPr indent="-317500" lvl="0" marL="457200" rtl="0" algn="l">
              <a:lnSpc>
                <a:spcPct val="150000"/>
              </a:lnSpc>
              <a:spcBef>
                <a:spcPts val="0"/>
              </a:spcBef>
              <a:spcAft>
                <a:spcPts val="0"/>
              </a:spcAft>
              <a:buSzPts val="1400"/>
              <a:buChar char="•"/>
            </a:pPr>
            <a:r>
              <a:rPr lang="en"/>
              <a:t>In module calls, anything inside </a:t>
            </a:r>
            <a:r>
              <a:rPr lang="en">
                <a:latin typeface="Roboto Mono"/>
                <a:ea typeface="Roboto Mono"/>
                <a:cs typeface="Roboto Mono"/>
                <a:sym typeface="Roboto Mono"/>
              </a:rPr>
              <a:t>{{ }}</a:t>
            </a:r>
            <a:r>
              <a:rPr lang="en"/>
              <a:t> is a variable name.</a:t>
            </a:r>
            <a:endParaRPr/>
          </a:p>
          <a:p>
            <a:pPr indent="-317500" lvl="1" marL="914400" rtl="0" algn="l">
              <a:lnSpc>
                <a:spcPct val="150000"/>
              </a:lnSpc>
              <a:spcBef>
                <a:spcPts val="0"/>
              </a:spcBef>
              <a:spcAft>
                <a:spcPts val="0"/>
              </a:spcAft>
              <a:buSzPts val="1400"/>
              <a:buChar char="•"/>
            </a:pPr>
            <a:r>
              <a:rPr lang="en"/>
              <a:t>Make sure to wrap within quotes when using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Sample Variable Definition</a:t>
            </a:r>
            <a:endParaRPr/>
          </a:p>
        </p:txBody>
      </p:sp>
      <p:sp>
        <p:nvSpPr>
          <p:cNvPr id="193" name="Google Shape;193;p36"/>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SzPts val="1400"/>
              <a:buNone/>
            </a:pPr>
            <a:r>
              <a:rPr lang="en" sz="1350">
                <a:solidFill>
                  <a:srgbClr val="3F51B5"/>
                </a:solidFill>
                <a:latin typeface="Roboto Mono"/>
                <a:ea typeface="Roboto Mono"/>
                <a:cs typeface="Roboto Mono"/>
                <a:sym typeface="Roboto Mono"/>
              </a:rPr>
              <a:t>vars:</a:t>
            </a:r>
            <a:endParaRPr sz="1350">
              <a:solidFill>
                <a:srgbClr val="3F51B5"/>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ansible_tower_version: </a:t>
            </a:r>
            <a:r>
              <a:rPr lang="en" sz="1350">
                <a:solidFill>
                  <a:srgbClr val="388E3C"/>
                </a:solidFill>
                <a:latin typeface="Roboto Mono"/>
                <a:ea typeface="Roboto Mono"/>
                <a:cs typeface="Roboto Mono"/>
                <a:sym typeface="Roboto Mono"/>
              </a:rPr>
              <a:t>"latest"</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ansible_tower_dir: </a:t>
            </a:r>
            <a:r>
              <a:rPr lang="en" sz="1350">
                <a:solidFill>
                  <a:srgbClr val="37474F"/>
                </a:solidFill>
                <a:latin typeface="Roboto Mono"/>
                <a:ea typeface="Roboto Mono"/>
                <a:cs typeface="Roboto Mono"/>
                <a:sym typeface="Roboto Mono"/>
              </a:rPr>
              <a:t>/tmp/ansible-tower-setup</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t/>
            </a:r>
            <a:endParaRPr sz="1350">
              <a:solidFill>
                <a:srgbClr val="3F51B5"/>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F51B5"/>
                </a:solidFill>
                <a:latin typeface="Roboto Mono"/>
                <a:ea typeface="Roboto Mono"/>
                <a:cs typeface="Roboto Mono"/>
                <a:sym typeface="Roboto Mono"/>
              </a:rPr>
              <a:t>vars_files:</a:t>
            </a:r>
            <a:endParaRPr sz="1350">
              <a:solidFill>
                <a:srgbClr val="3F51B5"/>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 vars/fw_secrets.yml</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Using Variables</a:t>
            </a:r>
            <a:endParaRPr/>
          </a:p>
        </p:txBody>
      </p:sp>
      <p:sp>
        <p:nvSpPr>
          <p:cNvPr id="199" name="Google Shape;199;p37"/>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name: </a:t>
            </a:r>
            <a:r>
              <a:rPr lang="en" sz="1350">
                <a:solidFill>
                  <a:srgbClr val="37474F"/>
                </a:solidFill>
                <a:latin typeface="Roboto Mono"/>
                <a:ea typeface="Roboto Mono"/>
                <a:cs typeface="Roboto Mono"/>
                <a:sym typeface="Roboto Mono"/>
              </a:rPr>
              <a:t>Force apt key retrieval to port 80</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lineinfile:</a:t>
            </a:r>
            <a:endParaRPr sz="1350">
              <a:solidFill>
                <a:srgbClr val="3F51B5"/>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path: </a:t>
            </a:r>
            <a:r>
              <a:rPr lang="en" sz="1350">
                <a:solidFill>
                  <a:srgbClr val="388E3C"/>
                </a:solidFill>
                <a:latin typeface="Roboto Mono"/>
                <a:ea typeface="Roboto Mono"/>
                <a:cs typeface="Roboto Mono"/>
                <a:sym typeface="Roboto Mono"/>
              </a:rPr>
              <a:t>"{{ ansible_tower_dir }}/roles/packages_ubuntu/vars/Ubuntu-16.04.yml"</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regexp: </a:t>
            </a:r>
            <a:r>
              <a:rPr lang="en" sz="1350">
                <a:solidFill>
                  <a:srgbClr val="388E3C"/>
                </a:solidFill>
                <a:latin typeface="Roboto Mono"/>
                <a:ea typeface="Roboto Mono"/>
                <a:cs typeface="Roboto Mono"/>
                <a:sym typeface="Roboto Mono"/>
              </a:rPr>
              <a:t>"      keyserver: 'hkps.pool.sks-keyservers.net'"</a:t>
            </a:r>
            <a:endParaRPr sz="13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line: </a:t>
            </a:r>
            <a:r>
              <a:rPr lang="en" sz="1350">
                <a:solidFill>
                  <a:srgbClr val="388E3C"/>
                </a:solidFill>
                <a:latin typeface="Roboto Mono"/>
                <a:ea typeface="Roboto Mono"/>
                <a:cs typeface="Roboto Mono"/>
                <a:sym typeface="Roboto Mono"/>
              </a:rPr>
              <a:t>"      keyserver: 'hkp://hkps.pool.sks-keyservers.net:80'"</a:t>
            </a:r>
            <a:endParaRPr sz="1350">
              <a:solidFill>
                <a:srgbClr val="388E3C"/>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Ansible Concepts: Roles</a:t>
            </a:r>
            <a:endParaRPr/>
          </a:p>
        </p:txBody>
      </p:sp>
      <p:sp>
        <p:nvSpPr>
          <p:cNvPr id="205" name="Google Shape;205;p38"/>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0"/>
              </a:spcBef>
              <a:spcAft>
                <a:spcPts val="0"/>
              </a:spcAft>
              <a:buSzPts val="1400"/>
              <a:buChar char="•"/>
            </a:pPr>
            <a:r>
              <a:rPr lang="en"/>
              <a:t>Packages of variable files, modules, playbooks, etc. that can be reused and shared</a:t>
            </a:r>
            <a:endParaRPr/>
          </a:p>
          <a:p>
            <a:pPr indent="-317500" lvl="0" marL="457200" rtl="0" algn="l">
              <a:lnSpc>
                <a:spcPct val="150000"/>
              </a:lnSpc>
              <a:spcBef>
                <a:spcPts val="0"/>
              </a:spcBef>
              <a:spcAft>
                <a:spcPts val="0"/>
              </a:spcAft>
              <a:buSzPts val="1400"/>
              <a:buChar char="•"/>
            </a:pPr>
            <a:r>
              <a:rPr lang="en"/>
              <a:t>Commonly associated with a specific software package or higher level task</a:t>
            </a:r>
            <a:endParaRPr/>
          </a:p>
          <a:p>
            <a:pPr indent="-317500" lvl="1" marL="914400" rtl="0" algn="l">
              <a:lnSpc>
                <a:spcPct val="150000"/>
              </a:lnSpc>
              <a:spcBef>
                <a:spcPts val="0"/>
              </a:spcBef>
              <a:spcAft>
                <a:spcPts val="0"/>
              </a:spcAft>
              <a:buSzPts val="1400"/>
              <a:buChar char="•"/>
            </a:pPr>
            <a:r>
              <a:rPr lang="en"/>
              <a:t>Set up MySQL, Jenkins, ELK</a:t>
            </a:r>
            <a:endParaRPr/>
          </a:p>
          <a:p>
            <a:pPr indent="-317500" lvl="0" marL="457200" rtl="0" algn="l">
              <a:lnSpc>
                <a:spcPct val="150000"/>
              </a:lnSpc>
              <a:spcBef>
                <a:spcPts val="0"/>
              </a:spcBef>
              <a:spcAft>
                <a:spcPts val="0"/>
              </a:spcAft>
              <a:buSzPts val="1400"/>
              <a:buChar char="•"/>
            </a:pPr>
            <a:r>
              <a:rPr lang="en"/>
              <a:t>Ansible Galaxy: </a:t>
            </a:r>
            <a:r>
              <a:rPr lang="en" u="sng">
                <a:solidFill>
                  <a:schemeClr val="hlink"/>
                </a:solidFill>
                <a:hlinkClick r:id="rId3"/>
              </a:rPr>
              <a:t>https://galaxy.ansible.com</a:t>
            </a:r>
            <a:endParaRPr/>
          </a:p>
          <a:p>
            <a:pPr indent="-317500" lvl="1" marL="914400" rtl="0" algn="l">
              <a:lnSpc>
                <a:spcPct val="150000"/>
              </a:lnSpc>
              <a:spcBef>
                <a:spcPts val="0"/>
              </a:spcBef>
              <a:spcAft>
                <a:spcPts val="0"/>
              </a:spcAft>
              <a:buSzPts val="1400"/>
              <a:buChar char="•"/>
            </a:pPr>
            <a:r>
              <a:rPr lang="en"/>
              <a:t>Great for building lab machines!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Ansible Galaxy</a:t>
            </a:r>
            <a:endParaRPr/>
          </a:p>
        </p:txBody>
      </p:sp>
      <p:pic>
        <p:nvPicPr>
          <p:cNvPr id="211" name="Google Shape;211;p39"/>
          <p:cNvPicPr preferRelativeResize="0"/>
          <p:nvPr/>
        </p:nvPicPr>
        <p:blipFill rotWithShape="1">
          <a:blip r:embed="rId3">
            <a:alphaModFix/>
          </a:blip>
          <a:srcRect b="0" l="0" r="0" t="0"/>
          <a:stretch/>
        </p:blipFill>
        <p:spPr>
          <a:xfrm>
            <a:off x="1353450" y="778850"/>
            <a:ext cx="6437093" cy="38209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Sample Role: geerlingguy.docker</a:t>
            </a:r>
            <a:endParaRPr/>
          </a:p>
        </p:txBody>
      </p:sp>
      <p:pic>
        <p:nvPicPr>
          <p:cNvPr id="217" name="Google Shape;217;p40"/>
          <p:cNvPicPr preferRelativeResize="0"/>
          <p:nvPr/>
        </p:nvPicPr>
        <p:blipFill rotWithShape="1">
          <a:blip r:embed="rId3">
            <a:alphaModFix/>
          </a:blip>
          <a:srcRect b="0" l="0" r="0" t="0"/>
          <a:stretch/>
        </p:blipFill>
        <p:spPr>
          <a:xfrm>
            <a:off x="1310050" y="789125"/>
            <a:ext cx="6523897"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Agenda</a:t>
            </a:r>
            <a:endParaRPr/>
          </a:p>
        </p:txBody>
      </p:sp>
      <p:sp>
        <p:nvSpPr>
          <p:cNvPr id="116" name="Google Shape;116;p23"/>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800"/>
              </a:spcBef>
              <a:spcAft>
                <a:spcPts val="0"/>
              </a:spcAft>
              <a:buSzPts val="1400"/>
              <a:buChar char="•"/>
            </a:pPr>
            <a:r>
              <a:rPr lang="en"/>
              <a:t>Ansible: Introduction and Purpose</a:t>
            </a:r>
            <a:endParaRPr/>
          </a:p>
          <a:p>
            <a:pPr indent="-317500" lvl="0" marL="457200" rtl="0" algn="l">
              <a:lnSpc>
                <a:spcPct val="150000"/>
              </a:lnSpc>
              <a:spcBef>
                <a:spcPts val="0"/>
              </a:spcBef>
              <a:spcAft>
                <a:spcPts val="0"/>
              </a:spcAft>
              <a:buSzPts val="1400"/>
              <a:buChar char="•"/>
            </a:pPr>
            <a:r>
              <a:rPr lang="en"/>
              <a:t>Ansible Concepts</a:t>
            </a:r>
            <a:endParaRPr/>
          </a:p>
          <a:p>
            <a:pPr indent="-317500" lvl="0" marL="457200" rtl="0" algn="l">
              <a:lnSpc>
                <a:spcPct val="150000"/>
              </a:lnSpc>
              <a:spcBef>
                <a:spcPts val="0"/>
              </a:spcBef>
              <a:spcAft>
                <a:spcPts val="0"/>
              </a:spcAft>
              <a:buSzPts val="1400"/>
              <a:buChar char="•"/>
            </a:pPr>
            <a:r>
              <a:rPr lang="en"/>
              <a:t>Using Ansible with PAN-OS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Sample Role: stealthllama.entrapment</a:t>
            </a:r>
            <a:endParaRPr/>
          </a:p>
        </p:txBody>
      </p:sp>
      <p:pic>
        <p:nvPicPr>
          <p:cNvPr id="223" name="Google Shape;223;p41"/>
          <p:cNvPicPr preferRelativeResize="0"/>
          <p:nvPr/>
        </p:nvPicPr>
        <p:blipFill rotWithShape="1">
          <a:blip r:embed="rId3">
            <a:alphaModFix/>
          </a:blip>
          <a:srcRect b="0" l="0" r="0" t="0"/>
          <a:stretch/>
        </p:blipFill>
        <p:spPr>
          <a:xfrm>
            <a:off x="1353450" y="883850"/>
            <a:ext cx="6437093" cy="38209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2"/>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800"/>
              </a:spcBef>
              <a:spcAft>
                <a:spcPts val="0"/>
              </a:spcAft>
              <a:buSzPts val="1400"/>
              <a:buChar char="•"/>
            </a:pPr>
            <a:r>
              <a:rPr lang="en" u="sng">
                <a:solidFill>
                  <a:schemeClr val="hlink"/>
                </a:solidFill>
                <a:hlinkClick r:id="rId3"/>
              </a:rPr>
              <a:t>https://www.ansible.com/products/tower</a:t>
            </a:r>
            <a:endParaRPr/>
          </a:p>
          <a:p>
            <a:pPr indent="-317500" lvl="0" marL="457200" rtl="0" algn="l">
              <a:lnSpc>
                <a:spcPct val="150000"/>
              </a:lnSpc>
              <a:spcBef>
                <a:spcPts val="0"/>
              </a:spcBef>
              <a:spcAft>
                <a:spcPts val="0"/>
              </a:spcAft>
              <a:buSzPts val="1400"/>
              <a:buChar char="•"/>
            </a:pPr>
            <a:r>
              <a:rPr lang="en"/>
              <a:t>Centralized execution console and reporting for Ansible</a:t>
            </a:r>
            <a:endParaRPr/>
          </a:p>
          <a:p>
            <a:pPr indent="-317500" lvl="0" marL="457200" rtl="0" algn="l">
              <a:lnSpc>
                <a:spcPct val="150000"/>
              </a:lnSpc>
              <a:spcBef>
                <a:spcPts val="0"/>
              </a:spcBef>
              <a:spcAft>
                <a:spcPts val="0"/>
              </a:spcAft>
              <a:buSzPts val="1400"/>
              <a:buChar char="•"/>
            </a:pPr>
            <a:r>
              <a:rPr lang="en"/>
              <a:t>Most likely your customer is using this</a:t>
            </a:r>
            <a:endParaRPr/>
          </a:p>
        </p:txBody>
      </p:sp>
      <p:sp>
        <p:nvSpPr>
          <p:cNvPr id="229" name="Google Shape;229;p42"/>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Ansible Concepts: Tower</a:t>
            </a:r>
            <a:endParaRPr/>
          </a:p>
        </p:txBody>
      </p:sp>
      <p:pic>
        <p:nvPicPr>
          <p:cNvPr id="230" name="Google Shape;230;p42"/>
          <p:cNvPicPr preferRelativeResize="0"/>
          <p:nvPr/>
        </p:nvPicPr>
        <p:blipFill rotWithShape="1">
          <a:blip r:embed="rId4">
            <a:alphaModFix/>
          </a:blip>
          <a:srcRect b="0" l="0" r="0" t="0"/>
          <a:stretch/>
        </p:blipFill>
        <p:spPr>
          <a:xfrm>
            <a:off x="2609497" y="1993700"/>
            <a:ext cx="3925000" cy="27643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600"/>
              <a:buNone/>
            </a:pPr>
            <a:r>
              <a:rPr lang="en"/>
              <a:t>Using Ansible with PAN-OS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Using Ansible with PAN-OS</a:t>
            </a:r>
            <a:endParaRPr/>
          </a:p>
        </p:txBody>
      </p:sp>
      <p:sp>
        <p:nvSpPr>
          <p:cNvPr id="241" name="Google Shape;241;p44"/>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800"/>
              </a:spcBef>
              <a:spcAft>
                <a:spcPts val="0"/>
              </a:spcAft>
              <a:buSzPts val="1400"/>
              <a:buChar char="•"/>
            </a:pPr>
            <a:r>
              <a:rPr lang="en"/>
              <a:t>Module repository: </a:t>
            </a:r>
            <a:r>
              <a:rPr lang="en" u="sng">
                <a:solidFill>
                  <a:schemeClr val="hlink"/>
                </a:solidFill>
                <a:hlinkClick r:id="rId3"/>
              </a:rPr>
              <a:t>https://github.com/PaloAltoNetworks/ansible-pan</a:t>
            </a:r>
            <a:endParaRPr/>
          </a:p>
          <a:p>
            <a:pPr indent="-317500" lvl="0" marL="457200" rtl="0" algn="l">
              <a:lnSpc>
                <a:spcPct val="150000"/>
              </a:lnSpc>
              <a:spcBef>
                <a:spcPts val="0"/>
              </a:spcBef>
              <a:spcAft>
                <a:spcPts val="0"/>
              </a:spcAft>
              <a:buSzPts val="1400"/>
              <a:buChar char="•"/>
            </a:pPr>
            <a:r>
              <a:rPr lang="en"/>
              <a:t>Documentation: </a:t>
            </a:r>
            <a:r>
              <a:rPr lang="en" u="sng">
                <a:solidFill>
                  <a:schemeClr val="hlink"/>
                </a:solidFill>
                <a:hlinkClick r:id="rId4"/>
              </a:rPr>
              <a:t>https://paloaltonetworks.github.io/ansible-pan/</a:t>
            </a:r>
            <a:endParaRPr/>
          </a:p>
          <a:p>
            <a:pPr indent="-317500" lvl="0" marL="457200" rtl="0" algn="l">
              <a:lnSpc>
                <a:spcPct val="150000"/>
              </a:lnSpc>
              <a:spcBef>
                <a:spcPts val="0"/>
              </a:spcBef>
              <a:spcAft>
                <a:spcPts val="0"/>
              </a:spcAft>
              <a:buSzPts val="1400"/>
              <a:buChar char="•"/>
            </a:pPr>
            <a:r>
              <a:rPr lang="en"/>
              <a:t>Install required Python libraries</a:t>
            </a:r>
            <a:endParaRPr/>
          </a:p>
          <a:p>
            <a:pPr indent="0" lvl="0" marL="457200" rtl="0" algn="l">
              <a:lnSpc>
                <a:spcPct val="150000"/>
              </a:lnSpc>
              <a:spcBef>
                <a:spcPts val="800"/>
              </a:spcBef>
              <a:spcAft>
                <a:spcPts val="0"/>
              </a:spcAft>
              <a:buSzPts val="1400"/>
              <a:buNone/>
            </a:pPr>
            <a:r>
              <a:t/>
            </a:r>
            <a:endParaRPr/>
          </a:p>
          <a:p>
            <a:pPr indent="-317500" lvl="0" marL="457200" rtl="0" algn="l">
              <a:lnSpc>
                <a:spcPct val="150000"/>
              </a:lnSpc>
              <a:spcBef>
                <a:spcPts val="800"/>
              </a:spcBef>
              <a:spcAft>
                <a:spcPts val="0"/>
              </a:spcAft>
              <a:buSzPts val="1400"/>
              <a:buChar char="•"/>
            </a:pPr>
            <a:r>
              <a:rPr lang="en"/>
              <a:t>Install modules from Ansible Galaxy</a:t>
            </a:r>
            <a:endParaRPr/>
          </a:p>
          <a:p>
            <a:pPr indent="0" lvl="0" marL="0" rtl="0" algn="l">
              <a:lnSpc>
                <a:spcPct val="150000"/>
              </a:lnSpc>
              <a:spcBef>
                <a:spcPts val="800"/>
              </a:spcBef>
              <a:spcAft>
                <a:spcPts val="0"/>
              </a:spcAft>
              <a:buSzPts val="1400"/>
              <a:buNone/>
            </a:pPr>
            <a:r>
              <a:t/>
            </a:r>
            <a:endParaRPr/>
          </a:p>
        </p:txBody>
      </p:sp>
      <p:sp>
        <p:nvSpPr>
          <p:cNvPr id="242" name="Google Shape;242;p44"/>
          <p:cNvSpPr txBox="1"/>
          <p:nvPr/>
        </p:nvSpPr>
        <p:spPr>
          <a:xfrm>
            <a:off x="1176325" y="2769425"/>
            <a:ext cx="7052100" cy="392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350"/>
              <a:buFont typeface="Arial"/>
              <a:buNone/>
            </a:pPr>
            <a:r>
              <a:rPr b="0" i="0" lang="en" sz="1350" u="none" cap="none" strike="noStrike">
                <a:solidFill>
                  <a:srgbClr val="37474F"/>
                </a:solidFill>
                <a:latin typeface="Roboto Mono"/>
                <a:ea typeface="Roboto Mono"/>
                <a:cs typeface="Roboto Mono"/>
                <a:sym typeface="Roboto Mono"/>
              </a:rPr>
              <a:t>ansible-galaxy install </a:t>
            </a:r>
            <a:r>
              <a:rPr b="0" i="0" lang="en" sz="1350" u="none" cap="none" strike="noStrike">
                <a:solidFill>
                  <a:srgbClr val="9C27B0"/>
                </a:solidFill>
                <a:latin typeface="Roboto Mono"/>
                <a:ea typeface="Roboto Mono"/>
                <a:cs typeface="Roboto Mono"/>
                <a:sym typeface="Roboto Mono"/>
              </a:rPr>
              <a:t>PaloAltoNetworks</a:t>
            </a:r>
            <a:r>
              <a:rPr b="0" i="0" lang="en" sz="1350" u="none" cap="none" strike="noStrike">
                <a:solidFill>
                  <a:srgbClr val="37474F"/>
                </a:solidFill>
                <a:latin typeface="Roboto Mono"/>
                <a:ea typeface="Roboto Mono"/>
                <a:cs typeface="Roboto Mono"/>
                <a:sym typeface="Roboto Mono"/>
              </a:rPr>
              <a:t>.paloaltonetworks</a:t>
            </a:r>
            <a:endParaRPr b="0" i="0" sz="1350" u="none" cap="none" strike="noStrike">
              <a:solidFill>
                <a:srgbClr val="37474F"/>
              </a:solidFill>
              <a:latin typeface="Roboto Mono"/>
              <a:ea typeface="Roboto Mono"/>
              <a:cs typeface="Roboto Mono"/>
              <a:sym typeface="Roboto Mono"/>
            </a:endParaRPr>
          </a:p>
        </p:txBody>
      </p:sp>
      <p:sp>
        <p:nvSpPr>
          <p:cNvPr id="243" name="Google Shape;243;p44"/>
          <p:cNvSpPr txBox="1"/>
          <p:nvPr/>
        </p:nvSpPr>
        <p:spPr>
          <a:xfrm>
            <a:off x="1176325" y="1902775"/>
            <a:ext cx="3557700" cy="392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350"/>
              <a:buFont typeface="Arial"/>
              <a:buNone/>
            </a:pPr>
            <a:r>
              <a:rPr b="0" i="0" lang="en" sz="1350" u="none" cap="none" strike="noStrike">
                <a:solidFill>
                  <a:srgbClr val="37474F"/>
                </a:solidFill>
                <a:latin typeface="Roboto Mono"/>
                <a:ea typeface="Roboto Mono"/>
                <a:cs typeface="Roboto Mono"/>
                <a:sym typeface="Roboto Mono"/>
              </a:rPr>
              <a:t>pip install pan-python pandevice</a:t>
            </a:r>
            <a:endParaRPr b="0" i="0" sz="1350" u="none" cap="none" strike="noStrike">
              <a:solidFill>
                <a:srgbClr val="37474F"/>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PAN-OS Ansible Modules</a:t>
            </a:r>
            <a:endParaRPr/>
          </a:p>
        </p:txBody>
      </p:sp>
      <p:sp>
        <p:nvSpPr>
          <p:cNvPr id="249" name="Google Shape;249;p45"/>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800"/>
              </a:spcBef>
              <a:spcAft>
                <a:spcPts val="0"/>
              </a:spcAft>
              <a:buSzPts val="1400"/>
              <a:buChar char="•"/>
            </a:pPr>
            <a:r>
              <a:rPr lang="en"/>
              <a:t>~50 modules, each for a specific config element</a:t>
            </a:r>
            <a:endParaRPr/>
          </a:p>
          <a:p>
            <a:pPr indent="-317500" lvl="0" marL="457200" rtl="0" algn="l">
              <a:lnSpc>
                <a:spcPct val="150000"/>
              </a:lnSpc>
              <a:spcBef>
                <a:spcPts val="0"/>
              </a:spcBef>
              <a:spcAft>
                <a:spcPts val="0"/>
              </a:spcAft>
              <a:buSzPts val="1400"/>
              <a:buChar char="•"/>
            </a:pPr>
            <a:r>
              <a:rPr lang="en"/>
              <a:t>Most modules also support Panorama</a:t>
            </a:r>
            <a:endParaRPr/>
          </a:p>
          <a:p>
            <a:pPr indent="-317500" lvl="0" marL="457200" rtl="0" algn="l">
              <a:lnSpc>
                <a:spcPct val="150000"/>
              </a:lnSpc>
              <a:spcBef>
                <a:spcPts val="0"/>
              </a:spcBef>
              <a:spcAft>
                <a:spcPts val="0"/>
              </a:spcAft>
              <a:buSzPts val="1400"/>
              <a:buChar char="•"/>
            </a:pPr>
            <a:r>
              <a:rPr b="1" lang="en"/>
              <a:t>Not just for VM-Series</a:t>
            </a:r>
            <a:endParaRPr/>
          </a:p>
          <a:p>
            <a:pPr indent="-317500" lvl="0" marL="457200" rtl="0" algn="l">
              <a:lnSpc>
                <a:spcPct val="150000"/>
              </a:lnSpc>
              <a:spcBef>
                <a:spcPts val="0"/>
              </a:spcBef>
              <a:spcAft>
                <a:spcPts val="0"/>
              </a:spcAft>
              <a:buSzPts val="1400"/>
              <a:buChar char="•"/>
            </a:pPr>
            <a:r>
              <a:rPr lang="en"/>
              <a:t>Community maintained:</a:t>
            </a:r>
            <a:endParaRPr/>
          </a:p>
          <a:p>
            <a:pPr indent="-317500" lvl="1" marL="914400" rtl="0" algn="l">
              <a:lnSpc>
                <a:spcPct val="150000"/>
              </a:lnSpc>
              <a:spcBef>
                <a:spcPts val="0"/>
              </a:spcBef>
              <a:spcAft>
                <a:spcPts val="0"/>
              </a:spcAft>
              <a:buSzPts val="1400"/>
              <a:buChar char="•"/>
            </a:pPr>
            <a:r>
              <a:rPr lang="en"/>
              <a:t>Developer Relations</a:t>
            </a:r>
            <a:endParaRPr/>
          </a:p>
          <a:p>
            <a:pPr indent="-317500" lvl="1" marL="914400" rtl="0" algn="l">
              <a:lnSpc>
                <a:spcPct val="150000"/>
              </a:lnSpc>
              <a:spcBef>
                <a:spcPts val="0"/>
              </a:spcBef>
              <a:spcAft>
                <a:spcPts val="0"/>
              </a:spcAft>
              <a:buSzPts val="1400"/>
              <a:buChar char="•"/>
            </a:pPr>
            <a:r>
              <a:rPr lang="en"/>
              <a:t>Automation CE team</a:t>
            </a:r>
            <a:endParaRPr/>
          </a:p>
          <a:p>
            <a:pPr indent="-317500" lvl="1" marL="914400" rtl="0" algn="l">
              <a:lnSpc>
                <a:spcPct val="150000"/>
              </a:lnSpc>
              <a:spcBef>
                <a:spcPts val="0"/>
              </a:spcBef>
              <a:spcAft>
                <a:spcPts val="0"/>
              </a:spcAft>
              <a:buSzPts val="1400"/>
              <a:buChar char="•"/>
            </a:pPr>
            <a:r>
              <a:rPr lang="en"/>
              <a:t>SEs</a:t>
            </a:r>
            <a:endParaRPr/>
          </a:p>
          <a:p>
            <a:pPr indent="-317500" lvl="1" marL="914400" rtl="0" algn="l">
              <a:lnSpc>
                <a:spcPct val="150000"/>
              </a:lnSpc>
              <a:spcBef>
                <a:spcPts val="0"/>
              </a:spcBef>
              <a:spcAft>
                <a:spcPts val="0"/>
              </a:spcAft>
              <a:buSzPts val="1400"/>
              <a:buChar char="•"/>
            </a:pPr>
            <a:r>
              <a:rPr lang="en"/>
              <a:t>Customers and Partners</a:t>
            </a:r>
            <a:endParaRPr/>
          </a:p>
          <a:p>
            <a:pPr indent="-317500" lvl="0" marL="457200" rtl="0" algn="l">
              <a:lnSpc>
                <a:spcPct val="150000"/>
              </a:lnSpc>
              <a:spcBef>
                <a:spcPts val="0"/>
              </a:spcBef>
              <a:spcAft>
                <a:spcPts val="0"/>
              </a:spcAft>
              <a:buSzPts val="1400"/>
              <a:buChar char="•"/>
            </a:pPr>
            <a:r>
              <a:rPr lang="en"/>
              <a:t>Most use cases have been identified, but not all</a:t>
            </a:r>
            <a:endParaRPr/>
          </a:p>
          <a:p>
            <a:pPr indent="-317500" lvl="1" marL="914400" rtl="0" algn="l">
              <a:spcBef>
                <a:spcPts val="0"/>
              </a:spcBef>
              <a:spcAft>
                <a:spcPts val="0"/>
              </a:spcAft>
              <a:buSzPts val="1400"/>
              <a:buChar char="•"/>
            </a:pPr>
            <a:r>
              <a:rPr lang="en"/>
              <a:t>Python and pandevice make writing new modules easy</a:t>
            </a:r>
            <a:endParaRPr/>
          </a:p>
          <a:p>
            <a:pPr indent="-317500" lvl="1" marL="914400" rtl="0" algn="l">
              <a:lnSpc>
                <a:spcPct val="150000"/>
              </a:lnSpc>
              <a:spcBef>
                <a:spcPts val="0"/>
              </a:spcBef>
              <a:spcAft>
                <a:spcPts val="0"/>
              </a:spcAft>
              <a:buSzPts val="1400"/>
              <a:buChar char="•"/>
            </a:pPr>
            <a:r>
              <a:rPr lang="en"/>
              <a:t>We accept pull requests!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Self-Service Rule Add</a:t>
            </a:r>
            <a:endParaRPr/>
          </a:p>
        </p:txBody>
      </p:sp>
      <p:sp>
        <p:nvSpPr>
          <p:cNvPr id="255" name="Google Shape;255;p46"/>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800"/>
              </a:spcBef>
              <a:spcAft>
                <a:spcPts val="0"/>
              </a:spcAft>
              <a:buSzPts val="1400"/>
              <a:buNone/>
            </a:pPr>
            <a:r>
              <a:rPr lang="en" sz="1600" u="sng">
                <a:solidFill>
                  <a:schemeClr val="hlink"/>
                </a:solidFill>
                <a:hlinkClick r:id="rId3"/>
              </a:rPr>
              <a:t>https://github.com/mrichardson03/ansible-pan-samples/blob/master/fw_rule_survey.yml</a:t>
            </a:r>
            <a:endParaRPr sz="1600"/>
          </a:p>
          <a:p>
            <a:pPr indent="0" lvl="0" marL="0" rtl="0" algn="l">
              <a:lnSpc>
                <a:spcPct val="150000"/>
              </a:lnSpc>
              <a:spcBef>
                <a:spcPts val="800"/>
              </a:spcBef>
              <a:spcAft>
                <a:spcPts val="0"/>
              </a:spcAft>
              <a:buSzPts val="1400"/>
              <a:buNone/>
            </a:pPr>
            <a:r>
              <a:rPr lang="en"/>
              <a:t>Simple playbook, but the user is prompted for rule information via an Ansible Tower survey.</a:t>
            </a:r>
            <a:endParaRPr/>
          </a:p>
          <a:p>
            <a:pPr indent="0" lvl="0" marL="0" rtl="0" algn="l">
              <a:lnSpc>
                <a:spcPct val="150000"/>
              </a:lnSpc>
              <a:spcBef>
                <a:spcPts val="800"/>
              </a:spcBef>
              <a:spcAft>
                <a:spcPts val="0"/>
              </a:spcAft>
              <a:buSzPts val="1400"/>
              <a:buNone/>
            </a:pPr>
            <a:r>
              <a:t/>
            </a:r>
            <a:endParaRPr/>
          </a:p>
        </p:txBody>
      </p:sp>
      <p:pic>
        <p:nvPicPr>
          <p:cNvPr id="256" name="Google Shape;256;p46"/>
          <p:cNvPicPr preferRelativeResize="0"/>
          <p:nvPr/>
        </p:nvPicPr>
        <p:blipFill rotWithShape="1">
          <a:blip r:embed="rId4">
            <a:alphaModFix/>
          </a:blip>
          <a:srcRect b="0" l="0" r="0" t="0"/>
          <a:stretch/>
        </p:blipFill>
        <p:spPr>
          <a:xfrm>
            <a:off x="3070551" y="1726625"/>
            <a:ext cx="3002875" cy="2968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Firewall On-Boarding</a:t>
            </a:r>
            <a:endParaRPr/>
          </a:p>
        </p:txBody>
      </p:sp>
      <p:sp>
        <p:nvSpPr>
          <p:cNvPr id="262" name="Google Shape;262;p47"/>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SzPts val="1400"/>
              <a:buNone/>
            </a:pPr>
            <a:r>
              <a:rPr lang="en" u="sng">
                <a:solidFill>
                  <a:schemeClr val="hlink"/>
                </a:solidFill>
                <a:hlinkClick r:id="rId3"/>
              </a:rPr>
              <a:t>https://github.com/stealthllama/ansible-playbooks/blob/master/onboard.yml</a:t>
            </a:r>
            <a:endParaRPr/>
          </a:p>
          <a:p>
            <a:pPr indent="0" lvl="0" marL="0" rtl="0" algn="l">
              <a:lnSpc>
                <a:spcPct val="150000"/>
              </a:lnSpc>
              <a:spcBef>
                <a:spcPts val="0"/>
              </a:spcBef>
              <a:spcAft>
                <a:spcPts val="0"/>
              </a:spcAft>
              <a:buSzPts val="1400"/>
              <a:buNone/>
            </a:pPr>
            <a:r>
              <a:t/>
            </a:r>
            <a:endParaRPr/>
          </a:p>
          <a:p>
            <a:pPr indent="0" lvl="0" marL="0" rtl="0" algn="l">
              <a:lnSpc>
                <a:spcPct val="150000"/>
              </a:lnSpc>
              <a:spcBef>
                <a:spcPts val="0"/>
              </a:spcBef>
              <a:spcAft>
                <a:spcPts val="0"/>
              </a:spcAft>
              <a:buSzPts val="1400"/>
              <a:buNone/>
            </a:pPr>
            <a:r>
              <a:rPr lang="en"/>
              <a:t>Complete firewall onboarding process (only Panorama has access to the outside world):</a:t>
            </a:r>
            <a:endParaRPr/>
          </a:p>
          <a:p>
            <a:pPr indent="-317500" lvl="0" marL="457200" rtl="0" algn="l">
              <a:lnSpc>
                <a:spcPct val="150000"/>
              </a:lnSpc>
              <a:spcBef>
                <a:spcPts val="0"/>
              </a:spcBef>
              <a:spcAft>
                <a:spcPts val="0"/>
              </a:spcAft>
              <a:buSzPts val="1400"/>
              <a:buAutoNum type="arabicPeriod"/>
            </a:pPr>
            <a:r>
              <a:rPr lang="en"/>
              <a:t>Add to Panorama</a:t>
            </a:r>
            <a:endParaRPr/>
          </a:p>
          <a:p>
            <a:pPr indent="-317500" lvl="0" marL="457200" rtl="0" algn="l">
              <a:lnSpc>
                <a:spcPct val="150000"/>
              </a:lnSpc>
              <a:spcBef>
                <a:spcPts val="0"/>
              </a:spcBef>
              <a:spcAft>
                <a:spcPts val="0"/>
              </a:spcAft>
              <a:buSzPts val="1400"/>
              <a:buAutoNum type="arabicPeriod"/>
            </a:pPr>
            <a:r>
              <a:rPr lang="en"/>
              <a:t>License the firewall</a:t>
            </a:r>
            <a:endParaRPr/>
          </a:p>
          <a:p>
            <a:pPr indent="-317500" lvl="0" marL="457200" rtl="0" algn="l">
              <a:lnSpc>
                <a:spcPct val="150000"/>
              </a:lnSpc>
              <a:spcBef>
                <a:spcPts val="0"/>
              </a:spcBef>
              <a:spcAft>
                <a:spcPts val="0"/>
              </a:spcAft>
              <a:buSzPts val="1400"/>
              <a:buAutoNum type="arabicPeriod"/>
            </a:pPr>
            <a:r>
              <a:rPr lang="en"/>
              <a:t>Upgrade content</a:t>
            </a:r>
            <a:endParaRPr/>
          </a:p>
          <a:p>
            <a:pPr indent="-317500" lvl="0" marL="457200" rtl="0" algn="l">
              <a:lnSpc>
                <a:spcPct val="150000"/>
              </a:lnSpc>
              <a:spcBef>
                <a:spcPts val="0"/>
              </a:spcBef>
              <a:spcAft>
                <a:spcPts val="0"/>
              </a:spcAft>
              <a:buSzPts val="1400"/>
              <a:buAutoNum type="arabicPeriod"/>
            </a:pPr>
            <a:r>
              <a:rPr lang="en"/>
              <a:t>Upgrade software release</a:t>
            </a:r>
            <a:endParaRPr/>
          </a:p>
          <a:p>
            <a:pPr indent="-317500" lvl="0" marL="457200" rtl="0" algn="l">
              <a:lnSpc>
                <a:spcPct val="150000"/>
              </a:lnSpc>
              <a:spcBef>
                <a:spcPts val="0"/>
              </a:spcBef>
              <a:spcAft>
                <a:spcPts val="0"/>
              </a:spcAft>
              <a:buSzPts val="1400"/>
              <a:buAutoNum type="arabicPeriod"/>
            </a:pPr>
            <a:r>
              <a:rPr lang="en"/>
              <a:t>Push device group and template data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Value for Customers</a:t>
            </a:r>
            <a:endParaRPr/>
          </a:p>
        </p:txBody>
      </p:sp>
      <p:sp>
        <p:nvSpPr>
          <p:cNvPr id="268" name="Google Shape;268;p48"/>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800"/>
              </a:spcBef>
              <a:spcAft>
                <a:spcPts val="0"/>
              </a:spcAft>
              <a:buSzPts val="1400"/>
              <a:buChar char="•"/>
            </a:pPr>
            <a:r>
              <a:rPr lang="en"/>
              <a:t>Easily automate PAN-OS tasks using tools they are already using</a:t>
            </a:r>
            <a:endParaRPr/>
          </a:p>
          <a:p>
            <a:pPr indent="-317500" lvl="0" marL="457200" rtl="0" algn="l">
              <a:lnSpc>
                <a:spcPct val="150000"/>
              </a:lnSpc>
              <a:spcBef>
                <a:spcPts val="0"/>
              </a:spcBef>
              <a:spcAft>
                <a:spcPts val="0"/>
              </a:spcAft>
              <a:buSzPts val="1400"/>
              <a:buChar char="•"/>
            </a:pPr>
            <a:r>
              <a:rPr lang="en"/>
              <a:t>Build an application’s security policy directly into the method of deployment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600"/>
              <a:buNone/>
            </a:pPr>
            <a:r>
              <a:rPr lang="en"/>
              <a:t>Ansible 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Ansible Introduction</a:t>
            </a:r>
            <a:endParaRPr/>
          </a:p>
        </p:txBody>
      </p:sp>
      <p:sp>
        <p:nvSpPr>
          <p:cNvPr id="127" name="Google Shape;127;p25"/>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800"/>
              </a:spcBef>
              <a:spcAft>
                <a:spcPts val="0"/>
              </a:spcAft>
              <a:buSzPts val="1400"/>
              <a:buChar char="•"/>
            </a:pPr>
            <a:r>
              <a:rPr lang="en" u="sng">
                <a:solidFill>
                  <a:schemeClr val="hlink"/>
                </a:solidFill>
                <a:hlinkClick r:id="rId3"/>
              </a:rPr>
              <a:t>https://www.ansible.com</a:t>
            </a:r>
            <a:endParaRPr/>
          </a:p>
          <a:p>
            <a:pPr indent="-317500" lvl="0" marL="457200" rtl="0" algn="l">
              <a:lnSpc>
                <a:spcPct val="150000"/>
              </a:lnSpc>
              <a:spcBef>
                <a:spcPts val="0"/>
              </a:spcBef>
              <a:spcAft>
                <a:spcPts val="0"/>
              </a:spcAft>
              <a:buSzPts val="1400"/>
              <a:buChar char="•"/>
            </a:pPr>
            <a:r>
              <a:rPr i="1" lang="en"/>
              <a:t>Infrastructure management tool</a:t>
            </a:r>
            <a:endParaRPr i="1"/>
          </a:p>
          <a:p>
            <a:pPr indent="-317500" lvl="0" marL="457200" rtl="0" algn="l">
              <a:lnSpc>
                <a:spcPct val="150000"/>
              </a:lnSpc>
              <a:spcBef>
                <a:spcPts val="0"/>
              </a:spcBef>
              <a:spcAft>
                <a:spcPts val="0"/>
              </a:spcAft>
              <a:buSzPts val="1400"/>
              <a:buChar char="•"/>
            </a:pPr>
            <a:r>
              <a:rPr lang="en"/>
              <a:t>Open source</a:t>
            </a:r>
            <a:endParaRPr/>
          </a:p>
          <a:p>
            <a:pPr indent="-317500" lvl="0" marL="457200" rtl="0" algn="l">
              <a:lnSpc>
                <a:spcPct val="150000"/>
              </a:lnSpc>
              <a:spcBef>
                <a:spcPts val="0"/>
              </a:spcBef>
              <a:spcAft>
                <a:spcPts val="0"/>
              </a:spcAft>
              <a:buSzPts val="1400"/>
              <a:buChar char="•"/>
            </a:pPr>
            <a:r>
              <a:rPr lang="en"/>
              <a:t>Developed by RedHat</a:t>
            </a:r>
            <a:endParaRPr/>
          </a:p>
        </p:txBody>
      </p:sp>
      <p:pic>
        <p:nvPicPr>
          <p:cNvPr id="128" name="Google Shape;128;p25"/>
          <p:cNvPicPr preferRelativeResize="0"/>
          <p:nvPr/>
        </p:nvPicPr>
        <p:blipFill rotWithShape="1">
          <a:blip r:embed="rId4">
            <a:alphaModFix/>
          </a:blip>
          <a:srcRect b="0" l="0" r="0" t="0"/>
          <a:stretch/>
        </p:blipFill>
        <p:spPr>
          <a:xfrm>
            <a:off x="4721400" y="2578225"/>
            <a:ext cx="4110900" cy="174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Why Ansible?</a:t>
            </a:r>
            <a:endParaRPr/>
          </a:p>
        </p:txBody>
      </p:sp>
      <p:sp>
        <p:nvSpPr>
          <p:cNvPr id="134" name="Google Shape;134;p26"/>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800"/>
              </a:spcBef>
              <a:spcAft>
                <a:spcPts val="0"/>
              </a:spcAft>
              <a:buSzPts val="1400"/>
              <a:buChar char="•"/>
            </a:pPr>
            <a:r>
              <a:rPr lang="en"/>
              <a:t>Manual changes are slow and error prone</a:t>
            </a:r>
            <a:endParaRPr/>
          </a:p>
          <a:p>
            <a:pPr indent="-317500" lvl="0" marL="457200" rtl="0" algn="l">
              <a:lnSpc>
                <a:spcPct val="150000"/>
              </a:lnSpc>
              <a:spcBef>
                <a:spcPts val="0"/>
              </a:spcBef>
              <a:spcAft>
                <a:spcPts val="0"/>
              </a:spcAft>
              <a:buSzPts val="1400"/>
              <a:buChar char="•"/>
            </a:pPr>
            <a:r>
              <a:rPr lang="en"/>
              <a:t>Changes are not always documented</a:t>
            </a:r>
            <a:endParaRPr/>
          </a:p>
          <a:p>
            <a:pPr indent="-317500" lvl="0" marL="457200" rtl="0" algn="l">
              <a:lnSpc>
                <a:spcPct val="150000"/>
              </a:lnSpc>
              <a:spcBef>
                <a:spcPts val="0"/>
              </a:spcBef>
              <a:spcAft>
                <a:spcPts val="0"/>
              </a:spcAft>
              <a:buSzPts val="1400"/>
              <a:buChar char="•"/>
            </a:pPr>
            <a:r>
              <a:rPr lang="en"/>
              <a:t>Replicating configuration is difficult and time consuming</a:t>
            </a:r>
            <a:endParaRPr/>
          </a:p>
          <a:p>
            <a:pPr indent="-317500" lvl="0" marL="457200" rtl="0" algn="l">
              <a:lnSpc>
                <a:spcPct val="150000"/>
              </a:lnSpc>
              <a:spcBef>
                <a:spcPts val="0"/>
              </a:spcBef>
              <a:spcAft>
                <a:spcPts val="0"/>
              </a:spcAft>
              <a:buSzPts val="1400"/>
              <a:buChar char="•"/>
            </a:pPr>
            <a:r>
              <a:rPr lang="en"/>
              <a:t>Increasing deployment scale or speed magnifies these problems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Ansible</a:t>
            </a:r>
            <a:endParaRPr/>
          </a:p>
        </p:txBody>
      </p:sp>
      <p:sp>
        <p:nvSpPr>
          <p:cNvPr id="140" name="Google Shape;140;p27"/>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800"/>
              </a:spcBef>
              <a:spcAft>
                <a:spcPts val="0"/>
              </a:spcAft>
              <a:buSzPts val="1400"/>
              <a:buChar char="•"/>
            </a:pPr>
            <a:r>
              <a:rPr lang="en"/>
              <a:t>Simple</a:t>
            </a:r>
            <a:endParaRPr/>
          </a:p>
          <a:p>
            <a:pPr indent="-317500" lvl="1" marL="914400" rtl="0" algn="l">
              <a:lnSpc>
                <a:spcPct val="150000"/>
              </a:lnSpc>
              <a:spcBef>
                <a:spcPts val="0"/>
              </a:spcBef>
              <a:spcAft>
                <a:spcPts val="0"/>
              </a:spcAft>
              <a:buSzPts val="1400"/>
              <a:buChar char="•"/>
            </a:pPr>
            <a:r>
              <a:rPr lang="en"/>
              <a:t>No special coding skills required</a:t>
            </a:r>
            <a:endParaRPr/>
          </a:p>
          <a:p>
            <a:pPr indent="-317500" lvl="1" marL="914400" rtl="0" algn="l">
              <a:lnSpc>
                <a:spcPct val="150000"/>
              </a:lnSpc>
              <a:spcBef>
                <a:spcPts val="0"/>
              </a:spcBef>
              <a:spcAft>
                <a:spcPts val="0"/>
              </a:spcAft>
              <a:buSzPts val="1400"/>
              <a:buChar char="•"/>
            </a:pPr>
            <a:r>
              <a:rPr lang="en"/>
              <a:t>Clear human readable syntax (YAML)</a:t>
            </a:r>
            <a:endParaRPr/>
          </a:p>
          <a:p>
            <a:pPr indent="-317500" lvl="0" marL="457200" rtl="0" algn="l">
              <a:lnSpc>
                <a:spcPct val="150000"/>
              </a:lnSpc>
              <a:spcBef>
                <a:spcPts val="0"/>
              </a:spcBef>
              <a:spcAft>
                <a:spcPts val="0"/>
              </a:spcAft>
              <a:buSzPts val="1400"/>
              <a:buChar char="•"/>
            </a:pPr>
            <a:r>
              <a:rPr lang="en"/>
              <a:t>Easy to use</a:t>
            </a:r>
            <a:endParaRPr/>
          </a:p>
          <a:p>
            <a:pPr indent="-317500" lvl="1" marL="914400" rtl="0" algn="l">
              <a:lnSpc>
                <a:spcPct val="150000"/>
              </a:lnSpc>
              <a:spcBef>
                <a:spcPts val="0"/>
              </a:spcBef>
              <a:spcAft>
                <a:spcPts val="0"/>
              </a:spcAft>
              <a:buSzPts val="1400"/>
              <a:buChar char="•"/>
            </a:pPr>
            <a:r>
              <a:rPr lang="en"/>
              <a:t>Control machine needs Python and associated modules</a:t>
            </a:r>
            <a:endParaRPr/>
          </a:p>
          <a:p>
            <a:pPr indent="-317500" lvl="1" marL="914400" rtl="0" algn="l">
              <a:lnSpc>
                <a:spcPct val="150000"/>
              </a:lnSpc>
              <a:spcBef>
                <a:spcPts val="0"/>
              </a:spcBef>
              <a:spcAft>
                <a:spcPts val="0"/>
              </a:spcAft>
              <a:buSzPts val="1400"/>
              <a:buChar char="•"/>
            </a:pPr>
            <a:r>
              <a:rPr lang="en"/>
              <a:t>Managed devices need OpenSSH/WinRM/HTTP API - no agents required</a:t>
            </a:r>
            <a:endParaRPr/>
          </a:p>
          <a:p>
            <a:pPr indent="-317500" lvl="1" marL="914400" rtl="0" algn="l">
              <a:lnSpc>
                <a:spcPct val="150000"/>
              </a:lnSpc>
              <a:spcBef>
                <a:spcPts val="0"/>
              </a:spcBef>
              <a:spcAft>
                <a:spcPts val="0"/>
              </a:spcAft>
              <a:buSzPts val="1400"/>
              <a:buChar char="•"/>
            </a:pPr>
            <a:r>
              <a:rPr lang="en"/>
              <a:t>Built-in modules for many common tasks</a:t>
            </a:r>
            <a:endParaRPr/>
          </a:p>
          <a:p>
            <a:pPr indent="-317500" lvl="0" marL="457200" rtl="0" algn="l">
              <a:lnSpc>
                <a:spcPct val="150000"/>
              </a:lnSpc>
              <a:spcBef>
                <a:spcPts val="0"/>
              </a:spcBef>
              <a:spcAft>
                <a:spcPts val="0"/>
              </a:spcAft>
              <a:buSzPts val="1400"/>
              <a:buChar char="•"/>
            </a:pPr>
            <a:r>
              <a:rPr lang="en"/>
              <a:t>Powerful - merges capabilities of other types of tools together</a:t>
            </a:r>
            <a:endParaRPr/>
          </a:p>
          <a:p>
            <a:pPr indent="-317500" lvl="1" marL="914400" rtl="0" algn="l">
              <a:lnSpc>
                <a:spcPct val="150000"/>
              </a:lnSpc>
              <a:spcBef>
                <a:spcPts val="0"/>
              </a:spcBef>
              <a:spcAft>
                <a:spcPts val="0"/>
              </a:spcAft>
              <a:buSzPts val="1400"/>
              <a:buChar char="•"/>
            </a:pPr>
            <a:r>
              <a:rPr lang="en"/>
              <a:t>Configuration management: Puppet, Chef, cfengine</a:t>
            </a:r>
            <a:endParaRPr/>
          </a:p>
          <a:p>
            <a:pPr indent="-317500" lvl="1" marL="914400" rtl="0" algn="l">
              <a:lnSpc>
                <a:spcPct val="150000"/>
              </a:lnSpc>
              <a:spcBef>
                <a:spcPts val="0"/>
              </a:spcBef>
              <a:spcAft>
                <a:spcPts val="0"/>
              </a:spcAft>
              <a:buSzPts val="1400"/>
              <a:buChar char="•"/>
            </a:pPr>
            <a:r>
              <a:rPr lang="en"/>
              <a:t>Server deployment: Capistrano, Fabric</a:t>
            </a:r>
            <a:endParaRPr/>
          </a:p>
          <a:p>
            <a:pPr indent="-317500" lvl="1" marL="914400" rtl="0" algn="l">
              <a:lnSpc>
                <a:spcPct val="150000"/>
              </a:lnSpc>
              <a:spcBef>
                <a:spcPts val="0"/>
              </a:spcBef>
              <a:spcAft>
                <a:spcPts val="0"/>
              </a:spcAft>
              <a:buSzPts val="1400"/>
              <a:buChar char="•"/>
            </a:pPr>
            <a:r>
              <a:rPr lang="en"/>
              <a:t>Task execution: Func, plain SSH</a:t>
            </a:r>
            <a:endParaRPr/>
          </a:p>
          <a:p>
            <a:pPr indent="0" lvl="0" marL="0" rtl="0" algn="l">
              <a:lnSpc>
                <a:spcPct val="150000"/>
              </a:lnSpc>
              <a:spcBef>
                <a:spcPts val="800"/>
              </a:spcBef>
              <a:spcAft>
                <a:spcPts val="0"/>
              </a:spcAft>
              <a:buSzPts val="1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600"/>
              <a:buNone/>
            </a:pPr>
            <a:r>
              <a:rPr lang="en"/>
              <a:t>Ansible Concepts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Ansible Concepts: Inventory</a:t>
            </a:r>
            <a:endParaRPr/>
          </a:p>
        </p:txBody>
      </p:sp>
      <p:sp>
        <p:nvSpPr>
          <p:cNvPr id="151" name="Google Shape;151;p29"/>
          <p:cNvSpPr txBox="1"/>
          <p:nvPr>
            <p:ph idx="1" type="body"/>
          </p:nvPr>
        </p:nvSpPr>
        <p:spPr>
          <a:xfrm>
            <a:off x="311700" y="858450"/>
            <a:ext cx="8520600" cy="37104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800"/>
              </a:spcBef>
              <a:spcAft>
                <a:spcPts val="0"/>
              </a:spcAft>
              <a:buSzPts val="1400"/>
              <a:buChar char="•"/>
            </a:pPr>
            <a:r>
              <a:rPr lang="en"/>
              <a:t>List of machines to manage</a:t>
            </a:r>
            <a:endParaRPr/>
          </a:p>
          <a:p>
            <a:pPr indent="-317500" lvl="0" marL="457200" rtl="0" algn="l">
              <a:lnSpc>
                <a:spcPct val="150000"/>
              </a:lnSpc>
              <a:spcBef>
                <a:spcPts val="0"/>
              </a:spcBef>
              <a:spcAft>
                <a:spcPts val="0"/>
              </a:spcAft>
              <a:buSzPts val="1400"/>
              <a:buChar char="•"/>
            </a:pPr>
            <a:r>
              <a:rPr lang="en"/>
              <a:t>Can be organized into groups, have variables assigned to them</a:t>
            </a:r>
            <a:endParaRPr/>
          </a:p>
          <a:p>
            <a:pPr indent="-317500" lvl="0" marL="457200" rtl="0" algn="l">
              <a:lnSpc>
                <a:spcPct val="150000"/>
              </a:lnSpc>
              <a:spcBef>
                <a:spcPts val="0"/>
              </a:spcBef>
              <a:spcAft>
                <a:spcPts val="0"/>
              </a:spcAft>
              <a:buSzPts val="1400"/>
              <a:buChar char="•"/>
            </a:pPr>
            <a:r>
              <a:rPr lang="en"/>
              <a:t>Can be static or dynamic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285750"/>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000"/>
              <a:buNone/>
            </a:pPr>
            <a:r>
              <a:rPr lang="en"/>
              <a:t>Sample Inventory</a:t>
            </a:r>
            <a:endParaRPr/>
          </a:p>
        </p:txBody>
      </p:sp>
      <p:sp>
        <p:nvSpPr>
          <p:cNvPr id="157" name="Google Shape;157;p30"/>
          <p:cNvSpPr txBox="1"/>
          <p:nvPr>
            <p:ph idx="1" type="body"/>
          </p:nvPr>
        </p:nvSpPr>
        <p:spPr>
          <a:xfrm>
            <a:off x="311700" y="782250"/>
            <a:ext cx="8520600" cy="3710400"/>
          </a:xfrm>
          <a:prstGeom prst="rect">
            <a:avLst/>
          </a:prstGeom>
          <a:noFill/>
          <a:ln>
            <a:noFill/>
          </a:ln>
        </p:spPr>
        <p:txBody>
          <a:bodyPr anchorCtr="0" anchor="t" bIns="34275" lIns="68575" spcFirstLastPara="1" rIns="68575" wrap="square" tIns="34275">
            <a:noAutofit/>
          </a:bodyPr>
          <a:lstStyle/>
          <a:p>
            <a:pPr indent="0" lvl="0" marL="0" rtl="0" algn="l">
              <a:lnSpc>
                <a:spcPct val="114000"/>
              </a:lnSpc>
              <a:spcBef>
                <a:spcPts val="0"/>
              </a:spcBef>
              <a:spcAft>
                <a:spcPts val="0"/>
              </a:spcAft>
              <a:buSzPts val="1400"/>
              <a:buNone/>
            </a:pPr>
            <a:r>
              <a:rPr lang="en" sz="1350">
                <a:solidFill>
                  <a:srgbClr val="37474F"/>
                </a:solidFill>
                <a:latin typeface="Roboto Mono"/>
                <a:ea typeface="Roboto Mono"/>
                <a:cs typeface="Roboto Mono"/>
                <a:sym typeface="Roboto Mono"/>
              </a:rPr>
              <a:t>[atlanta]</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rPr lang="en" sz="1350">
                <a:solidFill>
                  <a:srgbClr val="37474F"/>
                </a:solidFill>
                <a:latin typeface="Roboto Mono"/>
                <a:ea typeface="Roboto Mono"/>
                <a:cs typeface="Roboto Mono"/>
                <a:sym typeface="Roboto Mono"/>
              </a:rPr>
              <a:t>host1</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rPr lang="en" sz="1350">
                <a:solidFill>
                  <a:srgbClr val="37474F"/>
                </a:solidFill>
                <a:latin typeface="Roboto Mono"/>
                <a:ea typeface="Roboto Mono"/>
                <a:cs typeface="Roboto Mono"/>
                <a:sym typeface="Roboto Mono"/>
              </a:rPr>
              <a:t>host2</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rPr lang="en" sz="1350">
                <a:solidFill>
                  <a:srgbClr val="37474F"/>
                </a:solidFill>
                <a:latin typeface="Roboto Mono"/>
                <a:ea typeface="Roboto Mono"/>
                <a:cs typeface="Roboto Mono"/>
                <a:sym typeface="Roboto Mono"/>
              </a:rPr>
              <a:t>[raleigh]</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rPr lang="en" sz="1350">
                <a:solidFill>
                  <a:srgbClr val="37474F"/>
                </a:solidFill>
                <a:latin typeface="Roboto Mono"/>
                <a:ea typeface="Roboto Mono"/>
                <a:cs typeface="Roboto Mono"/>
                <a:sym typeface="Roboto Mono"/>
              </a:rPr>
              <a:t>host2</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rPr lang="en" sz="1350">
                <a:solidFill>
                  <a:srgbClr val="37474F"/>
                </a:solidFill>
                <a:latin typeface="Roboto Mono"/>
                <a:ea typeface="Roboto Mono"/>
                <a:cs typeface="Roboto Mono"/>
                <a:sym typeface="Roboto Mono"/>
              </a:rPr>
              <a:t>host3</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rPr lang="en" sz="1350">
                <a:solidFill>
                  <a:srgbClr val="37474F"/>
                </a:solidFill>
                <a:latin typeface="Roboto Mono"/>
                <a:ea typeface="Roboto Mono"/>
                <a:cs typeface="Roboto Mono"/>
                <a:sym typeface="Roboto Mono"/>
              </a:rPr>
              <a:t>[southeast:children]</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rPr lang="en" sz="1350">
                <a:solidFill>
                  <a:srgbClr val="37474F"/>
                </a:solidFill>
                <a:latin typeface="Roboto Mono"/>
                <a:ea typeface="Roboto Mono"/>
                <a:cs typeface="Roboto Mono"/>
                <a:sym typeface="Roboto Mono"/>
              </a:rPr>
              <a:t>atlanta</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rPr lang="en" sz="1350">
                <a:solidFill>
                  <a:srgbClr val="37474F"/>
                </a:solidFill>
                <a:latin typeface="Roboto Mono"/>
                <a:ea typeface="Roboto Mono"/>
                <a:cs typeface="Roboto Mono"/>
                <a:sym typeface="Roboto Mono"/>
              </a:rPr>
              <a:t>raleigh</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rPr lang="en" sz="1350">
                <a:solidFill>
                  <a:srgbClr val="37474F"/>
                </a:solidFill>
                <a:latin typeface="Roboto Mono"/>
                <a:ea typeface="Roboto Mono"/>
                <a:cs typeface="Roboto Mono"/>
                <a:sym typeface="Roboto Mono"/>
              </a:rPr>
              <a:t>[southeast:vars]</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rPr lang="en" sz="1350">
                <a:solidFill>
                  <a:srgbClr val="37474F"/>
                </a:solidFill>
                <a:latin typeface="Roboto Mono"/>
                <a:ea typeface="Roboto Mono"/>
                <a:cs typeface="Roboto Mono"/>
                <a:sym typeface="Roboto Mono"/>
              </a:rPr>
              <a:t>some_server=foo.southeast.example.com</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rPr lang="en" sz="1350">
                <a:solidFill>
                  <a:srgbClr val="37474F"/>
                </a:solidFill>
                <a:latin typeface="Roboto Mono"/>
                <a:ea typeface="Roboto Mono"/>
                <a:cs typeface="Roboto Mono"/>
                <a:sym typeface="Roboto Mono"/>
              </a:rPr>
              <a:t>halon_system_timeout=30</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rPr lang="en" sz="1350">
                <a:solidFill>
                  <a:srgbClr val="37474F"/>
                </a:solidFill>
                <a:latin typeface="Roboto Mono"/>
                <a:ea typeface="Roboto Mono"/>
                <a:cs typeface="Roboto Mono"/>
                <a:sym typeface="Roboto Mono"/>
              </a:rPr>
              <a:t>self_destruct_countdown=60</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rPr lang="en" sz="1350">
                <a:solidFill>
                  <a:srgbClr val="37474F"/>
                </a:solidFill>
                <a:latin typeface="Roboto Mono"/>
                <a:ea typeface="Roboto Mono"/>
                <a:cs typeface="Roboto Mono"/>
                <a:sym typeface="Roboto Mono"/>
              </a:rPr>
              <a:t>escape_pods=2</a:t>
            </a:r>
            <a:endParaRPr sz="1350">
              <a:solidFill>
                <a:srgbClr val="37474F"/>
              </a:solidFill>
              <a:latin typeface="Roboto Mono"/>
              <a:ea typeface="Roboto Mono"/>
              <a:cs typeface="Roboto Mono"/>
              <a:sym typeface="Roboto Mono"/>
            </a:endParaRPr>
          </a:p>
          <a:p>
            <a:pPr indent="0" lvl="0" marL="0" rtl="0" algn="l">
              <a:lnSpc>
                <a:spcPct val="114000"/>
              </a:lnSpc>
              <a:spcBef>
                <a:spcPts val="0"/>
              </a:spcBef>
              <a:spcAft>
                <a:spcPts val="0"/>
              </a:spcAft>
              <a:buSzPts val="1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Offisync_UniqueId" pid="2">
    <vt:lpwstr>40461</vt:lpwstr>
  </property>
  <property fmtid="{D5CDD505-2E9C-101B-9397-08002B2CF9AE}" name="Jive_VersionGuid" pid="3">
    <vt:lpwstr>8bf3ce73-75af-4d10-8268-a1e01804f46b</vt:lpwstr>
  </property>
  <property fmtid="{D5CDD505-2E9C-101B-9397-08002B2CF9AE}" name="Offisync_UpdateToken" pid="4">
    <vt:lpwstr>1</vt:lpwstr>
  </property>
  <property fmtid="{D5CDD505-2E9C-101B-9397-08002B2CF9AE}" name="Offisync_ProviderInitializationData" pid="5">
    <vt:lpwstr>https://loop.paloaltonetworks.com</vt:lpwstr>
  </property>
  <property fmtid="{D5CDD505-2E9C-101B-9397-08002B2CF9AE}" name="Offisync_ServerID" pid="6">
    <vt:lpwstr>a14a2c2f-da46-4240-9725-91cb14d4c581</vt:lpwstr>
  </property>
  <property fmtid="{D5CDD505-2E9C-101B-9397-08002B2CF9AE}" name="Jive_LatestUserAccountName" pid="7">
    <vt:lpwstr>duhernande</vt:lpwstr>
  </property>
</Properties>
</file>