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34938" indent="14288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269875" indent="28575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404813" indent="42863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541338" indent="57150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5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110" d="100"/>
          <a:sy n="110" d="100"/>
        </p:scale>
        <p:origin x="-294" y="4068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2A7552-8367-40D3-B04E-D75CEC9A17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36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5013" y="744538"/>
            <a:ext cx="27892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E8F098-8D46-466D-BC3A-030AF460FC7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34938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2698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404813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541338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677260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12712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48164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083616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6B67F-F66B-4292-98DC-F17B163402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6353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278" y="3976918"/>
            <a:ext cx="8160644" cy="274380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086" y="7254240"/>
            <a:ext cx="6721028" cy="3271677"/>
          </a:xfrm>
        </p:spPr>
        <p:txBody>
          <a:bodyPr/>
          <a:lstStyle>
            <a:lvl1pPr marL="0" indent="0" algn="ctr">
              <a:buNone/>
              <a:defRPr/>
            </a:lvl1pPr>
            <a:lvl2pPr marL="135452" indent="0" algn="ctr">
              <a:buNone/>
              <a:defRPr/>
            </a:lvl2pPr>
            <a:lvl3pPr marL="270904" indent="0" algn="ctr">
              <a:buNone/>
              <a:defRPr/>
            </a:lvl3pPr>
            <a:lvl4pPr marL="406356" indent="0" algn="ctr">
              <a:buNone/>
              <a:defRPr/>
            </a:lvl4pPr>
            <a:lvl5pPr marL="541808" indent="0" algn="ctr">
              <a:buNone/>
              <a:defRPr/>
            </a:lvl5pPr>
            <a:lvl6pPr marL="677260" indent="0" algn="ctr">
              <a:buNone/>
              <a:defRPr/>
            </a:lvl6pPr>
            <a:lvl7pPr marL="812712" indent="0" algn="ctr">
              <a:buNone/>
              <a:defRPr/>
            </a:lvl7pPr>
            <a:lvl8pPr marL="948164" indent="0" algn="ctr">
              <a:buNone/>
              <a:defRPr/>
            </a:lvl8pPr>
            <a:lvl9pPr marL="1083616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313B7-FEE2-499D-B98A-2D8B9ED5E8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CA3B0-C364-47D6-AA70-1A6C7AFD7B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0996" y="1138077"/>
            <a:ext cx="2039926" cy="1024128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20278" y="1138077"/>
            <a:ext cx="6075554" cy="1024128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B1AB-C050-4C6B-BD15-F21F46CCA9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51252-7E36-4E90-B610-33891529B9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386" y="8226240"/>
            <a:ext cx="8161114" cy="2542442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386" y="5425978"/>
            <a:ext cx="8161114" cy="2800262"/>
          </a:xfrm>
        </p:spPr>
        <p:txBody>
          <a:bodyPr anchor="b"/>
          <a:lstStyle>
            <a:lvl1pPr marL="0" indent="0">
              <a:buNone/>
              <a:defRPr sz="600"/>
            </a:lvl1pPr>
            <a:lvl2pPr marL="135452" indent="0">
              <a:buNone/>
              <a:defRPr sz="500"/>
            </a:lvl2pPr>
            <a:lvl3pPr marL="270904" indent="0">
              <a:buNone/>
              <a:defRPr sz="500"/>
            </a:lvl3pPr>
            <a:lvl4pPr marL="406356" indent="0">
              <a:buNone/>
              <a:defRPr sz="400"/>
            </a:lvl4pPr>
            <a:lvl5pPr marL="541808" indent="0">
              <a:buNone/>
              <a:defRPr sz="400"/>
            </a:lvl5pPr>
            <a:lvl6pPr marL="677260" indent="0">
              <a:buNone/>
              <a:defRPr sz="400"/>
            </a:lvl6pPr>
            <a:lvl7pPr marL="812712" indent="0">
              <a:buNone/>
              <a:defRPr sz="400"/>
            </a:lvl7pPr>
            <a:lvl8pPr marL="948164" indent="0">
              <a:buNone/>
              <a:defRPr sz="400"/>
            </a:lvl8pPr>
            <a:lvl9pPr marL="1083616" indent="0">
              <a:buNone/>
              <a:defRPr sz="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1623-F515-4438-9D3D-541AFAC869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20279" y="3698397"/>
            <a:ext cx="4057739" cy="768096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23182" y="3698397"/>
            <a:ext cx="4057740" cy="768096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D77C-E315-45E5-A367-6DD2A12995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872" y="512817"/>
            <a:ext cx="8641456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9872" y="2865658"/>
            <a:ext cx="4242161" cy="119406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5452" indent="0">
              <a:buNone/>
              <a:defRPr sz="600" b="1"/>
            </a:lvl2pPr>
            <a:lvl3pPr marL="270904" indent="0">
              <a:buNone/>
              <a:defRPr sz="500" b="1"/>
            </a:lvl3pPr>
            <a:lvl4pPr marL="406356" indent="0">
              <a:buNone/>
              <a:defRPr sz="500" b="1"/>
            </a:lvl4pPr>
            <a:lvl5pPr marL="541808" indent="0">
              <a:buNone/>
              <a:defRPr sz="500" b="1"/>
            </a:lvl5pPr>
            <a:lvl6pPr marL="677260" indent="0">
              <a:buNone/>
              <a:defRPr sz="500" b="1"/>
            </a:lvl6pPr>
            <a:lvl7pPr marL="812712" indent="0">
              <a:buNone/>
              <a:defRPr sz="500" b="1"/>
            </a:lvl7pPr>
            <a:lvl8pPr marL="948164" indent="0">
              <a:buNone/>
              <a:defRPr sz="500" b="1"/>
            </a:lvl8pPr>
            <a:lvl9pPr marL="1083616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872" y="4059722"/>
            <a:ext cx="4242161" cy="737562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86" y="2865658"/>
            <a:ext cx="4244043" cy="119406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5452" indent="0">
              <a:buNone/>
              <a:defRPr sz="600" b="1"/>
            </a:lvl2pPr>
            <a:lvl3pPr marL="270904" indent="0">
              <a:buNone/>
              <a:defRPr sz="500" b="1"/>
            </a:lvl3pPr>
            <a:lvl4pPr marL="406356" indent="0">
              <a:buNone/>
              <a:defRPr sz="500" b="1"/>
            </a:lvl4pPr>
            <a:lvl5pPr marL="541808" indent="0">
              <a:buNone/>
              <a:defRPr sz="500" b="1"/>
            </a:lvl5pPr>
            <a:lvl6pPr marL="677260" indent="0">
              <a:buNone/>
              <a:defRPr sz="500" b="1"/>
            </a:lvl6pPr>
            <a:lvl7pPr marL="812712" indent="0">
              <a:buNone/>
              <a:defRPr sz="500" b="1"/>
            </a:lvl7pPr>
            <a:lvl8pPr marL="948164" indent="0">
              <a:buNone/>
              <a:defRPr sz="500" b="1"/>
            </a:lvl8pPr>
            <a:lvl9pPr marL="1083616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86" y="4059722"/>
            <a:ext cx="4244043" cy="737562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F36C-BB75-469B-8CA9-2A9FBD7AC4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78BBB-AF70-40DF-AD93-302EABDC79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C8ECE-09F9-410B-88B8-6D210CEE75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872" y="509524"/>
            <a:ext cx="3158686" cy="216935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21" y="509523"/>
            <a:ext cx="5367507" cy="1092582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9872" y="2678879"/>
            <a:ext cx="3158686" cy="8756464"/>
          </a:xfrm>
        </p:spPr>
        <p:txBody>
          <a:bodyPr/>
          <a:lstStyle>
            <a:lvl1pPr marL="0" indent="0">
              <a:buNone/>
              <a:defRPr sz="400"/>
            </a:lvl1pPr>
            <a:lvl2pPr marL="135452" indent="0">
              <a:buNone/>
              <a:defRPr sz="400"/>
            </a:lvl2pPr>
            <a:lvl3pPr marL="270904" indent="0">
              <a:buNone/>
              <a:defRPr sz="300"/>
            </a:lvl3pPr>
            <a:lvl4pPr marL="406356" indent="0">
              <a:buNone/>
              <a:defRPr sz="300"/>
            </a:lvl4pPr>
            <a:lvl5pPr marL="541808" indent="0">
              <a:buNone/>
              <a:defRPr sz="300"/>
            </a:lvl5pPr>
            <a:lvl6pPr marL="677260" indent="0">
              <a:buNone/>
              <a:defRPr sz="300"/>
            </a:lvl6pPr>
            <a:lvl7pPr marL="812712" indent="0">
              <a:buNone/>
              <a:defRPr sz="300"/>
            </a:lvl7pPr>
            <a:lvl8pPr marL="948164" indent="0">
              <a:buNone/>
              <a:defRPr sz="300"/>
            </a:lvl8pPr>
            <a:lvl9pPr marL="1083616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9E55-A45E-4B41-8832-CECD20193D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851" y="8961121"/>
            <a:ext cx="5760814" cy="105809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851" y="1143723"/>
            <a:ext cx="5760814" cy="7680960"/>
          </a:xfrm>
        </p:spPr>
        <p:txBody>
          <a:bodyPr/>
          <a:lstStyle>
            <a:lvl1pPr marL="0" indent="0">
              <a:buNone/>
              <a:defRPr sz="900"/>
            </a:lvl1pPr>
            <a:lvl2pPr marL="135452" indent="0">
              <a:buNone/>
              <a:defRPr sz="800"/>
            </a:lvl2pPr>
            <a:lvl3pPr marL="270904" indent="0">
              <a:buNone/>
              <a:defRPr sz="700"/>
            </a:lvl3pPr>
            <a:lvl4pPr marL="406356" indent="0">
              <a:buNone/>
              <a:defRPr sz="600"/>
            </a:lvl4pPr>
            <a:lvl5pPr marL="541808" indent="0">
              <a:buNone/>
              <a:defRPr sz="600"/>
            </a:lvl5pPr>
            <a:lvl6pPr marL="677260" indent="0">
              <a:buNone/>
              <a:defRPr sz="600"/>
            </a:lvl6pPr>
            <a:lvl7pPr marL="812712" indent="0">
              <a:buNone/>
              <a:defRPr sz="600"/>
            </a:lvl7pPr>
            <a:lvl8pPr marL="948164" indent="0">
              <a:buNone/>
              <a:defRPr sz="600"/>
            </a:lvl8pPr>
            <a:lvl9pPr marL="1083616" indent="0">
              <a:buNone/>
              <a:defRPr sz="6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851" y="10019216"/>
            <a:ext cx="5760814" cy="1502224"/>
          </a:xfrm>
        </p:spPr>
        <p:txBody>
          <a:bodyPr/>
          <a:lstStyle>
            <a:lvl1pPr marL="0" indent="0">
              <a:buNone/>
              <a:defRPr sz="400"/>
            </a:lvl1pPr>
            <a:lvl2pPr marL="135452" indent="0">
              <a:buNone/>
              <a:defRPr sz="400"/>
            </a:lvl2pPr>
            <a:lvl3pPr marL="270904" indent="0">
              <a:buNone/>
              <a:defRPr sz="300"/>
            </a:lvl3pPr>
            <a:lvl4pPr marL="406356" indent="0">
              <a:buNone/>
              <a:defRPr sz="300"/>
            </a:lvl4pPr>
            <a:lvl5pPr marL="541808" indent="0">
              <a:buNone/>
              <a:defRPr sz="300"/>
            </a:lvl5pPr>
            <a:lvl6pPr marL="677260" indent="0">
              <a:buNone/>
              <a:defRPr sz="300"/>
            </a:lvl6pPr>
            <a:lvl7pPr marL="812712" indent="0">
              <a:buNone/>
              <a:defRPr sz="300"/>
            </a:lvl7pPr>
            <a:lvl8pPr marL="948164" indent="0">
              <a:buNone/>
              <a:defRPr sz="300"/>
            </a:lvl8pPr>
            <a:lvl9pPr marL="1083616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13AB5-1009-488F-9BEF-19BCAAB36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1138238"/>
            <a:ext cx="8159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975" tIns="63987" rIns="127975" bIns="639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3698875"/>
            <a:ext cx="8159750" cy="7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11663363"/>
            <a:ext cx="2000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9775" y="11663363"/>
            <a:ext cx="30416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225" y="11663363"/>
            <a:ext cx="2000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7C772A22-351A-4796-B0E4-6E0E5D780C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5pPr>
      <a:lvl6pPr marL="135452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6pPr>
      <a:lvl7pPr marL="270904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7pPr>
      <a:lvl8pPr marL="406356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8pPr>
      <a:lvl9pPr marL="541808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9pPr>
    </p:titleStyle>
    <p:bodyStyle>
      <a:lvl1pPr marL="477838" indent="-477838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398463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</a:defRPr>
      </a:lvl2pPr>
      <a:lvl3pPr marL="1598613" indent="-319088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</a:defRPr>
      </a:lvl3pPr>
      <a:lvl4pPr marL="2238375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878138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014748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150200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285652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421104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5452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70904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6356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1808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7260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12712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48164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3616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1"/>
          <p:cNvSpPr>
            <a:spLocks noChangeArrowheads="1"/>
          </p:cNvSpPr>
          <p:nvPr/>
        </p:nvSpPr>
        <p:spPr bwMode="auto">
          <a:xfrm>
            <a:off x="0" y="1498968"/>
            <a:ext cx="9601200" cy="58135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6350" h="12700"/>
          </a:sp3d>
        </p:spPr>
        <p:txBody>
          <a:bodyPr lIns="27090" tIns="13545" rIns="27090" bIns="13545">
            <a:spAutoFit/>
          </a:bodyPr>
          <a:lstStyle/>
          <a:p>
            <a:pPr algn="ctr">
              <a:defRPr/>
            </a:pPr>
            <a:endParaRPr lang="pt-BR" sz="1800" b="1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pt-BR" sz="1800" b="1" dirty="0">
                <a:latin typeface="Arial" charset="0"/>
                <a:cs typeface="Arial" charset="0"/>
              </a:rPr>
              <a:t>Projeto Integrador III - Sistema </a:t>
            </a:r>
            <a:r>
              <a:rPr lang="pt-BR" sz="1800" b="1" dirty="0" smtClean="0">
                <a:latin typeface="Arial" charset="0"/>
                <a:cs typeface="Arial" charset="0"/>
              </a:rPr>
              <a:t>Autônomo - PLANTGOSHI</a:t>
            </a:r>
            <a:endParaRPr lang="pt-BR" sz="1800" b="1" dirty="0">
              <a:latin typeface="Arial" charset="0"/>
              <a:cs typeface="Arial" charset="0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0" y="2187690"/>
            <a:ext cx="9601200" cy="3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090" tIns="13545" rIns="27090" bIns="13545">
            <a:spAutoFit/>
          </a:bodyPr>
          <a:lstStyle/>
          <a:p>
            <a:pPr algn="ctr"/>
            <a:r>
              <a:rPr lang="pt-BR" sz="1200" b="1" dirty="0">
                <a:latin typeface="Arial" charset="0"/>
                <a:cs typeface="Arial" charset="0"/>
              </a:rPr>
              <a:t>Anderson </a:t>
            </a:r>
            <a:r>
              <a:rPr lang="pt-BR" sz="1200" b="1" dirty="0" smtClean="0">
                <a:latin typeface="Arial" charset="0"/>
                <a:cs typeface="Arial" charset="0"/>
              </a:rPr>
              <a:t>J. Silva /  Felipe R. </a:t>
            </a:r>
            <a:r>
              <a:rPr lang="pt-BR" sz="1200" b="1" dirty="0">
                <a:latin typeface="Arial" charset="0"/>
                <a:cs typeface="Arial" charset="0"/>
              </a:rPr>
              <a:t>de Luca </a:t>
            </a:r>
            <a:r>
              <a:rPr lang="pt-BR" sz="1200" b="1" dirty="0" smtClean="0">
                <a:latin typeface="Arial" charset="0"/>
                <a:cs typeface="Arial" charset="0"/>
              </a:rPr>
              <a:t>/ </a:t>
            </a:r>
            <a:r>
              <a:rPr lang="pt-BR" sz="1200" b="1" dirty="0">
                <a:latin typeface="Arial" charset="0"/>
                <a:cs typeface="Arial" charset="0"/>
              </a:rPr>
              <a:t>Nelson J. </a:t>
            </a:r>
            <a:r>
              <a:rPr lang="pt-BR" sz="1200" b="1" dirty="0" err="1">
                <a:latin typeface="Arial" charset="0"/>
                <a:cs typeface="Arial" charset="0"/>
              </a:rPr>
              <a:t>Dressler</a:t>
            </a:r>
            <a:r>
              <a:rPr lang="pt-BR" sz="1200" b="1" dirty="0">
                <a:latin typeface="Arial" charset="0"/>
                <a:cs typeface="Arial" charset="0"/>
              </a:rPr>
              <a:t> </a:t>
            </a:r>
            <a:endParaRPr lang="pt-BR" sz="1200" b="1" dirty="0" smtClean="0">
              <a:latin typeface="Arial" charset="0"/>
              <a:cs typeface="Arial" charset="0"/>
            </a:endParaRPr>
          </a:p>
          <a:p>
            <a:pPr algn="ctr"/>
            <a:r>
              <a:rPr lang="pt-BR" sz="1200" b="1" dirty="0">
                <a:latin typeface="Arial" charset="0"/>
                <a:cs typeface="Arial" charset="0"/>
              </a:rPr>
              <a:t>Professor Marcelo Hashimoto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-6288" y="290672"/>
            <a:ext cx="9601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XI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SEMANA UNIFICADA DE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APRESENTAÇÕES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CaixaDeTexto 12"/>
          <p:cNvSpPr txBox="1">
            <a:spLocks noChangeArrowheads="1"/>
          </p:cNvSpPr>
          <p:nvPr/>
        </p:nvSpPr>
        <p:spPr bwMode="auto">
          <a:xfrm>
            <a:off x="63476" y="936294"/>
            <a:ext cx="9472864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08 a 12 de Junho </a:t>
            </a:r>
            <a:r>
              <a:rPr lang="pt-BR" sz="1800" b="1" dirty="0">
                <a:solidFill>
                  <a:srgbClr val="FF9900"/>
                </a:solidFill>
                <a:latin typeface="Arial" charset="0"/>
                <a:cs typeface="Arial" charset="0"/>
              </a:rPr>
              <a:t>de </a:t>
            </a:r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2015</a:t>
            </a:r>
            <a:endParaRPr lang="pt-BR" sz="1800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algn="ctr"/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Bacharelado em Ciência da Computação – </a:t>
            </a:r>
            <a:r>
              <a:rPr lang="pt-BR" sz="1800" b="1" dirty="0">
                <a:solidFill>
                  <a:srgbClr val="FF9900"/>
                </a:solidFill>
                <a:latin typeface="Arial" charset="0"/>
                <a:cs typeface="Arial" charset="0"/>
              </a:rPr>
              <a:t>Código: BCC-1s15-PI3-PLANTGOSHI</a:t>
            </a:r>
          </a:p>
        </p:txBody>
      </p:sp>
      <p:cxnSp>
        <p:nvCxnSpPr>
          <p:cNvPr id="2056" name="Conector reto 21"/>
          <p:cNvCxnSpPr>
            <a:cxnSpLocks noChangeShapeType="1"/>
          </p:cNvCxnSpPr>
          <p:nvPr/>
        </p:nvCxnSpPr>
        <p:spPr bwMode="auto">
          <a:xfrm>
            <a:off x="23936" y="1614642"/>
            <a:ext cx="9601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057" name="Picture 6" descr="Página Inicial">
            <a:hlinkClick r:id="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76" y="-19050"/>
            <a:ext cx="1379538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 bwMode="auto">
          <a:xfrm>
            <a:off x="63476" y="2814117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Resumo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4" name="Conector reto 3"/>
          <p:cNvCxnSpPr/>
          <p:nvPr/>
        </p:nvCxnSpPr>
        <p:spPr bwMode="auto">
          <a:xfrm>
            <a:off x="4800600" y="2808312"/>
            <a:ext cx="0" cy="9785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tângulo 13"/>
          <p:cNvSpPr/>
          <p:nvPr/>
        </p:nvSpPr>
        <p:spPr bwMode="auto">
          <a:xfrm>
            <a:off x="63476" y="6112768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Introdução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476" y="3168352"/>
            <a:ext cx="4665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/>
                <a:cs typeface="Arial"/>
              </a:rPr>
              <a:t>O projeto foi desenvolvido para a disciplina Projeto Integrador III: Sistema Autônomo, com o objetivo de aplicar técnicas e implementar algoritmos de visão computacional em um jogo de tema livre. Para tal, criamos um jogo digital em 2D, desenvolvido em linguagem C, onde o jogador deve cuidar de uma árvore em seu processo de crescimento, com o objetivo principal de colher os melhores frutos. Para isso, o jogador terá como ferramenta de interação uma varinha mágica, que permitirá aplicar poderes que interajam com os elementos dentro do jogo, contribuindo com o crescimento da árvore e impedindo que pragas ataquem os frutos. A interação da varinha com o jogo será por intermédio do reconhecimento dela nas imagens capturadas pela câmera de vídeo instalada no computador, processadas por algoritmos baseados em levantamento bibliográfico. 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3476" y="6472808"/>
            <a:ext cx="4665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/>
                <a:cs typeface="Arial"/>
              </a:rPr>
              <a:t>O Jogo consiste em abordar a questão sobre educação ambiental. O jogador tem três minutos para cuidar de uma árvore, desde seu crescimento até o amadurecimento e colhimento dos frutos. Durante a partida, o jogador deverá estar sempre atento à falta de água e pragas que surgirão para comer os frutos.</a:t>
            </a:r>
          </a:p>
          <a:p>
            <a:pPr algn="just"/>
            <a:r>
              <a:rPr lang="pt-BR" sz="1200" dirty="0" smtClean="0">
                <a:latin typeface="Arial"/>
                <a:cs typeface="Arial"/>
              </a:rPr>
              <a:t>A interação do jogador com o jogo deverá ocorrer exclusivamente através da câmera de vídeo acoplada ao computador. O jogador terá à sua disposição uma varinha  mágica com uma luz de LED na ponta, que será reconhecida pelos algoritmos e seus movimentos traduzidos como coordenadas de posição X e Y dentro do jogo. Basicamente a varinha tem o funcionamento de um mouse. </a:t>
            </a:r>
            <a:endParaRPr lang="pt-BR" sz="1200" dirty="0" smtClean="0">
              <a:latin typeface="Arial"/>
              <a:cs typeface="Arial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63476" y="8921080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Objetivos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476" y="9250923"/>
            <a:ext cx="4665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/>
                <a:cs typeface="Arial"/>
              </a:rPr>
              <a:t>O Objetivo do projeto consiste em estudar, desenvolver e implementar algoritmos de visão computacional para processamento de imagens, com a finalidade de promover a interação do jogador com o jogo.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63476" y="10361240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Materiais e Bibliotecas</a:t>
            </a:r>
          </a:p>
        </p:txBody>
      </p:sp>
      <p:sp>
        <p:nvSpPr>
          <p:cNvPr id="22" name="Retângulo 21"/>
          <p:cNvSpPr/>
          <p:nvPr/>
        </p:nvSpPr>
        <p:spPr bwMode="auto">
          <a:xfrm>
            <a:off x="4871224" y="2808312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err="1" smtClean="0">
                <a:latin typeface="Arial"/>
                <a:cs typeface="Arial"/>
              </a:rPr>
              <a:t>Jogabilidade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871224" y="3088432"/>
            <a:ext cx="4609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NimbusRomNo9L"/>
              </a:rPr>
              <a:t>Com a varinha mágica, o jogador poderá interagir com os elementos dentro do jogo. Ao selecionar um poder a luz na ponta da varinha irá assumir a cor desse poder, indicando se ele foi selecionado e está ativo. Se não houver luz, significa que a seleção de poderes está desabilitada temporariamente. Caso a luz seja da cor branca, então está habilitada para selecionar qualquer poder. Para interagir com o jogo, basta mover a varinha em frente a tela do computador e um cursor irá indicar qual a posição atual da varinha dentro do jogo. Para selecionar o poder desejado, é necessário posicionar o cursor por dois segundos em cima desse poder.</a:t>
            </a:r>
            <a:endParaRPr lang="pt-BR" sz="800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4872608" y="5320680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Resultados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851123" y="5608712"/>
            <a:ext cx="4774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/>
                <a:cs typeface="Arial"/>
              </a:rPr>
              <a:t>Abaixo podemos observar a tela principal do jogo com indicadores: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4871224" y="9353128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Referências Bibliográficas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871224" y="9693274"/>
            <a:ext cx="4609896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err="1">
                <a:latin typeface="Arial"/>
                <a:cs typeface="Arial"/>
              </a:rPr>
              <a:t>Cavalcanti</a:t>
            </a:r>
            <a:r>
              <a:rPr lang="en-US" sz="1050" dirty="0">
                <a:latin typeface="Arial"/>
                <a:cs typeface="Arial"/>
              </a:rPr>
              <a:t>, J. </a:t>
            </a:r>
            <a:r>
              <a:rPr lang="en-US" sz="1050" dirty="0" err="1">
                <a:latin typeface="Arial"/>
                <a:cs typeface="Arial"/>
              </a:rPr>
              <a:t>Disciplina</a:t>
            </a:r>
            <a:r>
              <a:rPr lang="en-US" sz="1050" dirty="0">
                <a:latin typeface="Arial"/>
                <a:cs typeface="Arial"/>
              </a:rPr>
              <a:t> de </a:t>
            </a:r>
            <a:r>
              <a:rPr lang="en-US" sz="1050" dirty="0" err="1" smtClean="0">
                <a:latin typeface="Arial"/>
                <a:cs typeface="Arial"/>
              </a:rPr>
              <a:t>computação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gráfica</a:t>
            </a:r>
            <a:r>
              <a:rPr lang="en-US" sz="1050" dirty="0">
                <a:latin typeface="Arial"/>
                <a:cs typeface="Arial"/>
              </a:rPr>
              <a:t>. http://</a:t>
            </a:r>
            <a:r>
              <a:rPr lang="en-US" sz="1050" dirty="0" err="1">
                <a:latin typeface="Arial"/>
                <a:cs typeface="Arial"/>
              </a:rPr>
              <a:t>www.univasf.edu.br</a:t>
            </a:r>
            <a:r>
              <a:rPr lang="en-US" sz="1050" dirty="0">
                <a:latin typeface="Arial"/>
                <a:cs typeface="Arial"/>
              </a:rPr>
              <a:t>/ </a:t>
            </a:r>
            <a:r>
              <a:rPr lang="en-US" sz="1050" dirty="0" smtClean="0">
                <a:latin typeface="Arial"/>
                <a:cs typeface="Arial"/>
              </a:rPr>
              <a:t>̃</a:t>
            </a:r>
            <a:r>
              <a:rPr lang="en-US" sz="1050" dirty="0" err="1" smtClean="0">
                <a:latin typeface="Arial"/>
                <a:cs typeface="Arial"/>
              </a:rPr>
              <a:t>jorge.cavalcanti</a:t>
            </a:r>
            <a:r>
              <a:rPr lang="en-US" sz="1050" dirty="0">
                <a:latin typeface="Arial"/>
                <a:cs typeface="Arial"/>
              </a:rPr>
              <a:t>/comput_graf06_Cores.pdf. </a:t>
            </a:r>
            <a:endParaRPr lang="en-US" sz="1050" dirty="0" smtClean="0">
              <a:latin typeface="Arial"/>
              <a:cs typeface="Arial"/>
            </a:endParaRPr>
          </a:p>
          <a:p>
            <a:pPr algn="just"/>
            <a:endParaRPr lang="en-US" sz="600" dirty="0">
              <a:latin typeface="Arial"/>
              <a:cs typeface="Arial"/>
            </a:endParaRPr>
          </a:p>
          <a:p>
            <a:pPr algn="just"/>
            <a:r>
              <a:rPr lang="en-US" sz="1050" dirty="0" err="1" smtClean="0">
                <a:latin typeface="Arial"/>
                <a:cs typeface="Arial"/>
              </a:rPr>
              <a:t>Conci</a:t>
            </a:r>
            <a:r>
              <a:rPr lang="en-US" sz="1050" dirty="0" smtClean="0">
                <a:latin typeface="Arial"/>
                <a:cs typeface="Arial"/>
              </a:rPr>
              <a:t>, A., </a:t>
            </a:r>
            <a:r>
              <a:rPr lang="en-US" sz="1050" dirty="0" err="1" smtClean="0">
                <a:latin typeface="Arial"/>
                <a:cs typeface="Arial"/>
              </a:rPr>
              <a:t>Azevedo</a:t>
            </a:r>
            <a:r>
              <a:rPr lang="en-US" sz="1050" dirty="0" smtClean="0">
                <a:latin typeface="Arial"/>
                <a:cs typeface="Arial"/>
              </a:rPr>
              <a:t>, E., and </a:t>
            </a:r>
            <a:r>
              <a:rPr lang="en-US" sz="1050" dirty="0" err="1" smtClean="0">
                <a:latin typeface="Arial"/>
                <a:cs typeface="Arial"/>
              </a:rPr>
              <a:t>Leta</a:t>
            </a:r>
            <a:r>
              <a:rPr lang="en-US" sz="1050" dirty="0" smtClean="0">
                <a:latin typeface="Arial"/>
                <a:cs typeface="Arial"/>
              </a:rPr>
              <a:t>, F. R. </a:t>
            </a:r>
            <a:r>
              <a:rPr lang="en-US" sz="1050" dirty="0" err="1" smtClean="0">
                <a:latin typeface="Arial"/>
                <a:cs typeface="Arial"/>
              </a:rPr>
              <a:t>Computa</a:t>
            </a:r>
            <a:r>
              <a:rPr lang="en-US" sz="1050" dirty="0" err="1">
                <a:latin typeface="Arial"/>
                <a:cs typeface="Arial"/>
              </a:rPr>
              <a:t>ção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gráfica</a:t>
            </a:r>
            <a:r>
              <a:rPr lang="en-US" sz="1050" dirty="0" smtClean="0">
                <a:latin typeface="Arial"/>
                <a:cs typeface="Arial"/>
              </a:rPr>
              <a:t>. http:// </a:t>
            </a:r>
            <a:r>
              <a:rPr lang="en-US" sz="1050" dirty="0" err="1" smtClean="0">
                <a:latin typeface="Arial"/>
                <a:cs typeface="Arial"/>
              </a:rPr>
              <a:t>computacaografica.ic.uff.br</a:t>
            </a:r>
            <a:r>
              <a:rPr lang="en-US" sz="1050" dirty="0" smtClean="0">
                <a:latin typeface="Arial"/>
                <a:cs typeface="Arial"/>
              </a:rPr>
              <a:t>/transparenciasvol2cap4.pdf. </a:t>
            </a:r>
          </a:p>
          <a:p>
            <a:pPr algn="just"/>
            <a:endParaRPr lang="en-US" dirty="0" smtClean="0">
              <a:latin typeface="Arial"/>
              <a:cs typeface="Arial"/>
            </a:endParaRPr>
          </a:p>
          <a:p>
            <a:pPr algn="just"/>
            <a:r>
              <a:rPr lang="en-US" sz="1050" dirty="0" smtClean="0">
                <a:latin typeface="Arial"/>
                <a:cs typeface="Arial"/>
              </a:rPr>
              <a:t>Cook, J. D. (2009). Three algorithms for converting color to </a:t>
            </a:r>
            <a:r>
              <a:rPr lang="en-US" sz="1050" dirty="0" err="1" smtClean="0">
                <a:latin typeface="Arial"/>
                <a:cs typeface="Arial"/>
              </a:rPr>
              <a:t>grayscale</a:t>
            </a:r>
            <a:r>
              <a:rPr lang="en-US" sz="1050" dirty="0" smtClean="0">
                <a:latin typeface="Arial"/>
                <a:cs typeface="Arial"/>
              </a:rPr>
              <a:t>. http://</a:t>
            </a:r>
            <a:r>
              <a:rPr lang="en-US" sz="1050" dirty="0" err="1" smtClean="0">
                <a:latin typeface="Arial"/>
                <a:cs typeface="Arial"/>
              </a:rPr>
              <a:t>www.johndcook.com</a:t>
            </a:r>
            <a:r>
              <a:rPr lang="en-US" sz="1050" dirty="0" smtClean="0">
                <a:latin typeface="Arial"/>
                <a:cs typeface="Arial"/>
              </a:rPr>
              <a:t>/blog/2009/08/24/ algorithms-convert-color-</a:t>
            </a:r>
            <a:r>
              <a:rPr lang="en-US" sz="1050" dirty="0" err="1" smtClean="0">
                <a:latin typeface="Arial"/>
                <a:cs typeface="Arial"/>
              </a:rPr>
              <a:t>grayscale</a:t>
            </a:r>
            <a:r>
              <a:rPr lang="en-US" sz="1050" dirty="0" smtClean="0">
                <a:latin typeface="Arial"/>
                <a:cs typeface="Arial"/>
              </a:rPr>
              <a:t>/. 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r>
              <a:rPr lang="en-US" sz="1050" dirty="0" smtClean="0">
                <a:latin typeface="Arial"/>
                <a:cs typeface="Arial"/>
              </a:rPr>
              <a:t>E, A., A, C., and R, L. F. (2009). </a:t>
            </a:r>
            <a:r>
              <a:rPr lang="en-US" sz="1050" i="1" dirty="0" err="1" smtClean="0">
                <a:latin typeface="Arial"/>
                <a:cs typeface="Arial"/>
              </a:rPr>
              <a:t>Computa</a:t>
            </a:r>
            <a:r>
              <a:rPr lang="en-US" sz="1050" dirty="0" err="1">
                <a:latin typeface="Arial"/>
                <a:cs typeface="Arial"/>
              </a:rPr>
              <a:t>ção</a:t>
            </a:r>
            <a:r>
              <a:rPr lang="en-US" sz="1050" i="1" dirty="0" smtClean="0">
                <a:latin typeface="Arial"/>
                <a:cs typeface="Arial"/>
              </a:rPr>
              <a:t> </a:t>
            </a:r>
            <a:r>
              <a:rPr lang="en-US" sz="1050" i="1" dirty="0" err="1" smtClean="0">
                <a:latin typeface="Arial"/>
                <a:cs typeface="Arial"/>
              </a:rPr>
              <a:t>Gráfica</a:t>
            </a:r>
            <a:r>
              <a:rPr lang="en-US" sz="1050" i="1" dirty="0" smtClean="0">
                <a:latin typeface="Arial"/>
                <a:cs typeface="Arial"/>
              </a:rPr>
              <a:t>: </a:t>
            </a:r>
            <a:r>
              <a:rPr lang="en-US" sz="1050" i="1" dirty="0" err="1" smtClean="0">
                <a:latin typeface="Arial"/>
                <a:cs typeface="Arial"/>
              </a:rPr>
              <a:t>teoria</a:t>
            </a:r>
            <a:r>
              <a:rPr lang="en-US" sz="1050" i="1" dirty="0" smtClean="0">
                <a:latin typeface="Arial"/>
                <a:cs typeface="Arial"/>
              </a:rPr>
              <a:t> e </a:t>
            </a:r>
            <a:r>
              <a:rPr lang="en-US" sz="1050" i="1" dirty="0" err="1" smtClean="0">
                <a:latin typeface="Arial"/>
                <a:cs typeface="Arial"/>
              </a:rPr>
              <a:t>prática</a:t>
            </a:r>
            <a:r>
              <a:rPr lang="en-US" sz="1050" dirty="0" smtClean="0">
                <a:latin typeface="Arial"/>
                <a:cs typeface="Arial"/>
              </a:rPr>
              <a:t>, volume 2. Campus.</a:t>
            </a:r>
          </a:p>
          <a:p>
            <a:pPr algn="just"/>
            <a:endParaRPr lang="en-US" sz="600" dirty="0" smtClean="0">
              <a:latin typeface="Arial"/>
              <a:cs typeface="Arial"/>
            </a:endParaRPr>
          </a:p>
          <a:p>
            <a:pPr algn="just"/>
            <a:r>
              <a:rPr lang="en-US" sz="1050" dirty="0" err="1" smtClean="0">
                <a:latin typeface="Arial"/>
                <a:cs typeface="Arial"/>
              </a:rPr>
              <a:t>Marengoni</a:t>
            </a:r>
            <a:r>
              <a:rPr lang="en-US" sz="1050" dirty="0" smtClean="0">
                <a:latin typeface="Arial"/>
                <a:cs typeface="Arial"/>
              </a:rPr>
              <a:t>, M. and </a:t>
            </a:r>
            <a:r>
              <a:rPr lang="en-US" sz="1050" dirty="0" err="1" smtClean="0">
                <a:latin typeface="Arial"/>
                <a:cs typeface="Arial"/>
              </a:rPr>
              <a:t>Stringhini</a:t>
            </a:r>
            <a:r>
              <a:rPr lang="en-US" sz="1050" dirty="0" smtClean="0">
                <a:latin typeface="Arial"/>
                <a:cs typeface="Arial"/>
              </a:rPr>
              <a:t>, D. Tutorial: </a:t>
            </a:r>
            <a:r>
              <a:rPr lang="en-US" sz="1050" dirty="0" err="1" smtClean="0">
                <a:latin typeface="Arial"/>
                <a:cs typeface="Arial"/>
              </a:rPr>
              <a:t>Introdu</a:t>
            </a:r>
            <a:r>
              <a:rPr lang="en-US" sz="1050" dirty="0" err="1">
                <a:latin typeface="Arial"/>
                <a:cs typeface="Arial"/>
              </a:rPr>
              <a:t>ção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à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visão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computacional</a:t>
            </a:r>
            <a:r>
              <a:rPr lang="en-US" sz="1050" dirty="0" smtClean="0">
                <a:latin typeface="Arial"/>
                <a:cs typeface="Arial"/>
              </a:rPr>
              <a:t> us- </a:t>
            </a:r>
            <a:r>
              <a:rPr lang="en-US" sz="1050" dirty="0" err="1" smtClean="0">
                <a:latin typeface="Arial"/>
                <a:cs typeface="Arial"/>
              </a:rPr>
              <a:t>ando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opencv</a:t>
            </a:r>
            <a:r>
              <a:rPr lang="en-US" sz="1050" dirty="0" smtClean="0">
                <a:latin typeface="Arial"/>
                <a:cs typeface="Arial"/>
              </a:rPr>
              <a:t>. http://</a:t>
            </a:r>
            <a:r>
              <a:rPr lang="en-US" sz="1050" dirty="0" err="1" smtClean="0">
                <a:latin typeface="Arial"/>
                <a:cs typeface="Arial"/>
              </a:rPr>
              <a:t>seer.ufrgs.br</a:t>
            </a:r>
            <a:r>
              <a:rPr lang="en-US" sz="1050" dirty="0" smtClean="0">
                <a:latin typeface="Arial"/>
                <a:cs typeface="Arial"/>
              </a:rPr>
              <a:t>/</a:t>
            </a:r>
            <a:r>
              <a:rPr lang="en-US" sz="1050" dirty="0" err="1" smtClean="0">
                <a:latin typeface="Arial"/>
                <a:cs typeface="Arial"/>
              </a:rPr>
              <a:t>rita</a:t>
            </a:r>
            <a:r>
              <a:rPr lang="en-US" sz="1050" dirty="0" smtClean="0">
                <a:latin typeface="Arial"/>
                <a:cs typeface="Arial"/>
              </a:rPr>
              <a:t>/article/</a:t>
            </a:r>
            <a:r>
              <a:rPr lang="en-US" sz="1050" dirty="0" err="1" smtClean="0">
                <a:latin typeface="Arial"/>
                <a:cs typeface="Arial"/>
              </a:rPr>
              <a:t>viewFile</a:t>
            </a:r>
            <a:r>
              <a:rPr lang="en-US" sz="1050" dirty="0" smtClean="0">
                <a:latin typeface="Arial"/>
                <a:cs typeface="Arial"/>
              </a:rPr>
              <a:t>/</a:t>
            </a:r>
            <a:r>
              <a:rPr lang="en-US" sz="1050" dirty="0" err="1" smtClean="0">
                <a:latin typeface="Arial"/>
                <a:cs typeface="Arial"/>
              </a:rPr>
              <a:t>rita</a:t>
            </a:r>
            <a:r>
              <a:rPr lang="en-US" sz="1050" dirty="0" smtClean="0">
                <a:latin typeface="Arial"/>
                <a:cs typeface="Arial"/>
              </a:rPr>
              <a:t>_ v16_n1_p125/7289.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r>
              <a:rPr lang="en-US" sz="1050" dirty="0" smtClean="0">
                <a:latin typeface="Arial"/>
                <a:cs typeface="Arial"/>
              </a:rPr>
              <a:t>Parker, J. R. (2011). </a:t>
            </a:r>
            <a:r>
              <a:rPr lang="en-US" sz="1050" i="1" dirty="0" smtClean="0">
                <a:latin typeface="Arial"/>
                <a:cs typeface="Arial"/>
              </a:rPr>
              <a:t>Algorithms for Image Processing and Computer Vision</a:t>
            </a:r>
            <a:r>
              <a:rPr lang="en-US" sz="1050" dirty="0" smtClean="0">
                <a:latin typeface="Arial"/>
                <a:cs typeface="Arial"/>
              </a:rPr>
              <a:t>. Wiley Publishing, Inc., 10475 </a:t>
            </a:r>
            <a:r>
              <a:rPr lang="en-US" sz="1050" dirty="0" err="1" smtClean="0">
                <a:latin typeface="Arial"/>
                <a:cs typeface="Arial"/>
              </a:rPr>
              <a:t>Crosspoint</a:t>
            </a:r>
            <a:r>
              <a:rPr lang="en-US" sz="1050" dirty="0" smtClean="0">
                <a:latin typeface="Arial"/>
                <a:cs typeface="Arial"/>
              </a:rPr>
              <a:t> Boulevard. Indianapolis, IN 46256, 2nd edition. 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4872608" y="7912968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Conclusão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879441" y="8242811"/>
            <a:ext cx="460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/>
                <a:cs typeface="Arial"/>
              </a:rPr>
              <a:t>O Estudo de algoritmos e técnicas da Visão Computacional aplicados na prática contribui para nosso aprendizado, no desenvolvimento de novas habilidades no que se refere a buscar soluções que integram o processamento de imagens e sua usabilidade.</a:t>
            </a:r>
            <a:endParaRPr lang="pt-BR" sz="1200" dirty="0">
              <a:latin typeface="Arial"/>
              <a:cs typeface="Arial"/>
            </a:endParaRPr>
          </a:p>
        </p:txBody>
      </p:sp>
      <p:pic>
        <p:nvPicPr>
          <p:cNvPr id="6" name="Picture 5" descr="tela_j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64" y="5896744"/>
            <a:ext cx="3384376" cy="1872208"/>
          </a:xfrm>
          <a:prstGeom prst="rect">
            <a:avLst/>
          </a:prstGeom>
        </p:spPr>
      </p:pic>
      <p:sp>
        <p:nvSpPr>
          <p:cNvPr id="32" name="CaixaDeTexto 20"/>
          <p:cNvSpPr txBox="1"/>
          <p:nvPr/>
        </p:nvSpPr>
        <p:spPr>
          <a:xfrm>
            <a:off x="49714" y="10721280"/>
            <a:ext cx="25646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sz="1200" dirty="0" smtClean="0">
                <a:latin typeface="Arial"/>
                <a:cs typeface="Arial"/>
              </a:rPr>
              <a:t>Câmera de captura de vídeo;</a:t>
            </a:r>
          </a:p>
          <a:p>
            <a:pPr marL="171450" indent="-171450">
              <a:buFont typeface="Arial"/>
              <a:buChar char="•"/>
            </a:pPr>
            <a:r>
              <a:rPr lang="pt-BR" sz="1200" dirty="0" smtClean="0">
                <a:latin typeface="Arial"/>
                <a:cs typeface="Arial"/>
              </a:rPr>
              <a:t>Placa controladora </a:t>
            </a:r>
            <a:r>
              <a:rPr lang="pt-BR" sz="1200" dirty="0" err="1" smtClean="0">
                <a:latin typeface="Arial"/>
                <a:cs typeface="Arial"/>
              </a:rPr>
              <a:t>Arduino</a:t>
            </a:r>
            <a:r>
              <a:rPr lang="pt-BR" sz="1200" dirty="0" smtClean="0">
                <a:latin typeface="Arial"/>
                <a:cs typeface="Arial"/>
              </a:rPr>
              <a:t> Uno;</a:t>
            </a:r>
          </a:p>
          <a:p>
            <a:pPr marL="171450" indent="-171450">
              <a:buFont typeface="Arial"/>
              <a:buChar char="•"/>
            </a:pPr>
            <a:r>
              <a:rPr lang="pt-BR" sz="1200" dirty="0" smtClean="0">
                <a:latin typeface="Arial"/>
                <a:cs typeface="Arial"/>
              </a:rPr>
              <a:t>LED RGB;</a:t>
            </a:r>
          </a:p>
          <a:p>
            <a:pPr marL="171450" indent="-171450">
              <a:buFont typeface="Arial"/>
              <a:buChar char="•"/>
            </a:pPr>
            <a:r>
              <a:rPr lang="pt-BR" sz="1200" dirty="0" smtClean="0">
                <a:latin typeface="Arial"/>
                <a:cs typeface="Arial"/>
              </a:rPr>
              <a:t>Computador;</a:t>
            </a:r>
          </a:p>
          <a:p>
            <a:pPr marL="171450" lvl="0" indent="-171450">
              <a:buFont typeface="Arial"/>
              <a:buChar char="•"/>
            </a:pPr>
            <a:r>
              <a:rPr lang="pt-BR" sz="1200" dirty="0" err="1" smtClean="0">
                <a:solidFill>
                  <a:srgbClr val="000000"/>
                </a:solidFill>
                <a:latin typeface="Arial"/>
                <a:cs typeface="Arial"/>
              </a:rPr>
              <a:t>OpenCV</a:t>
            </a:r>
            <a:r>
              <a:rPr lang="pt-BR" sz="1200" dirty="0" smtClean="0">
                <a:solidFill>
                  <a:srgbClr val="000000"/>
                </a:solidFill>
                <a:latin typeface="Arial"/>
                <a:cs typeface="Arial"/>
              </a:rPr>
              <a:t> 2.4.11;</a:t>
            </a:r>
          </a:p>
          <a:p>
            <a:pPr marL="171450" lvl="0" indent="-171450">
              <a:buFont typeface="Arial"/>
              <a:buChar char="•"/>
            </a:pPr>
            <a:r>
              <a:rPr lang="pt-BR" sz="1200" dirty="0" err="1" smtClean="0">
                <a:solidFill>
                  <a:srgbClr val="000000"/>
                </a:solidFill>
                <a:latin typeface="Arial"/>
                <a:cs typeface="Arial"/>
              </a:rPr>
              <a:t>Allegro</a:t>
            </a:r>
            <a:r>
              <a:rPr lang="pt-BR" sz="1200" dirty="0" smtClean="0">
                <a:solidFill>
                  <a:srgbClr val="000000"/>
                </a:solidFill>
                <a:latin typeface="Arial"/>
                <a:cs typeface="Arial"/>
              </a:rPr>
              <a:t> 5.0;</a:t>
            </a:r>
          </a:p>
          <a:p>
            <a:pPr marL="171450" lvl="0" indent="-171450">
              <a:buFont typeface="Arial"/>
              <a:buChar char="•"/>
            </a:pPr>
            <a:r>
              <a:rPr lang="pt-BR" sz="1200" dirty="0" err="1" smtClean="0">
                <a:solidFill>
                  <a:srgbClr val="000000"/>
                </a:solidFill>
                <a:latin typeface="Arial"/>
                <a:cs typeface="Arial"/>
              </a:rPr>
              <a:t>Arduino</a:t>
            </a:r>
            <a:r>
              <a:rPr lang="pt-BR" sz="1200" dirty="0" smtClean="0">
                <a:solidFill>
                  <a:srgbClr val="000000"/>
                </a:solidFill>
                <a:latin typeface="Arial"/>
                <a:cs typeface="Arial"/>
              </a:rPr>
              <a:t>-Serial; </a:t>
            </a:r>
          </a:p>
          <a:p>
            <a:pPr marL="171450" lvl="0" indent="-171450">
              <a:buFont typeface="Arial"/>
              <a:buChar char="•"/>
            </a:pPr>
            <a:r>
              <a:rPr lang="pt-BR" sz="1200" dirty="0" err="1" smtClean="0">
                <a:solidFill>
                  <a:srgbClr val="000000"/>
                </a:solidFill>
                <a:latin typeface="Arial"/>
                <a:cs typeface="Arial"/>
              </a:rPr>
              <a:t>GitHub</a:t>
            </a:r>
            <a:r>
              <a:rPr lang="pt-BR" sz="1200" dirty="0" smtClean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 marL="171450" lvl="0" indent="-171450">
              <a:buFont typeface="Arial"/>
              <a:buChar char="•"/>
            </a:pPr>
            <a:r>
              <a:rPr lang="pt-BR" sz="1200" dirty="0" smtClean="0">
                <a:solidFill>
                  <a:srgbClr val="000000"/>
                </a:solidFill>
                <a:latin typeface="Arial"/>
                <a:cs typeface="Arial"/>
              </a:rPr>
              <a:t>Linguagem C padrão c99;</a:t>
            </a:r>
            <a:endParaRPr lang="pt-BR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713</Words>
  <Application>Microsoft Office PowerPoint</Application>
  <PresentationFormat>Papel A3 (297x420 mm)</PresentationFormat>
  <Paragraphs>43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Blank Presentation</vt:lpstr>
      <vt:lpstr>Apresentação do PowerPoint</vt:lpstr>
    </vt:vector>
  </TitlesOfParts>
  <Company>_x0008_ᖤ]櫤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Saron</dc:creator>
  <cp:lastModifiedBy>Nelson Jacob Dressler</cp:lastModifiedBy>
  <cp:revision>77</cp:revision>
  <dcterms:created xsi:type="dcterms:W3CDTF">2005-08-24T17:31:56Z</dcterms:created>
  <dcterms:modified xsi:type="dcterms:W3CDTF">2015-06-03T16:48:19Z</dcterms:modified>
</cp:coreProperties>
</file>