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Google Shape;11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Google Shape;12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exto do Título"/>
          <p:cNvSpPr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15" name="Nível de Corpo Um…"/>
          <p:cNvSpPr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61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Google Shape;62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Texto do Título"/>
          <p:cNvSpPr/>
          <p:nvPr>
            <p:ph type="title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110" name="Nível de Corpo Um…"/>
          <p:cNvSpPr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Google Shape;18;p3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Texto do Título"/>
          <p:cNvSpPr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26" name="Número do Slide"/>
          <p:cNvSpPr/>
          <p:nvPr>
            <p:ph type="sldNum" sz="quarter" idx="2"/>
          </p:nvPr>
        </p:nvSpPr>
        <p:spPr>
          <a:xfrm>
            <a:off x="8709886" y="4717934"/>
            <a:ext cx="336814" cy="335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2;p4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Google Shape;23;p4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Google Shape;24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o do Título"/>
          <p:cNvSpPr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7" name="Nível de Corpo Um…"/>
          <p:cNvSpPr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8" name="Número do Slide"/>
          <p:cNvSpPr/>
          <p:nvPr>
            <p:ph type="sldNum" sz="quarter" idx="2"/>
          </p:nvPr>
        </p:nvSpPr>
        <p:spPr>
          <a:xfrm>
            <a:off x="8709886" y="4717934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9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Google Shape;30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Google Shape;31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o do Título"/>
          <p:cNvSpPr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ível de Corpo Um…"/>
          <p:cNvSpPr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0" name="Google Shape;34;p5"/>
          <p:cNvSpPr/>
          <p:nvPr>
            <p:ph type="body" sz="quarter" idx="13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1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o do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9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0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Texto do Título"/>
          <p:cNvSpPr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do Título</a:t>
            </a:r>
          </a:p>
        </p:txBody>
      </p:sp>
      <p:sp>
        <p:nvSpPr>
          <p:cNvPr id="68" name="Nível de Corpo Um…"/>
          <p:cNvSpPr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9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5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exto do Título"/>
          <p:cNvSpPr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78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9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Google Shape;50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Texto do Título"/>
          <p:cNvSpPr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88" name="Nível de Corpo Um…"/>
          <p:cNvSpPr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9" name="Google Shape;53;p9"/>
          <p:cNvSpPr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Número do Slide"/>
          <p:cNvSpPr/>
          <p:nvPr>
            <p:ph type="sldNum" sz="quarter" idx="2"/>
          </p:nvPr>
        </p:nvSpPr>
        <p:spPr>
          <a:xfrm>
            <a:off x="8709886" y="4717934"/>
            <a:ext cx="336814" cy="335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6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Google Shape;57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Nível de Corpo Um…"/>
          <p:cNvSpPr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0" name="Número do Slid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1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2;p13"/>
          <p:cNvSpPr/>
          <p:nvPr>
            <p:ph type="subTitle" sz="quarter" idx="1"/>
          </p:nvPr>
        </p:nvSpPr>
        <p:spPr>
          <a:xfrm>
            <a:off x="311699" y="3640499"/>
            <a:ext cx="8520602" cy="79260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BF9000"/>
                </a:solidFill>
              </a:defRPr>
            </a:lvl1pPr>
          </a:lstStyle>
          <a:p>
            <a:pPr/>
            <a:r>
              <a:t>Aula 3 - Revisões de OO e Debugging</a:t>
            </a:r>
          </a:p>
        </p:txBody>
      </p:sp>
      <p:pic>
        <p:nvPicPr>
          <p:cNvPr id="128" name="Google Shape;73;p13" descr="Google Shape;7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011" y="441499"/>
            <a:ext cx="8131976" cy="275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lass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Classe</a:t>
            </a:r>
          </a:p>
        </p:txBody>
      </p:sp>
      <p:sp>
        <p:nvSpPr>
          <p:cNvPr id="168" name="Corpo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169" name="Google Shape;123;p20" descr="Google Shape;1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2632" y="2201626"/>
            <a:ext cx="5245101" cy="179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t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Objeto</a:t>
            </a:r>
          </a:p>
        </p:txBody>
      </p:sp>
      <p:sp>
        <p:nvSpPr>
          <p:cNvPr id="173" name="O objeto é a casa. É algo concreto, algo físico. Nele os elementos estão de fato presentes ali. É algo palpável (em termos de computador), é algo que pode ser manipulado. Ele existe na memória, durante a execução da aplicação. Objeto possui valores para os estados definidos e chamam os comportamentos definidos executando os algoritmos. Tem um tempo de vida transitório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 objeto é a casa. É algo concreto, algo físico. Nele os elementos estão de fato presentes ali. É algo palpável (em termos de computador), é algo que pode ser manipulado. Ele existe na memória, durante a execução da aplicação. Objeto possui valores para os estados definidos e chamam os comportamentos definidos executando os algoritmos. Tem um tempo de vida transitório.</a:t>
            </a:r>
          </a:p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By: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8055" y="3233173"/>
            <a:ext cx="24003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oogle Shape;123;p20" descr="Google Shape;123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Objeto</a:t>
            </a:r>
          </a:p>
        </p:txBody>
      </p:sp>
      <p:sp>
        <p:nvSpPr>
          <p:cNvPr id="178" name="Então o objeto é uma instância da classe. Na classe você pode dizer que aquele objeto terá uma cor, no objeto você diz qual é a cor, só pode dizer isso porque foi definido na classe que essa informação deve estar no objeto.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Então o objeto é uma instância da classe. Na classe você pode dizer que aquele objeto terá uma cor, no objeto você diz qual é a cor, só pode dizer isso porque foi definido na classe que essa informação deve estar no objeto.</a:t>
            </a:r>
          </a:p>
        </p:txBody>
      </p:sp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1200" y="2729531"/>
            <a:ext cx="2679701" cy="185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30;p21"/>
          <p:cNvSpPr/>
          <p:nvPr>
            <p:ph type="title"/>
          </p:nvPr>
        </p:nvSpPr>
        <p:spPr>
          <a:xfrm>
            <a:off x="-1" y="582475"/>
            <a:ext cx="9115802" cy="635401"/>
          </a:xfrm>
          <a:prstGeom prst="rect">
            <a:avLst/>
          </a:prstGeom>
        </p:spPr>
        <p:txBody>
          <a:bodyPr/>
          <a:lstStyle>
            <a:lvl1pPr algn="ctr" defTabSz="886968">
              <a:defRPr sz="2910"/>
            </a:lvl1pPr>
          </a:lstStyle>
          <a:p>
            <a:pPr/>
            <a:r>
              <a:t>Classe vs Objeto</a:t>
            </a:r>
          </a:p>
        </p:txBody>
      </p:sp>
      <p:pic>
        <p:nvPicPr>
          <p:cNvPr id="182" name="Google Shape;131;p21" descr="Google Shape;131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Google Shape;132;p21" descr="Google Shape;132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74" y="1263622"/>
            <a:ext cx="2383526" cy="81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133;p21"/>
          <p:cNvSpPr/>
          <p:nvPr/>
        </p:nvSpPr>
        <p:spPr>
          <a:xfrm>
            <a:off x="2673175" y="1613299"/>
            <a:ext cx="490201" cy="1725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7575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85" name="Google Shape;134;p21" descr="Google Shape;134;p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2900" y="1415950"/>
            <a:ext cx="4944002" cy="56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35;p21" descr="Google Shape;135;p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9412" y="2603100"/>
            <a:ext cx="5070974" cy="210967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oogle Shape;136;p21"/>
          <p:cNvSpPr/>
          <p:nvPr/>
        </p:nvSpPr>
        <p:spPr>
          <a:xfrm>
            <a:off x="5611250" y="2129788"/>
            <a:ext cx="627301" cy="44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57575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41;p22"/>
          <p:cNvSpPr/>
          <p:nvPr>
            <p:ph type="title"/>
          </p:nvPr>
        </p:nvSpPr>
        <p:spPr>
          <a:xfrm>
            <a:off x="-1" y="582475"/>
            <a:ext cx="9115802" cy="635401"/>
          </a:xfrm>
          <a:prstGeom prst="rect">
            <a:avLst/>
          </a:prstGeom>
        </p:spPr>
        <p:txBody>
          <a:bodyPr/>
          <a:lstStyle>
            <a:lvl1pPr algn="ctr" defTabSz="886968">
              <a:defRPr sz="2910"/>
            </a:lvl1pPr>
          </a:lstStyle>
          <a:p>
            <a:pPr/>
            <a:r>
              <a:t>Static</a:t>
            </a:r>
          </a:p>
        </p:txBody>
      </p:sp>
      <p:pic>
        <p:nvPicPr>
          <p:cNvPr id="190" name="Google Shape;142;p22" descr="Google Shape;14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oogle Shape;143;p22"/>
          <p:cNvSpPr/>
          <p:nvPr/>
        </p:nvSpPr>
        <p:spPr>
          <a:xfrm>
            <a:off x="2865338" y="1613312"/>
            <a:ext cx="490201" cy="1725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7575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92" name="Google Shape;144;p22" descr="Google Shape;144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2900" y="1415950"/>
            <a:ext cx="4944002" cy="56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146;p22"/>
          <p:cNvSpPr/>
          <p:nvPr/>
        </p:nvSpPr>
        <p:spPr>
          <a:xfrm>
            <a:off x="5611250" y="2129788"/>
            <a:ext cx="627301" cy="44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57575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9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452900" y="2619137"/>
            <a:ext cx="4944002" cy="207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8749" y="1021711"/>
            <a:ext cx="2786726" cy="1355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assagem por valor vs referênci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Passagem por valor vs referência</a:t>
            </a:r>
          </a:p>
        </p:txBody>
      </p:sp>
      <p:sp>
        <p:nvSpPr>
          <p:cNvPr id="198" name="Corpo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pass-by-reference-vs-pass-by-value-animation.gif" descr="pass-by-reference-vs-pass-by-value-anima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0467" y="1664460"/>
            <a:ext cx="4838714" cy="2612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123;p20" descr="Google Shape;123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assagem por valor vs referênci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Passagem por valor vs referência</a:t>
            </a:r>
          </a:p>
        </p:txBody>
      </p:sp>
      <p:sp>
        <p:nvSpPr>
          <p:cNvPr id="203" name="Variáveis de tipo primitivo vs referências para objetos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Variáveis de tipo primitivo vs referências para objetos</a:t>
            </a:r>
          </a:p>
        </p:txBody>
      </p:sp>
      <p:pic>
        <p:nvPicPr>
          <p:cNvPr id="20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443" y="2071001"/>
            <a:ext cx="3556591" cy="2559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Google Shape;123;p20" descr="Google Shape;123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scop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Escopo</a:t>
            </a:r>
          </a:p>
        </p:txBody>
      </p:sp>
      <p:sp>
        <p:nvSpPr>
          <p:cNvPr id="208" name="O escopo é a vida de uma variável dentro de um programa. Trata-se dos locais onde ela pode ser acessada.…"/>
          <p:cNvSpPr/>
          <p:nvPr/>
        </p:nvSpPr>
        <p:spPr>
          <a:xfrm>
            <a:off x="2452430" y="1277928"/>
            <a:ext cx="6294788" cy="165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○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O escopo é a vida de uma variável dentro de um programa. Trata-se dos locais onde ela pode ser acessada.</a:t>
            </a:r>
          </a:p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○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Em Java o escopo de uma variável vai do bloco de código onde ela for declarada.</a:t>
            </a:r>
          </a:p>
        </p:txBody>
      </p:sp>
      <p:pic>
        <p:nvPicPr>
          <p:cNvPr id="209" name="Google Shape;123;p20" descr="Google Shape;1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rros e Excep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Erros e Exceptions</a:t>
            </a:r>
          </a:p>
        </p:txBody>
      </p:sp>
      <p:pic>
        <p:nvPicPr>
          <p:cNvPr id="212" name="Google Shape;123;p20" descr="Google Shape;1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ercíci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Exercício</a:t>
            </a:r>
          </a:p>
        </p:txBody>
      </p:sp>
      <p:sp>
        <p:nvSpPr>
          <p:cNvPr id="215" name="Calculadora de folha de pagamento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Calculadora de folha de pagamento</a:t>
            </a:r>
          </a:p>
        </p:txBody>
      </p:sp>
      <p:pic>
        <p:nvPicPr>
          <p:cNvPr id="216" name="Google Shape;123;p20" descr="Google Shape;1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8;p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886968">
              <a:defRPr sz="2910"/>
            </a:pPr>
            <a:r>
              <a:t>Leo</a:t>
            </a:r>
            <a:r>
              <a:rPr b="0"/>
              <a:t>nardo Morais</a:t>
            </a:r>
          </a:p>
        </p:txBody>
      </p:sp>
      <p:sp>
        <p:nvSpPr>
          <p:cNvPr id="131" name="Google Shape;79;p14"/>
          <p:cNvSpPr/>
          <p:nvPr>
            <p:ph type="body" idx="1"/>
          </p:nvPr>
        </p:nvSpPr>
        <p:spPr>
          <a:xfrm>
            <a:off x="358146" y="1519574"/>
            <a:ext cx="8373599" cy="3002402"/>
          </a:xfrm>
          <a:prstGeom prst="rect">
            <a:avLst/>
          </a:prstGeom>
        </p:spPr>
        <p:txBody>
          <a:bodyPr/>
          <a:lstStyle/>
          <a:p>
            <a:pPr indent="-381000">
              <a:buSzPts val="2400"/>
              <a:defRPr sz="2400"/>
            </a:pPr>
            <a:r>
              <a:t>Desenvolvedor desde os 17 anos</a:t>
            </a:r>
          </a:p>
          <a:p>
            <a:pPr indent="-381000">
              <a:buSzPts val="2400"/>
              <a:defRPr sz="2400"/>
            </a:pPr>
            <a:r>
              <a:t>Na CWI desde Abril de 2017</a:t>
            </a:r>
          </a:p>
          <a:p>
            <a:pPr lvl="1" marL="914400" indent="-342900"/>
            <a:r>
              <a:t>Crescer &gt; Desenvolvedor &gt; Loading ...</a:t>
            </a:r>
          </a:p>
          <a:p>
            <a:pPr indent="-381000">
              <a:buSzPts val="2400"/>
              <a:defRPr sz="2400"/>
            </a:pPr>
            <a:r>
              <a:t>Projetos</a:t>
            </a:r>
          </a:p>
          <a:p>
            <a:pPr lvl="1" marL="914400" indent="-342900"/>
            <a:r>
              <a:t>Lojas Colombo</a:t>
            </a:r>
          </a:p>
          <a:p>
            <a:pPr lvl="1" marL="914400" indent="-342900"/>
            <a:r>
              <a:t>Banco BV</a:t>
            </a:r>
          </a:p>
        </p:txBody>
      </p:sp>
      <p:sp>
        <p:nvSpPr>
          <p:cNvPr id="132" name="Google Shape;80;p14"/>
          <p:cNvSpPr/>
          <p:nvPr/>
        </p:nvSpPr>
        <p:spPr>
          <a:xfrm>
            <a:off x="2400250" y="1005850"/>
            <a:ext cx="63216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Desenvolvedor</a:t>
            </a:r>
          </a:p>
        </p:txBody>
      </p:sp>
      <p:pic>
        <p:nvPicPr>
          <p:cNvPr id="133" name="Google Shape;81;p14" descr="Google Shape;81;p14"/>
          <p:cNvPicPr>
            <a:picLocks noChangeAspect="1"/>
          </p:cNvPicPr>
          <p:nvPr/>
        </p:nvPicPr>
        <p:blipFill>
          <a:blip r:embed="rId2">
            <a:extLst/>
          </a:blip>
          <a:srcRect l="31494" t="22403" r="32609" b="23996"/>
          <a:stretch>
            <a:fillRect/>
          </a:stretch>
        </p:blipFill>
        <p:spPr>
          <a:xfrm>
            <a:off x="4340962" y="3119530"/>
            <a:ext cx="677739" cy="528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82;p14" descr="Google Shape;8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83;p14" descr="Google Shape;83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2549" y="3015649"/>
            <a:ext cx="797926" cy="79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oogle Shape;84;p14" descr="Google Shape;84;p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29973" y="2468447"/>
            <a:ext cx="1691877" cy="2255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89;p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Acordos</a:t>
            </a:r>
          </a:p>
        </p:txBody>
      </p:sp>
      <p:sp>
        <p:nvSpPr>
          <p:cNvPr id="139" name="Google Shape;90;p15"/>
          <p:cNvSpPr/>
          <p:nvPr>
            <p:ph type="body" idx="1"/>
          </p:nvPr>
        </p:nvSpPr>
        <p:spPr>
          <a:xfrm>
            <a:off x="396246" y="1595774"/>
            <a:ext cx="8335499" cy="3002402"/>
          </a:xfrm>
          <a:prstGeom prst="rect">
            <a:avLst/>
          </a:prstGeom>
        </p:spPr>
        <p:txBody>
          <a:bodyPr/>
          <a:lstStyle/>
          <a:p>
            <a:pPr indent="-381000">
              <a:buSzPts val="2400"/>
              <a:defRPr sz="2400"/>
            </a:pPr>
            <a:r>
              <a:t>Não é </a:t>
            </a:r>
            <a:r>
              <a:rPr u="sng"/>
              <a:t>necessário</a:t>
            </a:r>
            <a:r>
              <a:t> anotar, o material será disponibilizado</a:t>
            </a:r>
          </a:p>
          <a:p>
            <a:pPr indent="-381000">
              <a:buSzPts val="2400"/>
              <a:defRPr b="1" sz="2400"/>
            </a:pPr>
            <a:r>
              <a:t>Prestar atenção</a:t>
            </a:r>
            <a:r>
              <a:rPr b="0"/>
              <a:t> primeiro, </a:t>
            </a:r>
            <a:r>
              <a:rPr b="0" u="sng"/>
              <a:t>codar</a:t>
            </a:r>
            <a:r>
              <a:rPr b="0"/>
              <a:t> depois</a:t>
            </a:r>
          </a:p>
          <a:p>
            <a:pPr indent="-381000">
              <a:buSzPts val="2400"/>
              <a:defRPr sz="2400"/>
            </a:pPr>
            <a:r>
              <a:t>Não tenha medo de perguntar :)</a:t>
            </a:r>
          </a:p>
        </p:txBody>
      </p:sp>
      <p:pic>
        <p:nvPicPr>
          <p:cNvPr id="140" name="Google Shape;91;p15" descr="Google Shape;91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96;p16"/>
          <p:cNvSpPr/>
          <p:nvPr>
            <p:ph type="title"/>
          </p:nvPr>
        </p:nvSpPr>
        <p:spPr>
          <a:xfrm>
            <a:off x="1411199" y="2254050"/>
            <a:ext cx="6321602" cy="635401"/>
          </a:xfrm>
          <a:prstGeom prst="rect">
            <a:avLst/>
          </a:prstGeom>
        </p:spPr>
        <p:txBody>
          <a:bodyPr/>
          <a:lstStyle>
            <a:lvl1pPr algn="ctr" defTabSz="886968">
              <a:defRPr sz="2910"/>
            </a:lvl1pPr>
          </a:lstStyle>
          <a:p>
            <a:pPr/>
            <a:r>
              <a:t>Dúvidas ??? </a:t>
            </a:r>
          </a:p>
        </p:txBody>
      </p:sp>
      <p:pic>
        <p:nvPicPr>
          <p:cNvPr id="143" name="Google Shape;123;p20" descr="Google Shape;1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1;p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Importando e criando projetos</a:t>
            </a:r>
          </a:p>
        </p:txBody>
      </p:sp>
      <p:pic>
        <p:nvPicPr>
          <p:cNvPr id="146" name="Google Shape;102;p17" descr="Google Shape;102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103;p17" descr="Google Shape;103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237" y="1635449"/>
            <a:ext cx="3041327" cy="282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08;p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Estrutura de pastas e pacotes</a:t>
            </a:r>
          </a:p>
        </p:txBody>
      </p:sp>
      <p:pic>
        <p:nvPicPr>
          <p:cNvPr id="150" name="Google Shape;109;p18" descr="Google Shape;109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10;p18" descr="Google Shape;11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250" y="1328824"/>
            <a:ext cx="2932751" cy="3116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15;p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Debug</a:t>
            </a:r>
          </a:p>
        </p:txBody>
      </p:sp>
      <p:pic>
        <p:nvPicPr>
          <p:cNvPr id="154" name="Google Shape;116;p19" descr="Google Shape;116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117;p19" descr="Google Shape;117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250" y="1597875"/>
            <a:ext cx="5029201" cy="237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22;p20"/>
          <p:cNvSpPr/>
          <p:nvPr>
            <p:ph type="title"/>
          </p:nvPr>
        </p:nvSpPr>
        <p:spPr>
          <a:xfrm>
            <a:off x="2456402" y="582475"/>
            <a:ext cx="6659399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Classe vs Objeto</a:t>
            </a:r>
          </a:p>
        </p:txBody>
      </p:sp>
      <p:pic>
        <p:nvPicPr>
          <p:cNvPr id="158" name="Google Shape;123;p20" descr="Google Shape;1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24;p20" descr="Google Shape;124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650" y="1473374"/>
            <a:ext cx="2929003" cy="2196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oogle Shape;125;p20" descr="Google Shape;125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2651" y="1695250"/>
            <a:ext cx="3114127" cy="17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lass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Classe</a:t>
            </a:r>
          </a:p>
        </p:txBody>
      </p:sp>
      <p:sp>
        <p:nvSpPr>
          <p:cNvPr id="163" name="Classe é a planta, é o planejamento, é o modelo a ser seguido para que a casa seja construída dentro de certas características. É algo abstrato, é algo lógico. Lá está definido todos os elementos que a casa terá e as características básicas de como eles serão compostas. Ela só existe no código. Classe tipifica o que será modelado por ela. Ela determina os estados possíveis e os comportamentos que os objetos podem ter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Classe é a planta, é o planejamento, é o modelo a ser seguido para que a casa seja construída dentro de certas características. É algo abstrato, é algo lógico. Lá está definido todos os elementos que a casa terá e as características básicas de como eles serão compostas. Ela só existe no código. Classe tipifica o que será modelado por ela. Ela determina os estados possíveis e os comportamentos que os objetos podem ter.</a:t>
            </a:r>
          </a:p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 defTabSz="457200">
              <a:lnSpc>
                <a:spcPts val="3500"/>
              </a:lnSpc>
              <a:buClrTx/>
              <a:buSzTx/>
              <a:buFontTx/>
              <a:buNone/>
              <a:defRPr sz="1500">
                <a:solidFill>
                  <a:srgbClr val="242729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By: </a:t>
            </a:r>
          </a:p>
        </p:txBody>
      </p:sp>
      <p:pic>
        <p:nvPicPr>
          <p:cNvPr id="1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078" y="3224398"/>
            <a:ext cx="24003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123;p20" descr="Google Shape;123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74" y="4849350"/>
            <a:ext cx="1213902" cy="25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