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1.png" ContentType="image/png"/>
  <Override PartName="/ppt/media/image2.jpeg" ContentType="image/jpeg"/>
  <Override PartName="/ppt/media/image8.png" ContentType="image/png"/>
  <Override PartName="/ppt/media/image3.jpeg" ContentType="image/jpeg"/>
  <Override PartName="/ppt/media/image6.emf" ContentType="image/x-emf"/>
  <Override PartName="/ppt/media/image4.emf" ContentType="image/x-emf"/>
  <Override PartName="/ppt/media/image5.emf" ContentType="image/x-emf"/>
  <Override PartName="/ppt/media/image7.png" ContentType="image/png"/>
  <Override PartName="/ppt/media/image9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Coluna 1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Linha 1</c:v>
                </c:pt>
                <c:pt idx="1">
                  <c:v>Linha 2</c:v>
                </c:pt>
                <c:pt idx="2">
                  <c:v>Linha 3</c:v>
                </c:pt>
                <c:pt idx="3">
                  <c:v>Linha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9.1</c:v>
                </c:pt>
                <c:pt idx="1">
                  <c:v>2.4</c:v>
                </c:pt>
                <c:pt idx="2">
                  <c:v>3.1</c:v>
                </c:pt>
                <c:pt idx="3">
                  <c:v>4.3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Coluna 2</c:v>
                </c:pt>
              </c:strCache>
            </c:strRef>
          </c:tx>
          <c:spPr>
            <a:solidFill>
              <a:srgbClr val="ff420e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Linha 1</c:v>
                </c:pt>
                <c:pt idx="1">
                  <c:v>Linha 2</c:v>
                </c:pt>
                <c:pt idx="2">
                  <c:v>Linha 3</c:v>
                </c:pt>
                <c:pt idx="3">
                  <c:v>Linha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3.2</c:v>
                </c:pt>
                <c:pt idx="1">
                  <c:v>8.8</c:v>
                </c:pt>
                <c:pt idx="2">
                  <c:v>1.5</c:v>
                </c:pt>
                <c:pt idx="3">
                  <c:v>9.02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Coluna 3</c:v>
                </c:pt>
              </c:strCache>
            </c:strRef>
          </c:tx>
          <c:spPr>
            <a:solidFill>
              <a:srgbClr val="ffd320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Linha 1</c:v>
                </c:pt>
                <c:pt idx="1">
                  <c:v>Linha 2</c:v>
                </c:pt>
                <c:pt idx="2">
                  <c:v>Linha 3</c:v>
                </c:pt>
                <c:pt idx="3">
                  <c:v>Linha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4.54</c:v>
                </c:pt>
                <c:pt idx="1">
                  <c:v>9.65</c:v>
                </c:pt>
                <c:pt idx="2">
                  <c:v>3.7</c:v>
                </c:pt>
                <c:pt idx="3">
                  <c:v>6.2</c:v>
                </c:pt>
              </c:numCache>
            </c:numRef>
          </c:val>
        </c:ser>
        <c:gapWidth val="100"/>
        <c:overlap val="0"/>
        <c:axId val="11913739"/>
        <c:axId val="63082871"/>
      </c:barChart>
      <c:catAx>
        <c:axId val="11913739"/>
        <c:scaling>
          <c:orientation val="minMax"/>
        </c:scaling>
        <c:delete val="0"/>
        <c:axPos val="b"/>
        <c:numFmt formatCode="[$-416]dd/mm/yyyy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Arial"/>
              </a:defRPr>
            </a:pPr>
          </a:p>
        </c:txPr>
        <c:crossAx val="63082871"/>
        <c:crosses val="autoZero"/>
        <c:auto val="1"/>
        <c:lblAlgn val="ctr"/>
        <c:lblOffset val="100"/>
        <c:noMultiLvlLbl val="0"/>
      </c:catAx>
      <c:valAx>
        <c:axId val="63082871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Arial"/>
              </a:defRPr>
            </a:pPr>
          </a:p>
        </c:txPr>
        <c:crossAx val="11913739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latin typeface="Arial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Coluna 1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Linha 1</c:v>
                </c:pt>
                <c:pt idx="1">
                  <c:v>Linha 2</c:v>
                </c:pt>
                <c:pt idx="2">
                  <c:v>Linha 3</c:v>
                </c:pt>
                <c:pt idx="3">
                  <c:v>Linha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9.1</c:v>
                </c:pt>
                <c:pt idx="1">
                  <c:v>2.4</c:v>
                </c:pt>
                <c:pt idx="2">
                  <c:v>3.1</c:v>
                </c:pt>
                <c:pt idx="3">
                  <c:v>4.3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Coluna 2</c:v>
                </c:pt>
              </c:strCache>
            </c:strRef>
          </c:tx>
          <c:spPr>
            <a:solidFill>
              <a:srgbClr val="ff420e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Linha 1</c:v>
                </c:pt>
                <c:pt idx="1">
                  <c:v>Linha 2</c:v>
                </c:pt>
                <c:pt idx="2">
                  <c:v>Linha 3</c:v>
                </c:pt>
                <c:pt idx="3">
                  <c:v>Linha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3.2</c:v>
                </c:pt>
                <c:pt idx="1">
                  <c:v>8.8</c:v>
                </c:pt>
                <c:pt idx="2">
                  <c:v>1.5</c:v>
                </c:pt>
                <c:pt idx="3">
                  <c:v>9.02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Coluna 3</c:v>
                </c:pt>
              </c:strCache>
            </c:strRef>
          </c:tx>
          <c:spPr>
            <a:solidFill>
              <a:srgbClr val="ffd320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Linha 1</c:v>
                </c:pt>
                <c:pt idx="1">
                  <c:v>Linha 2</c:v>
                </c:pt>
                <c:pt idx="2">
                  <c:v>Linha 3</c:v>
                </c:pt>
                <c:pt idx="3">
                  <c:v>Linha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4.54</c:v>
                </c:pt>
                <c:pt idx="1">
                  <c:v>9.65</c:v>
                </c:pt>
                <c:pt idx="2">
                  <c:v>3.7</c:v>
                </c:pt>
                <c:pt idx="3">
                  <c:v>6.2</c:v>
                </c:pt>
              </c:numCache>
            </c:numRef>
          </c:val>
        </c:ser>
        <c:gapWidth val="100"/>
        <c:overlap val="0"/>
        <c:axId val="87931564"/>
        <c:axId val="22325770"/>
      </c:barChart>
      <c:catAx>
        <c:axId val="87931564"/>
        <c:scaling>
          <c:orientation val="minMax"/>
        </c:scaling>
        <c:delete val="0"/>
        <c:axPos val="b"/>
        <c:numFmt formatCode="[$-416]dd/mm/yyyy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Arial"/>
              </a:defRPr>
            </a:pPr>
          </a:p>
        </c:txPr>
        <c:crossAx val="22325770"/>
        <c:crosses val="autoZero"/>
        <c:auto val="1"/>
        <c:lblAlgn val="ctr"/>
        <c:lblOffset val="100"/>
        <c:noMultiLvlLbl val="0"/>
      </c:catAx>
      <c:valAx>
        <c:axId val="22325770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Arial"/>
              </a:defRPr>
            </a:pPr>
          </a:p>
        </c:txPr>
        <c:crossAx val="87931564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latin typeface="Arial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Clique para editar o formato do texto do título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Clique para editar o formato do texto da estrutura de tópicos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2.º nível da estrutura de tópicos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3.º nível da estrutura de tópicos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4.º nível da estrutura de tópicos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5.º nível da estrutura de tópicos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6.º nível da estrutura de tópicos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7.º nível da estrutura de tópicos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&lt;data/hora&gt;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&lt;rodapé&gt;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829BF8F8-D7B7-4D17-970A-D5EFD2D97CAA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&lt;número&gt;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Clique para editar o formato do texto do título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Clique para editar o formato do texto da estrutura de tópicos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2.º nível da estrutura de tópicos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3.º nível da estrutura de tópicos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4.º nível da estrutura de tópicos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5.º nível da estrutura de tópicos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6.º nível da estrutura de tópicos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7.º nível da estrutura de tópicos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&lt;data/hora&gt;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&lt;rodapé&gt;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99B799C-C6E3-42CC-AC9D-1587C76B9AA3}" type="slidenum"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&lt;número&gt;</a:t>
            </a:fld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4.emf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03480"/>
            <a:ext cx="9360000" cy="69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IBM Applied Data Science Capstone.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By Felipe Demenech Vasconcelos.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24 FEB 2021.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290520" y="3160800"/>
            <a:ext cx="9360000" cy="96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THE BATTLE OF NEIGHBORHOODS – MUNICH.</a:t>
            </a:r>
            <a:br/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源ノ角ゴシック Heavy"/>
              </a:rPr>
              <a:t>Find the best place to stay in Munich – Germany.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3452760" y="4794840"/>
            <a:ext cx="6267240" cy="241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BEST AIRBNB ACCOMMODATIONS IN MUNICH ACCORDINGLY WITH THE PROJECT CRITERIA.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842040" y="7029000"/>
            <a:ext cx="6681600" cy="66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Source Sans Pro"/>
              </a:rPr>
              <a:t>IBM Applied Data Science Capstone – Felipe Demenech Vasconcelos.</a:t>
            </a:r>
            <a:endParaRPr b="0" lang="en-US" sz="1800" spc="-1" strike="noStrike">
              <a:latin typeface="Source Sans Pro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234720" y="2165040"/>
            <a:ext cx="9622800" cy="4670640"/>
          </a:xfrm>
          <a:prstGeom prst="rect">
            <a:avLst/>
          </a:prstGeom>
          <a:ln w="0">
            <a:noFill/>
          </a:ln>
        </p:spPr>
      </p:pic>
      <p:sp>
        <p:nvSpPr>
          <p:cNvPr id="129" name="TextShape 4"/>
          <p:cNvSpPr txBox="1"/>
          <p:nvPr/>
        </p:nvSpPr>
        <p:spPr>
          <a:xfrm>
            <a:off x="290160" y="1573560"/>
            <a:ext cx="9387000" cy="37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Source Sans Pro"/>
              </a:rPr>
              <a:t>These dataframe is a list with all 55 accommodations inside the two filtered boroughs.</a:t>
            </a:r>
            <a:endParaRPr b="0" lang="en-US" sz="1800" spc="-1" strike="noStrike"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BEST AIRBNB ACCOMMODATIONS IN MUNICH ACCORDINGLY WITH THE PROJECT CRITERIA.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graphicFrame>
        <p:nvGraphicFramePr>
          <p:cNvPr id="131" name=""/>
          <p:cNvGraphicFramePr/>
          <p:nvPr/>
        </p:nvGraphicFramePr>
        <p:xfrm>
          <a:off x="10919520" y="7095600"/>
          <a:ext cx="13680" cy="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32" name="TextShape 2"/>
          <p:cNvSpPr txBox="1"/>
          <p:nvPr/>
        </p:nvSpPr>
        <p:spPr>
          <a:xfrm>
            <a:off x="842040" y="7029000"/>
            <a:ext cx="6681600" cy="66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Source Sans Pro"/>
              </a:rPr>
              <a:t>IBM Applied Data Science Capstone – Felipe Demenech Vasconcelos.</a:t>
            </a:r>
            <a:endParaRPr b="0" lang="en-US" sz="1800" spc="-1" strike="noStrike">
              <a:latin typeface="Source Sans Pro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2761200" y="2437920"/>
            <a:ext cx="4624560" cy="4194360"/>
          </a:xfrm>
          <a:prstGeom prst="rect">
            <a:avLst/>
          </a:prstGeom>
          <a:ln w="0">
            <a:noFill/>
          </a:ln>
        </p:spPr>
      </p:pic>
      <p:sp>
        <p:nvSpPr>
          <p:cNvPr id="134" name="TextShape 3"/>
          <p:cNvSpPr txBox="1"/>
          <p:nvPr/>
        </p:nvSpPr>
        <p:spPr>
          <a:xfrm>
            <a:off x="510840" y="1684080"/>
            <a:ext cx="8848800" cy="66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Source Sans Pro"/>
              </a:rPr>
              <a:t>These final map shows us the position from all 55 best filtered possibilities for accommodation.</a:t>
            </a:r>
            <a:endParaRPr b="0" lang="en-US" sz="1800" spc="-1" strike="noStrike"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CONCLUSION.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use of python tools and Machine Learning algorithms in order to help a tourist to find a good place to stay in a large city proved to be efficient.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Exploratory data analysis summed with ML algorithms helped us to filter the data sets and reduce the possibilities of choices, providing us agility and time gain.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842040" y="7029360"/>
            <a:ext cx="6681600" cy="66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Source Sans Pro"/>
              </a:rPr>
              <a:t>IBM Applied Data Science Capstone – Felipe Demenech Vasconcelos.</a:t>
            </a:r>
            <a:endParaRPr b="0" lang="en-US" sz="1800" spc="-1" strike="noStrike"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BUSINNES PROBLEM.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Find a good Airbnb accommodation in a large city like Munich is not always a easy task. In order to help us find the best Airbnb place to stay we've used python tools and Machine Learning algorithms, accordingly with the following criterias: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  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Low cost - maximum price €50 per night.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  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Places of interest - Near from beer gardens and German                     restaurants.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  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Public transport - Near from U-Bahn (subway) stations.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576000">
              <a:spcAft>
                <a:spcPts val="850"/>
              </a:spcAft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842040" y="7026480"/>
            <a:ext cx="6681600" cy="66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Source Sans Pro"/>
              </a:rPr>
              <a:t>IBM Applied Data Science Capstone – Felipe Demenech Vasconcelos.</a:t>
            </a:r>
            <a:endParaRPr b="0" lang="en-US" sz="1800" spc="-1" strike="noStrike"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DATA SOURCES.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Lists with names of Munich boroughs and U-Bahn (subway) stations collected from Wikpedia pages.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Downloaded a CSV file with the Munich Airbnb data from "inside airbnb" website.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Obtained a list of venues in for each Munich borough using Gthe Foursquare API.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 Obtained all needed coordinates using the Geopy python library.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842040" y="7026840"/>
            <a:ext cx="6681600" cy="66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Source Sans Pro"/>
              </a:rPr>
              <a:t>IBM Applied Data Science Capstone – Felipe Demenech Vasconcelos.</a:t>
            </a:r>
            <a:endParaRPr b="0" lang="en-US" sz="1800" spc="-1" strike="noStrike"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METODOLOGY.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88000"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Get all needed data using python tools from related websites.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 Get all locations coordinates using Geocoder.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Get all venues from each borough using the Foursquare API.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Clean the data in order to eliminate missing data and filter the data accordingly to the need.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Compile the obtained data into pandas dataframes and use then to get insights.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Perform an exploratory data analysis and group the data according to their similarities and dissimilarities.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842040" y="7027200"/>
            <a:ext cx="6681600" cy="66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Source Sans Pro"/>
              </a:rPr>
              <a:t>IBM Applied Data Science Capstone – Felipe Demenech Vasconcelos.</a:t>
            </a:r>
            <a:endParaRPr b="0" lang="en-US" sz="1800" spc="-1" strike="noStrike"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FIRST INSIGHTS FROM THE DATA ANALYSIS.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Airbnb data had to filtered accordingly with the project criteria, so it was selected only the Airbnb hosts wirth price per night lower than €50.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5817600" y="4628520"/>
            <a:ext cx="3543120" cy="2210760"/>
          </a:xfrm>
          <a:prstGeom prst="rect">
            <a:avLst/>
          </a:prstGeom>
          <a:ln w="0">
            <a:noFill/>
          </a:ln>
        </p:spPr>
      </p:pic>
      <p:sp>
        <p:nvSpPr>
          <p:cNvPr id="102" name="TextShape 3"/>
          <p:cNvSpPr txBox="1"/>
          <p:nvPr/>
        </p:nvSpPr>
        <p:spPr>
          <a:xfrm>
            <a:off x="5817600" y="3779640"/>
            <a:ext cx="3506400" cy="955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Source Sans Pro"/>
              </a:rPr>
              <a:t>Prices distribution after the places with prices bigger than €50 ware excluded from the dataset.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103" name="TextShape 4"/>
          <p:cNvSpPr txBox="1"/>
          <p:nvPr/>
        </p:nvSpPr>
        <p:spPr>
          <a:xfrm>
            <a:off x="842040" y="7027560"/>
            <a:ext cx="6681600" cy="66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Source Sans Pro"/>
              </a:rPr>
              <a:t>IBM Applied Data Science Capstone – Felipe Demenech Vasconcelos.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104" name="TextShape 5"/>
          <p:cNvSpPr txBox="1"/>
          <p:nvPr/>
        </p:nvSpPr>
        <p:spPr>
          <a:xfrm>
            <a:off x="360000" y="3823560"/>
            <a:ext cx="4375080" cy="66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Source Sans Pro"/>
              </a:rPr>
              <a:t>Before the data filtering, the prices ware between €0 per night and €10519 per night. </a:t>
            </a:r>
            <a:endParaRPr b="0" lang="en-US" sz="1800" spc="-1" strike="noStrike">
              <a:latin typeface="Source Sans Pro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1152720" y="4484160"/>
            <a:ext cx="2885760" cy="224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AIRBNB PRICES DISTRIBUTION BY BOROUGH.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graphicFrame>
        <p:nvGraphicFramePr>
          <p:cNvPr id="107" name=""/>
          <p:cNvGraphicFramePr/>
          <p:nvPr/>
        </p:nvGraphicFramePr>
        <p:xfrm>
          <a:off x="11706120" y="7067880"/>
          <a:ext cx="124200" cy="151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8" name="TextShape 2"/>
          <p:cNvSpPr txBox="1"/>
          <p:nvPr/>
        </p:nvSpPr>
        <p:spPr>
          <a:xfrm>
            <a:off x="842040" y="7027920"/>
            <a:ext cx="6681600" cy="66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Source Sans Pro"/>
              </a:rPr>
              <a:t>IBM Applied Data Science Capstone – Felipe Demenech Vasconcelos.</a:t>
            </a:r>
            <a:endParaRPr b="0" lang="en-US" sz="1800" spc="-1" strike="noStrike">
              <a:latin typeface="Source Sans Pro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1753200" y="1518480"/>
            <a:ext cx="6626160" cy="522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TOP 10 VENUES IN MUNICH.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Accordingly with the data, cafés and plazas are the most common venues in Munich together with parks.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842040" y="7027920"/>
            <a:ext cx="6681600" cy="66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Source Sans Pro"/>
              </a:rPr>
              <a:t>IBM Applied Data Science Capstone – Felipe Demenech Vasconcelos.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113" name="TextShape 4"/>
          <p:cNvSpPr txBox="1"/>
          <p:nvPr/>
        </p:nvSpPr>
        <p:spPr>
          <a:xfrm>
            <a:off x="690480" y="2954160"/>
            <a:ext cx="8351640" cy="66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Source Sans Pro"/>
              </a:rPr>
              <a:t>Focusing on our points of interest, Munich has a total of 64 beer gardens and 78 German restaurants.</a:t>
            </a:r>
            <a:endParaRPr b="0" lang="en-US" sz="1800" spc="-1" strike="noStrike">
              <a:latin typeface="Source Sans Pro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3992040" y="3716640"/>
            <a:ext cx="5437800" cy="302616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1057320" y="3659400"/>
            <a:ext cx="2103840" cy="290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MUNICH FINAL MAP.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After all the data acquisition and cleaning, we ware abble to plot a map from Munich with all the interest points.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360000" y="2942640"/>
            <a:ext cx="5086440" cy="3638520"/>
          </a:xfrm>
          <a:prstGeom prst="rect">
            <a:avLst/>
          </a:prstGeom>
          <a:ln w="0">
            <a:noFill/>
          </a:ln>
        </p:spPr>
      </p:pic>
      <p:sp>
        <p:nvSpPr>
          <p:cNvPr id="119" name="TextShape 3"/>
          <p:cNvSpPr txBox="1"/>
          <p:nvPr/>
        </p:nvSpPr>
        <p:spPr>
          <a:xfrm>
            <a:off x="5646240" y="3299040"/>
            <a:ext cx="3893760" cy="268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Source Sans Pro"/>
              </a:rPr>
              <a:t>- Blue markers: center of the boroughs.</a:t>
            </a:r>
            <a:endParaRPr b="0" lang="en-US" sz="1800" spc="-1" strike="noStrike">
              <a:latin typeface="Source Sans Pro"/>
            </a:endParaRPr>
          </a:p>
          <a:p>
            <a:endParaRPr b="0" lang="en-US" sz="1800" spc="-1" strike="noStrike">
              <a:latin typeface="Source Sans Pro"/>
            </a:endParaRPr>
          </a:p>
          <a:p>
            <a:r>
              <a:rPr b="0" lang="en-US" sz="1800" spc="-1" strike="noStrike">
                <a:latin typeface="Source Sans Pro"/>
              </a:rPr>
              <a:t>- Green markers: Airbnb options.</a:t>
            </a:r>
            <a:endParaRPr b="0" lang="en-US" sz="1800" spc="-1" strike="noStrike">
              <a:latin typeface="Source Sans Pro"/>
            </a:endParaRPr>
          </a:p>
          <a:p>
            <a:endParaRPr b="0" lang="en-US" sz="1800" spc="-1" strike="noStrike">
              <a:latin typeface="Source Sans Pro"/>
            </a:endParaRPr>
          </a:p>
          <a:p>
            <a:r>
              <a:rPr b="0" lang="en-US" sz="1800" spc="-1" strike="noStrike">
                <a:latin typeface="Source Sans Pro"/>
              </a:rPr>
              <a:t>- Red markers: U-Bahn stations.</a:t>
            </a:r>
            <a:endParaRPr b="0" lang="en-US" sz="1800" spc="-1" strike="noStrike">
              <a:latin typeface="Source Sans Pro"/>
            </a:endParaRPr>
          </a:p>
          <a:p>
            <a:endParaRPr b="0" lang="en-US" sz="1800" spc="-1" strike="noStrike">
              <a:latin typeface="Source Sans Pro"/>
            </a:endParaRPr>
          </a:p>
          <a:p>
            <a:r>
              <a:rPr b="0" lang="en-US" sz="1800" spc="-1" strike="noStrike">
                <a:latin typeface="Source Sans Pro"/>
              </a:rPr>
              <a:t>- Orange markers: German restaurants.</a:t>
            </a:r>
            <a:endParaRPr b="0" lang="en-US" sz="1800" spc="-1" strike="noStrike">
              <a:latin typeface="Source Sans Pro"/>
            </a:endParaRPr>
          </a:p>
          <a:p>
            <a:endParaRPr b="0" lang="en-US" sz="1800" spc="-1" strike="noStrike">
              <a:latin typeface="Source Sans Pro"/>
            </a:endParaRPr>
          </a:p>
          <a:p>
            <a:r>
              <a:rPr b="0" lang="en-US" sz="1800" spc="-1" strike="noStrike">
                <a:latin typeface="Source Sans Pro"/>
              </a:rPr>
              <a:t>- Yellow markers: Beer gardens.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120" name="TextShape 4"/>
          <p:cNvSpPr txBox="1"/>
          <p:nvPr/>
        </p:nvSpPr>
        <p:spPr>
          <a:xfrm>
            <a:off x="842040" y="7027920"/>
            <a:ext cx="6681600" cy="66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Source Sans Pro"/>
              </a:rPr>
              <a:t>IBM Applied Data Science Capstone – Felipe Demenech Vasconcelos.</a:t>
            </a:r>
            <a:endParaRPr b="0" lang="en-US" sz="1800" spc="-1" strike="noStrike"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DATAFRAME OF MUNICH WITH CLUSTERED BOGOUGHS.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After used K-means algorithm in order to cluster the boroughs of Munich accordingly with the similarities and dissimilarities, we have obtained 5 clusters divisions.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Analysing the boroughs divisions and filtering accordingly with the project criterias we have selected 2 main central boroughs to concentrate our search for the best Airbnb accomodation.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842040" y="7028280"/>
            <a:ext cx="6681600" cy="66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Source Sans Pro"/>
              </a:rPr>
              <a:t>IBM Applied Data Science Capstone – Felipe Demenech Vasconcelos.</a:t>
            </a:r>
            <a:endParaRPr b="0" lang="en-US" sz="1800" spc="-1" strike="noStrike">
              <a:latin typeface="Source Sans Pro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449280" y="4877640"/>
            <a:ext cx="9372240" cy="137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Application>LibreOffice/7.0.3.1$Windows_X86_64 LibreOffice_project/d7547858d014d4cf69878db179d326fc3483e082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2021-02-24T08:18:40Z</dcterms:created>
  <dc:creator/>
  <dc:description/>
  <dc:language>pt-BR</dc:language>
  <cp:lastModifiedBy/>
  <dcterms:modified xsi:type="dcterms:W3CDTF">2021-02-25T16:52:15Z</dcterms:modified>
  <cp:revision>7</cp:revision>
  <dc:subject/>
  <dc:title/>
</cp:coreProperties>
</file>